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5" r:id="rId3"/>
    <p:sldId id="469" r:id="rId4"/>
    <p:sldId id="526" r:id="rId5"/>
    <p:sldId id="764" r:id="rId6"/>
    <p:sldId id="765" r:id="rId7"/>
    <p:sldId id="701" r:id="rId8"/>
    <p:sldId id="766" r:id="rId9"/>
    <p:sldId id="767" r:id="rId10"/>
    <p:sldId id="768" r:id="rId11"/>
    <p:sldId id="769" r:id="rId12"/>
    <p:sldId id="770" r:id="rId13"/>
    <p:sldId id="771" r:id="rId14"/>
    <p:sldId id="772" r:id="rId15"/>
    <p:sldId id="774" r:id="rId16"/>
    <p:sldId id="773" r:id="rId17"/>
    <p:sldId id="775" r:id="rId18"/>
    <p:sldId id="776" r:id="rId19"/>
    <p:sldId id="777" r:id="rId20"/>
    <p:sldId id="778" r:id="rId21"/>
    <p:sldId id="779" r:id="rId22"/>
    <p:sldId id="726" r:id="rId23"/>
    <p:sldId id="780" r:id="rId24"/>
    <p:sldId id="781" r:id="rId25"/>
    <p:sldId id="782" r:id="rId26"/>
    <p:sldId id="710" r:id="rId27"/>
    <p:sldId id="785" r:id="rId28"/>
    <p:sldId id="783" r:id="rId29"/>
    <p:sldId id="784" r:id="rId30"/>
    <p:sldId id="786" r:id="rId31"/>
    <p:sldId id="787" r:id="rId32"/>
    <p:sldId id="788" r:id="rId33"/>
    <p:sldId id="789" r:id="rId34"/>
    <p:sldId id="790" r:id="rId35"/>
    <p:sldId id="791" r:id="rId36"/>
    <p:sldId id="792" r:id="rId37"/>
    <p:sldId id="793" r:id="rId38"/>
    <p:sldId id="794" r:id="rId39"/>
    <p:sldId id="712" r:id="rId40"/>
    <p:sldId id="796" r:id="rId41"/>
    <p:sldId id="797" r:id="rId42"/>
    <p:sldId id="798" r:id="rId43"/>
    <p:sldId id="799" r:id="rId44"/>
    <p:sldId id="795" r:id="rId45"/>
    <p:sldId id="800" r:id="rId46"/>
    <p:sldId id="447" r:id="rId47"/>
    <p:sldId id="763" r:id="rId48"/>
    <p:sldId id="405" r:id="rId49"/>
  </p:sldIdLst>
  <p:sldSz cx="12192000" cy="6858000"/>
  <p:notesSz cx="6858000" cy="9144000"/>
  <p:custDataLst>
    <p:tags r:id="rId5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7EDF"/>
    <a:srgbClr val="1978DD"/>
    <a:srgbClr val="FCDC7D"/>
    <a:srgbClr val="FCFCFE"/>
    <a:srgbClr val="FBFCFC"/>
    <a:srgbClr val="F5F7FA"/>
    <a:srgbClr val="36A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7" d="100"/>
          <a:sy n="67" d="100"/>
        </p:scale>
        <p:origin x="66" y="150"/>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3" Type="http://schemas.openxmlformats.org/officeDocument/2006/relationships/tags" Target="tags/tag1.xml"/><Relationship Id="rId52" Type="http://schemas.openxmlformats.org/officeDocument/2006/relationships/tableStyles" Target="tableStyles.xml"/><Relationship Id="rId51" Type="http://schemas.openxmlformats.org/officeDocument/2006/relationships/viewProps" Target="viewProps.xml"/><Relationship Id="rId50" Type="http://schemas.openxmlformats.org/officeDocument/2006/relationships/presProps" Target="presProps.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AB4FF11-8E50-4A12-90B8-402CDE43CB95}"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zh-CN" altLang="en-US"/>
        </a:p>
      </dgm:t>
    </dgm:pt>
    <dgm:pt modelId="{A22EDF6D-5B56-45FE-A0DD-DDAAFFAD9666}">
      <dgm:prSet/>
      <dgm:spPr/>
      <dgm:t>
        <a:bodyPr/>
        <a:lstStyle/>
        <a:p>
          <a:pPr rtl="0"/>
          <a:r>
            <a:rPr lang="zh-CN" smtClean="0"/>
            <a:t>第一种人喜欢风险，是风险偏好者。</a:t>
          </a:r>
          <a:endParaRPr lang="zh-CN"/>
        </a:p>
      </dgm:t>
    </dgm:pt>
    <dgm:pt modelId="{A9B002D6-F1FD-4E78-A8D0-2F095E38212A}" cxnId="{61CE1640-E6A3-40F8-AED0-D98404129D43}" type="parTrans">
      <dgm:prSet/>
      <dgm:spPr/>
      <dgm:t>
        <a:bodyPr/>
        <a:lstStyle/>
        <a:p>
          <a:endParaRPr lang="zh-CN" altLang="en-US"/>
        </a:p>
      </dgm:t>
    </dgm:pt>
    <dgm:pt modelId="{83096CDF-9C54-4036-8D64-CCE02942149A}" cxnId="{61CE1640-E6A3-40F8-AED0-D98404129D43}" type="sibTrans">
      <dgm:prSet/>
      <dgm:spPr/>
      <dgm:t>
        <a:bodyPr/>
        <a:lstStyle/>
        <a:p>
          <a:endParaRPr lang="zh-CN" altLang="en-US"/>
        </a:p>
      </dgm:t>
    </dgm:pt>
    <dgm:pt modelId="{D6B1F785-AF19-4CFE-9891-935124B67678}">
      <dgm:prSet/>
      <dgm:spPr/>
      <dgm:t>
        <a:bodyPr/>
        <a:lstStyle/>
        <a:p>
          <a:pPr rtl="0"/>
          <a:r>
            <a:rPr lang="zh-CN" smtClean="0"/>
            <a:t>第二种人厌恶风险，是风险厌恶者。</a:t>
          </a:r>
          <a:endParaRPr lang="zh-CN"/>
        </a:p>
      </dgm:t>
    </dgm:pt>
    <dgm:pt modelId="{FF164451-0D47-413D-864E-C25FB40F8CE5}" cxnId="{8894064B-58C3-4EEE-973A-08E868A71440}" type="parTrans">
      <dgm:prSet/>
      <dgm:spPr/>
      <dgm:t>
        <a:bodyPr/>
        <a:lstStyle/>
        <a:p>
          <a:endParaRPr lang="zh-CN" altLang="en-US"/>
        </a:p>
      </dgm:t>
    </dgm:pt>
    <dgm:pt modelId="{46FAC1FB-526E-4E26-8835-106405A65A73}" cxnId="{8894064B-58C3-4EEE-973A-08E868A71440}" type="sibTrans">
      <dgm:prSet/>
      <dgm:spPr/>
      <dgm:t>
        <a:bodyPr/>
        <a:lstStyle/>
        <a:p>
          <a:endParaRPr lang="zh-CN" altLang="en-US"/>
        </a:p>
      </dgm:t>
    </dgm:pt>
    <dgm:pt modelId="{80CC5F6E-C0A5-41AB-BF98-E8395DAFA5F6}">
      <dgm:prSet/>
      <dgm:spPr/>
      <dgm:t>
        <a:bodyPr/>
        <a:lstStyle/>
        <a:p>
          <a:pPr rtl="0"/>
          <a:r>
            <a:rPr lang="zh-CN" smtClean="0"/>
            <a:t>第三种人对风险无所谓，是风险中立者。</a:t>
          </a:r>
          <a:endParaRPr lang="zh-CN"/>
        </a:p>
      </dgm:t>
    </dgm:pt>
    <dgm:pt modelId="{32970645-D809-436B-AA0D-1FABE50CF567}" cxnId="{40DA76CB-2ABE-4496-8683-82FCC70C3390}" type="parTrans">
      <dgm:prSet/>
      <dgm:spPr/>
      <dgm:t>
        <a:bodyPr/>
        <a:lstStyle/>
        <a:p>
          <a:endParaRPr lang="zh-CN" altLang="en-US"/>
        </a:p>
      </dgm:t>
    </dgm:pt>
    <dgm:pt modelId="{B38F80C7-6808-4F01-9D60-1257287E4F0E}" cxnId="{40DA76CB-2ABE-4496-8683-82FCC70C3390}" type="sibTrans">
      <dgm:prSet/>
      <dgm:spPr/>
      <dgm:t>
        <a:bodyPr/>
        <a:lstStyle/>
        <a:p>
          <a:endParaRPr lang="zh-CN" altLang="en-US"/>
        </a:p>
      </dgm:t>
    </dgm:pt>
    <dgm:pt modelId="{DE8793FF-707A-4498-89B9-8E7F0CFACDA8}" type="pres">
      <dgm:prSet presAssocID="{2AB4FF11-8E50-4A12-90B8-402CDE43CB95}" presName="Name0" presStyleCnt="0">
        <dgm:presLayoutVars>
          <dgm:dir/>
          <dgm:resizeHandles val="exact"/>
        </dgm:presLayoutVars>
      </dgm:prSet>
      <dgm:spPr/>
      <dgm:t>
        <a:bodyPr/>
        <a:lstStyle/>
        <a:p>
          <a:endParaRPr lang="zh-CN" altLang="en-US"/>
        </a:p>
      </dgm:t>
    </dgm:pt>
    <dgm:pt modelId="{ACAB3859-F1DC-45A1-9A34-27C541DACF6B}" type="pres">
      <dgm:prSet presAssocID="{A22EDF6D-5B56-45FE-A0DD-DDAAFFAD9666}" presName="node" presStyleLbl="node1" presStyleIdx="0" presStyleCnt="3">
        <dgm:presLayoutVars>
          <dgm:bulletEnabled val="1"/>
        </dgm:presLayoutVars>
      </dgm:prSet>
      <dgm:spPr/>
      <dgm:t>
        <a:bodyPr/>
        <a:lstStyle/>
        <a:p>
          <a:endParaRPr lang="zh-CN" altLang="en-US"/>
        </a:p>
      </dgm:t>
    </dgm:pt>
    <dgm:pt modelId="{7E5F3727-8C13-41E6-AA71-33CE5138B9AC}" type="pres">
      <dgm:prSet presAssocID="{83096CDF-9C54-4036-8D64-CCE02942149A}" presName="sibTrans" presStyleLbl="sibTrans2D1" presStyleIdx="0" presStyleCnt="2"/>
      <dgm:spPr/>
      <dgm:t>
        <a:bodyPr/>
        <a:lstStyle/>
        <a:p>
          <a:endParaRPr lang="zh-CN" altLang="en-US"/>
        </a:p>
      </dgm:t>
    </dgm:pt>
    <dgm:pt modelId="{126C3CC3-0A54-43DF-9399-8B48C5372343}" type="pres">
      <dgm:prSet presAssocID="{83096CDF-9C54-4036-8D64-CCE02942149A}" presName="connectorText" presStyleLbl="sibTrans2D1" presStyleIdx="0" presStyleCnt="2"/>
      <dgm:spPr/>
      <dgm:t>
        <a:bodyPr/>
        <a:lstStyle/>
        <a:p>
          <a:endParaRPr lang="zh-CN" altLang="en-US"/>
        </a:p>
      </dgm:t>
    </dgm:pt>
    <dgm:pt modelId="{0BEC8D8F-71C2-4AA8-B162-0C86964FCAC8}" type="pres">
      <dgm:prSet presAssocID="{D6B1F785-AF19-4CFE-9891-935124B67678}" presName="node" presStyleLbl="node1" presStyleIdx="1" presStyleCnt="3">
        <dgm:presLayoutVars>
          <dgm:bulletEnabled val="1"/>
        </dgm:presLayoutVars>
      </dgm:prSet>
      <dgm:spPr/>
      <dgm:t>
        <a:bodyPr/>
        <a:lstStyle/>
        <a:p>
          <a:endParaRPr lang="zh-CN" altLang="en-US"/>
        </a:p>
      </dgm:t>
    </dgm:pt>
    <dgm:pt modelId="{CDC6802B-3C64-4CA9-ABE5-E75D0EEB6A0E}" type="pres">
      <dgm:prSet presAssocID="{46FAC1FB-526E-4E26-8835-106405A65A73}" presName="sibTrans" presStyleLbl="sibTrans2D1" presStyleIdx="1" presStyleCnt="2"/>
      <dgm:spPr/>
      <dgm:t>
        <a:bodyPr/>
        <a:lstStyle/>
        <a:p>
          <a:endParaRPr lang="zh-CN" altLang="en-US"/>
        </a:p>
      </dgm:t>
    </dgm:pt>
    <dgm:pt modelId="{BEAEB41A-C004-4CD4-AB33-9FDFA2EDE639}" type="pres">
      <dgm:prSet presAssocID="{46FAC1FB-526E-4E26-8835-106405A65A73}" presName="connectorText" presStyleLbl="sibTrans2D1" presStyleIdx="1" presStyleCnt="2"/>
      <dgm:spPr/>
      <dgm:t>
        <a:bodyPr/>
        <a:lstStyle/>
        <a:p>
          <a:endParaRPr lang="zh-CN" altLang="en-US"/>
        </a:p>
      </dgm:t>
    </dgm:pt>
    <dgm:pt modelId="{747317BA-9779-4AF4-9FC1-F320DE4944A0}" type="pres">
      <dgm:prSet presAssocID="{80CC5F6E-C0A5-41AB-BF98-E8395DAFA5F6}" presName="node" presStyleLbl="node1" presStyleIdx="2" presStyleCnt="3">
        <dgm:presLayoutVars>
          <dgm:bulletEnabled val="1"/>
        </dgm:presLayoutVars>
      </dgm:prSet>
      <dgm:spPr/>
      <dgm:t>
        <a:bodyPr/>
        <a:lstStyle/>
        <a:p>
          <a:endParaRPr lang="zh-CN" altLang="en-US"/>
        </a:p>
      </dgm:t>
    </dgm:pt>
  </dgm:ptLst>
  <dgm:cxnLst>
    <dgm:cxn modelId="{2F597485-9693-4FBD-8970-59BC140B6720}" type="presOf" srcId="{D6B1F785-AF19-4CFE-9891-935124B67678}" destId="{0BEC8D8F-71C2-4AA8-B162-0C86964FCAC8}" srcOrd="0" destOrd="0" presId="urn:microsoft.com/office/officeart/2005/8/layout/process1"/>
    <dgm:cxn modelId="{3FF52DBA-EE0E-4776-9E1B-3C4D827633E5}" type="presOf" srcId="{83096CDF-9C54-4036-8D64-CCE02942149A}" destId="{7E5F3727-8C13-41E6-AA71-33CE5138B9AC}" srcOrd="0" destOrd="0" presId="urn:microsoft.com/office/officeart/2005/8/layout/process1"/>
    <dgm:cxn modelId="{FC2077A3-C342-41A4-B6EC-2A3E0AD4AC43}" type="presOf" srcId="{A22EDF6D-5B56-45FE-A0DD-DDAAFFAD9666}" destId="{ACAB3859-F1DC-45A1-9A34-27C541DACF6B}" srcOrd="0" destOrd="0" presId="urn:microsoft.com/office/officeart/2005/8/layout/process1"/>
    <dgm:cxn modelId="{4BF2A110-9961-4679-948B-A52BFC74A419}" type="presOf" srcId="{2AB4FF11-8E50-4A12-90B8-402CDE43CB95}" destId="{DE8793FF-707A-4498-89B9-8E7F0CFACDA8}" srcOrd="0" destOrd="0" presId="urn:microsoft.com/office/officeart/2005/8/layout/process1"/>
    <dgm:cxn modelId="{E5287B2F-FDD3-42A5-AAD5-71687519BD1F}" type="presOf" srcId="{83096CDF-9C54-4036-8D64-CCE02942149A}" destId="{126C3CC3-0A54-43DF-9399-8B48C5372343}" srcOrd="1" destOrd="0" presId="urn:microsoft.com/office/officeart/2005/8/layout/process1"/>
    <dgm:cxn modelId="{28406750-58EE-498C-9776-D036C2247D87}" type="presOf" srcId="{46FAC1FB-526E-4E26-8835-106405A65A73}" destId="{CDC6802B-3C64-4CA9-ABE5-E75D0EEB6A0E}" srcOrd="0" destOrd="0" presId="urn:microsoft.com/office/officeart/2005/8/layout/process1"/>
    <dgm:cxn modelId="{61CE1640-E6A3-40F8-AED0-D98404129D43}" srcId="{2AB4FF11-8E50-4A12-90B8-402CDE43CB95}" destId="{A22EDF6D-5B56-45FE-A0DD-DDAAFFAD9666}" srcOrd="0" destOrd="0" parTransId="{A9B002D6-F1FD-4E78-A8D0-2F095E38212A}" sibTransId="{83096CDF-9C54-4036-8D64-CCE02942149A}"/>
    <dgm:cxn modelId="{40DA76CB-2ABE-4496-8683-82FCC70C3390}" srcId="{2AB4FF11-8E50-4A12-90B8-402CDE43CB95}" destId="{80CC5F6E-C0A5-41AB-BF98-E8395DAFA5F6}" srcOrd="2" destOrd="0" parTransId="{32970645-D809-436B-AA0D-1FABE50CF567}" sibTransId="{B38F80C7-6808-4F01-9D60-1257287E4F0E}"/>
    <dgm:cxn modelId="{450C3B86-3A79-44D8-A61E-EFCD56804494}" type="presOf" srcId="{46FAC1FB-526E-4E26-8835-106405A65A73}" destId="{BEAEB41A-C004-4CD4-AB33-9FDFA2EDE639}" srcOrd="1" destOrd="0" presId="urn:microsoft.com/office/officeart/2005/8/layout/process1"/>
    <dgm:cxn modelId="{E224F92C-AFD4-4913-A548-385A27032AA4}" type="presOf" srcId="{80CC5F6E-C0A5-41AB-BF98-E8395DAFA5F6}" destId="{747317BA-9779-4AF4-9FC1-F320DE4944A0}" srcOrd="0" destOrd="0" presId="urn:microsoft.com/office/officeart/2005/8/layout/process1"/>
    <dgm:cxn modelId="{8894064B-58C3-4EEE-973A-08E868A71440}" srcId="{2AB4FF11-8E50-4A12-90B8-402CDE43CB95}" destId="{D6B1F785-AF19-4CFE-9891-935124B67678}" srcOrd="1" destOrd="0" parTransId="{FF164451-0D47-413D-864E-C25FB40F8CE5}" sibTransId="{46FAC1FB-526E-4E26-8835-106405A65A73}"/>
    <dgm:cxn modelId="{E58C067B-9280-4C03-8915-9256DD05E05B}" type="presParOf" srcId="{DE8793FF-707A-4498-89B9-8E7F0CFACDA8}" destId="{ACAB3859-F1DC-45A1-9A34-27C541DACF6B}" srcOrd="0" destOrd="0" presId="urn:microsoft.com/office/officeart/2005/8/layout/process1"/>
    <dgm:cxn modelId="{9A32D68A-6794-4993-8A1A-49DE3E6149CC}" type="presParOf" srcId="{DE8793FF-707A-4498-89B9-8E7F0CFACDA8}" destId="{7E5F3727-8C13-41E6-AA71-33CE5138B9AC}" srcOrd="1" destOrd="0" presId="urn:microsoft.com/office/officeart/2005/8/layout/process1"/>
    <dgm:cxn modelId="{8B4A95C2-1A7E-41A1-BF71-AFBA37424133}" type="presParOf" srcId="{7E5F3727-8C13-41E6-AA71-33CE5138B9AC}" destId="{126C3CC3-0A54-43DF-9399-8B48C5372343}" srcOrd="0" destOrd="0" presId="urn:microsoft.com/office/officeart/2005/8/layout/process1"/>
    <dgm:cxn modelId="{0E38B1F1-78C1-450B-A39A-6FCFC0055AC7}" type="presParOf" srcId="{DE8793FF-707A-4498-89B9-8E7F0CFACDA8}" destId="{0BEC8D8F-71C2-4AA8-B162-0C86964FCAC8}" srcOrd="2" destOrd="0" presId="urn:microsoft.com/office/officeart/2005/8/layout/process1"/>
    <dgm:cxn modelId="{6E2B4B78-D28E-41A4-AD76-EACA5007A0EA}" type="presParOf" srcId="{DE8793FF-707A-4498-89B9-8E7F0CFACDA8}" destId="{CDC6802B-3C64-4CA9-ABE5-E75D0EEB6A0E}" srcOrd="3" destOrd="0" presId="urn:microsoft.com/office/officeart/2005/8/layout/process1"/>
    <dgm:cxn modelId="{50A48967-CF61-4BA4-965E-2E7E6066E007}" type="presParOf" srcId="{CDC6802B-3C64-4CA9-ABE5-E75D0EEB6A0E}" destId="{BEAEB41A-C004-4CD4-AB33-9FDFA2EDE639}" srcOrd="0" destOrd="0" presId="urn:microsoft.com/office/officeart/2005/8/layout/process1"/>
    <dgm:cxn modelId="{847F86EC-2C43-44DA-BF6C-2B95D0E130A2}" type="presParOf" srcId="{DE8793FF-707A-4498-89B9-8E7F0CFACDA8}" destId="{747317BA-9779-4AF4-9FC1-F320DE4944A0}" srcOrd="4" destOrd="0" presId="urn:microsoft.com/office/officeart/2005/8/layout/process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67B710-0F2E-443A-973A-3A9C51A980D4}" type="doc">
      <dgm:prSet loTypeId="urn:microsoft.com/office/officeart/2005/8/layout/arrow6" loCatId="relationship" qsTypeId="urn:microsoft.com/office/officeart/2005/8/quickstyle/simple1" qsCatId="simple" csTypeId="urn:microsoft.com/office/officeart/2005/8/colors/accent1_2" csCatId="accent1"/>
      <dgm:spPr/>
      <dgm:t>
        <a:bodyPr/>
        <a:lstStyle/>
        <a:p>
          <a:endParaRPr lang="zh-CN" altLang="en-US"/>
        </a:p>
      </dgm:t>
    </dgm:pt>
    <dgm:pt modelId="{B5C7B983-9A07-4DD9-BD7E-7AB3A9402976}">
      <dgm:prSet/>
      <dgm:spPr/>
      <dgm:t>
        <a:bodyPr/>
        <a:lstStyle/>
        <a:p>
          <a:pPr rtl="0"/>
          <a:r>
            <a:rPr lang="en-US" smtClean="0"/>
            <a:t>1.</a:t>
          </a:r>
          <a:r>
            <a:rPr lang="zh-CN" smtClean="0"/>
            <a:t>回报的大小</a:t>
          </a:r>
          <a:endParaRPr lang="zh-CN"/>
        </a:p>
      </dgm:t>
    </dgm:pt>
    <dgm:pt modelId="{8946F27A-688C-4C90-82C7-916A3252E1E8}" cxnId="{4D6DF7EA-4B74-43F8-8B3F-E766CF6FCC23}" type="parTrans">
      <dgm:prSet/>
      <dgm:spPr/>
      <dgm:t>
        <a:bodyPr/>
        <a:lstStyle/>
        <a:p>
          <a:endParaRPr lang="zh-CN" altLang="en-US"/>
        </a:p>
      </dgm:t>
    </dgm:pt>
    <dgm:pt modelId="{D97820D7-4BAC-436A-9C15-7BBD78AD3C60}" cxnId="{4D6DF7EA-4B74-43F8-8B3F-E766CF6FCC23}" type="sibTrans">
      <dgm:prSet/>
      <dgm:spPr/>
      <dgm:t>
        <a:bodyPr/>
        <a:lstStyle/>
        <a:p>
          <a:endParaRPr lang="zh-CN" altLang="en-US"/>
        </a:p>
      </dgm:t>
    </dgm:pt>
    <dgm:pt modelId="{16D056DF-1722-4B1E-A858-6EE7E1980949}">
      <dgm:prSet/>
      <dgm:spPr/>
      <dgm:t>
        <a:bodyPr/>
        <a:lstStyle/>
        <a:p>
          <a:pPr rtl="0"/>
          <a:r>
            <a:rPr lang="en-US" smtClean="0"/>
            <a:t>2.</a:t>
          </a:r>
          <a:r>
            <a:rPr lang="zh-CN" smtClean="0"/>
            <a:t>投资量的大小</a:t>
          </a:r>
          <a:endParaRPr lang="zh-CN"/>
        </a:p>
      </dgm:t>
    </dgm:pt>
    <dgm:pt modelId="{F4BC6F09-921A-409D-8365-FF97C38F2EB0}" cxnId="{14B9DE3D-9E89-409C-8F67-4FB5AB169E43}" type="parTrans">
      <dgm:prSet/>
      <dgm:spPr/>
      <dgm:t>
        <a:bodyPr/>
        <a:lstStyle/>
        <a:p>
          <a:endParaRPr lang="zh-CN" altLang="en-US"/>
        </a:p>
      </dgm:t>
    </dgm:pt>
    <dgm:pt modelId="{A01E0621-0E9B-4982-8687-16D78B16FD27}" cxnId="{14B9DE3D-9E89-409C-8F67-4FB5AB169E43}" type="sibTrans">
      <dgm:prSet/>
      <dgm:spPr/>
      <dgm:t>
        <a:bodyPr/>
        <a:lstStyle/>
        <a:p>
          <a:endParaRPr lang="zh-CN" altLang="en-US"/>
        </a:p>
      </dgm:t>
    </dgm:pt>
    <dgm:pt modelId="{F59A882A-41E1-48FB-82E2-DB626D16C645}" type="pres">
      <dgm:prSet presAssocID="{0867B710-0F2E-443A-973A-3A9C51A980D4}" presName="compositeShape" presStyleCnt="0">
        <dgm:presLayoutVars>
          <dgm:chMax val="2"/>
          <dgm:dir/>
          <dgm:resizeHandles val="exact"/>
        </dgm:presLayoutVars>
      </dgm:prSet>
      <dgm:spPr/>
      <dgm:t>
        <a:bodyPr/>
        <a:lstStyle/>
        <a:p>
          <a:endParaRPr lang="zh-CN" altLang="en-US"/>
        </a:p>
      </dgm:t>
    </dgm:pt>
    <dgm:pt modelId="{265EB0C3-AA9D-446B-B48A-808F9D2CC3A8}" type="pres">
      <dgm:prSet presAssocID="{0867B710-0F2E-443A-973A-3A9C51A980D4}" presName="ribbon" presStyleLbl="node1" presStyleIdx="0" presStyleCnt="1"/>
      <dgm:spPr/>
    </dgm:pt>
    <dgm:pt modelId="{E51854B3-D81C-471E-A79D-523839C3D812}" type="pres">
      <dgm:prSet presAssocID="{0867B710-0F2E-443A-973A-3A9C51A980D4}" presName="leftArrowText" presStyleLbl="node1" presStyleIdx="0" presStyleCnt="1">
        <dgm:presLayoutVars>
          <dgm:chMax val="0"/>
          <dgm:bulletEnabled val="1"/>
        </dgm:presLayoutVars>
      </dgm:prSet>
      <dgm:spPr/>
      <dgm:t>
        <a:bodyPr/>
        <a:lstStyle/>
        <a:p>
          <a:endParaRPr lang="zh-CN" altLang="en-US"/>
        </a:p>
      </dgm:t>
    </dgm:pt>
    <dgm:pt modelId="{E39714D4-1EDF-4284-A694-A76F6B94EF20}" type="pres">
      <dgm:prSet presAssocID="{0867B710-0F2E-443A-973A-3A9C51A980D4}" presName="rightArrowText" presStyleLbl="node1" presStyleIdx="0" presStyleCnt="1">
        <dgm:presLayoutVars>
          <dgm:chMax val="0"/>
          <dgm:bulletEnabled val="1"/>
        </dgm:presLayoutVars>
      </dgm:prSet>
      <dgm:spPr/>
      <dgm:t>
        <a:bodyPr/>
        <a:lstStyle/>
        <a:p>
          <a:endParaRPr lang="zh-CN" altLang="en-US"/>
        </a:p>
      </dgm:t>
    </dgm:pt>
  </dgm:ptLst>
  <dgm:cxnLst>
    <dgm:cxn modelId="{14B9DE3D-9E89-409C-8F67-4FB5AB169E43}" srcId="{0867B710-0F2E-443A-973A-3A9C51A980D4}" destId="{16D056DF-1722-4B1E-A858-6EE7E1980949}" srcOrd="1" destOrd="0" parTransId="{F4BC6F09-921A-409D-8365-FF97C38F2EB0}" sibTransId="{A01E0621-0E9B-4982-8687-16D78B16FD27}"/>
    <dgm:cxn modelId="{FE451B6A-BE3E-4AEB-B509-8EE3631AE150}" type="presOf" srcId="{0867B710-0F2E-443A-973A-3A9C51A980D4}" destId="{F59A882A-41E1-48FB-82E2-DB626D16C645}" srcOrd="0" destOrd="0" presId="urn:microsoft.com/office/officeart/2005/8/layout/arrow6"/>
    <dgm:cxn modelId="{5161133B-3977-425C-9673-82276DE8A5D9}" type="presOf" srcId="{16D056DF-1722-4B1E-A858-6EE7E1980949}" destId="{E39714D4-1EDF-4284-A694-A76F6B94EF20}" srcOrd="0" destOrd="0" presId="urn:microsoft.com/office/officeart/2005/8/layout/arrow6"/>
    <dgm:cxn modelId="{4D6DF7EA-4B74-43F8-8B3F-E766CF6FCC23}" srcId="{0867B710-0F2E-443A-973A-3A9C51A980D4}" destId="{B5C7B983-9A07-4DD9-BD7E-7AB3A9402976}" srcOrd="0" destOrd="0" parTransId="{8946F27A-688C-4C90-82C7-916A3252E1E8}" sibTransId="{D97820D7-4BAC-436A-9C15-7BBD78AD3C60}"/>
    <dgm:cxn modelId="{14C4245E-D823-4365-9D93-E4426367D08A}" type="presOf" srcId="{B5C7B983-9A07-4DD9-BD7E-7AB3A9402976}" destId="{E51854B3-D81C-471E-A79D-523839C3D812}" srcOrd="0" destOrd="0" presId="urn:microsoft.com/office/officeart/2005/8/layout/arrow6"/>
    <dgm:cxn modelId="{23656CDC-56ED-430B-BF66-E3B5DBAD03B3}" type="presParOf" srcId="{F59A882A-41E1-48FB-82E2-DB626D16C645}" destId="{265EB0C3-AA9D-446B-B48A-808F9D2CC3A8}" srcOrd="0" destOrd="0" presId="urn:microsoft.com/office/officeart/2005/8/layout/arrow6"/>
    <dgm:cxn modelId="{2CCEFE32-7E38-4ED1-AB3F-4475CE98BBEB}" type="presParOf" srcId="{F59A882A-41E1-48FB-82E2-DB626D16C645}" destId="{E51854B3-D81C-471E-A79D-523839C3D812}" srcOrd="1" destOrd="0" presId="urn:microsoft.com/office/officeart/2005/8/layout/arrow6"/>
    <dgm:cxn modelId="{DE667B0A-9160-4028-BA75-70FA9A64743D}" type="presParOf" srcId="{F59A882A-41E1-48FB-82E2-DB626D16C645}" destId="{E39714D4-1EDF-4284-A694-A76F6B94EF20}" srcOrd="2" destOrd="0" presId="urn:microsoft.com/office/officeart/2005/8/layout/arrow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884F0E-CF75-4386-B0E9-6879AFFEE0DF}" type="doc">
      <dgm:prSet loTypeId="urn:microsoft.com/office/officeart/2005/8/layout/arrow4" loCatId="process" qsTypeId="urn:microsoft.com/office/officeart/2005/8/quickstyle/simple1" qsCatId="simple" csTypeId="urn:microsoft.com/office/officeart/2005/8/colors/accent1_2" csCatId="accent1"/>
      <dgm:spPr/>
      <dgm:t>
        <a:bodyPr/>
        <a:lstStyle/>
        <a:p>
          <a:endParaRPr lang="zh-CN" altLang="en-US"/>
        </a:p>
      </dgm:t>
    </dgm:pt>
    <dgm:pt modelId="{E168CA45-F80D-49E6-8462-B66B01FA4AF8}">
      <dgm:prSet/>
      <dgm:spPr/>
      <dgm:t>
        <a:bodyPr/>
        <a:lstStyle/>
        <a:p>
          <a:pPr rtl="0"/>
          <a:r>
            <a:rPr lang="zh-CN" b="1" smtClean="0"/>
            <a:t>一种是替代。</a:t>
          </a:r>
          <a:endParaRPr lang="zh-CN"/>
        </a:p>
      </dgm:t>
    </dgm:pt>
    <dgm:pt modelId="{ABB6B0CA-BD3E-457D-B109-D0BACA12F2EF}" cxnId="{08C3DC98-87E0-4C2E-944F-9917CA1F7403}" type="parTrans">
      <dgm:prSet/>
      <dgm:spPr/>
      <dgm:t>
        <a:bodyPr/>
        <a:lstStyle/>
        <a:p>
          <a:endParaRPr lang="zh-CN" altLang="en-US"/>
        </a:p>
      </dgm:t>
    </dgm:pt>
    <dgm:pt modelId="{EF7CDDD0-4446-4CE8-8A55-F96F8E38DE39}" cxnId="{08C3DC98-87E0-4C2E-944F-9917CA1F7403}" type="sibTrans">
      <dgm:prSet/>
      <dgm:spPr/>
      <dgm:t>
        <a:bodyPr/>
        <a:lstStyle/>
        <a:p>
          <a:endParaRPr lang="zh-CN" altLang="en-US"/>
        </a:p>
      </dgm:t>
    </dgm:pt>
    <dgm:pt modelId="{F1744249-FFA8-442C-856C-02C070F224A8}">
      <dgm:prSet/>
      <dgm:spPr/>
      <dgm:t>
        <a:bodyPr/>
        <a:lstStyle/>
        <a:p>
          <a:pPr rtl="0"/>
          <a:r>
            <a:rPr lang="zh-CN" b="1" smtClean="0"/>
            <a:t>另一种是取消。</a:t>
          </a:r>
          <a:endParaRPr lang="zh-CN"/>
        </a:p>
      </dgm:t>
    </dgm:pt>
    <dgm:pt modelId="{381B8FFC-6EF1-43B2-BBC7-F81DF9821332}" cxnId="{71978C6F-B662-42F3-AB89-B32881EDD5DB}" type="parTrans">
      <dgm:prSet/>
      <dgm:spPr/>
      <dgm:t>
        <a:bodyPr/>
        <a:lstStyle/>
        <a:p>
          <a:endParaRPr lang="zh-CN" altLang="en-US"/>
        </a:p>
      </dgm:t>
    </dgm:pt>
    <dgm:pt modelId="{06149916-A7A8-43E6-80E3-B18F809268B0}" cxnId="{71978C6F-B662-42F3-AB89-B32881EDD5DB}" type="sibTrans">
      <dgm:prSet/>
      <dgm:spPr/>
      <dgm:t>
        <a:bodyPr/>
        <a:lstStyle/>
        <a:p>
          <a:endParaRPr lang="zh-CN" altLang="en-US"/>
        </a:p>
      </dgm:t>
    </dgm:pt>
    <dgm:pt modelId="{CD370CBB-AC6E-428B-AF46-BEEF14DF20B0}" type="pres">
      <dgm:prSet presAssocID="{87884F0E-CF75-4386-B0E9-6879AFFEE0DF}" presName="compositeShape" presStyleCnt="0">
        <dgm:presLayoutVars>
          <dgm:chMax val="2"/>
          <dgm:dir/>
          <dgm:resizeHandles val="exact"/>
        </dgm:presLayoutVars>
      </dgm:prSet>
      <dgm:spPr/>
      <dgm:t>
        <a:bodyPr/>
        <a:lstStyle/>
        <a:p>
          <a:endParaRPr lang="zh-CN" altLang="en-US"/>
        </a:p>
      </dgm:t>
    </dgm:pt>
    <dgm:pt modelId="{BD35E906-0462-484B-BD37-99A703F83B83}" type="pres">
      <dgm:prSet presAssocID="{E168CA45-F80D-49E6-8462-B66B01FA4AF8}" presName="upArrow" presStyleLbl="node1" presStyleIdx="0" presStyleCnt="2"/>
      <dgm:spPr/>
    </dgm:pt>
    <dgm:pt modelId="{01422D09-6825-4C11-B31F-B2ED93EF9D12}" type="pres">
      <dgm:prSet presAssocID="{E168CA45-F80D-49E6-8462-B66B01FA4AF8}" presName="upArrowText" presStyleLbl="revTx" presStyleIdx="0" presStyleCnt="2">
        <dgm:presLayoutVars>
          <dgm:chMax val="0"/>
          <dgm:bulletEnabled val="1"/>
        </dgm:presLayoutVars>
      </dgm:prSet>
      <dgm:spPr/>
      <dgm:t>
        <a:bodyPr/>
        <a:lstStyle/>
        <a:p>
          <a:endParaRPr lang="zh-CN" altLang="en-US"/>
        </a:p>
      </dgm:t>
    </dgm:pt>
    <dgm:pt modelId="{AC0EA520-E3D4-4F30-9181-82BCA36FA9FF}" type="pres">
      <dgm:prSet presAssocID="{F1744249-FFA8-442C-856C-02C070F224A8}" presName="downArrow" presStyleLbl="node1" presStyleIdx="1" presStyleCnt="2"/>
      <dgm:spPr/>
    </dgm:pt>
    <dgm:pt modelId="{072AB5A8-D07A-427D-8BE2-3F2033B892C6}" type="pres">
      <dgm:prSet presAssocID="{F1744249-FFA8-442C-856C-02C070F224A8}" presName="downArrowText" presStyleLbl="revTx" presStyleIdx="1" presStyleCnt="2">
        <dgm:presLayoutVars>
          <dgm:chMax val="0"/>
          <dgm:bulletEnabled val="1"/>
        </dgm:presLayoutVars>
      </dgm:prSet>
      <dgm:spPr/>
      <dgm:t>
        <a:bodyPr/>
        <a:lstStyle/>
        <a:p>
          <a:endParaRPr lang="zh-CN" altLang="en-US"/>
        </a:p>
      </dgm:t>
    </dgm:pt>
  </dgm:ptLst>
  <dgm:cxnLst>
    <dgm:cxn modelId="{21B62341-598E-4256-8BD5-AD7189368DD6}" type="presOf" srcId="{E168CA45-F80D-49E6-8462-B66B01FA4AF8}" destId="{01422D09-6825-4C11-B31F-B2ED93EF9D12}" srcOrd="0" destOrd="0" presId="urn:microsoft.com/office/officeart/2005/8/layout/arrow4"/>
    <dgm:cxn modelId="{2F963793-13DE-40D6-8F21-9D589F6B44BB}" type="presOf" srcId="{F1744249-FFA8-442C-856C-02C070F224A8}" destId="{072AB5A8-D07A-427D-8BE2-3F2033B892C6}" srcOrd="0" destOrd="0" presId="urn:microsoft.com/office/officeart/2005/8/layout/arrow4"/>
    <dgm:cxn modelId="{E5F05E38-2712-47B2-B9B7-E89FED2BA92D}" type="presOf" srcId="{87884F0E-CF75-4386-B0E9-6879AFFEE0DF}" destId="{CD370CBB-AC6E-428B-AF46-BEEF14DF20B0}" srcOrd="0" destOrd="0" presId="urn:microsoft.com/office/officeart/2005/8/layout/arrow4"/>
    <dgm:cxn modelId="{71978C6F-B662-42F3-AB89-B32881EDD5DB}" srcId="{87884F0E-CF75-4386-B0E9-6879AFFEE0DF}" destId="{F1744249-FFA8-442C-856C-02C070F224A8}" srcOrd="1" destOrd="0" parTransId="{381B8FFC-6EF1-43B2-BBC7-F81DF9821332}" sibTransId="{06149916-A7A8-43E6-80E3-B18F809268B0}"/>
    <dgm:cxn modelId="{08C3DC98-87E0-4C2E-944F-9917CA1F7403}" srcId="{87884F0E-CF75-4386-B0E9-6879AFFEE0DF}" destId="{E168CA45-F80D-49E6-8462-B66B01FA4AF8}" srcOrd="0" destOrd="0" parTransId="{ABB6B0CA-BD3E-457D-B109-D0BACA12F2EF}" sibTransId="{EF7CDDD0-4446-4CE8-8A55-F96F8E38DE39}"/>
    <dgm:cxn modelId="{FFC4296B-4609-4EE4-AD53-E277DF456984}" type="presParOf" srcId="{CD370CBB-AC6E-428B-AF46-BEEF14DF20B0}" destId="{BD35E906-0462-484B-BD37-99A703F83B83}" srcOrd="0" destOrd="0" presId="urn:microsoft.com/office/officeart/2005/8/layout/arrow4"/>
    <dgm:cxn modelId="{CD617988-24F8-4C7A-B963-63691FFF6EE8}" type="presParOf" srcId="{CD370CBB-AC6E-428B-AF46-BEEF14DF20B0}" destId="{01422D09-6825-4C11-B31F-B2ED93EF9D12}" srcOrd="1" destOrd="0" presId="urn:microsoft.com/office/officeart/2005/8/layout/arrow4"/>
    <dgm:cxn modelId="{A47A6CC5-2D2F-4E64-81AC-A9D7F8F5D906}" type="presParOf" srcId="{CD370CBB-AC6E-428B-AF46-BEEF14DF20B0}" destId="{AC0EA520-E3D4-4F30-9181-82BCA36FA9FF}" srcOrd="2" destOrd="0" presId="urn:microsoft.com/office/officeart/2005/8/layout/arrow4"/>
    <dgm:cxn modelId="{BB6CB8A0-0E0E-416D-81E7-4392C500438C}" type="presParOf" srcId="{CD370CBB-AC6E-428B-AF46-BEEF14DF20B0}" destId="{072AB5A8-D07A-427D-8BE2-3F2033B892C6}" srcOrd="3" destOrd="0" presId="urn:microsoft.com/office/officeart/2005/8/layout/arrow4"/>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EB5CAA3-BB82-46C8-8FE5-90557094DEC1}"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zh-CN" altLang="en-US"/>
        </a:p>
      </dgm:t>
    </dgm:pt>
    <dgm:pt modelId="{CC11E4FD-1DA6-417A-8C24-A0001EC99941}">
      <dgm:prSet/>
      <dgm:spPr/>
      <dgm:t>
        <a:bodyPr/>
        <a:lstStyle/>
        <a:p>
          <a:pPr rtl="0"/>
          <a:r>
            <a:rPr lang="en-US" smtClean="0"/>
            <a:t>1.</a:t>
          </a:r>
          <a:r>
            <a:rPr lang="zh-CN" smtClean="0"/>
            <a:t>套头交易</a:t>
          </a:r>
          <a:endParaRPr lang="zh-CN"/>
        </a:p>
      </dgm:t>
    </dgm:pt>
    <dgm:pt modelId="{556AD66A-6D09-4DDF-A035-BC6A0756A9EC}" cxnId="{819AEBCB-CE72-4FF6-B980-1BE9CC4B26CF}" type="parTrans">
      <dgm:prSet/>
      <dgm:spPr/>
      <dgm:t>
        <a:bodyPr/>
        <a:lstStyle/>
        <a:p>
          <a:endParaRPr lang="zh-CN" altLang="en-US"/>
        </a:p>
      </dgm:t>
    </dgm:pt>
    <dgm:pt modelId="{0E8BEE04-36B9-4803-8D6E-D65DCA7716B0}" cxnId="{819AEBCB-CE72-4FF6-B980-1BE9CC4B26CF}" type="sibTrans">
      <dgm:prSet/>
      <dgm:spPr/>
      <dgm:t>
        <a:bodyPr/>
        <a:lstStyle/>
        <a:p>
          <a:endParaRPr lang="zh-CN" altLang="en-US"/>
        </a:p>
      </dgm:t>
    </dgm:pt>
    <dgm:pt modelId="{C5627F80-229A-46F4-B3E7-E432170364B8}">
      <dgm:prSet/>
      <dgm:spPr/>
      <dgm:t>
        <a:bodyPr/>
        <a:lstStyle/>
        <a:p>
          <a:pPr rtl="0"/>
          <a:r>
            <a:rPr lang="en-US" smtClean="0"/>
            <a:t>2.</a:t>
          </a:r>
          <a:r>
            <a:rPr lang="zh-CN" smtClean="0"/>
            <a:t>分包</a:t>
          </a:r>
          <a:endParaRPr lang="zh-CN"/>
        </a:p>
      </dgm:t>
    </dgm:pt>
    <dgm:pt modelId="{81FDC864-44B9-4058-8AED-51301C61CD56}" cxnId="{B30F41D2-595A-4581-914B-E66F6BF2F481}" type="parTrans">
      <dgm:prSet/>
      <dgm:spPr/>
      <dgm:t>
        <a:bodyPr/>
        <a:lstStyle/>
        <a:p>
          <a:endParaRPr lang="zh-CN" altLang="en-US"/>
        </a:p>
      </dgm:t>
    </dgm:pt>
    <dgm:pt modelId="{4C4B3083-B7EA-42FB-8992-C191A0D74632}" cxnId="{B30F41D2-595A-4581-914B-E66F6BF2F481}" type="sibTrans">
      <dgm:prSet/>
      <dgm:spPr/>
      <dgm:t>
        <a:bodyPr/>
        <a:lstStyle/>
        <a:p>
          <a:endParaRPr lang="zh-CN" altLang="en-US"/>
        </a:p>
      </dgm:t>
    </dgm:pt>
    <dgm:pt modelId="{15B7B2E2-2A70-493B-8D84-0DDAD9413E6C}">
      <dgm:prSet/>
      <dgm:spPr/>
      <dgm:t>
        <a:bodyPr/>
        <a:lstStyle/>
        <a:p>
          <a:pPr rtl="0"/>
          <a:r>
            <a:rPr lang="en-US" smtClean="0"/>
            <a:t>3.</a:t>
          </a:r>
          <a:r>
            <a:rPr lang="zh-CN" smtClean="0"/>
            <a:t>购买保险</a:t>
          </a:r>
          <a:endParaRPr lang="zh-CN"/>
        </a:p>
      </dgm:t>
    </dgm:pt>
    <dgm:pt modelId="{CFCB7CB8-F53C-47DB-B564-C90533B12B8D}" cxnId="{99D99CCE-C85E-4F6D-A70D-72A877F75636}" type="parTrans">
      <dgm:prSet/>
      <dgm:spPr/>
      <dgm:t>
        <a:bodyPr/>
        <a:lstStyle/>
        <a:p>
          <a:endParaRPr lang="zh-CN" altLang="en-US"/>
        </a:p>
      </dgm:t>
    </dgm:pt>
    <dgm:pt modelId="{96016E80-404B-425E-B5A0-85289D3C5F52}" cxnId="{99D99CCE-C85E-4F6D-A70D-72A877F75636}" type="sibTrans">
      <dgm:prSet/>
      <dgm:spPr/>
      <dgm:t>
        <a:bodyPr/>
        <a:lstStyle/>
        <a:p>
          <a:endParaRPr lang="zh-CN" altLang="en-US"/>
        </a:p>
      </dgm:t>
    </dgm:pt>
    <dgm:pt modelId="{B735D812-6241-4655-8533-689BA2D3C8E8}" type="pres">
      <dgm:prSet presAssocID="{6EB5CAA3-BB82-46C8-8FE5-90557094DEC1}" presName="compositeShape" presStyleCnt="0">
        <dgm:presLayoutVars>
          <dgm:chMax val="7"/>
          <dgm:dir/>
          <dgm:resizeHandles val="exact"/>
        </dgm:presLayoutVars>
      </dgm:prSet>
      <dgm:spPr/>
      <dgm:t>
        <a:bodyPr/>
        <a:lstStyle/>
        <a:p>
          <a:endParaRPr lang="zh-CN" altLang="en-US"/>
        </a:p>
      </dgm:t>
    </dgm:pt>
    <dgm:pt modelId="{C15F5EDF-0015-42ED-AEFB-ADC555CECBFF}" type="pres">
      <dgm:prSet presAssocID="{CC11E4FD-1DA6-417A-8C24-A0001EC99941}" presName="circ1" presStyleLbl="vennNode1" presStyleIdx="0" presStyleCnt="3"/>
      <dgm:spPr/>
      <dgm:t>
        <a:bodyPr/>
        <a:lstStyle/>
        <a:p>
          <a:endParaRPr lang="zh-CN" altLang="en-US"/>
        </a:p>
      </dgm:t>
    </dgm:pt>
    <dgm:pt modelId="{19478769-32DA-4561-8534-B09F2D8B5BAE}" type="pres">
      <dgm:prSet presAssocID="{CC11E4FD-1DA6-417A-8C24-A0001EC99941}" presName="circ1Tx" presStyleLbl="revTx" presStyleIdx="0" presStyleCnt="0">
        <dgm:presLayoutVars>
          <dgm:chMax val="0"/>
          <dgm:chPref val="0"/>
          <dgm:bulletEnabled val="1"/>
        </dgm:presLayoutVars>
      </dgm:prSet>
      <dgm:spPr/>
      <dgm:t>
        <a:bodyPr/>
        <a:lstStyle/>
        <a:p>
          <a:endParaRPr lang="zh-CN" altLang="en-US"/>
        </a:p>
      </dgm:t>
    </dgm:pt>
    <dgm:pt modelId="{83EA64B8-8C1E-4809-8B9A-76A1448AEF2C}" type="pres">
      <dgm:prSet presAssocID="{C5627F80-229A-46F4-B3E7-E432170364B8}" presName="circ2" presStyleLbl="vennNode1" presStyleIdx="1" presStyleCnt="3"/>
      <dgm:spPr/>
      <dgm:t>
        <a:bodyPr/>
        <a:lstStyle/>
        <a:p>
          <a:endParaRPr lang="zh-CN" altLang="en-US"/>
        </a:p>
      </dgm:t>
    </dgm:pt>
    <dgm:pt modelId="{1114BE16-14D5-4848-862D-6B717731D62B}" type="pres">
      <dgm:prSet presAssocID="{C5627F80-229A-46F4-B3E7-E432170364B8}" presName="circ2Tx" presStyleLbl="revTx" presStyleIdx="0" presStyleCnt="0">
        <dgm:presLayoutVars>
          <dgm:chMax val="0"/>
          <dgm:chPref val="0"/>
          <dgm:bulletEnabled val="1"/>
        </dgm:presLayoutVars>
      </dgm:prSet>
      <dgm:spPr/>
      <dgm:t>
        <a:bodyPr/>
        <a:lstStyle/>
        <a:p>
          <a:endParaRPr lang="zh-CN" altLang="en-US"/>
        </a:p>
      </dgm:t>
    </dgm:pt>
    <dgm:pt modelId="{D0B9C411-FF61-4475-972F-725B605FE5B2}" type="pres">
      <dgm:prSet presAssocID="{15B7B2E2-2A70-493B-8D84-0DDAD9413E6C}" presName="circ3" presStyleLbl="vennNode1" presStyleIdx="2" presStyleCnt="3"/>
      <dgm:spPr/>
      <dgm:t>
        <a:bodyPr/>
        <a:lstStyle/>
        <a:p>
          <a:endParaRPr lang="zh-CN" altLang="en-US"/>
        </a:p>
      </dgm:t>
    </dgm:pt>
    <dgm:pt modelId="{149B2E1D-3B78-4D19-89CA-4CA034958D29}" type="pres">
      <dgm:prSet presAssocID="{15B7B2E2-2A70-493B-8D84-0DDAD9413E6C}" presName="circ3Tx" presStyleLbl="revTx" presStyleIdx="0" presStyleCnt="0">
        <dgm:presLayoutVars>
          <dgm:chMax val="0"/>
          <dgm:chPref val="0"/>
          <dgm:bulletEnabled val="1"/>
        </dgm:presLayoutVars>
      </dgm:prSet>
      <dgm:spPr/>
      <dgm:t>
        <a:bodyPr/>
        <a:lstStyle/>
        <a:p>
          <a:endParaRPr lang="zh-CN" altLang="en-US"/>
        </a:p>
      </dgm:t>
    </dgm:pt>
  </dgm:ptLst>
  <dgm:cxnLst>
    <dgm:cxn modelId="{2E437F80-152C-416C-A0BA-93CC078183EE}" type="presOf" srcId="{CC11E4FD-1DA6-417A-8C24-A0001EC99941}" destId="{19478769-32DA-4561-8534-B09F2D8B5BAE}" srcOrd="1" destOrd="0" presId="urn:microsoft.com/office/officeart/2005/8/layout/venn1"/>
    <dgm:cxn modelId="{819AEBCB-CE72-4FF6-B980-1BE9CC4B26CF}" srcId="{6EB5CAA3-BB82-46C8-8FE5-90557094DEC1}" destId="{CC11E4FD-1DA6-417A-8C24-A0001EC99941}" srcOrd="0" destOrd="0" parTransId="{556AD66A-6D09-4DDF-A035-BC6A0756A9EC}" sibTransId="{0E8BEE04-36B9-4803-8D6E-D65DCA7716B0}"/>
    <dgm:cxn modelId="{DBC3D9A1-9A25-4D79-B122-BB3B183D1C0C}" type="presOf" srcId="{15B7B2E2-2A70-493B-8D84-0DDAD9413E6C}" destId="{149B2E1D-3B78-4D19-89CA-4CA034958D29}" srcOrd="1" destOrd="0" presId="urn:microsoft.com/office/officeart/2005/8/layout/venn1"/>
    <dgm:cxn modelId="{B30F41D2-595A-4581-914B-E66F6BF2F481}" srcId="{6EB5CAA3-BB82-46C8-8FE5-90557094DEC1}" destId="{C5627F80-229A-46F4-B3E7-E432170364B8}" srcOrd="1" destOrd="0" parTransId="{81FDC864-44B9-4058-8AED-51301C61CD56}" sibTransId="{4C4B3083-B7EA-42FB-8992-C191A0D74632}"/>
    <dgm:cxn modelId="{A11B700F-3A60-4148-ACD2-AA18B04C7E38}" type="presOf" srcId="{CC11E4FD-1DA6-417A-8C24-A0001EC99941}" destId="{C15F5EDF-0015-42ED-AEFB-ADC555CECBFF}" srcOrd="0" destOrd="0" presId="urn:microsoft.com/office/officeart/2005/8/layout/venn1"/>
    <dgm:cxn modelId="{DB557892-D4D6-4C74-B7E4-69C6BE69DCD9}" type="presOf" srcId="{C5627F80-229A-46F4-B3E7-E432170364B8}" destId="{83EA64B8-8C1E-4809-8B9A-76A1448AEF2C}" srcOrd="0" destOrd="0" presId="urn:microsoft.com/office/officeart/2005/8/layout/venn1"/>
    <dgm:cxn modelId="{99D99CCE-C85E-4F6D-A70D-72A877F75636}" srcId="{6EB5CAA3-BB82-46C8-8FE5-90557094DEC1}" destId="{15B7B2E2-2A70-493B-8D84-0DDAD9413E6C}" srcOrd="2" destOrd="0" parTransId="{CFCB7CB8-F53C-47DB-B564-C90533B12B8D}" sibTransId="{96016E80-404B-425E-B5A0-85289D3C5F52}"/>
    <dgm:cxn modelId="{33BDDA0A-F80E-4F4F-9B27-433EEE4E2726}" type="presOf" srcId="{C5627F80-229A-46F4-B3E7-E432170364B8}" destId="{1114BE16-14D5-4848-862D-6B717731D62B}" srcOrd="1" destOrd="0" presId="urn:microsoft.com/office/officeart/2005/8/layout/venn1"/>
    <dgm:cxn modelId="{DB23083B-7AC0-4FE6-A41A-5589EDDF31BA}" type="presOf" srcId="{15B7B2E2-2A70-493B-8D84-0DDAD9413E6C}" destId="{D0B9C411-FF61-4475-972F-725B605FE5B2}" srcOrd="0" destOrd="0" presId="urn:microsoft.com/office/officeart/2005/8/layout/venn1"/>
    <dgm:cxn modelId="{7D01AA77-DBCE-4CA8-9F27-96D8F64A9CD1}" type="presOf" srcId="{6EB5CAA3-BB82-46C8-8FE5-90557094DEC1}" destId="{B735D812-6241-4655-8533-689BA2D3C8E8}" srcOrd="0" destOrd="0" presId="urn:microsoft.com/office/officeart/2005/8/layout/venn1"/>
    <dgm:cxn modelId="{E753D10A-200A-464C-8524-F3594ADE1C72}" type="presParOf" srcId="{B735D812-6241-4655-8533-689BA2D3C8E8}" destId="{C15F5EDF-0015-42ED-AEFB-ADC555CECBFF}" srcOrd="0" destOrd="0" presId="urn:microsoft.com/office/officeart/2005/8/layout/venn1"/>
    <dgm:cxn modelId="{D4E18233-2CE1-44FF-A2B1-C4446512172A}" type="presParOf" srcId="{B735D812-6241-4655-8533-689BA2D3C8E8}" destId="{19478769-32DA-4561-8534-B09F2D8B5BAE}" srcOrd="1" destOrd="0" presId="urn:microsoft.com/office/officeart/2005/8/layout/venn1"/>
    <dgm:cxn modelId="{F887129C-F23A-42FD-B3CC-ED2D7149F76F}" type="presParOf" srcId="{B735D812-6241-4655-8533-689BA2D3C8E8}" destId="{83EA64B8-8C1E-4809-8B9A-76A1448AEF2C}" srcOrd="2" destOrd="0" presId="urn:microsoft.com/office/officeart/2005/8/layout/venn1"/>
    <dgm:cxn modelId="{B7CFF79E-9C5C-481D-B617-E0A134A41A2C}" type="presParOf" srcId="{B735D812-6241-4655-8533-689BA2D3C8E8}" destId="{1114BE16-14D5-4848-862D-6B717731D62B}" srcOrd="3" destOrd="0" presId="urn:microsoft.com/office/officeart/2005/8/layout/venn1"/>
    <dgm:cxn modelId="{D5CBAAF5-0C54-4004-801B-25B466660991}" type="presParOf" srcId="{B735D812-6241-4655-8533-689BA2D3C8E8}" destId="{D0B9C411-FF61-4475-972F-725B605FE5B2}" srcOrd="4" destOrd="0" presId="urn:microsoft.com/office/officeart/2005/8/layout/venn1"/>
    <dgm:cxn modelId="{EF54975E-2A54-4577-A275-A7C5E3B40427}" type="presParOf" srcId="{B735D812-6241-4655-8533-689BA2D3C8E8}" destId="{149B2E1D-3B78-4D19-89CA-4CA034958D29}" srcOrd="5" destOrd="0" presId="urn:microsoft.com/office/officeart/2005/8/layout/venn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B3859-F1DC-45A1-9A34-27C541DACF6B}">
      <dsp:nvSpPr>
        <dsp:cNvPr id="0" name=""/>
        <dsp:cNvSpPr/>
      </dsp:nvSpPr>
      <dsp:spPr>
        <a:xfrm>
          <a:off x="5357" y="17882"/>
          <a:ext cx="1601390" cy="12310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zh-CN" sz="1700" kern="1200" smtClean="0"/>
            <a:t>第一种人喜欢风险，是风险偏好者。</a:t>
          </a:r>
          <a:endParaRPr lang="zh-CN" sz="1700" kern="1200"/>
        </a:p>
      </dsp:txBody>
      <dsp:txXfrm>
        <a:off x="41414" y="53939"/>
        <a:ext cx="1529276" cy="1158955"/>
      </dsp:txXfrm>
    </dsp:sp>
    <dsp:sp modelId="{7E5F3727-8C13-41E6-AA71-33CE5138B9AC}">
      <dsp:nvSpPr>
        <dsp:cNvPr id="0" name=""/>
        <dsp:cNvSpPr/>
      </dsp:nvSpPr>
      <dsp:spPr>
        <a:xfrm>
          <a:off x="1766887" y="434844"/>
          <a:ext cx="339494" cy="3971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CN" altLang="en-US" sz="1400" kern="1200"/>
        </a:p>
      </dsp:txBody>
      <dsp:txXfrm>
        <a:off x="1766887" y="514273"/>
        <a:ext cx="237646" cy="238286"/>
      </dsp:txXfrm>
    </dsp:sp>
    <dsp:sp modelId="{0BEC8D8F-71C2-4AA8-B162-0C86964FCAC8}">
      <dsp:nvSpPr>
        <dsp:cNvPr id="0" name=""/>
        <dsp:cNvSpPr/>
      </dsp:nvSpPr>
      <dsp:spPr>
        <a:xfrm>
          <a:off x="2247304" y="17882"/>
          <a:ext cx="1601390" cy="12310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zh-CN" sz="1700" kern="1200" smtClean="0"/>
            <a:t>第二种人厌恶风险，是风险厌恶者。</a:t>
          </a:r>
          <a:endParaRPr lang="zh-CN" sz="1700" kern="1200"/>
        </a:p>
      </dsp:txBody>
      <dsp:txXfrm>
        <a:off x="2283361" y="53939"/>
        <a:ext cx="1529276" cy="1158955"/>
      </dsp:txXfrm>
    </dsp:sp>
    <dsp:sp modelId="{CDC6802B-3C64-4CA9-ABE5-E75D0EEB6A0E}">
      <dsp:nvSpPr>
        <dsp:cNvPr id="0" name=""/>
        <dsp:cNvSpPr/>
      </dsp:nvSpPr>
      <dsp:spPr>
        <a:xfrm>
          <a:off x="4008834" y="434844"/>
          <a:ext cx="339494" cy="39714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CN" altLang="en-US" sz="1400" kern="1200"/>
        </a:p>
      </dsp:txBody>
      <dsp:txXfrm>
        <a:off x="4008834" y="514273"/>
        <a:ext cx="237646" cy="238286"/>
      </dsp:txXfrm>
    </dsp:sp>
    <dsp:sp modelId="{747317BA-9779-4AF4-9FC1-F320DE4944A0}">
      <dsp:nvSpPr>
        <dsp:cNvPr id="0" name=""/>
        <dsp:cNvSpPr/>
      </dsp:nvSpPr>
      <dsp:spPr>
        <a:xfrm>
          <a:off x="4489251" y="17882"/>
          <a:ext cx="1601390" cy="12310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zh-CN" sz="1700" kern="1200" smtClean="0"/>
            <a:t>第三种人对风险无所谓，是风险中立者。</a:t>
          </a:r>
          <a:endParaRPr lang="zh-CN" sz="1700" kern="1200"/>
        </a:p>
      </dsp:txBody>
      <dsp:txXfrm>
        <a:off x="4525308" y="53939"/>
        <a:ext cx="1529276" cy="11589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5EB0C3-AA9D-446B-B48A-808F9D2CC3A8}">
      <dsp:nvSpPr>
        <dsp:cNvPr id="0" name=""/>
        <dsp:cNvSpPr/>
      </dsp:nvSpPr>
      <dsp:spPr>
        <a:xfrm>
          <a:off x="684575" y="0"/>
          <a:ext cx="4726850" cy="1890740"/>
        </a:xfrm>
        <a:prstGeom prst="leftRightRibb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1854B3-D81C-471E-A79D-523839C3D812}">
      <dsp:nvSpPr>
        <dsp:cNvPr id="0" name=""/>
        <dsp:cNvSpPr/>
      </dsp:nvSpPr>
      <dsp:spPr>
        <a:xfrm>
          <a:off x="1251797" y="330879"/>
          <a:ext cx="1559860" cy="92646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4676" rIns="0" bIns="80010" numCol="1" spcCol="1270" anchor="ctr" anchorCtr="0">
          <a:noAutofit/>
        </a:bodyPr>
        <a:lstStyle/>
        <a:p>
          <a:pPr lvl="0" algn="ctr" defTabSz="933450" rtl="0">
            <a:lnSpc>
              <a:spcPct val="90000"/>
            </a:lnSpc>
            <a:spcBef>
              <a:spcPct val="0"/>
            </a:spcBef>
            <a:spcAft>
              <a:spcPct val="35000"/>
            </a:spcAft>
          </a:pPr>
          <a:r>
            <a:rPr lang="en-US" sz="2100" kern="1200" smtClean="0"/>
            <a:t>1.</a:t>
          </a:r>
          <a:r>
            <a:rPr lang="zh-CN" sz="2100" kern="1200" smtClean="0"/>
            <a:t>回报的大小</a:t>
          </a:r>
          <a:endParaRPr lang="zh-CN" sz="2100" kern="1200"/>
        </a:p>
      </dsp:txBody>
      <dsp:txXfrm>
        <a:off x="1251797" y="330879"/>
        <a:ext cx="1559860" cy="926462"/>
      </dsp:txXfrm>
    </dsp:sp>
    <dsp:sp modelId="{E39714D4-1EDF-4284-A694-A76F6B94EF20}">
      <dsp:nvSpPr>
        <dsp:cNvPr id="0" name=""/>
        <dsp:cNvSpPr/>
      </dsp:nvSpPr>
      <dsp:spPr>
        <a:xfrm>
          <a:off x="3048000" y="633397"/>
          <a:ext cx="1843471" cy="92646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4676" rIns="0" bIns="80010" numCol="1" spcCol="1270" anchor="ctr" anchorCtr="0">
          <a:noAutofit/>
        </a:bodyPr>
        <a:lstStyle/>
        <a:p>
          <a:pPr lvl="0" algn="ctr" defTabSz="933450" rtl="0">
            <a:lnSpc>
              <a:spcPct val="90000"/>
            </a:lnSpc>
            <a:spcBef>
              <a:spcPct val="0"/>
            </a:spcBef>
            <a:spcAft>
              <a:spcPct val="35000"/>
            </a:spcAft>
          </a:pPr>
          <a:r>
            <a:rPr lang="en-US" sz="2100" kern="1200" smtClean="0"/>
            <a:t>2.</a:t>
          </a:r>
          <a:r>
            <a:rPr lang="zh-CN" sz="2100" kern="1200" smtClean="0"/>
            <a:t>投资量的大小</a:t>
          </a:r>
          <a:endParaRPr lang="zh-CN" sz="2100" kern="1200"/>
        </a:p>
      </dsp:txBody>
      <dsp:txXfrm>
        <a:off x="3048000" y="633397"/>
        <a:ext cx="1843471" cy="9264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5E906-0462-484B-BD37-99A703F83B83}">
      <dsp:nvSpPr>
        <dsp:cNvPr id="0" name=""/>
        <dsp:cNvSpPr/>
      </dsp:nvSpPr>
      <dsp:spPr>
        <a:xfrm>
          <a:off x="948150" y="0"/>
          <a:ext cx="590931" cy="443198"/>
        </a:xfrm>
        <a:prstGeom prst="up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422D09-6825-4C11-B31F-B2ED93EF9D12}">
      <dsp:nvSpPr>
        <dsp:cNvPr id="0" name=""/>
        <dsp:cNvSpPr/>
      </dsp:nvSpPr>
      <dsp:spPr>
        <a:xfrm>
          <a:off x="1556809" y="0"/>
          <a:ext cx="3413760" cy="4431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0" rIns="113792" bIns="113792" numCol="1" spcCol="1270" anchor="ctr" anchorCtr="0">
          <a:noAutofit/>
        </a:bodyPr>
        <a:lstStyle/>
        <a:p>
          <a:pPr lvl="0" algn="l" defTabSz="711200" rtl="0">
            <a:lnSpc>
              <a:spcPct val="90000"/>
            </a:lnSpc>
            <a:spcBef>
              <a:spcPct val="0"/>
            </a:spcBef>
            <a:spcAft>
              <a:spcPct val="35000"/>
            </a:spcAft>
          </a:pPr>
          <a:r>
            <a:rPr lang="zh-CN" sz="1600" b="1" kern="1200" smtClean="0"/>
            <a:t>一种是替代。</a:t>
          </a:r>
          <a:endParaRPr lang="zh-CN" sz="1600" kern="1200"/>
        </a:p>
      </dsp:txBody>
      <dsp:txXfrm>
        <a:off x="1556809" y="0"/>
        <a:ext cx="3413760" cy="443198"/>
      </dsp:txXfrm>
    </dsp:sp>
    <dsp:sp modelId="{AC0EA520-E3D4-4F30-9181-82BCA36FA9FF}">
      <dsp:nvSpPr>
        <dsp:cNvPr id="0" name=""/>
        <dsp:cNvSpPr/>
      </dsp:nvSpPr>
      <dsp:spPr>
        <a:xfrm>
          <a:off x="1125430" y="480131"/>
          <a:ext cx="590931" cy="443198"/>
        </a:xfrm>
        <a:prstGeom prst="down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2AB5A8-D07A-427D-8BE2-3F2033B892C6}">
      <dsp:nvSpPr>
        <dsp:cNvPr id="0" name=""/>
        <dsp:cNvSpPr/>
      </dsp:nvSpPr>
      <dsp:spPr>
        <a:xfrm>
          <a:off x="1734089" y="480131"/>
          <a:ext cx="3413760" cy="4431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0" rIns="113792" bIns="113792" numCol="1" spcCol="1270" anchor="ctr" anchorCtr="0">
          <a:noAutofit/>
        </a:bodyPr>
        <a:lstStyle/>
        <a:p>
          <a:pPr lvl="0" algn="l" defTabSz="711200" rtl="0">
            <a:lnSpc>
              <a:spcPct val="90000"/>
            </a:lnSpc>
            <a:spcBef>
              <a:spcPct val="0"/>
            </a:spcBef>
            <a:spcAft>
              <a:spcPct val="35000"/>
            </a:spcAft>
          </a:pPr>
          <a:r>
            <a:rPr lang="zh-CN" sz="1600" b="1" kern="1200" smtClean="0"/>
            <a:t>另一种是取消。</a:t>
          </a:r>
          <a:endParaRPr lang="zh-CN" sz="1600" kern="1200"/>
        </a:p>
      </dsp:txBody>
      <dsp:txXfrm>
        <a:off x="1734089" y="480131"/>
        <a:ext cx="3413760" cy="4431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5F5EDF-0015-42ED-AEFB-ADC555CECBFF}">
      <dsp:nvSpPr>
        <dsp:cNvPr id="0" name=""/>
        <dsp:cNvSpPr/>
      </dsp:nvSpPr>
      <dsp:spPr>
        <a:xfrm>
          <a:off x="2777565" y="33697"/>
          <a:ext cx="1617458" cy="161745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0">
            <a:lnSpc>
              <a:spcPct val="90000"/>
            </a:lnSpc>
            <a:spcBef>
              <a:spcPct val="0"/>
            </a:spcBef>
            <a:spcAft>
              <a:spcPct val="35000"/>
            </a:spcAft>
          </a:pPr>
          <a:r>
            <a:rPr lang="en-US" sz="1900" kern="1200" smtClean="0"/>
            <a:t>1.</a:t>
          </a:r>
          <a:r>
            <a:rPr lang="zh-CN" sz="1900" kern="1200" smtClean="0"/>
            <a:t>套头交易</a:t>
          </a:r>
          <a:endParaRPr lang="zh-CN" sz="1900" kern="1200"/>
        </a:p>
      </dsp:txBody>
      <dsp:txXfrm>
        <a:off x="2993226" y="316752"/>
        <a:ext cx="1186136" cy="727856"/>
      </dsp:txXfrm>
    </dsp:sp>
    <dsp:sp modelId="{83EA64B8-8C1E-4809-8B9A-76A1448AEF2C}">
      <dsp:nvSpPr>
        <dsp:cNvPr id="0" name=""/>
        <dsp:cNvSpPr/>
      </dsp:nvSpPr>
      <dsp:spPr>
        <a:xfrm>
          <a:off x="3361198" y="1044608"/>
          <a:ext cx="1617458" cy="161745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0">
            <a:lnSpc>
              <a:spcPct val="90000"/>
            </a:lnSpc>
            <a:spcBef>
              <a:spcPct val="0"/>
            </a:spcBef>
            <a:spcAft>
              <a:spcPct val="35000"/>
            </a:spcAft>
          </a:pPr>
          <a:r>
            <a:rPr lang="en-US" sz="1900" kern="1200" smtClean="0"/>
            <a:t>2.</a:t>
          </a:r>
          <a:r>
            <a:rPr lang="zh-CN" sz="1900" kern="1200" smtClean="0"/>
            <a:t>分包</a:t>
          </a:r>
          <a:endParaRPr lang="zh-CN" sz="1900" kern="1200"/>
        </a:p>
      </dsp:txBody>
      <dsp:txXfrm>
        <a:off x="3855871" y="1462451"/>
        <a:ext cx="970475" cy="889602"/>
      </dsp:txXfrm>
    </dsp:sp>
    <dsp:sp modelId="{D0B9C411-FF61-4475-972F-725B605FE5B2}">
      <dsp:nvSpPr>
        <dsp:cNvPr id="0" name=""/>
        <dsp:cNvSpPr/>
      </dsp:nvSpPr>
      <dsp:spPr>
        <a:xfrm>
          <a:off x="2193932" y="1044608"/>
          <a:ext cx="1617458" cy="161745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0">
            <a:lnSpc>
              <a:spcPct val="90000"/>
            </a:lnSpc>
            <a:spcBef>
              <a:spcPct val="0"/>
            </a:spcBef>
            <a:spcAft>
              <a:spcPct val="35000"/>
            </a:spcAft>
          </a:pPr>
          <a:r>
            <a:rPr lang="en-US" sz="1900" kern="1200" smtClean="0"/>
            <a:t>3.</a:t>
          </a:r>
          <a:r>
            <a:rPr lang="zh-CN" sz="1900" kern="1200" smtClean="0"/>
            <a:t>购买保险</a:t>
          </a:r>
          <a:endParaRPr lang="zh-CN" sz="1900" kern="1200"/>
        </a:p>
      </dsp:txBody>
      <dsp:txXfrm>
        <a:off x="2346243" y="1462451"/>
        <a:ext cx="970475" cy="88960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328628"/>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openxmlformats.org/officeDocument/2006/relationships/image" Target="../media/image10.jpeg"/><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2.png"/><Relationship Id="rId1" Type="http://schemas.openxmlformats.org/officeDocument/2006/relationships/image" Target="../media/image11.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3.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5.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6.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938992"/>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企业决策中的风险分析</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10</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5036371" y="4735949"/>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zh-CN" dirty="0"/>
              <a:t>风险的概念和风险的衡量</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00611"/>
            <a:ext cx="2313254" cy="646331"/>
          </a:xfrm>
          <a:prstGeom prst="rect">
            <a:avLst/>
          </a:prstGeom>
          <a:noFill/>
        </p:spPr>
        <p:txBody>
          <a:bodyPr wrap="square" rtlCol="0">
            <a:spAutoFit/>
          </a:bodyPr>
          <a:lstStyle/>
          <a:p>
            <a:pPr algn="ctr"/>
            <a:r>
              <a:rPr lang="zh-CN" altLang="zh-CN" dirty="0"/>
              <a:t>经济学关于风险的</a:t>
            </a:r>
            <a:r>
              <a:rPr lang="zh-CN" altLang="zh-CN" dirty="0" smtClean="0"/>
              <a:t>理论</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降低风险的途径</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60491"/>
            <a:ext cx="2313254" cy="646331"/>
          </a:xfrm>
          <a:prstGeom prst="rect">
            <a:avLst/>
          </a:prstGeom>
          <a:noFill/>
        </p:spPr>
        <p:txBody>
          <a:bodyPr wrap="square" rtlCol="0">
            <a:spAutoFit/>
          </a:bodyPr>
          <a:lstStyle/>
          <a:p>
            <a:pPr algn="ctr"/>
            <a:r>
              <a:rPr lang="zh-CN" altLang="zh-CN" dirty="0"/>
              <a:t>在决策中如何考虑风险</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不确定条件下的企业决策</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信息的搜集成本和价值</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风险的概念和风险的衡量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一、有关风险的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概念</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策略是指若干可供选择的行动方案中的一个，它能够被实施以实现管理目标。</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自然状态是指将来可能存在的某种条件，它对策略成功与否会产生重大影响。</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结果是说明特定的策略与自然状态的结合会产生多大的得或失（通常用货币来度量）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风险是指特定策略带来的结果的变动性。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风险的概念和风险的衡量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一、有关风险的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概念</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收益矩阵列出了策略和自然状态每一种结合所带来的结果</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概率分布列出了策略的每种结果与其发生的概率</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2951889"/>
          <a:ext cx="10515600" cy="1320505"/>
        </p:xfrm>
        <a:graphic>
          <a:graphicData uri="http://schemas.openxmlformats.org/drawingml/2006/table">
            <a:tbl>
              <a:tblPr firstRow="1" firstCol="1" bandRow="1">
                <a:tableStyleId>{5C22544A-7EE6-4342-B048-85BDC9FD1C3A}</a:tableStyleId>
              </a:tblPr>
              <a:tblGrid>
                <a:gridCol w="2793267"/>
                <a:gridCol w="2646731"/>
                <a:gridCol w="2646731"/>
                <a:gridCol w="2428871"/>
              </a:tblGrid>
              <a:tr h="264101">
                <a:tc rowSpan="2">
                  <a:txBody>
                    <a:bodyPr/>
                    <a:lstStyle/>
                    <a:p>
                      <a:pPr algn="ctr">
                        <a:lnSpc>
                          <a:spcPct val="100000"/>
                        </a:lnSpc>
                        <a:spcAft>
                          <a:spcPts val="0"/>
                        </a:spcAft>
                      </a:pPr>
                      <a:r>
                        <a:rPr lang="zh-CN" sz="1400">
                          <a:effectLst/>
                        </a:rPr>
                        <a:t>策略</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gridSpan="3">
                  <a:txBody>
                    <a:bodyPr/>
                    <a:lstStyle/>
                    <a:p>
                      <a:pPr algn="ctr">
                        <a:lnSpc>
                          <a:spcPct val="100000"/>
                        </a:lnSpc>
                        <a:spcAft>
                          <a:spcPts val="0"/>
                        </a:spcAft>
                      </a:pPr>
                      <a:r>
                        <a:rPr lang="zh-CN" sz="1400">
                          <a:effectLst/>
                        </a:rPr>
                        <a:t>自然状态（经济条件）</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264101">
                <a:tc vMerge="1">
                  <a:tcPr/>
                </a:tc>
                <a:tc>
                  <a:txBody>
                    <a:bodyPr/>
                    <a:lstStyle/>
                    <a:p>
                      <a:pPr algn="ctr">
                        <a:lnSpc>
                          <a:spcPct val="100000"/>
                        </a:lnSpc>
                        <a:spcAft>
                          <a:spcPts val="0"/>
                        </a:spcAft>
                      </a:pPr>
                      <a:r>
                        <a:rPr lang="zh-CN" sz="1400">
                          <a:effectLst/>
                        </a:rPr>
                        <a:t>衰退</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正常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繁荣</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4101">
                <a:tc>
                  <a:txBody>
                    <a:bodyPr/>
                    <a:lstStyle/>
                    <a:p>
                      <a:pPr algn="ctr">
                        <a:lnSpc>
                          <a:spcPct val="100000"/>
                        </a:lnSpc>
                        <a:spcAft>
                          <a:spcPts val="0"/>
                        </a:spcAft>
                      </a:pPr>
                      <a:r>
                        <a:rPr lang="zh-CN" sz="1400">
                          <a:effectLst/>
                        </a:rPr>
                        <a:t>新厂</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2 500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4101">
                <a:tc>
                  <a:txBody>
                    <a:bodyPr/>
                    <a:lstStyle/>
                    <a:p>
                      <a:pPr algn="ctr">
                        <a:lnSpc>
                          <a:spcPct val="100000"/>
                        </a:lnSpc>
                        <a:spcAft>
                          <a:spcPts val="0"/>
                        </a:spcAft>
                      </a:pPr>
                      <a:r>
                        <a:rPr lang="zh-CN" sz="1400">
                          <a:effectLst/>
                        </a:rPr>
                        <a:t>新的市场营销方案</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3 500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4101">
                <a:tc>
                  <a:txBody>
                    <a:bodyPr/>
                    <a:lstStyle/>
                    <a:p>
                      <a:pPr algn="ctr">
                        <a:lnSpc>
                          <a:spcPct val="100000"/>
                        </a:lnSpc>
                        <a:spcAft>
                          <a:spcPts val="0"/>
                        </a:spcAft>
                      </a:pPr>
                      <a:r>
                        <a:rPr lang="zh-CN" sz="1400">
                          <a:effectLst/>
                        </a:rPr>
                        <a:t>新的产品设计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6 000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graphicFrame>
        <p:nvGraphicFramePr>
          <p:cNvPr id="4" name="表格 3"/>
          <p:cNvGraphicFramePr>
            <a:graphicFrameLocks noGrp="1"/>
          </p:cNvGraphicFramePr>
          <p:nvPr/>
        </p:nvGraphicFramePr>
        <p:xfrm>
          <a:off x="858890" y="5047770"/>
          <a:ext cx="10515600" cy="1366090"/>
        </p:xfrm>
        <a:graphic>
          <a:graphicData uri="http://schemas.openxmlformats.org/drawingml/2006/table">
            <a:tbl>
              <a:tblPr firstRow="1" firstCol="1" bandRow="1">
                <a:tableStyleId>{5C22544A-7EE6-4342-B048-85BDC9FD1C3A}</a:tableStyleId>
              </a:tblPr>
              <a:tblGrid>
                <a:gridCol w="2793267"/>
                <a:gridCol w="2646731"/>
                <a:gridCol w="2646731"/>
                <a:gridCol w="2428871"/>
              </a:tblGrid>
              <a:tr h="546436">
                <a:tc>
                  <a:txBody>
                    <a:bodyPr/>
                    <a:lstStyle/>
                    <a:p>
                      <a:pPr algn="ctr">
                        <a:lnSpc>
                          <a:spcPct val="100000"/>
                        </a:lnSpc>
                        <a:spcAft>
                          <a:spcPts val="0"/>
                        </a:spcAft>
                      </a:pPr>
                      <a:r>
                        <a:rPr lang="zh-CN" sz="1400">
                          <a:effectLst/>
                        </a:rPr>
                        <a:t>策略</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自然状态</a:t>
                      </a:r>
                      <a:endParaRPr lang="zh-CN" sz="1800">
                        <a:effectLst/>
                      </a:endParaRPr>
                    </a:p>
                    <a:p>
                      <a:pPr algn="ctr">
                        <a:lnSpc>
                          <a:spcPct val="100000"/>
                        </a:lnSpc>
                        <a:spcAft>
                          <a:spcPts val="0"/>
                        </a:spcAft>
                      </a:pPr>
                      <a:r>
                        <a:rPr lang="zh-CN" sz="1400">
                          <a:effectLst/>
                        </a:rPr>
                        <a:t>（经济条件）</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概率</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结果</a:t>
                      </a:r>
                      <a:endParaRPr lang="zh-CN" sz="1800">
                        <a:effectLst/>
                      </a:endParaRPr>
                    </a:p>
                    <a:p>
                      <a:pPr algn="ctr">
                        <a:lnSpc>
                          <a:spcPct val="100000"/>
                        </a:lnSpc>
                        <a:spcAft>
                          <a:spcPts val="0"/>
                        </a:spcAft>
                      </a:pPr>
                      <a:r>
                        <a:rPr lang="zh-CN" sz="1400">
                          <a:effectLst/>
                        </a:rPr>
                        <a:t>（利润，万元）</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3218">
                <a:tc rowSpan="3">
                  <a:txBody>
                    <a:bodyPr/>
                    <a:lstStyle/>
                    <a:p>
                      <a:pPr algn="ctr">
                        <a:lnSpc>
                          <a:spcPct val="100000"/>
                        </a:lnSpc>
                        <a:spcAft>
                          <a:spcPts val="0"/>
                        </a:spcAft>
                      </a:pPr>
                      <a:r>
                        <a:rPr lang="zh-CN" sz="1400">
                          <a:effectLst/>
                        </a:rPr>
                        <a:t>新的产品设计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衰退</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3218">
                <a:tc vMerge="1">
                  <a:tcPr/>
                </a:tc>
                <a:tc>
                  <a:txBody>
                    <a:bodyPr/>
                    <a:lstStyle/>
                    <a:p>
                      <a:pPr algn="ctr">
                        <a:lnSpc>
                          <a:spcPct val="100000"/>
                        </a:lnSpc>
                        <a:spcAft>
                          <a:spcPts val="0"/>
                        </a:spcAft>
                      </a:pPr>
                      <a:r>
                        <a:rPr lang="zh-CN" sz="1400">
                          <a:effectLst/>
                        </a:rPr>
                        <a:t>正常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3218">
                <a:tc vMerge="1">
                  <a:tcPr/>
                </a:tc>
                <a:tc>
                  <a:txBody>
                    <a:bodyPr/>
                    <a:lstStyle/>
                    <a:p>
                      <a:pPr algn="ctr">
                        <a:lnSpc>
                          <a:spcPct val="100000"/>
                        </a:lnSpc>
                        <a:spcAft>
                          <a:spcPts val="0"/>
                        </a:spcAft>
                      </a:pPr>
                      <a:r>
                        <a:rPr lang="zh-CN" sz="1400">
                          <a:effectLst/>
                        </a:rPr>
                        <a:t>繁荣</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6 000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风险的概念和风险的衡量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二、对风险的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衡量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从定量上对风险进行衡量，需要借助期望值、标准差、变差系数三个</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统计量</a:t>
            </a:r>
            <a:r>
              <a:rPr lang="zh-CN" altLang="en-US" sz="2000" b="1" dirty="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5417160" y="3120198"/>
                <a:ext cx="1561133" cy="69929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acc>
                        <m:accPr>
                          <m:chr m:val="̅"/>
                          <m:ctrlPr>
                            <a:rPr lang="zh-CN" altLang="en-US" sz="2000" b="1" i="1" smtClean="0">
                              <a:solidFill>
                                <a:srgbClr val="002060"/>
                              </a:solidFill>
                              <a:latin typeface="Cambria Math" panose="02040503050406030204" pitchFamily="18" charset="0"/>
                            </a:rPr>
                          </m:ctrlPr>
                        </m:accPr>
                        <m:e>
                          <m:r>
                            <a:rPr lang="zh-CN" altLang="en-US" sz="2000" b="1" i="1">
                              <a:solidFill>
                                <a:srgbClr val="002060"/>
                              </a:solidFill>
                              <a:latin typeface="Cambria Math" panose="02040503050406030204" pitchFamily="18" charset="0"/>
                            </a:rPr>
                            <m:t>𝑹</m:t>
                          </m:r>
                        </m:e>
                      </m:acc>
                      <m:r>
                        <a:rPr lang="zh-CN" altLang="en-US" sz="2000" b="1" i="0">
                          <a:solidFill>
                            <a:srgbClr val="002060"/>
                          </a:solidFill>
                          <a:latin typeface="Cambria Math" panose="02040503050406030204" pitchFamily="18" charset="0"/>
                        </a:rPr>
                        <m:t>=</m:t>
                      </m:r>
                      <m:limUpp>
                        <m:limUppPr>
                          <m:ctrlPr>
                            <a:rPr lang="zh-CN" altLang="en-US" sz="2000" b="1" i="1">
                              <a:solidFill>
                                <a:srgbClr val="002060"/>
                              </a:solidFill>
                              <a:latin typeface="Cambria Math" panose="02040503050406030204" pitchFamily="18" charset="0"/>
                            </a:rPr>
                          </m:ctrlPr>
                        </m:limUppPr>
                        <m:e>
                          <m:limLow>
                            <m:limLowPr>
                              <m:ctrlPr>
                                <a:rPr lang="zh-CN" altLang="en-US" sz="2000" b="1" i="1">
                                  <a:solidFill>
                                    <a:srgbClr val="002060"/>
                                  </a:solidFill>
                                  <a:latin typeface="Cambria Math" panose="02040503050406030204" pitchFamily="18" charset="0"/>
                                </a:rPr>
                              </m:ctrlPr>
                            </m:limLow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e>
                            <m:lim>
                              <m:r>
                                <a:rPr lang="zh-CN" altLang="en-US" sz="2000" b="1" i="1">
                                  <a:solidFill>
                                    <a:srgbClr val="002060"/>
                                  </a:solidFill>
                                  <a:latin typeface="Cambria Math" panose="02040503050406030204" pitchFamily="18" charset="0"/>
                                </a:rPr>
                                <m:t>𝒊</m:t>
                              </m:r>
                              <m:r>
                                <a:rPr lang="zh-CN" altLang="en-US" sz="2000" b="1" i="0">
                                  <a:solidFill>
                                    <a:srgbClr val="002060"/>
                                  </a:solidFill>
                                  <a:latin typeface="Cambria Math" panose="02040503050406030204" pitchFamily="18" charset="0"/>
                                </a:rPr>
                                <m:t>=</m:t>
                              </m:r>
                              <m:r>
                                <a:rPr lang="zh-CN" altLang="en-US" sz="2000" b="1" i="0">
                                  <a:solidFill>
                                    <a:srgbClr val="002060"/>
                                  </a:solidFill>
                                  <a:latin typeface="Cambria Math" panose="02040503050406030204" pitchFamily="18" charset="0"/>
                                </a:rPr>
                                <m:t>𝟏</m:t>
                              </m:r>
                            </m:lim>
                          </m:limLow>
                        </m:e>
                        <m:lim>
                          <m:r>
                            <a:rPr lang="zh-CN" altLang="en-US" sz="2000" b="1" i="0">
                              <a:solidFill>
                                <a:srgbClr val="002060"/>
                              </a:solidFill>
                              <a:latin typeface="Cambria Math" panose="02040503050406030204" pitchFamily="18" charset="0"/>
                            </a:rPr>
                            <m:t>𝐧</m:t>
                          </m:r>
                        </m:lim>
                      </m:limUpp>
                      <m:sSub>
                        <m:sSubPr>
                          <m:ctrlPr>
                            <a:rPr lang="zh-CN" altLang="en-US" sz="2000" b="1" i="1">
                              <a:solidFill>
                                <a:srgbClr val="002060"/>
                              </a:solidFill>
                              <a:latin typeface="Cambria Math" panose="02040503050406030204" pitchFamily="18" charset="0"/>
                            </a:rPr>
                          </m:ctrlPr>
                        </m:sSubPr>
                        <m:e>
                          <m:r>
                            <a:rPr lang="zh-CN" altLang="en-US" sz="2000" b="1" i="0">
                              <a:solidFill>
                                <a:srgbClr val="002060"/>
                              </a:solidFill>
                              <a:latin typeface="Cambria Math" panose="02040503050406030204" pitchFamily="18" charset="0"/>
                            </a:rPr>
                            <m:t>𝐏</m:t>
                          </m:r>
                        </m:e>
                        <m:sub>
                          <m:r>
                            <a:rPr lang="zh-CN" altLang="en-US" sz="2000" b="1" i="0">
                              <a:solidFill>
                                <a:srgbClr val="002060"/>
                              </a:solidFill>
                              <a:latin typeface="Cambria Math" panose="02040503050406030204" pitchFamily="18" charset="0"/>
                            </a:rPr>
                            <m:t>𝐢</m:t>
                          </m:r>
                        </m:sub>
                      </m:sSub>
                      <m:sSub>
                        <m:sSubPr>
                          <m:ctrlPr>
                            <a:rPr lang="zh-CN" altLang="en-US" sz="2000" b="1" i="1">
                              <a:solidFill>
                                <a:srgbClr val="002060"/>
                              </a:solidFill>
                              <a:latin typeface="Cambria Math" panose="02040503050406030204" pitchFamily="18" charset="0"/>
                            </a:rPr>
                          </m:ctrlPr>
                        </m:sSubPr>
                        <m:e>
                          <m:r>
                            <a:rPr lang="zh-CN" altLang="en-US" sz="2000" b="1" i="0">
                              <a:solidFill>
                                <a:srgbClr val="002060"/>
                              </a:solidFill>
                              <a:latin typeface="Cambria Math" panose="02040503050406030204" pitchFamily="18" charset="0"/>
                            </a:rPr>
                            <m:t>𝐑</m:t>
                          </m:r>
                        </m:e>
                        <m:sub>
                          <m:r>
                            <a:rPr lang="zh-CN" altLang="en-US" sz="2000" b="1" i="0">
                              <a:solidFill>
                                <a:srgbClr val="002060"/>
                              </a:solidFill>
                              <a:latin typeface="Cambria Math" panose="02040503050406030204" pitchFamily="18" charset="0"/>
                            </a:rPr>
                            <m:t>𝐢</m:t>
                          </m:r>
                        </m:sub>
                      </m:sSub>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5417160" y="3120198"/>
                <a:ext cx="1561133" cy="699294"/>
              </a:xfrm>
              <a:prstGeom prst="rect">
                <a:avLst/>
              </a:prstGeom>
              <a:blipFill rotWithShape="1">
                <a:blip r:embed="rId1"/>
                <a:stretch>
                  <a:fillRect l="-39" t="-63" r="18" b="86"/>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 name="矩形 3"/>
              <p:cNvSpPr/>
              <p:nvPr/>
            </p:nvSpPr>
            <p:spPr>
              <a:xfrm>
                <a:off x="4897574" y="3914176"/>
                <a:ext cx="2773772" cy="100168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𝛔</m:t>
                      </m:r>
                      <m:r>
                        <a:rPr lang="zh-CN" altLang="en-US" sz="2000" b="1" i="0">
                          <a:solidFill>
                            <a:srgbClr val="002060"/>
                          </a:solidFill>
                          <a:latin typeface="Cambria Math" panose="02040503050406030204" pitchFamily="18" charset="0"/>
                        </a:rPr>
                        <m:t>=</m:t>
                      </m:r>
                      <m:rad>
                        <m:radPr>
                          <m:degHide m:val="on"/>
                          <m:ctrlPr>
                            <a:rPr lang="zh-CN" altLang="en-US" sz="2000" b="1" i="1">
                              <a:solidFill>
                                <a:srgbClr val="002060"/>
                              </a:solidFill>
                              <a:latin typeface="Cambria Math" panose="02040503050406030204" pitchFamily="18" charset="0"/>
                            </a:rPr>
                          </m:ctrlPr>
                        </m:radPr>
                        <m:deg/>
                        <m:e>
                          <m:limUpp>
                            <m:limUppPr>
                              <m:ctrlPr>
                                <a:rPr lang="zh-CN" altLang="en-US" sz="2000" b="1" i="1">
                                  <a:solidFill>
                                    <a:srgbClr val="002060"/>
                                  </a:solidFill>
                                  <a:latin typeface="Cambria Math" panose="02040503050406030204" pitchFamily="18" charset="0"/>
                                </a:rPr>
                              </m:ctrlPr>
                            </m:limUppPr>
                            <m:e>
                              <m:limLow>
                                <m:limLowPr>
                                  <m:ctrlPr>
                                    <a:rPr lang="zh-CN" altLang="en-US" sz="2000" b="1" i="1">
                                      <a:solidFill>
                                        <a:srgbClr val="002060"/>
                                      </a:solidFill>
                                      <a:latin typeface="Cambria Math" panose="02040503050406030204" pitchFamily="18" charset="0"/>
                                    </a:rPr>
                                  </m:ctrlPr>
                                </m:limLow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e>
                                <m:lim>
                                  <m:r>
                                    <a:rPr lang="zh-CN" altLang="en-US" sz="2000" b="1" i="1">
                                      <a:solidFill>
                                        <a:srgbClr val="002060"/>
                                      </a:solidFill>
                                      <a:latin typeface="Cambria Math" panose="02040503050406030204" pitchFamily="18" charset="0"/>
                                    </a:rPr>
                                    <m:t>𝒊</m:t>
                                  </m:r>
                                  <m:r>
                                    <a:rPr lang="zh-CN" altLang="en-US" sz="2000" b="1" i="0">
                                      <a:solidFill>
                                        <a:srgbClr val="002060"/>
                                      </a:solidFill>
                                      <a:latin typeface="Cambria Math" panose="02040503050406030204" pitchFamily="18" charset="0"/>
                                    </a:rPr>
                                    <m:t>=</m:t>
                                  </m:r>
                                  <m:r>
                                    <a:rPr lang="zh-CN" altLang="en-US" sz="2000" b="1" i="0">
                                      <a:solidFill>
                                        <a:srgbClr val="002060"/>
                                      </a:solidFill>
                                      <a:latin typeface="Cambria Math" panose="02040503050406030204" pitchFamily="18" charset="0"/>
                                    </a:rPr>
                                    <m:t>𝟏</m:t>
                                  </m:r>
                                </m:lim>
                              </m:limLow>
                            </m:e>
                            <m:lim>
                              <m:r>
                                <a:rPr lang="zh-CN" altLang="en-US" sz="2000" b="1" i="1">
                                  <a:solidFill>
                                    <a:srgbClr val="002060"/>
                                  </a:solidFill>
                                  <a:latin typeface="Cambria Math" panose="02040503050406030204" pitchFamily="18" charset="0"/>
                                </a:rPr>
                                <m:t>𝒏</m:t>
                              </m:r>
                            </m:lim>
                          </m:limUpp>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𝑹</m:t>
                              </m:r>
                            </m:e>
                            <m:sub>
                              <m:r>
                                <a:rPr lang="zh-CN" altLang="en-US" sz="2000" b="1" i="1">
                                  <a:solidFill>
                                    <a:srgbClr val="002060"/>
                                  </a:solidFill>
                                  <a:latin typeface="Cambria Math" panose="02040503050406030204" pitchFamily="18" charset="0"/>
                                </a:rPr>
                                <m:t>𝒊</m:t>
                              </m:r>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acc>
                            <m:accPr>
                              <m:chr m:val="̅"/>
                              <m:ctrlPr>
                                <a:rPr lang="zh-CN" altLang="en-US" sz="2000" b="1" i="1">
                                  <a:solidFill>
                                    <a:srgbClr val="002060"/>
                                  </a:solidFill>
                                  <a:latin typeface="Cambria Math" panose="02040503050406030204" pitchFamily="18" charset="0"/>
                                </a:rPr>
                              </m:ctrlPr>
                            </m:accPr>
                            <m:e>
                              <m:r>
                                <a:rPr lang="zh-CN" altLang="en-US" sz="2000" b="1" i="0">
                                  <a:solidFill>
                                    <a:srgbClr val="002060"/>
                                  </a:solidFill>
                                  <a:latin typeface="Cambria Math" panose="02040503050406030204" pitchFamily="18" charset="0"/>
                                </a:rPr>
                                <m:t>𝐑</m:t>
                              </m:r>
                            </m:e>
                          </m:acc>
                          <m:sSup>
                            <m:sSupPr>
                              <m:ctrlPr>
                                <a:rPr lang="zh-CN" altLang="en-US" sz="2000" b="1" i="1">
                                  <a:solidFill>
                                    <a:srgbClr val="002060"/>
                                  </a:solidFill>
                                  <a:latin typeface="Cambria Math" panose="02040503050406030204" pitchFamily="18" charset="0"/>
                                </a:rPr>
                              </m:ctrlPr>
                            </m:sSupPr>
                            <m:e>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e>
                            <m:sup>
                              <m:r>
                                <a:rPr lang="zh-CN" altLang="en-US" sz="2000" b="1" i="0">
                                  <a:solidFill>
                                    <a:srgbClr val="002060"/>
                                  </a:solidFill>
                                  <a:latin typeface="Cambria Math" panose="02040503050406030204" pitchFamily="18" charset="0"/>
                                </a:rPr>
                                <m:t>𝟐</m:t>
                              </m:r>
                            </m:sup>
                          </m:sSup>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r>
                                <a:rPr lang="zh-CN" altLang="en-US" sz="2000" b="1" i="1">
                                  <a:solidFill>
                                    <a:srgbClr val="002060"/>
                                  </a:solidFill>
                                  <a:latin typeface="Cambria Math" panose="02040503050406030204" pitchFamily="18" charset="0"/>
                                </a:rPr>
                                <m:t>𝒊</m:t>
                              </m:r>
                            </m:sub>
                          </m:sSub>
                        </m:e>
                      </m:rad>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4897574" y="3914176"/>
                <a:ext cx="2773772" cy="1001684"/>
              </a:xfrm>
              <a:prstGeom prst="rect">
                <a:avLst/>
              </a:prstGeom>
              <a:blipFill rotWithShape="1">
                <a:blip r:embed="rId2"/>
                <a:stretch>
                  <a:fillRect l="-16" t="-4" r="20" b="32"/>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6" name="矩形 5"/>
              <p:cNvSpPr/>
              <p:nvPr/>
            </p:nvSpPr>
            <p:spPr>
              <a:xfrm>
                <a:off x="5704397" y="4981916"/>
                <a:ext cx="918648" cy="627801"/>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𝒗</m:t>
                      </m:r>
                      <m:r>
                        <a:rPr lang="zh-CN" altLang="en-US" sz="2000" b="1" i="0">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r>
                            <a:rPr lang="zh-CN" altLang="en-US" sz="2000" b="1" i="1">
                              <a:solidFill>
                                <a:srgbClr val="002060"/>
                              </a:solidFill>
                              <a:latin typeface="Cambria Math" panose="02040503050406030204" pitchFamily="18" charset="0"/>
                            </a:rPr>
                            <m:t>𝝈</m:t>
                          </m:r>
                        </m:num>
                        <m:den>
                          <m:acc>
                            <m:accPr>
                              <m:chr m:val="̅"/>
                              <m:ctrlPr>
                                <a:rPr lang="zh-CN" altLang="en-US" sz="2000" b="1" i="1">
                                  <a:solidFill>
                                    <a:srgbClr val="002060"/>
                                  </a:solidFill>
                                  <a:latin typeface="Cambria Math" panose="02040503050406030204" pitchFamily="18" charset="0"/>
                                </a:rPr>
                              </m:ctrlPr>
                            </m:accPr>
                            <m:e>
                              <m:r>
                                <a:rPr lang="zh-CN" altLang="en-US" sz="2000" b="1" i="0">
                                  <a:solidFill>
                                    <a:srgbClr val="002060"/>
                                  </a:solidFill>
                                  <a:latin typeface="Cambria Math" panose="02040503050406030204" pitchFamily="18" charset="0"/>
                                </a:rPr>
                                <m:t>𝐑</m:t>
                              </m:r>
                            </m:e>
                          </m:acc>
                        </m:den>
                      </m:f>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6" name="矩形 5"/>
              <p:cNvSpPr>
                <a:spLocks noRot="1" noChangeAspect="1" noMove="1" noResize="1" noEditPoints="1" noAdjustHandles="1" noChangeArrowheads="1" noChangeShapeType="1" noTextEdit="1"/>
              </p:cNvSpPr>
              <p:nvPr/>
            </p:nvSpPr>
            <p:spPr>
              <a:xfrm>
                <a:off x="5704397" y="4981916"/>
                <a:ext cx="918648" cy="627801"/>
              </a:xfrm>
              <a:prstGeom prst="rect">
                <a:avLst/>
              </a:prstGeom>
              <a:blipFill rotWithShape="1">
                <a:blip r:embed="rId3"/>
                <a:stretch>
                  <a:fillRect l="-21" t="-54" r="69" b="20"/>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风险的概念和风险的衡量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二、对风险的衡量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7" name="矩形 6"/>
          <p:cNvSpPr/>
          <p:nvPr/>
        </p:nvSpPr>
        <p:spPr>
          <a:xfrm>
            <a:off x="660506" y="2504351"/>
            <a:ext cx="10912369" cy="150810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10-1</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假定有甲、乙两个投资方案都可用来生产某种出口产品。方案甲在经济繁荣时期（概率为</a:t>
            </a:r>
            <a:r>
              <a:rPr lang="en-US" altLang="zh-CN" dirty="0">
                <a:solidFill>
                  <a:srgbClr val="002060"/>
                </a:solidFill>
                <a:latin typeface="微软雅黑 Light" panose="020B0502040204020203" pitchFamily="34" charset="-122"/>
                <a:ea typeface="微软雅黑 Light" panose="020B0502040204020203" pitchFamily="34" charset="-122"/>
              </a:rPr>
              <a:t>0.2</a:t>
            </a:r>
            <a:r>
              <a:rPr lang="zh-CN" altLang="en-US" dirty="0">
                <a:solidFill>
                  <a:srgbClr val="002060"/>
                </a:solidFill>
                <a:latin typeface="微软雅黑 Light" panose="020B0502040204020203" pitchFamily="34" charset="-122"/>
                <a:ea typeface="微软雅黑 Light" panose="020B0502040204020203" pitchFamily="34" charset="-122"/>
              </a:rPr>
              <a:t>）的年效益为</a:t>
            </a:r>
            <a:r>
              <a:rPr lang="en-US" altLang="zh-CN" dirty="0">
                <a:solidFill>
                  <a:srgbClr val="002060"/>
                </a:solidFill>
                <a:latin typeface="微软雅黑 Light" panose="020B0502040204020203" pitchFamily="34" charset="-122"/>
                <a:ea typeface="微软雅黑 Light" panose="020B0502040204020203" pitchFamily="34" charset="-122"/>
              </a:rPr>
              <a:t>600</a:t>
            </a:r>
            <a:r>
              <a:rPr lang="zh-CN" altLang="en-US" dirty="0">
                <a:solidFill>
                  <a:srgbClr val="002060"/>
                </a:solidFill>
                <a:latin typeface="微软雅黑 Light" panose="020B0502040204020203" pitchFamily="34" charset="-122"/>
                <a:ea typeface="微软雅黑 Light" panose="020B0502040204020203" pitchFamily="34" charset="-122"/>
              </a:rPr>
              <a:t>元，在正常时期（概率为</a:t>
            </a:r>
            <a:r>
              <a:rPr lang="en-US" altLang="zh-CN" dirty="0">
                <a:solidFill>
                  <a:srgbClr val="002060"/>
                </a:solidFill>
                <a:latin typeface="微软雅黑 Light" panose="020B0502040204020203" pitchFamily="34" charset="-122"/>
                <a:ea typeface="微软雅黑 Light" panose="020B0502040204020203" pitchFamily="34" charset="-122"/>
              </a:rPr>
              <a:t>0.6</a:t>
            </a:r>
            <a:r>
              <a:rPr lang="zh-CN" altLang="en-US" dirty="0">
                <a:solidFill>
                  <a:srgbClr val="002060"/>
                </a:solidFill>
                <a:latin typeface="微软雅黑 Light" panose="020B0502040204020203" pitchFamily="34" charset="-122"/>
                <a:ea typeface="微软雅黑 Light" panose="020B0502040204020203" pitchFamily="34" charset="-122"/>
              </a:rPr>
              <a:t>）的年效益为</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元，在衰退时期（概率为</a:t>
            </a:r>
            <a:r>
              <a:rPr lang="en-US" altLang="zh-CN" dirty="0">
                <a:solidFill>
                  <a:srgbClr val="002060"/>
                </a:solidFill>
                <a:latin typeface="微软雅黑 Light" panose="020B0502040204020203" pitchFamily="34" charset="-122"/>
                <a:ea typeface="微软雅黑 Light" panose="020B0502040204020203" pitchFamily="34" charset="-122"/>
              </a:rPr>
              <a:t>0.2</a:t>
            </a:r>
            <a:r>
              <a:rPr lang="zh-CN" altLang="en-US" dirty="0">
                <a:solidFill>
                  <a:srgbClr val="002060"/>
                </a:solidFill>
                <a:latin typeface="微软雅黑 Light" panose="020B0502040204020203" pitchFamily="34" charset="-122"/>
                <a:ea typeface="微软雅黑 Light" panose="020B0502040204020203" pitchFamily="34" charset="-122"/>
              </a:rPr>
              <a:t>）的年效益为</a:t>
            </a:r>
            <a:r>
              <a:rPr lang="en-US" altLang="zh-CN" dirty="0">
                <a:solidFill>
                  <a:srgbClr val="002060"/>
                </a:solidFill>
                <a:latin typeface="微软雅黑 Light" panose="020B0502040204020203" pitchFamily="34" charset="-122"/>
                <a:ea typeface="微软雅黑 Light" panose="020B0502040204020203" pitchFamily="34" charset="-122"/>
              </a:rPr>
              <a:t>400</a:t>
            </a:r>
            <a:r>
              <a:rPr lang="zh-CN" altLang="en-US" dirty="0">
                <a:solidFill>
                  <a:srgbClr val="002060"/>
                </a:solidFill>
                <a:latin typeface="微软雅黑 Light" panose="020B0502040204020203" pitchFamily="34" charset="-122"/>
                <a:ea typeface="微软雅黑 Light" panose="020B0502040204020203" pitchFamily="34" charset="-122"/>
              </a:rPr>
              <a:t>元。方案乙在各种时期的效益则分别为</a:t>
            </a:r>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元和</a:t>
            </a:r>
            <a:r>
              <a:rPr lang="en-US" altLang="zh-CN" dirty="0">
                <a:solidFill>
                  <a:srgbClr val="002060"/>
                </a:solidFill>
                <a:latin typeface="微软雅黑 Light" panose="020B0502040204020203" pitchFamily="34" charset="-122"/>
                <a:ea typeface="微软雅黑 Light" panose="020B0502040204020203" pitchFamily="34" charset="-122"/>
              </a:rPr>
              <a:t>0</a:t>
            </a:r>
            <a:r>
              <a:rPr lang="zh-CN" altLang="en-US" dirty="0">
                <a:solidFill>
                  <a:srgbClr val="002060"/>
                </a:solidFill>
                <a:latin typeface="微软雅黑 Light" panose="020B0502040204020203" pitchFamily="34" charset="-122"/>
                <a:ea typeface="微软雅黑 Light" panose="020B0502040204020203" pitchFamily="34" charset="-122"/>
              </a:rPr>
              <a:t>元。试比较这两个方案风险的大小。</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风险的概念和风险的衡量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二、对风险的衡量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7" name="矩形 6"/>
          <p:cNvSpPr/>
          <p:nvPr/>
        </p:nvSpPr>
        <p:spPr>
          <a:xfrm>
            <a:off x="660506" y="2504351"/>
            <a:ext cx="10912369" cy="677108"/>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先计算两个方案的期望值（期望效益）。</a:t>
            </a:r>
            <a:endParaRPr lang="zh-CN"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298800"/>
          <a:ext cx="10515600" cy="2542672"/>
        </p:xfrm>
        <a:graphic>
          <a:graphicData uri="http://schemas.openxmlformats.org/drawingml/2006/table">
            <a:tbl>
              <a:tblPr firstRow="1" firstCol="1" bandRow="1">
                <a:tableStyleId>{5C22544A-7EE6-4342-B048-85BDC9FD1C3A}</a:tableStyleId>
              </a:tblPr>
              <a:tblGrid>
                <a:gridCol w="1634982"/>
                <a:gridCol w="2219124"/>
                <a:gridCol w="2219124"/>
                <a:gridCol w="2221185"/>
                <a:gridCol w="2221185"/>
              </a:tblGrid>
              <a:tr h="481046">
                <a:tc>
                  <a:txBody>
                    <a:bodyPr/>
                    <a:lstStyle/>
                    <a:p>
                      <a:pPr algn="ctr">
                        <a:lnSpc>
                          <a:spcPct val="100000"/>
                        </a:lnSpc>
                        <a:spcAft>
                          <a:spcPts val="0"/>
                        </a:spcAft>
                      </a:pPr>
                      <a:r>
                        <a:rPr lang="zh-CN" sz="1400">
                          <a:effectLst/>
                        </a:rPr>
                        <a:t>方案</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经济条件</a:t>
                      </a:r>
                      <a:endParaRPr lang="zh-CN" sz="1800">
                        <a:effectLst/>
                      </a:endParaRPr>
                    </a:p>
                    <a:p>
                      <a:pPr algn="ctr">
                        <a:lnSpc>
                          <a:spcPct val="100000"/>
                        </a:lnSpc>
                        <a:spcAft>
                          <a:spcPts val="0"/>
                        </a:spcAft>
                      </a:pPr>
                      <a:r>
                        <a:rPr lang="zh-CN" sz="1400">
                          <a:effectLst/>
                        </a:rPr>
                        <a:t>（</a:t>
                      </a:r>
                      <a:r>
                        <a:rPr lang="en-US" sz="1400">
                          <a:effectLst/>
                        </a:rPr>
                        <a:t>1</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各种条件发生的概率</a:t>
                      </a:r>
                      <a:endParaRPr lang="zh-CN" sz="1800">
                        <a:effectLst/>
                      </a:endParaRPr>
                    </a:p>
                    <a:p>
                      <a:pPr algn="ctr">
                        <a:lnSpc>
                          <a:spcPct val="100000"/>
                        </a:lnSpc>
                        <a:spcAft>
                          <a:spcPts val="0"/>
                        </a:spcAft>
                      </a:pP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年效益</a:t>
                      </a:r>
                      <a:endParaRPr lang="zh-CN" sz="1800">
                        <a:effectLst/>
                      </a:endParaRPr>
                    </a:p>
                    <a:p>
                      <a:pPr algn="ctr">
                        <a:lnSpc>
                          <a:spcPct val="100000"/>
                        </a:lnSpc>
                        <a:spcAft>
                          <a:spcPts val="0"/>
                        </a:spcAft>
                      </a:pPr>
                      <a:r>
                        <a:rPr lang="zh-CN" sz="1400">
                          <a:effectLst/>
                        </a:rPr>
                        <a:t>（</a:t>
                      </a:r>
                      <a:r>
                        <a:rPr lang="en-US" sz="1400">
                          <a:effectLst/>
                        </a:rPr>
                        <a:t>3</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期望效益</a:t>
                      </a:r>
                      <a:endParaRPr lang="zh-CN" sz="1800">
                        <a:effectLst/>
                      </a:endParaRPr>
                    </a:p>
                    <a:p>
                      <a:pPr algn="ctr">
                        <a:lnSpc>
                          <a:spcPct val="100000"/>
                        </a:lnSpc>
                        <a:spcAft>
                          <a:spcPts val="0"/>
                        </a:spcAft>
                      </a:pPr>
                      <a:r>
                        <a:rPr lang="zh-CN" sz="1400">
                          <a:effectLst/>
                        </a:rPr>
                        <a:t>（</a:t>
                      </a:r>
                      <a:r>
                        <a:rPr lang="en-US" sz="1400">
                          <a:effectLst/>
                        </a:rPr>
                        <a:t>4</a:t>
                      </a:r>
                      <a:r>
                        <a:rPr lang="zh-CN" sz="1400">
                          <a:effectLst/>
                        </a:rPr>
                        <a:t>）</a:t>
                      </a:r>
                      <a:r>
                        <a:rPr lang="en-US" sz="1400">
                          <a:effectLst/>
                        </a:rPr>
                        <a:t>=</a:t>
                      </a:r>
                      <a:r>
                        <a:rPr lang="zh-CN" sz="1400">
                          <a:effectLst/>
                        </a:rPr>
                        <a:t>（</a:t>
                      </a:r>
                      <a:r>
                        <a:rPr lang="en-US" sz="1400">
                          <a:effectLst/>
                        </a:rPr>
                        <a:t>2</a:t>
                      </a:r>
                      <a:r>
                        <a:rPr lang="zh-CN" sz="1400">
                          <a:effectLst/>
                        </a:rPr>
                        <a:t>）</a:t>
                      </a:r>
                      <a:r>
                        <a:rPr lang="en-US" sz="1400">
                          <a:effectLst/>
                        </a:rPr>
                        <a:t>×</a:t>
                      </a:r>
                      <a:r>
                        <a:rPr lang="zh-CN" sz="1400">
                          <a:effectLst/>
                        </a:rPr>
                        <a:t>（</a:t>
                      </a:r>
                      <a:r>
                        <a:rPr lang="en-US" sz="1400">
                          <a:effectLst/>
                        </a:rPr>
                        <a:t>3</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0523">
                <a:tc rowSpan="4">
                  <a:txBody>
                    <a:bodyPr/>
                    <a:lstStyle/>
                    <a:p>
                      <a:pPr algn="ctr">
                        <a:lnSpc>
                          <a:spcPct val="100000"/>
                        </a:lnSpc>
                        <a:spcAft>
                          <a:spcPts val="0"/>
                        </a:spcAft>
                      </a:pPr>
                      <a:r>
                        <a:rPr lang="zh-CN" sz="1400">
                          <a:effectLst/>
                        </a:rPr>
                        <a:t>甲</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衰退</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80</a:t>
                      </a:r>
                      <a:endParaRPr lang="zh-CN" sz="1800">
                        <a:solidFill>
                          <a:srgbClr val="000000"/>
                        </a:solidFill>
                        <a:effectLst/>
                        <a:latin typeface="NEU-BZ-S92"/>
                        <a:ea typeface="方正书宋_GBK"/>
                        <a:cs typeface="Times New Roman" panose="02020603050405020304" pitchFamily="18" charset="0"/>
                      </a:endParaRPr>
                    </a:p>
                  </a:txBody>
                  <a:tcPr marL="450215" marR="450215" marT="0" marB="0" anchor="ctr"/>
                </a:tc>
              </a:tr>
              <a:tr h="240523">
                <a:tc vMerge="1">
                  <a:tcPr/>
                </a:tc>
                <a:tc>
                  <a:txBody>
                    <a:bodyPr/>
                    <a:lstStyle/>
                    <a:p>
                      <a:pPr algn="ctr">
                        <a:lnSpc>
                          <a:spcPct val="100000"/>
                        </a:lnSpc>
                        <a:spcAft>
                          <a:spcPts val="0"/>
                        </a:spcAft>
                      </a:pPr>
                      <a:r>
                        <a:rPr lang="zh-CN" sz="1400">
                          <a:effectLst/>
                        </a:rPr>
                        <a:t>正常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800">
                        <a:solidFill>
                          <a:srgbClr val="000000"/>
                        </a:solidFill>
                        <a:effectLst/>
                        <a:latin typeface="NEU-BZ-S92"/>
                        <a:ea typeface="方正书宋_GBK"/>
                        <a:cs typeface="Times New Roman" panose="02020603050405020304" pitchFamily="18" charset="0"/>
                      </a:endParaRPr>
                    </a:p>
                  </a:txBody>
                  <a:tcPr marL="450215" marR="450215" marT="0" marB="0" anchor="ctr"/>
                </a:tc>
              </a:tr>
              <a:tr h="240523">
                <a:tc vMerge="1">
                  <a:tcPr/>
                </a:tc>
                <a:tc>
                  <a:txBody>
                    <a:bodyPr/>
                    <a:lstStyle/>
                    <a:p>
                      <a:pPr algn="ctr">
                        <a:lnSpc>
                          <a:spcPct val="100000"/>
                        </a:lnSpc>
                        <a:spcAft>
                          <a:spcPts val="0"/>
                        </a:spcAft>
                      </a:pPr>
                      <a:r>
                        <a:rPr lang="zh-CN" sz="1400">
                          <a:effectLst/>
                        </a:rPr>
                        <a:t>繁荣</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a:t>
                      </a:r>
                      <a:endParaRPr lang="zh-CN" sz="1800">
                        <a:solidFill>
                          <a:srgbClr val="000000"/>
                        </a:solidFill>
                        <a:effectLst/>
                        <a:latin typeface="NEU-BZ-S92"/>
                        <a:ea typeface="方正书宋_GBK"/>
                        <a:cs typeface="Times New Roman" panose="02020603050405020304" pitchFamily="18" charset="0"/>
                      </a:endParaRPr>
                    </a:p>
                  </a:txBody>
                  <a:tcPr marL="450215" marR="450215" marT="0" marB="0" anchor="ctr"/>
                </a:tc>
              </a:tr>
              <a:tr h="309244">
                <a:tc vMerge="1">
                  <a:tcP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500</a:t>
                      </a:r>
                      <a:endParaRPr lang="zh-CN" sz="1800">
                        <a:solidFill>
                          <a:srgbClr val="000000"/>
                        </a:solidFill>
                        <a:effectLst/>
                        <a:latin typeface="NEU-BZ-S92"/>
                        <a:ea typeface="方正书宋_GBK"/>
                        <a:cs typeface="Times New Roman" panose="02020603050405020304" pitchFamily="18" charset="0"/>
                      </a:endParaRPr>
                    </a:p>
                  </a:txBody>
                  <a:tcPr marL="450215" marR="450215" marT="0" marB="0" anchor="ctr"/>
                </a:tc>
              </a:tr>
              <a:tr h="240523">
                <a:tc rowSpan="4">
                  <a:txBody>
                    <a:bodyPr/>
                    <a:lstStyle/>
                    <a:p>
                      <a:pPr algn="ctr">
                        <a:lnSpc>
                          <a:spcPct val="100000"/>
                        </a:lnSpc>
                        <a:spcAft>
                          <a:spcPts val="0"/>
                        </a:spcAft>
                      </a:pPr>
                      <a:r>
                        <a:rPr lang="zh-CN" sz="1400">
                          <a:effectLst/>
                        </a:rPr>
                        <a:t>乙</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衰退</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a:t>
                      </a:r>
                      <a:endParaRPr lang="zh-CN" sz="1800">
                        <a:solidFill>
                          <a:srgbClr val="000000"/>
                        </a:solidFill>
                        <a:effectLst/>
                        <a:latin typeface="NEU-BZ-S92"/>
                        <a:ea typeface="方正书宋_GBK"/>
                        <a:cs typeface="Times New Roman" panose="02020603050405020304" pitchFamily="18" charset="0"/>
                      </a:endParaRPr>
                    </a:p>
                  </a:txBody>
                  <a:tcPr marL="450215" marR="450215" marT="0" marB="0" anchor="ctr"/>
                </a:tc>
              </a:tr>
              <a:tr h="240523">
                <a:tc vMerge="1">
                  <a:tcPr/>
                </a:tc>
                <a:tc>
                  <a:txBody>
                    <a:bodyPr/>
                    <a:lstStyle/>
                    <a:p>
                      <a:pPr algn="ctr">
                        <a:lnSpc>
                          <a:spcPct val="100000"/>
                        </a:lnSpc>
                        <a:spcAft>
                          <a:spcPts val="0"/>
                        </a:spcAft>
                      </a:pPr>
                      <a:r>
                        <a:rPr lang="zh-CN" sz="1400">
                          <a:effectLst/>
                        </a:rPr>
                        <a:t>正常</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800">
                        <a:solidFill>
                          <a:srgbClr val="000000"/>
                        </a:solidFill>
                        <a:effectLst/>
                        <a:latin typeface="NEU-BZ-S92"/>
                        <a:ea typeface="方正书宋_GBK"/>
                        <a:cs typeface="Times New Roman" panose="02020603050405020304" pitchFamily="18" charset="0"/>
                      </a:endParaRPr>
                    </a:p>
                  </a:txBody>
                  <a:tcPr marL="450215" marR="450215" marT="0" marB="0" anchor="ctr"/>
                </a:tc>
              </a:tr>
              <a:tr h="240523">
                <a:tc vMerge="1">
                  <a:tcPr/>
                </a:tc>
                <a:tc>
                  <a:txBody>
                    <a:bodyPr/>
                    <a:lstStyle/>
                    <a:p>
                      <a:pPr algn="ctr">
                        <a:lnSpc>
                          <a:spcPct val="100000"/>
                        </a:lnSpc>
                        <a:spcAft>
                          <a:spcPts val="0"/>
                        </a:spcAft>
                      </a:pPr>
                      <a:r>
                        <a:rPr lang="zh-CN" sz="1400">
                          <a:effectLst/>
                        </a:rPr>
                        <a:t>繁荣</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200</a:t>
                      </a:r>
                      <a:endParaRPr lang="zh-CN" sz="1800">
                        <a:solidFill>
                          <a:srgbClr val="000000"/>
                        </a:solidFill>
                        <a:effectLst/>
                        <a:latin typeface="NEU-BZ-S92"/>
                        <a:ea typeface="方正书宋_GBK"/>
                        <a:cs typeface="Times New Roman" panose="02020603050405020304" pitchFamily="18" charset="0"/>
                      </a:endParaRPr>
                    </a:p>
                  </a:txBody>
                  <a:tcPr marL="450215" marR="450215" marT="0" marB="0" anchor="ctr"/>
                </a:tc>
              </a:tr>
              <a:tr h="309244">
                <a:tc vMerge="1">
                  <a:tcP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500</a:t>
                      </a:r>
                      <a:endParaRPr lang="zh-CN" sz="1800" dirty="0">
                        <a:solidFill>
                          <a:srgbClr val="000000"/>
                        </a:solidFill>
                        <a:effectLst/>
                        <a:latin typeface="NEU-BZ-S92"/>
                        <a:ea typeface="方正书宋_GBK"/>
                        <a:cs typeface="Times New Roman" panose="02020603050405020304" pitchFamily="18" charset="0"/>
                      </a:endParaRPr>
                    </a:p>
                  </a:txBody>
                  <a:tcPr marL="450215" marR="450215" marT="0" marB="0" anchor="ctr"/>
                </a:tc>
              </a:tr>
            </a:tbl>
          </a:graphicData>
        </a:graphic>
      </p:graphicFrame>
      <p:pic>
        <p:nvPicPr>
          <p:cNvPr id="6" name="10-1.EPS"/>
          <p:cNvPicPr>
            <a:picLocks noChangeAspect="1"/>
          </p:cNvPicPr>
          <p:nvPr/>
        </p:nvPicPr>
        <p:blipFill>
          <a:blip r:embed="rId1">
            <a:duotone>
              <a:schemeClr val="accent1">
                <a:shade val="45000"/>
                <a:satMod val="135000"/>
              </a:schemeClr>
              <a:prstClr val="white"/>
            </a:duotone>
          </a:blip>
          <a:stretch>
            <a:fillRect/>
          </a:stretch>
        </p:blipFill>
        <p:spPr>
          <a:xfrm>
            <a:off x="8518895" y="2038459"/>
            <a:ext cx="2855595" cy="114300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风险的概念和风险的衡量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二、对风险的衡量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2286588"/>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再</a:t>
                </a:r>
                <a:r>
                  <a:rPr lang="zh-CN" altLang="zh-CN" dirty="0">
                    <a:solidFill>
                      <a:srgbClr val="002060"/>
                    </a:solidFill>
                    <a:latin typeface="微软雅黑 Light" panose="020B0502040204020203" pitchFamily="34" charset="-122"/>
                    <a:ea typeface="微软雅黑 Light" panose="020B0502040204020203" pitchFamily="34" charset="-122"/>
                  </a:rPr>
                  <a:t>计算标准差</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方案</a:t>
                </a:r>
                <a:r>
                  <a:rPr lang="zh-CN" altLang="zh-CN" dirty="0">
                    <a:solidFill>
                      <a:srgbClr val="002060"/>
                    </a:solidFill>
                    <a:latin typeface="微软雅黑 Light" panose="020B0502040204020203" pitchFamily="34" charset="-122"/>
                    <a:ea typeface="微软雅黑 Light" panose="020B0502040204020203" pitchFamily="34" charset="-122"/>
                  </a:rPr>
                  <a:t>甲</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𝜎</m:t>
                        </m:r>
                      </m:e>
                      <m:sub>
                        <m:r>
                          <m:rPr>
                            <m:nor/>
                          </m:rPr>
                          <a:rPr lang="zh-CN" altLang="zh-CN">
                            <a:solidFill>
                              <a:srgbClr val="002060"/>
                            </a:solidFill>
                            <a:latin typeface="微软雅黑 Light" panose="020B0502040204020203" pitchFamily="34" charset="-122"/>
                            <a:ea typeface="微软雅黑 Light" panose="020B0502040204020203" pitchFamily="34" charset="-122"/>
                          </a:rPr>
                          <m:t>甲</m:t>
                        </m:r>
                      </m:sub>
                    </m:sSub>
                    <m:r>
                      <a:rPr lang="en-US" altLang="zh-CN">
                        <a:solidFill>
                          <a:srgbClr val="002060"/>
                        </a:solidFill>
                        <a:latin typeface="Cambria Math" panose="02040503050406030204" pitchFamily="18" charset="0"/>
                      </a:rPr>
                      <m:t>=</m:t>
                    </m:r>
                    <m:rad>
                      <m:radPr>
                        <m:degHide m:val="on"/>
                        <m:ctrlPr>
                          <a:rPr lang="zh-CN" altLang="zh-CN" i="1" smtClean="0">
                            <a:solidFill>
                              <a:srgbClr val="002060"/>
                            </a:solidFill>
                            <a:latin typeface="Cambria Math" panose="02040503050406030204" pitchFamily="18" charset="0"/>
                          </a:rPr>
                        </m:ctrlPr>
                      </m:radPr>
                      <m:deg/>
                      <m:e>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400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r>
                          <a:rPr lang="en-US" altLang="zh-CN">
                            <a:solidFill>
                              <a:srgbClr val="002060"/>
                            </a:solidFill>
                            <a:latin typeface="Cambria Math" panose="02040503050406030204" pitchFamily="18" charset="0"/>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6</m:t>
                        </m:r>
                        <m:r>
                          <a:rPr lang="en-US" altLang="zh-CN">
                            <a:solidFill>
                              <a:srgbClr val="002060"/>
                            </a:solidFill>
                            <a:latin typeface="Cambria Math" panose="02040503050406030204" pitchFamily="18" charset="0"/>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600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e>
                    </m:rad>
                  </m:oMath>
                </a14:m>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63.25</a:t>
                </a:r>
                <a:r>
                  <a:rPr lang="zh-CN" altLang="zh-CN" dirty="0">
                    <a:solidFill>
                      <a:srgbClr val="002060"/>
                    </a:solidFill>
                    <a:latin typeface="微软雅黑 Light" panose="020B0502040204020203" pitchFamily="34" charset="-122"/>
                    <a:ea typeface="微软雅黑 Light" panose="020B0502040204020203" pitchFamily="34" charset="-122"/>
                  </a:rPr>
                  <a:t>（</a:t>
                </a:r>
                <a:r>
                  <a:rPr lang="zh-CN" altLang="zh-CN" dirty="0" smtClean="0">
                    <a:solidFill>
                      <a:srgbClr val="002060"/>
                    </a:solidFill>
                    <a:latin typeface="微软雅黑 Light" panose="020B0502040204020203" pitchFamily="34" charset="-122"/>
                    <a:ea typeface="微软雅黑 Light" panose="020B0502040204020203" pitchFamily="34" charset="-122"/>
                  </a:rPr>
                  <a:t>元）</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方案</a:t>
                </a:r>
                <a:r>
                  <a:rPr lang="zh-CN" altLang="zh-CN" dirty="0">
                    <a:solidFill>
                      <a:srgbClr val="002060"/>
                    </a:solidFill>
                    <a:latin typeface="微软雅黑 Light" panose="020B0502040204020203" pitchFamily="34" charset="-122"/>
                    <a:ea typeface="微软雅黑 Light" panose="020B0502040204020203" pitchFamily="34" charset="-122"/>
                  </a:rPr>
                  <a:t>乙</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𝜎</m:t>
                        </m:r>
                      </m:e>
                      <m:sub>
                        <m:r>
                          <m:rPr>
                            <m:nor/>
                          </m:rPr>
                          <a:rPr lang="zh-CN" altLang="zh-CN">
                            <a:solidFill>
                              <a:srgbClr val="002060"/>
                            </a:solidFill>
                            <a:latin typeface="微软雅黑 Light" panose="020B0502040204020203" pitchFamily="34" charset="-122"/>
                            <a:ea typeface="微软雅黑 Light" panose="020B0502040204020203" pitchFamily="34" charset="-122"/>
                          </a:rPr>
                          <m:t>乙</m:t>
                        </m:r>
                      </m:sub>
                    </m:sSub>
                    <m:r>
                      <a:rPr lang="en-US" altLang="zh-CN">
                        <a:solidFill>
                          <a:srgbClr val="002060"/>
                        </a:solidFill>
                        <a:latin typeface="Cambria Math" panose="02040503050406030204" pitchFamily="18" charset="0"/>
                      </a:rPr>
                      <m:t>=</m:t>
                    </m:r>
                    <m:rad>
                      <m:radPr>
                        <m:degHide m:val="on"/>
                        <m:ctrlPr>
                          <a:rPr lang="zh-CN" altLang="zh-CN" i="1">
                            <a:solidFill>
                              <a:srgbClr val="002060"/>
                            </a:solidFill>
                            <a:latin typeface="Cambria Math" panose="02040503050406030204" pitchFamily="18" charset="0"/>
                          </a:rPr>
                        </m:ctrlPr>
                      </m:radPr>
                      <m:deg/>
                      <m:e>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r>
                          <a:rPr lang="en-US" altLang="zh-CN">
                            <a:solidFill>
                              <a:srgbClr val="002060"/>
                            </a:solidFill>
                            <a:latin typeface="Cambria Math" panose="02040503050406030204" pitchFamily="18" charset="0"/>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6</m:t>
                        </m:r>
                        <m:r>
                          <a:rPr lang="en-US" altLang="zh-CN">
                            <a:solidFill>
                              <a:srgbClr val="002060"/>
                            </a:solidFill>
                            <a:latin typeface="Cambria Math" panose="02040503050406030204" pitchFamily="18" charset="0"/>
                          </a:rPr>
                          <m:t>+</m:t>
                        </m:r>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500</m:t>
                        </m:r>
                        <m:sSup>
                          <m:sSupPr>
                            <m:ctrlPr>
                              <a:rPr lang="zh-CN" altLang="zh-CN" i="1">
                                <a:solidFill>
                                  <a:srgbClr val="002060"/>
                                </a:solidFill>
                                <a:latin typeface="Cambria Math" panose="02040503050406030204" pitchFamily="18" charset="0"/>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a:solidFill>
                                  <a:srgbClr val="002060"/>
                                </a:solidFill>
                                <a:latin typeface="Cambria Math" panose="02040503050406030204" pitchFamily="18" charset="0"/>
                              </a:rPr>
                              <m:t>2</m:t>
                            </m:r>
                          </m:sup>
                        </m:sSup>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e>
                    </m:rad>
                  </m:oMath>
                </a14:m>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316.2</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σ</a:t>
                </a:r>
                <a:r>
                  <a:rPr lang="zh-CN" altLang="zh-CN" baseline="-25000" dirty="0">
                    <a:solidFill>
                      <a:srgbClr val="002060"/>
                    </a:solidFill>
                    <a:latin typeface="微软雅黑 Light" panose="020B0502040204020203" pitchFamily="34" charset="-122"/>
                    <a:ea typeface="微软雅黑 Light" panose="020B0502040204020203" pitchFamily="34" charset="-122"/>
                  </a:rPr>
                  <a:t>乙</a:t>
                </a:r>
                <a:r>
                  <a:rPr lang="en-US" altLang="zh-CN" dirty="0">
                    <a:solidFill>
                      <a:srgbClr val="002060"/>
                    </a:solidFill>
                    <a:latin typeface="微软雅黑 Light" panose="020B0502040204020203" pitchFamily="34" charset="-122"/>
                    <a:ea typeface="微软雅黑 Light" panose="020B0502040204020203" pitchFamily="34" charset="-122"/>
                  </a:rPr>
                  <a:t>&gt;σ</a:t>
                </a:r>
                <a:r>
                  <a:rPr lang="zh-CN" altLang="zh-CN" baseline="-25000" dirty="0">
                    <a:solidFill>
                      <a:srgbClr val="002060"/>
                    </a:solidFill>
                    <a:latin typeface="微软雅黑 Light" panose="020B0502040204020203" pitchFamily="34" charset="-122"/>
                    <a:ea typeface="微软雅黑 Light" panose="020B0502040204020203" pitchFamily="34" charset="-122"/>
                  </a:rPr>
                  <a:t>甲</a:t>
                </a:r>
                <a:r>
                  <a:rPr lang="zh-CN" altLang="zh-CN" dirty="0">
                    <a:solidFill>
                      <a:srgbClr val="002060"/>
                    </a:solidFill>
                    <a:latin typeface="微软雅黑 Light" panose="020B0502040204020203" pitchFamily="34" charset="-122"/>
                    <a:ea typeface="微软雅黑 Light" panose="020B0502040204020203" pitchFamily="34" charset="-122"/>
                  </a:rPr>
                  <a:t>，说明方案乙的风险比方案甲大。</a:t>
                </a:r>
                <a:endParaRPr lang="zh-CN"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2286588"/>
              </a:xfrm>
              <a:prstGeom prst="rect">
                <a:avLst/>
              </a:prstGeom>
              <a:blipFill rotWithShape="1">
                <a:blip r:embed="rId1"/>
                <a:stretch>
                  <a:fillRect l="-1" t="-24" b="-1839"/>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风险的概念和风险的衡量</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二、对风险的衡量</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504351"/>
                <a:ext cx="10912369" cy="2620204"/>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10-2</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方案的期望现金流量效益为</a:t>
                </a:r>
                <a:r>
                  <a:rPr lang="en-US" altLang="zh-CN" dirty="0">
                    <a:solidFill>
                      <a:srgbClr val="002060"/>
                    </a:solidFill>
                    <a:latin typeface="微软雅黑 Light" panose="020B0502040204020203" pitchFamily="34" charset="-122"/>
                    <a:ea typeface="微软雅黑 Light" panose="020B0502040204020203" pitchFamily="34" charset="-122"/>
                  </a:rPr>
                  <a:t>100</a:t>
                </a:r>
                <a:r>
                  <a:rPr lang="zh-CN" altLang="en-US" dirty="0">
                    <a:solidFill>
                      <a:srgbClr val="002060"/>
                    </a:solidFill>
                    <a:latin typeface="微软雅黑 Light" panose="020B0502040204020203" pitchFamily="34" charset="-122"/>
                    <a:ea typeface="微软雅黑 Light" panose="020B0502040204020203" pitchFamily="34" charset="-122"/>
                  </a:rPr>
                  <a:t>万元，标准差为</a:t>
                </a:r>
                <a:r>
                  <a:rPr lang="en-US" altLang="zh-CN" dirty="0">
                    <a:solidFill>
                      <a:srgbClr val="002060"/>
                    </a:solidFill>
                    <a:latin typeface="微软雅黑 Light" panose="020B0502040204020203" pitchFamily="34" charset="-122"/>
                    <a:ea typeface="微软雅黑 Light" panose="020B0502040204020203" pitchFamily="34" charset="-122"/>
                  </a:rPr>
                  <a:t>1 000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方案的期望现金流量效益为</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en-US" dirty="0">
                    <a:solidFill>
                      <a:srgbClr val="002060"/>
                    </a:solidFill>
                    <a:latin typeface="微软雅黑 Light" panose="020B0502040204020203" pitchFamily="34" charset="-122"/>
                    <a:ea typeface="微软雅黑 Light" panose="020B0502040204020203" pitchFamily="34" charset="-122"/>
                  </a:rPr>
                  <a:t>万元，标准差为</a:t>
                </a:r>
                <a:r>
                  <a:rPr lang="en-US" altLang="zh-CN" dirty="0">
                    <a:solidFill>
                      <a:srgbClr val="002060"/>
                    </a:solidFill>
                    <a:latin typeface="微软雅黑 Light" panose="020B0502040204020203" pitchFamily="34" charset="-122"/>
                    <a:ea typeface="微软雅黑 Light" panose="020B0502040204020203" pitchFamily="34" charset="-122"/>
                  </a:rPr>
                  <a:t>500</a:t>
                </a:r>
                <a:r>
                  <a:rPr lang="zh-CN" altLang="en-US" dirty="0">
                    <a:solidFill>
                      <a:srgbClr val="002060"/>
                    </a:solidFill>
                    <a:latin typeface="微软雅黑 Light" panose="020B0502040204020203" pitchFamily="34" charset="-122"/>
                    <a:ea typeface="微软雅黑 Light" panose="020B0502040204020203" pitchFamily="34" charset="-122"/>
                  </a:rPr>
                  <a:t>元。问：哪个方案风险大</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方案的变差系数：</a:t>
                </a:r>
                <a:r>
                  <a:rPr lang="en-US" altLang="zh-CN" i="1" dirty="0" err="1">
                    <a:solidFill>
                      <a:srgbClr val="002060"/>
                    </a:solidFill>
                    <a:latin typeface="微软雅黑 Light" panose="020B0502040204020203" pitchFamily="34" charset="-122"/>
                    <a:ea typeface="微软雅黑 Light" panose="020B0502040204020203" pitchFamily="34" charset="-122"/>
                  </a:rPr>
                  <a:t>v</a:t>
                </a:r>
                <a:r>
                  <a:rPr lang="en-US" altLang="zh-CN" baseline="-25000" dirty="0" err="1">
                    <a:solidFill>
                      <a:srgbClr val="002060"/>
                    </a:solidFill>
                    <a:latin typeface="微软雅黑 Light" panose="020B0502040204020203" pitchFamily="34" charset="-122"/>
                    <a:ea typeface="微软雅黑 Light" panose="020B0502040204020203" pitchFamily="34" charset="-122"/>
                  </a:rPr>
                  <a:t>A</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0.001</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方案的变差系数：</a:t>
                </a:r>
                <a:r>
                  <a:rPr lang="en-US" altLang="zh-CN" i="1" dirty="0" err="1">
                    <a:solidFill>
                      <a:srgbClr val="002060"/>
                    </a:solidFill>
                    <a:latin typeface="微软雅黑 Light" panose="020B0502040204020203" pitchFamily="34" charset="-122"/>
                    <a:ea typeface="微软雅黑 Light" panose="020B0502040204020203" pitchFamily="34" charset="-122"/>
                  </a:rPr>
                  <a:t>v</a:t>
                </a:r>
                <a:r>
                  <a:rPr lang="en-US" altLang="zh-CN" baseline="-25000" dirty="0" err="1">
                    <a:solidFill>
                      <a:srgbClr val="002060"/>
                    </a:solidFill>
                    <a:latin typeface="微软雅黑 Light" panose="020B0502040204020203" pitchFamily="34" charset="-122"/>
                    <a:ea typeface="微软雅黑 Light" panose="020B0502040204020203" pitchFamily="34" charset="-122"/>
                  </a:rPr>
                  <a:t>B</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500</m:t>
                        </m:r>
                      </m:num>
                      <m:den>
                        <m:r>
                          <a:rPr lang="en-US" altLang="zh-CN">
                            <a:solidFill>
                              <a:srgbClr val="002060"/>
                            </a:solidFill>
                            <a:latin typeface="Cambria Math" panose="02040503050406030204" pitchFamily="18" charset="0"/>
                          </a:rPr>
                          <m:t>200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=0.002 </a:t>
                </a:r>
                <a:r>
                  <a:rPr lang="en-US" altLang="zh-CN" dirty="0" smtClean="0">
                    <a:solidFill>
                      <a:srgbClr val="002060"/>
                    </a:solidFill>
                    <a:latin typeface="微软雅黑 Light" panose="020B0502040204020203" pitchFamily="34" charset="-122"/>
                    <a:ea typeface="微软雅黑 Light" panose="020B0502040204020203" pitchFamily="34" charset="-122"/>
                  </a:rPr>
                  <a:t>5</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i="1" dirty="0" err="1" smtClean="0">
                    <a:solidFill>
                      <a:srgbClr val="002060"/>
                    </a:solidFill>
                    <a:latin typeface="微软雅黑 Light" panose="020B0502040204020203" pitchFamily="34" charset="-122"/>
                    <a:ea typeface="微软雅黑 Light" panose="020B0502040204020203" pitchFamily="34" charset="-122"/>
                  </a:rPr>
                  <a:t>v</a:t>
                </a:r>
                <a:r>
                  <a:rPr lang="en-US" altLang="zh-CN" baseline="-25000" dirty="0" err="1" smtClean="0">
                    <a:solidFill>
                      <a:srgbClr val="002060"/>
                    </a:solidFill>
                    <a:latin typeface="微软雅黑 Light" panose="020B0502040204020203" pitchFamily="34" charset="-122"/>
                    <a:ea typeface="微软雅黑 Light" panose="020B0502040204020203" pitchFamily="34" charset="-122"/>
                  </a:rPr>
                  <a:t>B</a:t>
                </a:r>
                <a:r>
                  <a:rPr lang="en-US" altLang="zh-CN" dirty="0" smtClean="0">
                    <a:solidFill>
                      <a:srgbClr val="002060"/>
                    </a:solidFill>
                    <a:latin typeface="微软雅黑 Light" panose="020B0502040204020203" pitchFamily="34" charset="-122"/>
                    <a:ea typeface="微软雅黑 Light" panose="020B0502040204020203" pitchFamily="34" charset="-122"/>
                  </a:rPr>
                  <a:t>&gt;</a:t>
                </a:r>
                <a:r>
                  <a:rPr lang="en-US" altLang="zh-CN" i="1" dirty="0" err="1" smtClean="0">
                    <a:solidFill>
                      <a:srgbClr val="002060"/>
                    </a:solidFill>
                    <a:latin typeface="微软雅黑 Light" panose="020B0502040204020203" pitchFamily="34" charset="-122"/>
                    <a:ea typeface="微软雅黑 Light" panose="020B0502040204020203" pitchFamily="34" charset="-122"/>
                  </a:rPr>
                  <a:t>v</a:t>
                </a:r>
                <a:r>
                  <a:rPr lang="en-US" altLang="zh-CN" baseline="-25000" dirty="0" err="1" smtClean="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方案的风险比</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方案大</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504351"/>
                <a:ext cx="10912369" cy="2620204"/>
              </a:xfrm>
              <a:prstGeom prst="rect">
                <a:avLst/>
              </a:prstGeom>
              <a:blipFill rotWithShape="1">
                <a:blip r:embed="rId1"/>
                <a:stretch>
                  <a:fillRect l="-1" t="-21" b="-190"/>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zh-CN" dirty="0"/>
              <a:t>风险的概念和风险的衡量</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00611"/>
            <a:ext cx="2313254" cy="646331"/>
          </a:xfrm>
          <a:prstGeom prst="rect">
            <a:avLst/>
          </a:prstGeom>
          <a:noFill/>
        </p:spPr>
        <p:txBody>
          <a:bodyPr wrap="square" rtlCol="0">
            <a:spAutoFit/>
          </a:bodyPr>
          <a:lstStyle/>
          <a:p>
            <a:pPr algn="ctr"/>
            <a:r>
              <a:rPr lang="zh-CN" altLang="zh-CN" dirty="0"/>
              <a:t>经济学关于风险的</a:t>
            </a:r>
            <a:r>
              <a:rPr lang="zh-CN" altLang="zh-CN" dirty="0" smtClean="0"/>
              <a:t>理论</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降低风险的途径</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60491"/>
            <a:ext cx="2313254" cy="646331"/>
          </a:xfrm>
          <a:prstGeom prst="rect">
            <a:avLst/>
          </a:prstGeom>
          <a:noFill/>
        </p:spPr>
        <p:txBody>
          <a:bodyPr wrap="square" rtlCol="0">
            <a:spAutoFit/>
          </a:bodyPr>
          <a:lstStyle/>
          <a:p>
            <a:pPr algn="ctr"/>
            <a:r>
              <a:rPr lang="zh-CN" altLang="zh-CN" dirty="0"/>
              <a:t>在决策中如何考虑风险</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不确定条件下的企业决策</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信息的搜集成本和价值</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经济学关于风险的理论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一、对待风险的三种</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态度</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从理论上讲，有三种不同的态度。</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3096160"/>
          <a:ext cx="6096000" cy="126683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经济学关于风险的理论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二、边际效用理论与风险厌恶型</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行为</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对风险厌恶者来说，</a:t>
            </a:r>
            <a:r>
              <a:rPr lang="en-US" altLang="zh-CN" sz="2000" b="1" dirty="0">
                <a:solidFill>
                  <a:srgbClr val="002060"/>
                </a:solidFill>
                <a:latin typeface="微软雅黑 Light" panose="020B0502040204020203" pitchFamily="34" charset="-122"/>
                <a:ea typeface="微软雅黑 Light" panose="020B0502040204020203" pitchFamily="34" charset="-122"/>
              </a:rPr>
              <a:t>5 000</a:t>
            </a:r>
            <a:r>
              <a:rPr lang="zh-CN" altLang="en-US" sz="2000" b="1" dirty="0">
                <a:solidFill>
                  <a:srgbClr val="002060"/>
                </a:solidFill>
                <a:latin typeface="微软雅黑 Light" panose="020B0502040204020203" pitchFamily="34" charset="-122"/>
                <a:ea typeface="微软雅黑 Light" panose="020B0502040204020203" pitchFamily="34" charset="-122"/>
              </a:rPr>
              <a:t>元的收入：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如无风险，期望效用</a:t>
            </a:r>
            <a:r>
              <a:rPr lang="en-US" altLang="zh-CN" b="1" dirty="0">
                <a:solidFill>
                  <a:srgbClr val="0070C0"/>
                </a:solidFill>
                <a:latin typeface="微软雅黑 Light" panose="020B0502040204020203" pitchFamily="34" charset="-122"/>
                <a:ea typeface="微软雅黑 Light" panose="020B0502040204020203" pitchFamily="34" charset="-122"/>
              </a:rPr>
              <a:t>=10</a:t>
            </a:r>
            <a:endParaRPr lang="en-US" altLang="zh-CN"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如有风险，期望效用</a:t>
            </a:r>
            <a:r>
              <a:rPr lang="en-US" altLang="zh-CN" b="1" dirty="0">
                <a:solidFill>
                  <a:srgbClr val="0070C0"/>
                </a:solidFill>
                <a:latin typeface="微软雅黑 Light" panose="020B0502040204020203" pitchFamily="34" charset="-122"/>
                <a:ea typeface="微软雅黑 Light" panose="020B0502040204020203" pitchFamily="34" charset="-122"/>
              </a:rPr>
              <a:t>=0.5×12+0.5×6=9</a:t>
            </a:r>
            <a:endParaRPr lang="en-US" altLang="zh-CN" b="1" dirty="0">
              <a:solidFill>
                <a:srgbClr val="0070C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9&lt;10</a:t>
            </a:r>
            <a:r>
              <a:rPr lang="zh-CN" altLang="en-US" sz="2000" b="1" dirty="0">
                <a:solidFill>
                  <a:srgbClr val="002060"/>
                </a:solidFill>
                <a:latin typeface="微软雅黑 Light" panose="020B0502040204020203" pitchFamily="34" charset="-122"/>
                <a:ea typeface="微软雅黑 Light" panose="020B0502040204020203" pitchFamily="34" charset="-122"/>
              </a:rPr>
              <a:t>，说明风险会导致期望效用减少。</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6" name="10-2.EPS" descr="id:2147515456;FounderCES"/>
          <p:cNvPicPr>
            <a:picLocks noChangeAspect="1"/>
          </p:cNvPicPr>
          <p:nvPr/>
        </p:nvPicPr>
        <p:blipFill>
          <a:blip r:embed="rId1">
            <a:duotone>
              <a:schemeClr val="accent1">
                <a:shade val="45000"/>
                <a:satMod val="135000"/>
              </a:schemeClr>
              <a:prstClr val="white"/>
            </a:duotone>
          </a:blip>
          <a:stretch>
            <a:fillRect/>
          </a:stretch>
        </p:blipFill>
        <p:spPr>
          <a:xfrm>
            <a:off x="7650389" y="2860085"/>
            <a:ext cx="2142490" cy="134683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经济学关于风险的理论</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三、影响人们对待风险的态度的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因素</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044575" y="2719024"/>
          <a:ext cx="6096000" cy="189074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pic>
        <p:nvPicPr>
          <p:cNvPr id="6" name="10-3.EPS" descr="id:2147515487;FounderCES"/>
          <p:cNvPicPr>
            <a:picLocks noChangeAspect="1"/>
          </p:cNvPicPr>
          <p:nvPr/>
        </p:nvPicPr>
        <p:blipFill>
          <a:blip r:embed="rId6">
            <a:duotone>
              <a:schemeClr val="accent1">
                <a:shade val="45000"/>
                <a:satMod val="135000"/>
              </a:schemeClr>
              <a:prstClr val="white"/>
            </a:duotone>
          </a:blip>
          <a:stretch>
            <a:fillRect/>
          </a:stretch>
        </p:blipFill>
        <p:spPr>
          <a:xfrm>
            <a:off x="8347629" y="3730280"/>
            <a:ext cx="2203450" cy="179768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zh-CN" dirty="0"/>
              <a:t>风险的概念和风险的衡量</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00611"/>
            <a:ext cx="2313254" cy="646331"/>
          </a:xfrm>
          <a:prstGeom prst="rect">
            <a:avLst/>
          </a:prstGeom>
          <a:noFill/>
        </p:spPr>
        <p:txBody>
          <a:bodyPr wrap="square" rtlCol="0">
            <a:spAutoFit/>
          </a:bodyPr>
          <a:lstStyle/>
          <a:p>
            <a:pPr algn="ctr"/>
            <a:r>
              <a:rPr lang="zh-CN" altLang="zh-CN" dirty="0"/>
              <a:t>经济学关于风险的</a:t>
            </a:r>
            <a:r>
              <a:rPr lang="zh-CN" altLang="zh-CN" dirty="0" smtClean="0"/>
              <a:t>理论</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降低风险的途径</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60491"/>
            <a:ext cx="2313254" cy="646331"/>
          </a:xfrm>
          <a:prstGeom prst="rect">
            <a:avLst/>
          </a:prstGeom>
          <a:noFill/>
        </p:spPr>
        <p:txBody>
          <a:bodyPr wrap="square" rtlCol="0">
            <a:spAutoFit/>
          </a:bodyPr>
          <a:lstStyle/>
          <a:p>
            <a:pPr algn="ctr"/>
            <a:r>
              <a:rPr lang="zh-CN" altLang="zh-CN" dirty="0"/>
              <a:t>在决策中如何考虑风险</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不确定条件下的企业决策</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信息的搜集成本和价值</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降低风险的途径</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一、回避</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风险</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有些风险是可以回避的。</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回避风险的方法有两种</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505200" y="3664394"/>
          <a:ext cx="6096000" cy="92333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降低风险的途径</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二、减少</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风险</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在许多情况下，企业和投资项目的风险是不可避免的，这时就应当尽量减少其风险。</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降低风险的途径</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三、承担</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风险</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这里</a:t>
            </a:r>
            <a:r>
              <a:rPr lang="zh-CN" altLang="en-US" sz="2000" b="1" dirty="0">
                <a:solidFill>
                  <a:srgbClr val="002060"/>
                </a:solidFill>
                <a:latin typeface="微软雅黑 Light" panose="020B0502040204020203" pitchFamily="34" charset="-122"/>
                <a:ea typeface="微软雅黑 Light" panose="020B0502040204020203" pitchFamily="34" charset="-122"/>
              </a:rPr>
              <a:t>的承担风险主要是指，有时企业可以用自我保险的方法把风险承担下来。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自我保险是指公司每月存一笔钱作为专门的基金，供未来下属的某个工厂或车间失火、失窃或发生其他事故时抵偿损失之用。</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降低风险的途径</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四、分散风险</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假如</a:t>
            </a:r>
            <a:r>
              <a:rPr lang="zh-CN" altLang="en-US" sz="2000" b="1" dirty="0">
                <a:solidFill>
                  <a:srgbClr val="002060"/>
                </a:solidFill>
                <a:latin typeface="微软雅黑 Light" panose="020B0502040204020203" pitchFamily="34" charset="-122"/>
                <a:ea typeface="微软雅黑 Light" panose="020B0502040204020203" pitchFamily="34" charset="-122"/>
              </a:rPr>
              <a:t>投资者把自己的资金全部用于购买一种证券或资产，他的风险就会很大。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但如果这个投资者把资金分散投于多种证券或资产，他的风险就会大大降低。</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降低风险的途径</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五、转移</a:t>
            </a:r>
            <a:r>
              <a:rPr lang="zh-CN" altLang="en-US" sz="2400" b="1" dirty="0" smtClean="0">
                <a:solidFill>
                  <a:srgbClr val="7030A0"/>
                </a:solidFill>
                <a:latin typeface="微软雅黑 Light" panose="020B0502040204020203" pitchFamily="34" charset="-122"/>
                <a:ea typeface="微软雅黑 Light" panose="020B0502040204020203" pitchFamily="34" charset="-122"/>
              </a:rPr>
              <a:t>风险</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2530395" y="2424876"/>
          <a:ext cx="7172590" cy="269576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zh-CN" dirty="0"/>
              <a:t>风险的概念和风险的衡量</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00611"/>
            <a:ext cx="2313254" cy="646331"/>
          </a:xfrm>
          <a:prstGeom prst="rect">
            <a:avLst/>
          </a:prstGeom>
          <a:noFill/>
        </p:spPr>
        <p:txBody>
          <a:bodyPr wrap="square" rtlCol="0">
            <a:spAutoFit/>
          </a:bodyPr>
          <a:lstStyle/>
          <a:p>
            <a:pPr algn="ctr"/>
            <a:r>
              <a:rPr lang="zh-CN" altLang="zh-CN" dirty="0"/>
              <a:t>经济学关于风险的</a:t>
            </a:r>
            <a:r>
              <a:rPr lang="zh-CN" altLang="zh-CN" dirty="0" smtClean="0"/>
              <a:t>理论</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降低风险的途径</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60491"/>
            <a:ext cx="2313254" cy="646331"/>
          </a:xfrm>
          <a:prstGeom prst="rect">
            <a:avLst/>
          </a:prstGeom>
          <a:noFill/>
        </p:spPr>
        <p:txBody>
          <a:bodyPr wrap="square" rtlCol="0">
            <a:spAutoFit/>
          </a:bodyPr>
          <a:lstStyle/>
          <a:p>
            <a:pPr algn="ctr"/>
            <a:r>
              <a:rPr lang="zh-CN" altLang="zh-CN" dirty="0"/>
              <a:t>在决策中如何考虑风险</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不确定条件下的企业决策</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信息的搜集成本和价值</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一、使用经过风险调整后的贴现率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4001095"/>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10-3</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某企业要评价一个工程项目的投资方案。这个工程项目的寿命估计为</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en-US" dirty="0">
                <a:solidFill>
                  <a:srgbClr val="002060"/>
                </a:solidFill>
                <a:latin typeface="微软雅黑 Light" panose="020B0502040204020203" pitchFamily="34" charset="-122"/>
                <a:ea typeface="微软雅黑 Light" panose="020B0502040204020203" pitchFamily="34" charset="-122"/>
              </a:rPr>
              <a:t>年，但它的实际净现金投资量和年净现金效益量都是不确定的。其每年不确定的净现金效益量数据和不确定的净现金投资量数据如下</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假如可接受的投资方案的回报率不低于</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en-US" dirty="0">
                <a:solidFill>
                  <a:srgbClr val="002060"/>
                </a:solidFill>
                <a:latin typeface="微软雅黑 Light" panose="020B0502040204020203" pitchFamily="34" charset="-122"/>
                <a:ea typeface="微软雅黑 Light" panose="020B0502040204020203" pitchFamily="34" charset="-122"/>
              </a:rPr>
              <a:t>，问：根据列出的数据和概率，这个投资方案可接受的可能性有多大？</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38200" y="3493294"/>
          <a:ext cx="10515601" cy="1066800"/>
        </p:xfrm>
        <a:graphic>
          <a:graphicData uri="http://schemas.openxmlformats.org/drawingml/2006/table">
            <a:tbl>
              <a:tblPr firstRow="1" firstCol="1" bandRow="1">
                <a:tableStyleId>{5C22544A-7EE6-4342-B048-85BDC9FD1C3A}</a:tableStyleId>
              </a:tblPr>
              <a:tblGrid>
                <a:gridCol w="3234971"/>
                <a:gridCol w="2940529"/>
                <a:gridCol w="4340101"/>
              </a:tblGrid>
              <a:tr h="203200">
                <a:tc>
                  <a:txBody>
                    <a:bodyPr/>
                    <a:lstStyle/>
                    <a:p>
                      <a:pPr algn="ctr">
                        <a:lnSpc>
                          <a:spcPct val="100000"/>
                        </a:lnSpc>
                        <a:spcAft>
                          <a:spcPts val="0"/>
                        </a:spcAft>
                      </a:pPr>
                      <a:r>
                        <a:rPr lang="zh-CN" sz="1400">
                          <a:effectLst/>
                        </a:rPr>
                        <a:t>年净现金效益量（万元）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概率</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加权净现金效益量（万元）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0.3</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60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0.4</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24</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70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0.3</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21</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zh-CN" sz="1400">
                          <a:effectLst/>
                        </a:rPr>
                        <a:t>期望值</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60</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graphicFrame>
        <p:nvGraphicFramePr>
          <p:cNvPr id="6" name="表格 5"/>
          <p:cNvGraphicFramePr>
            <a:graphicFrameLocks noGrp="1"/>
          </p:cNvGraphicFramePr>
          <p:nvPr/>
        </p:nvGraphicFramePr>
        <p:xfrm>
          <a:off x="858889" y="4731740"/>
          <a:ext cx="10515601" cy="853440"/>
        </p:xfrm>
        <a:graphic>
          <a:graphicData uri="http://schemas.openxmlformats.org/drawingml/2006/table">
            <a:tbl>
              <a:tblPr firstRow="1" firstCol="1" bandRow="1">
                <a:tableStyleId>{5C22544A-7EE6-4342-B048-85BDC9FD1C3A}</a:tableStyleId>
              </a:tblPr>
              <a:tblGrid>
                <a:gridCol w="3234971"/>
                <a:gridCol w="2940529"/>
                <a:gridCol w="4340101"/>
              </a:tblGrid>
              <a:tr h="203200">
                <a:tc>
                  <a:txBody>
                    <a:bodyPr/>
                    <a:lstStyle/>
                    <a:p>
                      <a:pPr algn="ctr">
                        <a:lnSpc>
                          <a:spcPct val="100000"/>
                        </a:lnSpc>
                        <a:spcAft>
                          <a:spcPts val="0"/>
                        </a:spcAft>
                      </a:pPr>
                      <a:r>
                        <a:rPr lang="zh-CN" sz="1400">
                          <a:effectLst/>
                        </a:rPr>
                        <a:t>净现金投资量（万元）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概率</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加权净现金投资量（万元）</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150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0.6</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en-US" sz="1400">
                          <a:effectLst/>
                        </a:rPr>
                        <a:t>200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0.4</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zh-CN" sz="1400">
                          <a:effectLst/>
                        </a:rPr>
                        <a:t>期望值</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 170</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一、使用经过风险调整后的贴现率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3447098"/>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根据表格列出的数据和概率，可以计算每一种现金效益与现金投资的结合的内部回报率。譬如，</a:t>
            </a:r>
            <a:r>
              <a:rPr lang="en-US" altLang="zh-CN" dirty="0">
                <a:solidFill>
                  <a:srgbClr val="002060"/>
                </a:solidFill>
                <a:latin typeface="微软雅黑 Light" panose="020B0502040204020203" pitchFamily="34" charset="-122"/>
                <a:ea typeface="微软雅黑 Light" panose="020B0502040204020203" pitchFamily="34" charset="-122"/>
              </a:rPr>
              <a:t>200</a:t>
            </a:r>
            <a:r>
              <a:rPr lang="zh-CN" altLang="en-US" dirty="0">
                <a:solidFill>
                  <a:srgbClr val="002060"/>
                </a:solidFill>
                <a:latin typeface="微软雅黑 Light" panose="020B0502040204020203" pitchFamily="34" charset="-122"/>
                <a:ea typeface="微软雅黑 Light" panose="020B0502040204020203" pitchFamily="34" charset="-122"/>
              </a:rPr>
              <a:t>万元现金投资与</a:t>
            </a:r>
            <a:r>
              <a:rPr lang="en-US" altLang="zh-CN" dirty="0">
                <a:solidFill>
                  <a:srgbClr val="002060"/>
                </a:solidFill>
                <a:latin typeface="微软雅黑 Light" panose="020B0502040204020203" pitchFamily="34" charset="-122"/>
                <a:ea typeface="微软雅黑 Light" panose="020B0502040204020203" pitchFamily="34" charset="-122"/>
              </a:rPr>
              <a:t>60</a:t>
            </a:r>
            <a:r>
              <a:rPr lang="zh-CN" altLang="en-US" dirty="0">
                <a:solidFill>
                  <a:srgbClr val="002060"/>
                </a:solidFill>
                <a:latin typeface="微软雅黑 Light" panose="020B0502040204020203" pitchFamily="34" charset="-122"/>
                <a:ea typeface="微软雅黑 Light" panose="020B0502040204020203" pitchFamily="34" charset="-122"/>
              </a:rPr>
              <a:t>万元现金效益的结合，其内部回报率为</a:t>
            </a:r>
            <a:r>
              <a:rPr lang="en-US" altLang="zh-CN" dirty="0">
                <a:solidFill>
                  <a:srgbClr val="002060"/>
                </a:solidFill>
                <a:latin typeface="微软雅黑 Light" panose="020B0502040204020203" pitchFamily="34" charset="-122"/>
                <a:ea typeface="微软雅黑 Light" panose="020B0502040204020203" pitchFamily="34" charset="-122"/>
              </a:rPr>
              <a:t>15%</a:t>
            </a:r>
            <a:r>
              <a:rPr lang="zh-CN" altLang="en-US" dirty="0">
                <a:solidFill>
                  <a:srgbClr val="002060"/>
                </a:solidFill>
                <a:latin typeface="微软雅黑 Light" panose="020B0502040204020203" pitchFamily="34" charset="-122"/>
                <a:ea typeface="微软雅黑 Light" panose="020B0502040204020203" pitchFamily="34" charset="-122"/>
              </a:rPr>
              <a:t>，这种结合的概率为</a:t>
            </a:r>
            <a:r>
              <a:rPr lang="en-US" altLang="zh-CN" dirty="0">
                <a:solidFill>
                  <a:srgbClr val="002060"/>
                </a:solidFill>
                <a:latin typeface="微软雅黑 Light" panose="020B0502040204020203" pitchFamily="34" charset="-122"/>
                <a:ea typeface="微软雅黑 Light" panose="020B0502040204020203" pitchFamily="34" charset="-122"/>
              </a:rPr>
              <a:t>0.4×0.4=0.16</a:t>
            </a:r>
            <a:r>
              <a:rPr lang="zh-CN" altLang="en-US" dirty="0">
                <a:solidFill>
                  <a:srgbClr val="002060"/>
                </a:solidFill>
                <a:latin typeface="微软雅黑 Light" panose="020B0502040204020203" pitchFamily="34" charset="-122"/>
                <a:ea typeface="微软雅黑 Light" panose="020B0502040204020203" pitchFamily="34" charset="-122"/>
              </a:rPr>
              <a:t>。同理，可算出各种结合的概率和内部回报率。</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只有</a:t>
            </a:r>
            <a:r>
              <a:rPr lang="zh-CN" altLang="en-US" dirty="0">
                <a:solidFill>
                  <a:srgbClr val="002060"/>
                </a:solidFill>
                <a:latin typeface="微软雅黑 Light" panose="020B0502040204020203" pitchFamily="34" charset="-122"/>
                <a:ea typeface="微软雅黑 Light" panose="020B0502040204020203" pitchFamily="34" charset="-122"/>
              </a:rPr>
              <a:t>在</a:t>
            </a:r>
            <a:r>
              <a:rPr lang="en-US" altLang="zh-CN" dirty="0">
                <a:solidFill>
                  <a:srgbClr val="002060"/>
                </a:solidFill>
                <a:latin typeface="微软雅黑 Light" panose="020B0502040204020203" pitchFamily="34" charset="-122"/>
                <a:ea typeface="微软雅黑 Light" panose="020B0502040204020203" pitchFamily="34" charset="-122"/>
              </a:rPr>
              <a:t>50</a:t>
            </a:r>
            <a:r>
              <a:rPr lang="zh-CN" altLang="en-US" dirty="0">
                <a:solidFill>
                  <a:srgbClr val="002060"/>
                </a:solidFill>
                <a:latin typeface="微软雅黑 Light" panose="020B0502040204020203" pitchFamily="34" charset="-122"/>
                <a:ea typeface="微软雅黑 Light" panose="020B0502040204020203" pitchFamily="34" charset="-122"/>
              </a:rPr>
              <a:t>万元净现金效益与</a:t>
            </a:r>
            <a:r>
              <a:rPr lang="en-US" altLang="zh-CN" dirty="0">
                <a:solidFill>
                  <a:srgbClr val="002060"/>
                </a:solidFill>
                <a:latin typeface="微软雅黑 Light" panose="020B0502040204020203" pitchFamily="34" charset="-122"/>
                <a:ea typeface="微软雅黑 Light" panose="020B0502040204020203" pitchFamily="34" charset="-122"/>
              </a:rPr>
              <a:t>200</a:t>
            </a:r>
            <a:r>
              <a:rPr lang="zh-CN" altLang="en-US" dirty="0">
                <a:solidFill>
                  <a:srgbClr val="002060"/>
                </a:solidFill>
                <a:latin typeface="微软雅黑 Light" panose="020B0502040204020203" pitchFamily="34" charset="-122"/>
                <a:ea typeface="微软雅黑 Light" panose="020B0502040204020203" pitchFamily="34" charset="-122"/>
              </a:rPr>
              <a:t>万元净现金投资的结合中，内部回报率（</a:t>
            </a:r>
            <a:r>
              <a:rPr lang="en-US" altLang="zh-CN" dirty="0">
                <a:solidFill>
                  <a:srgbClr val="002060"/>
                </a:solidFill>
                <a:latin typeface="微软雅黑 Light" panose="020B0502040204020203" pitchFamily="34" charset="-122"/>
                <a:ea typeface="微软雅黑 Light" panose="020B0502040204020203" pitchFamily="34" charset="-122"/>
              </a:rPr>
              <a:t>8%</a:t>
            </a:r>
            <a:r>
              <a:rPr lang="zh-CN" altLang="en-US" dirty="0">
                <a:solidFill>
                  <a:srgbClr val="002060"/>
                </a:solidFill>
                <a:latin typeface="微软雅黑 Light" panose="020B0502040204020203" pitchFamily="34" charset="-122"/>
                <a:ea typeface="微软雅黑 Light" panose="020B0502040204020203" pitchFamily="34" charset="-122"/>
              </a:rPr>
              <a:t>）才低于可接受的</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en-US" dirty="0">
                <a:solidFill>
                  <a:srgbClr val="002060"/>
                </a:solidFill>
                <a:latin typeface="微软雅黑 Light" panose="020B0502040204020203" pitchFamily="34" charset="-122"/>
                <a:ea typeface="微软雅黑 Light" panose="020B0502040204020203" pitchFamily="34" charset="-122"/>
              </a:rPr>
              <a:t>，其他结合的内部回报率均在</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en-US" dirty="0">
                <a:solidFill>
                  <a:srgbClr val="002060"/>
                </a:solidFill>
                <a:latin typeface="微软雅黑 Light" panose="020B0502040204020203" pitchFamily="34" charset="-122"/>
                <a:ea typeface="微软雅黑 Light" panose="020B0502040204020203" pitchFamily="34" charset="-122"/>
              </a:rPr>
              <a:t>以上。这种结合的概率为</a:t>
            </a:r>
            <a:r>
              <a:rPr lang="en-US" altLang="zh-CN" dirty="0">
                <a:solidFill>
                  <a:srgbClr val="002060"/>
                </a:solidFill>
                <a:latin typeface="微软雅黑 Light" panose="020B0502040204020203" pitchFamily="34" charset="-122"/>
                <a:ea typeface="微软雅黑 Light" panose="020B0502040204020203" pitchFamily="34" charset="-122"/>
              </a:rPr>
              <a:t>0.12</a:t>
            </a:r>
            <a:r>
              <a:rPr lang="zh-CN" altLang="en-US" dirty="0">
                <a:solidFill>
                  <a:srgbClr val="002060"/>
                </a:solidFill>
                <a:latin typeface="微软雅黑 Light" panose="020B0502040204020203" pitchFamily="34" charset="-122"/>
                <a:ea typeface="微软雅黑 Light" panose="020B0502040204020203" pitchFamily="34" charset="-122"/>
              </a:rPr>
              <a:t>，因此，这个投资方案可接受的可能性是</a:t>
            </a:r>
            <a:r>
              <a:rPr lang="en-US" altLang="zh-CN" dirty="0">
                <a:solidFill>
                  <a:srgbClr val="002060"/>
                </a:solidFill>
                <a:latin typeface="微软雅黑 Light" panose="020B0502040204020203" pitchFamily="34" charset="-122"/>
                <a:ea typeface="微软雅黑 Light" panose="020B0502040204020203" pitchFamily="34" charset="-122"/>
              </a:rPr>
              <a:t>88%</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7" name="表格 6"/>
          <p:cNvGraphicFramePr>
            <a:graphicFrameLocks noGrp="1"/>
          </p:cNvGraphicFramePr>
          <p:nvPr/>
        </p:nvGraphicFramePr>
        <p:xfrm>
          <a:off x="858890" y="3796530"/>
          <a:ext cx="10515599" cy="1300775"/>
        </p:xfrm>
        <a:graphic>
          <a:graphicData uri="http://schemas.openxmlformats.org/drawingml/2006/table">
            <a:tbl>
              <a:tblPr firstRow="1" firstCol="1" bandRow="1">
                <a:tableStyleId>{5C22544A-7EE6-4342-B048-85BDC9FD1C3A}</a:tableStyleId>
              </a:tblPr>
              <a:tblGrid>
                <a:gridCol w="3002737"/>
                <a:gridCol w="3756431"/>
                <a:gridCol w="3756431"/>
              </a:tblGrid>
              <a:tr h="260155">
                <a:tc rowSpan="2">
                  <a:txBody>
                    <a:bodyPr/>
                    <a:lstStyle/>
                    <a:p>
                      <a:pPr algn="ctr">
                        <a:lnSpc>
                          <a:spcPct val="100000"/>
                        </a:lnSpc>
                        <a:spcAft>
                          <a:spcPts val="0"/>
                        </a:spcAft>
                      </a:pPr>
                      <a:r>
                        <a:rPr lang="zh-CN" sz="1400">
                          <a:effectLst/>
                        </a:rPr>
                        <a:t>净现金效益量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zh-CN" sz="1400">
                          <a:effectLst/>
                        </a:rPr>
                        <a:t>净现金投资量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260155">
                <a:tc vMerge="1">
                  <a:tcPr/>
                </a:tc>
                <a:tc>
                  <a:txBody>
                    <a:bodyPr/>
                    <a:lstStyle/>
                    <a:p>
                      <a:pPr algn="ctr">
                        <a:lnSpc>
                          <a:spcPct val="100000"/>
                        </a:lnSpc>
                        <a:spcAft>
                          <a:spcPts val="0"/>
                        </a:spcAft>
                      </a:pPr>
                      <a:r>
                        <a:rPr lang="en-US" sz="1400">
                          <a:effectLst/>
                        </a:rPr>
                        <a:t>150</a:t>
                      </a:r>
                      <a:r>
                        <a:rPr lang="zh-CN" sz="1400">
                          <a:effectLst/>
                        </a:rPr>
                        <a:t>万元（</a:t>
                      </a:r>
                      <a:r>
                        <a:rPr lang="en-US" sz="1400">
                          <a:effectLst/>
                        </a:rPr>
                        <a:t>0.6</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200</a:t>
                      </a:r>
                      <a:r>
                        <a:rPr lang="zh-CN" sz="1400">
                          <a:effectLst/>
                        </a:rPr>
                        <a:t>万元（</a:t>
                      </a:r>
                      <a:r>
                        <a:rPr lang="en-US" sz="1400">
                          <a:effectLst/>
                        </a:rPr>
                        <a:t>0.4</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0155">
                <a:tc>
                  <a:txBody>
                    <a:bodyPr/>
                    <a:lstStyle/>
                    <a:p>
                      <a:pPr algn="ctr">
                        <a:lnSpc>
                          <a:spcPct val="100000"/>
                        </a:lnSpc>
                        <a:spcAft>
                          <a:spcPts val="0"/>
                        </a:spcAft>
                      </a:pPr>
                      <a:r>
                        <a:rPr lang="en-US" sz="1400">
                          <a:effectLst/>
                        </a:rPr>
                        <a:t>50</a:t>
                      </a:r>
                      <a:r>
                        <a:rPr lang="zh-CN" sz="1400">
                          <a:effectLst/>
                        </a:rPr>
                        <a:t>万元（</a:t>
                      </a:r>
                      <a:r>
                        <a:rPr lang="en-US" sz="1400">
                          <a:effectLst/>
                        </a:rPr>
                        <a:t>0.3</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0.18</a:t>
                      </a:r>
                      <a:r>
                        <a:rPr lang="zh-CN" sz="1400">
                          <a:effectLst/>
                        </a:rPr>
                        <a:t>）</a:t>
                      </a:r>
                      <a:r>
                        <a:rPr lang="en-US" sz="1400">
                          <a:effectLst/>
                        </a:rPr>
                        <a:t>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0.12</a:t>
                      </a:r>
                      <a:r>
                        <a:rPr lang="zh-CN" sz="1400">
                          <a:effectLst/>
                        </a:rPr>
                        <a:t>） </a:t>
                      </a:r>
                      <a:r>
                        <a:rPr lang="en-US" sz="1400">
                          <a:effectLst/>
                        </a:rPr>
                        <a:t>8%</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0155">
                <a:tc>
                  <a:txBody>
                    <a:bodyPr/>
                    <a:lstStyle/>
                    <a:p>
                      <a:pPr algn="ctr">
                        <a:lnSpc>
                          <a:spcPct val="100000"/>
                        </a:lnSpc>
                        <a:spcAft>
                          <a:spcPts val="0"/>
                        </a:spcAft>
                      </a:pPr>
                      <a:r>
                        <a:rPr lang="en-US" sz="1400">
                          <a:effectLst/>
                        </a:rPr>
                        <a:t>60</a:t>
                      </a:r>
                      <a:r>
                        <a:rPr lang="zh-CN" sz="1400">
                          <a:effectLst/>
                        </a:rPr>
                        <a:t>万元（</a:t>
                      </a:r>
                      <a:r>
                        <a:rPr lang="en-US" sz="1400">
                          <a:effectLst/>
                        </a:rPr>
                        <a:t>0.4</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0.24</a:t>
                      </a:r>
                      <a:r>
                        <a:rPr lang="zh-CN" sz="1400">
                          <a:effectLst/>
                        </a:rPr>
                        <a:t>）</a:t>
                      </a:r>
                      <a:r>
                        <a:rPr lang="en-US" sz="1400">
                          <a:effectLst/>
                        </a:rPr>
                        <a:t>29%</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0.16</a:t>
                      </a:r>
                      <a:r>
                        <a:rPr lang="zh-CN" sz="1400">
                          <a:effectLst/>
                        </a:rPr>
                        <a:t>）</a:t>
                      </a:r>
                      <a:r>
                        <a:rPr lang="en-US" sz="1400">
                          <a:effectLst/>
                        </a:rPr>
                        <a:t>15%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60155">
                <a:tc>
                  <a:txBody>
                    <a:bodyPr/>
                    <a:lstStyle/>
                    <a:p>
                      <a:pPr algn="ctr">
                        <a:lnSpc>
                          <a:spcPct val="100000"/>
                        </a:lnSpc>
                        <a:spcAft>
                          <a:spcPts val="0"/>
                        </a:spcAft>
                      </a:pPr>
                      <a:r>
                        <a:rPr lang="en-US" sz="1400" dirty="0">
                          <a:effectLst/>
                        </a:rPr>
                        <a:t>70</a:t>
                      </a:r>
                      <a:r>
                        <a:rPr lang="zh-CN" sz="1400" dirty="0">
                          <a:effectLst/>
                        </a:rPr>
                        <a:t>万元（</a:t>
                      </a:r>
                      <a:r>
                        <a:rPr lang="en-US" sz="1400" dirty="0">
                          <a:effectLst/>
                        </a:rPr>
                        <a:t>0.3</a:t>
                      </a:r>
                      <a:r>
                        <a:rPr lang="zh-CN" sz="1400" dirty="0">
                          <a:effectLst/>
                        </a:rPr>
                        <a:t>）</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0.18</a:t>
                      </a:r>
                      <a:r>
                        <a:rPr lang="zh-CN" sz="1400">
                          <a:effectLst/>
                        </a:rPr>
                        <a:t>）</a:t>
                      </a:r>
                      <a:r>
                        <a:rPr lang="en-US" sz="1400">
                          <a:effectLst/>
                        </a:rPr>
                        <a:t>37%</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dirty="0">
                          <a:effectLst/>
                        </a:rPr>
                        <a:t>（</a:t>
                      </a:r>
                      <a:r>
                        <a:rPr lang="en-US" sz="1400" dirty="0">
                          <a:effectLst/>
                        </a:rPr>
                        <a:t>0.12</a:t>
                      </a:r>
                      <a:r>
                        <a:rPr lang="zh-CN" sz="1400" dirty="0">
                          <a:effectLst/>
                        </a:rPr>
                        <a:t>）</a:t>
                      </a:r>
                      <a:r>
                        <a:rPr lang="en-US" sz="1400" dirty="0">
                          <a:effectLst/>
                        </a:rPr>
                        <a:t>22%</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一、使用经过风险调整后的贴现率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261610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10-4</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假如方案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和方案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的净现值及其概率如表所示，请比较这两个方案。</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7" name="表格 6"/>
          <p:cNvGraphicFramePr>
            <a:graphicFrameLocks noGrp="1"/>
          </p:cNvGraphicFramePr>
          <p:nvPr/>
        </p:nvGraphicFramePr>
        <p:xfrm>
          <a:off x="838200" y="3290094"/>
          <a:ext cx="10515599" cy="1987300"/>
        </p:xfrm>
        <a:graphic>
          <a:graphicData uri="http://schemas.openxmlformats.org/drawingml/2006/table">
            <a:tbl>
              <a:tblPr firstRow="1" firstCol="1" bandRow="1">
                <a:tableStyleId>{5C22544A-7EE6-4342-B048-85BDC9FD1C3A}</a:tableStyleId>
              </a:tblPr>
              <a:tblGrid>
                <a:gridCol w="1655101"/>
                <a:gridCol w="1655101"/>
                <a:gridCol w="1653804"/>
                <a:gridCol w="1653804"/>
                <a:gridCol w="1653804"/>
                <a:gridCol w="2243985"/>
              </a:tblGrid>
              <a:tr h="272767">
                <a:tc gridSpan="3">
                  <a:txBody>
                    <a:bodyPr/>
                    <a:lstStyle/>
                    <a:p>
                      <a:pPr algn="ctr">
                        <a:lnSpc>
                          <a:spcPct val="100000"/>
                        </a:lnSpc>
                        <a:spcAft>
                          <a:spcPts val="0"/>
                        </a:spcAft>
                      </a:pPr>
                      <a:r>
                        <a:rPr lang="zh-CN" sz="1400">
                          <a:effectLst/>
                        </a:rPr>
                        <a:t>方案</a:t>
                      </a:r>
                      <a:r>
                        <a:rPr lang="en-US" sz="1400">
                          <a:effectLst/>
                        </a:rPr>
                        <a:t>A</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zh-CN" sz="1400">
                          <a:effectLst/>
                        </a:rPr>
                        <a:t>方案</a:t>
                      </a:r>
                      <a:r>
                        <a:rPr lang="en-US" sz="1400">
                          <a:effectLst/>
                        </a:rPr>
                        <a:t>B</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545533">
                <a:tc>
                  <a:txBody>
                    <a:bodyPr/>
                    <a:lstStyle/>
                    <a:p>
                      <a:pPr algn="ctr">
                        <a:lnSpc>
                          <a:spcPct val="100000"/>
                        </a:lnSpc>
                        <a:spcAft>
                          <a:spcPts val="0"/>
                        </a:spcAft>
                      </a:pPr>
                      <a:r>
                        <a:rPr lang="zh-CN" sz="1400">
                          <a:effectLst/>
                        </a:rPr>
                        <a:t>净现值</a:t>
                      </a:r>
                      <a:endParaRPr lang="zh-CN" sz="1800">
                        <a:effectLst/>
                      </a:endParaRPr>
                    </a:p>
                    <a:p>
                      <a:pPr algn="ctr">
                        <a:lnSpc>
                          <a:spcPct val="100000"/>
                        </a:lnSpc>
                        <a:spcAft>
                          <a:spcPts val="0"/>
                        </a:spcAft>
                      </a:pPr>
                      <a:r>
                        <a:rPr lang="zh-CN" sz="1400">
                          <a:effectLst/>
                        </a:rPr>
                        <a:t>（</a:t>
                      </a:r>
                      <a:r>
                        <a:rPr lang="en-US" sz="1400">
                          <a:effectLst/>
                        </a:rPr>
                        <a:t>1</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概率</a:t>
                      </a:r>
                      <a:endParaRPr lang="zh-CN" sz="1800">
                        <a:effectLst/>
                      </a:endParaRPr>
                    </a:p>
                    <a:p>
                      <a:pPr algn="ctr">
                        <a:lnSpc>
                          <a:spcPct val="100000"/>
                        </a:lnSpc>
                        <a:spcAft>
                          <a:spcPts val="0"/>
                        </a:spcAft>
                      </a:pP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期望值</a:t>
                      </a:r>
                      <a:endParaRPr lang="zh-CN" sz="1800">
                        <a:effectLst/>
                      </a:endParaRPr>
                    </a:p>
                    <a:p>
                      <a:pPr algn="ctr">
                        <a:lnSpc>
                          <a:spcPct val="100000"/>
                        </a:lnSpc>
                        <a:spcAft>
                          <a:spcPts val="0"/>
                        </a:spcAft>
                      </a:pPr>
                      <a:r>
                        <a:rPr lang="zh-CN" sz="1400">
                          <a:effectLst/>
                        </a:rPr>
                        <a:t>（</a:t>
                      </a:r>
                      <a:r>
                        <a:rPr lang="en-US" sz="1400">
                          <a:effectLst/>
                        </a:rPr>
                        <a:t>1</a:t>
                      </a:r>
                      <a:r>
                        <a:rPr lang="zh-CN" sz="1400">
                          <a:effectLst/>
                        </a:rPr>
                        <a:t>）</a:t>
                      </a:r>
                      <a:r>
                        <a:rPr lang="en-US" sz="1400">
                          <a:effectLst/>
                        </a:rPr>
                        <a:t>×</a:t>
                      </a: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净现值</a:t>
                      </a:r>
                      <a:endParaRPr lang="zh-CN" sz="1800">
                        <a:effectLst/>
                      </a:endParaRPr>
                    </a:p>
                    <a:p>
                      <a:pPr algn="ctr">
                        <a:lnSpc>
                          <a:spcPct val="100000"/>
                        </a:lnSpc>
                        <a:spcAft>
                          <a:spcPts val="0"/>
                        </a:spcAft>
                      </a:pPr>
                      <a:r>
                        <a:rPr lang="zh-CN" sz="1400">
                          <a:effectLst/>
                        </a:rPr>
                        <a:t>（</a:t>
                      </a:r>
                      <a:r>
                        <a:rPr lang="en-US" sz="1400">
                          <a:effectLst/>
                        </a:rPr>
                        <a:t>1</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概率</a:t>
                      </a:r>
                      <a:endParaRPr lang="zh-CN" sz="1800">
                        <a:effectLst/>
                      </a:endParaRPr>
                    </a:p>
                    <a:p>
                      <a:pPr algn="ctr">
                        <a:lnSpc>
                          <a:spcPct val="100000"/>
                        </a:lnSpc>
                        <a:spcAft>
                          <a:spcPts val="0"/>
                        </a:spcAft>
                      </a:pP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期望值</a:t>
                      </a:r>
                      <a:endParaRPr lang="zh-CN" sz="1800">
                        <a:effectLst/>
                      </a:endParaRPr>
                    </a:p>
                    <a:p>
                      <a:pPr algn="ctr">
                        <a:lnSpc>
                          <a:spcPct val="100000"/>
                        </a:lnSpc>
                        <a:spcAft>
                          <a:spcPts val="0"/>
                        </a:spcAft>
                      </a:pPr>
                      <a:r>
                        <a:rPr lang="zh-CN" sz="1400">
                          <a:effectLst/>
                        </a:rPr>
                        <a:t>（</a:t>
                      </a:r>
                      <a:r>
                        <a:rPr lang="en-US" sz="1400">
                          <a:effectLst/>
                        </a:rPr>
                        <a:t>1</a:t>
                      </a:r>
                      <a:r>
                        <a:rPr lang="zh-CN" sz="1400">
                          <a:effectLst/>
                        </a:rPr>
                        <a:t>）</a:t>
                      </a:r>
                      <a:r>
                        <a:rPr lang="en-US" sz="1400">
                          <a:effectLst/>
                        </a:rPr>
                        <a:t>×</a:t>
                      </a: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2767">
                <a:tc>
                  <a:txBody>
                    <a:bodyPr/>
                    <a:lstStyle/>
                    <a:p>
                      <a:pPr algn="ctr">
                        <a:lnSpc>
                          <a:spcPct val="100000"/>
                        </a:lnSpc>
                        <a:spcAft>
                          <a:spcPts val="0"/>
                        </a:spcAft>
                      </a:pPr>
                      <a:r>
                        <a:rPr lang="en-US" sz="1400">
                          <a:effectLst/>
                        </a:rPr>
                        <a:t>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2767">
                <a:tc>
                  <a:txBody>
                    <a:bodyPr/>
                    <a:lstStyle/>
                    <a:p>
                      <a:pPr algn="ctr">
                        <a:lnSpc>
                          <a:spcPct val="100000"/>
                        </a:lnSpc>
                        <a:spcAft>
                          <a:spcPts val="0"/>
                        </a:spcAft>
                      </a:pPr>
                      <a:r>
                        <a:rPr lang="en-US" sz="1400">
                          <a:effectLst/>
                        </a:rPr>
                        <a:t>22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72767">
                <a:tc>
                  <a:txBody>
                    <a:bodyPr/>
                    <a:lstStyle/>
                    <a:p>
                      <a:pPr algn="ctr">
                        <a:lnSpc>
                          <a:spcPct val="100000"/>
                        </a:lnSpc>
                        <a:spcAft>
                          <a:spcPts val="0"/>
                        </a:spcAft>
                      </a:pPr>
                      <a:r>
                        <a:rPr lang="en-US" sz="1400">
                          <a:effectLst/>
                        </a:rPr>
                        <a:t>24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0.25</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50699">
                <a:tc>
                  <a:txBody>
                    <a:bodyPr/>
                    <a:lstStyle/>
                    <a:p>
                      <a:pPr algn="ctr">
                        <a:lnSpc>
                          <a:spcPct val="100000"/>
                        </a:lnSpc>
                        <a:spcAft>
                          <a:spcPts val="0"/>
                        </a:spcAft>
                      </a:pPr>
                      <a:r>
                        <a:rPr lang="zh-CN" sz="1400">
                          <a:effectLst/>
                        </a:rPr>
                        <a:t>合计</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 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24</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一、使用经过风险调整后的贴现率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1508105"/>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先算出方案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的</a:t>
            </a:r>
            <a:r>
              <a:rPr lang="zh-CN" altLang="en-US" dirty="0" smtClean="0">
                <a:solidFill>
                  <a:srgbClr val="002060"/>
                </a:solidFill>
                <a:latin typeface="微软雅黑 Light" panose="020B0502040204020203" pitchFamily="34" charset="-122"/>
                <a:ea typeface="微软雅黑 Light" panose="020B0502040204020203" pitchFamily="34" charset="-122"/>
              </a:rPr>
              <a:t>标准差为</a:t>
            </a:r>
            <a:r>
              <a:rPr lang="en-US" altLang="zh-CN" dirty="0">
                <a:solidFill>
                  <a:srgbClr val="002060"/>
                </a:solidFill>
                <a:latin typeface="微软雅黑 Light" panose="020B0502040204020203" pitchFamily="34" charset="-122"/>
                <a:ea typeface="微软雅黑 Light" panose="020B0502040204020203" pitchFamily="34" charset="-122"/>
              </a:rPr>
              <a:t>1.4</a:t>
            </a:r>
            <a:r>
              <a:rPr lang="zh-CN" altLang="en-US" dirty="0">
                <a:solidFill>
                  <a:srgbClr val="002060"/>
                </a:solidFill>
                <a:latin typeface="微软雅黑 Light" panose="020B0502040204020203" pitchFamily="34" charset="-122"/>
                <a:ea typeface="微软雅黑 Light" panose="020B0502040204020203" pitchFamily="34" charset="-122"/>
              </a:rPr>
              <a:t>，方案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a:t>
            </a:r>
            <a:r>
              <a:rPr lang="zh-CN" altLang="en-US" dirty="0" smtClean="0">
                <a:solidFill>
                  <a:srgbClr val="002060"/>
                </a:solidFill>
                <a:latin typeface="微软雅黑 Light" panose="020B0502040204020203" pitchFamily="34" charset="-122"/>
                <a:ea typeface="微软雅黑 Light" panose="020B0502040204020203" pitchFamily="34" charset="-122"/>
              </a:rPr>
              <a:t>标准差为</a:t>
            </a:r>
            <a:r>
              <a:rPr lang="en-US" altLang="zh-CN" dirty="0">
                <a:solidFill>
                  <a:srgbClr val="002060"/>
                </a:solidFill>
                <a:latin typeface="微软雅黑 Light" panose="020B0502040204020203" pitchFamily="34" charset="-122"/>
                <a:ea typeface="微软雅黑 Light" panose="020B0502040204020203" pitchFamily="34" charset="-122"/>
              </a:rPr>
              <a:t>16.3</a:t>
            </a:r>
            <a:r>
              <a:rPr lang="zh-CN" altLang="en-US" dirty="0">
                <a:solidFill>
                  <a:srgbClr val="002060"/>
                </a:solidFill>
                <a:latin typeface="微软雅黑 Light" panose="020B0502040204020203" pitchFamily="34" charset="-122"/>
                <a:ea typeface="微软雅黑 Light" panose="020B0502040204020203" pitchFamily="34" charset="-122"/>
              </a:rPr>
              <a:t>。由于方案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的标准差比方案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大</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倍多，尽管方案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的期望净现值大于方案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，但人们不一定把方案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作为最优方案。究竟选择哪个方案，取决于企业是否愿意承担风险。如果企业不愿承担风险，就会宁可选择低期望值和低标准差的方案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，也不选择高期望值和高标准差的方案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一、使用经过风险调整后的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贴现率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在多数情况下，正确的选择可以通过计算调整后的贴现率来作出。办法是在计算方案的净现金效益的现值时，对有风险的方案根据其风险的大小提高贴现率。</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3655427" y="3664394"/>
                <a:ext cx="4845109" cy="764953"/>
              </a:xfrm>
              <a:prstGeom prst="rect">
                <a:avLst/>
              </a:prstGeom>
            </p:spPr>
            <p:txBody>
              <a:bodyPr wrap="none">
                <a:spAutoFit/>
              </a:bodyPr>
              <a:lstStyle/>
              <a:p>
                <a:r>
                  <a:rPr lang="zh-CN" altLang="zh-CN" sz="2000" b="1"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无风险情况下：</a:t>
                </a: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NPV</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limUpp>
                      <m:limUppPr>
                        <m:ctrlPr>
                          <a:rPr lang="zh-CN" altLang="zh-CN" sz="2000" b="1" i="1">
                            <a:solidFill>
                              <a:srgbClr val="002060"/>
                            </a:solidFill>
                            <a:effectLst/>
                            <a:latin typeface="Cambria Math" panose="02040503050406030204" pitchFamily="18" charset="0"/>
                            <a:ea typeface="Cambria Math" panose="02040503050406030204" pitchFamily="18" charset="0"/>
                          </a:rPr>
                        </m:ctrlPr>
                      </m:limUppPr>
                      <m:e>
                        <m:limLow>
                          <m:limLowPr>
                            <m:ctrlPr>
                              <a:rPr lang="zh-CN" altLang="zh-CN" sz="2000" b="1" i="1">
                                <a:solidFill>
                                  <a:srgbClr val="002060"/>
                                </a:solidFill>
                                <a:effectLst/>
                                <a:latin typeface="Cambria Math" panose="02040503050406030204" pitchFamily="18" charset="0"/>
                                <a:ea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li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lim>
                        </m:limLow>
                      </m:e>
                      <m:li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𝒏</m:t>
                        </m:r>
                      </m:lim>
                    </m:limUpp>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𝑹</m:t>
                            </m:r>
                          </m:e>
                          <m:sub>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sub>
                        </m:sSub>
                      </m:num>
                      <m:den>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r>
                          <a:rPr lang="en-US" altLang="zh-CN" sz="28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𝒓</m:t>
                        </m:r>
                        <m:sSup>
                          <m:sSupPr>
                            <m:ctrlPr>
                              <a:rPr lang="zh-CN" altLang="zh-CN" sz="2000" b="1" i="1">
                                <a:solidFill>
                                  <a:srgbClr val="002060"/>
                                </a:solidFill>
                                <a:effectLst/>
                                <a:latin typeface="Cambria Math" panose="02040503050406030204" pitchFamily="18" charset="0"/>
                                <a:ea typeface="Cambria Math" panose="02040503050406030204" pitchFamily="18" charset="0"/>
                              </a:rPr>
                            </m:ctrlPr>
                          </m:sSupPr>
                          <m:e>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sup>
                        </m:sSup>
                      </m:den>
                    </m:f>
                    <m:r>
                      <m:rPr>
                        <m:nor/>
                      </m:rPr>
                      <a:rPr lang="en-US" altLang="zh-CN" sz="2000" b="1" i="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𝑪</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𝟎</m:t>
                        </m:r>
                      </m:sub>
                    </m:sSub>
                  </m:oMath>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3655427" y="3664394"/>
                <a:ext cx="4845109" cy="764953"/>
              </a:xfrm>
              <a:prstGeom prst="rect">
                <a:avLst/>
              </a:prstGeom>
              <a:blipFill rotWithShape="1">
                <a:blip r:embed="rId1"/>
                <a:stretch>
                  <a:fillRect l="-8" t="-58" r="9" b="29"/>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 name="矩形 3"/>
              <p:cNvSpPr/>
              <p:nvPr/>
            </p:nvSpPr>
            <p:spPr>
              <a:xfrm>
                <a:off x="3684742" y="4683579"/>
                <a:ext cx="4863896" cy="764953"/>
              </a:xfrm>
              <a:prstGeom prst="rect">
                <a:avLst/>
              </a:prstGeom>
            </p:spPr>
            <p:txBody>
              <a:bodyPr wrap="none">
                <a:spAutoFit/>
              </a:bodyPr>
              <a:lstStyle/>
              <a:p>
                <a:r>
                  <a:rPr lang="zh-CN" altLang="zh-CN" sz="2000" b="1"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有风险情况下：</a:t>
                </a:r>
                <a:r>
                  <a:rPr lang="en-US" altLang="zh-CN" sz="2000" b="1" i="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NPV</a:t>
                </a:r>
                <a:r>
                  <a:rPr lang="en-US" altLang="zh-CN" sz="2000" b="1" dirty="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limUpp>
                      <m:limUppPr>
                        <m:ctrlPr>
                          <a:rPr lang="zh-CN" altLang="zh-CN" sz="2000" b="1" i="1">
                            <a:solidFill>
                              <a:srgbClr val="002060"/>
                            </a:solidFill>
                            <a:effectLst/>
                            <a:latin typeface="Cambria Math" panose="02040503050406030204" pitchFamily="18" charset="0"/>
                            <a:ea typeface="Cambria Math" panose="02040503050406030204" pitchFamily="18" charset="0"/>
                          </a:rPr>
                        </m:ctrlPr>
                      </m:limUppPr>
                      <m:e>
                        <m:limLow>
                          <m:limLowPr>
                            <m:ctrlPr>
                              <a:rPr lang="zh-CN" altLang="zh-CN" sz="2000" b="1" i="1">
                                <a:solidFill>
                                  <a:srgbClr val="002060"/>
                                </a:solidFill>
                                <a:effectLst/>
                                <a:latin typeface="Cambria Math" panose="02040503050406030204" pitchFamily="18" charset="0"/>
                                <a:ea typeface="Cambria Math" panose="02040503050406030204" pitchFamily="18" charset="0"/>
                              </a:rPr>
                            </m:ctrlPr>
                          </m:limLowPr>
                          <m:e>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e>
                          <m:li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𝒕</m:t>
                            </m:r>
                            <m:r>
                              <a:rPr lang="en-US" altLang="zh-CN" sz="20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lim>
                        </m:limLow>
                      </m:e>
                      <m:li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𝒏</m:t>
                        </m:r>
                      </m:lim>
                    </m:limUpp>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𝑹</m:t>
                            </m:r>
                          </m:e>
                          <m:sub>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sub>
                        </m:sSub>
                      </m:num>
                      <m:den>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r>
                          <a:rPr lang="en-US" altLang="zh-CN" sz="28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𝒌</m:t>
                        </m:r>
                        <m:sSup>
                          <m:sSupPr>
                            <m:ctrlPr>
                              <a:rPr lang="zh-CN" altLang="zh-CN" sz="2000" b="1" i="1">
                                <a:solidFill>
                                  <a:srgbClr val="002060"/>
                                </a:solidFill>
                                <a:effectLst/>
                                <a:latin typeface="Cambria Math" panose="02040503050406030204" pitchFamily="18" charset="0"/>
                                <a:ea typeface="Cambria Math" panose="02040503050406030204" pitchFamily="18" charset="0"/>
                              </a:rPr>
                            </m:ctrlPr>
                          </m:sSupPr>
                          <m:e>
                            <m:r>
                              <m:rPr>
                                <m:nor/>
                              </m:rPr>
                              <a:rPr lang="zh-CN" altLang="zh-CN" sz="28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e>
                          <m:sup>
                            <m:r>
                              <a:rPr lang="en-US" altLang="zh-CN" sz="28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𝒕</m:t>
                            </m:r>
                          </m:sup>
                        </m:sSup>
                      </m:den>
                    </m:f>
                    <m:r>
                      <m:rPr>
                        <m:nor/>
                      </m:rPr>
                      <a:rPr lang="en-US" altLang="zh-CN" sz="2000" b="1" i="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𝑪</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𝟎</m:t>
                        </m:r>
                      </m:sub>
                    </m:sSub>
                  </m:oMath>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3684742" y="4683579"/>
                <a:ext cx="4863896" cy="764953"/>
              </a:xfrm>
              <a:prstGeom prst="rect">
                <a:avLst/>
              </a:prstGeom>
              <a:blipFill rotWithShape="1">
                <a:blip r:embed="rId2"/>
                <a:stretch>
                  <a:fillRect l="-10" t="-59" r="6" b="30"/>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一、使用经过风险调整后的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贴现率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图中的曲线称为无差异曲线。在这条曲线上的各种投资方案对投资者来说都是没有区别的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a:solidFill>
                  <a:srgbClr val="0070C0"/>
                </a:solidFill>
                <a:latin typeface="微软雅黑 Light" panose="020B0502040204020203" pitchFamily="34" charset="-122"/>
                <a:ea typeface="微软雅黑 Light" panose="020B0502040204020203" pitchFamily="34" charset="-122"/>
              </a:rPr>
              <a:t>无</a:t>
            </a:r>
            <a:r>
              <a:rPr lang="zh-CN" altLang="zh-CN" b="1" dirty="0">
                <a:solidFill>
                  <a:srgbClr val="0070C0"/>
                </a:solidFill>
                <a:latin typeface="微软雅黑 Light" panose="020B0502040204020203" pitchFamily="34" charset="-122"/>
                <a:ea typeface="微软雅黑 Light" panose="020B0502040204020203" pitchFamily="34" charset="-122"/>
              </a:rPr>
              <a:t>风险的贴现率</a:t>
            </a:r>
            <a:r>
              <a:rPr lang="en-US" altLang="zh-CN" b="1" i="1" dirty="0">
                <a:solidFill>
                  <a:srgbClr val="0070C0"/>
                </a:solidFill>
                <a:latin typeface="微软雅黑 Light" panose="020B0502040204020203" pitchFamily="34" charset="-122"/>
                <a:ea typeface="微软雅黑 Light" panose="020B0502040204020203" pitchFamily="34" charset="-122"/>
              </a:rPr>
              <a:t>r</a:t>
            </a:r>
            <a:r>
              <a:rPr lang="zh-CN" altLang="zh-CN" b="1" dirty="0">
                <a:solidFill>
                  <a:srgbClr val="0070C0"/>
                </a:solidFill>
                <a:latin typeface="微软雅黑 Light" panose="020B0502040204020203" pitchFamily="34" charset="-122"/>
                <a:ea typeface="微软雅黑 Light" panose="020B0502040204020203" pitchFamily="34" charset="-122"/>
              </a:rPr>
              <a:t>为</a:t>
            </a:r>
            <a:r>
              <a:rPr lang="en-US" altLang="zh-CN" b="1" dirty="0">
                <a:solidFill>
                  <a:srgbClr val="0070C0"/>
                </a:solidFill>
                <a:latin typeface="微软雅黑 Light" panose="020B0502040204020203" pitchFamily="34" charset="-122"/>
                <a:ea typeface="微软雅黑 Light" panose="020B0502040204020203" pitchFamily="34" charset="-122"/>
              </a:rPr>
              <a:t>5%</a:t>
            </a:r>
            <a:r>
              <a:rPr lang="zh-CN" altLang="zh-CN" b="1" dirty="0">
                <a:solidFill>
                  <a:srgbClr val="0070C0"/>
                </a:solidFill>
                <a:latin typeface="微软雅黑 Light" panose="020B0502040204020203" pitchFamily="34" charset="-122"/>
                <a:ea typeface="微软雅黑 Light" panose="020B0502040204020203" pitchFamily="34" charset="-122"/>
              </a:rPr>
              <a:t>。</a:t>
            </a:r>
            <a:endParaRPr lang="en-US" altLang="zh-CN"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1C7EDF"/>
                </a:solidFill>
                <a:latin typeface="微软雅黑 Light" panose="020B0502040204020203" pitchFamily="34" charset="-122"/>
                <a:ea typeface="微软雅黑 Light" panose="020B0502040204020203" pitchFamily="34" charset="-122"/>
              </a:rPr>
              <a:t>风险</a:t>
            </a:r>
            <a:r>
              <a:rPr lang="zh-CN" altLang="zh-CN" b="1" dirty="0">
                <a:solidFill>
                  <a:srgbClr val="1C7EDF"/>
                </a:solidFill>
                <a:latin typeface="微软雅黑 Light" panose="020B0502040204020203" pitchFamily="34" charset="-122"/>
                <a:ea typeface="微软雅黑 Light" panose="020B0502040204020203" pitchFamily="34" charset="-122"/>
              </a:rPr>
              <a:t>为</a:t>
            </a:r>
            <a:r>
              <a:rPr lang="en-US" altLang="zh-CN" b="1" dirty="0">
                <a:solidFill>
                  <a:srgbClr val="1C7EDF"/>
                </a:solidFill>
                <a:latin typeface="微软雅黑 Light" panose="020B0502040204020203" pitchFamily="34" charset="-122"/>
                <a:ea typeface="微软雅黑 Light" panose="020B0502040204020203" pitchFamily="34" charset="-122"/>
              </a:rPr>
              <a:t>0.5</a:t>
            </a:r>
            <a:r>
              <a:rPr lang="zh-CN" altLang="zh-CN" b="1" dirty="0">
                <a:solidFill>
                  <a:srgbClr val="1C7EDF"/>
                </a:solidFill>
                <a:latin typeface="微软雅黑 Light" panose="020B0502040204020203" pitchFamily="34" charset="-122"/>
                <a:ea typeface="微软雅黑 Light" panose="020B0502040204020203" pitchFamily="34" charset="-122"/>
              </a:rPr>
              <a:t>时：</a:t>
            </a:r>
            <a:r>
              <a:rPr lang="en-US" altLang="zh-CN" b="1" i="1" dirty="0">
                <a:solidFill>
                  <a:srgbClr val="1C7EDF"/>
                </a:solidFill>
                <a:latin typeface="微软雅黑 Light" panose="020B0502040204020203" pitchFamily="34" charset="-122"/>
                <a:ea typeface="微软雅黑 Light" panose="020B0502040204020203" pitchFamily="34" charset="-122"/>
              </a:rPr>
              <a:t>p</a:t>
            </a:r>
            <a:r>
              <a:rPr lang="en-US" altLang="zh-CN" b="1" dirty="0">
                <a:solidFill>
                  <a:srgbClr val="1C7EDF"/>
                </a:solidFill>
                <a:latin typeface="微软雅黑 Light" panose="020B0502040204020203" pitchFamily="34" charset="-122"/>
                <a:ea typeface="微软雅黑 Light" panose="020B0502040204020203" pitchFamily="34" charset="-122"/>
              </a:rPr>
              <a:t>=2%</a:t>
            </a:r>
            <a:r>
              <a:rPr lang="zh-CN" altLang="zh-CN" b="1" dirty="0">
                <a:solidFill>
                  <a:srgbClr val="1C7EDF"/>
                </a:solidFill>
                <a:latin typeface="微软雅黑 Light" panose="020B0502040204020203" pitchFamily="34" charset="-122"/>
                <a:ea typeface="微软雅黑 Light" panose="020B0502040204020203" pitchFamily="34" charset="-122"/>
              </a:rPr>
              <a:t>，</a:t>
            </a:r>
            <a:r>
              <a:rPr lang="en-US" altLang="zh-CN" b="1" i="1" dirty="0">
                <a:solidFill>
                  <a:srgbClr val="1C7EDF"/>
                </a:solidFill>
                <a:latin typeface="微软雅黑 Light" panose="020B0502040204020203" pitchFamily="34" charset="-122"/>
                <a:ea typeface="微软雅黑 Light" panose="020B0502040204020203" pitchFamily="34" charset="-122"/>
              </a:rPr>
              <a:t>k</a:t>
            </a:r>
            <a:r>
              <a:rPr lang="en-US" altLang="zh-CN" b="1" dirty="0">
                <a:solidFill>
                  <a:srgbClr val="1C7EDF"/>
                </a:solidFill>
                <a:latin typeface="微软雅黑 Light" panose="020B0502040204020203" pitchFamily="34" charset="-122"/>
                <a:ea typeface="微软雅黑 Light" panose="020B0502040204020203" pitchFamily="34" charset="-122"/>
              </a:rPr>
              <a:t>=7%</a:t>
            </a:r>
            <a:r>
              <a:rPr lang="zh-CN" altLang="zh-CN" b="1" dirty="0" smtClean="0">
                <a:solidFill>
                  <a:srgbClr val="1C7EDF"/>
                </a:solidFill>
                <a:latin typeface="微软雅黑 Light" panose="020B0502040204020203" pitchFamily="34" charset="-122"/>
                <a:ea typeface="微软雅黑 Light" panose="020B0502040204020203" pitchFamily="34" charset="-122"/>
              </a:rPr>
              <a:t>。</a:t>
            </a:r>
            <a:endParaRPr lang="en-US" altLang="zh-CN" b="1" dirty="0" smtClean="0">
              <a:solidFill>
                <a:srgbClr val="1C7EDF"/>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1C7EDF"/>
                </a:solidFill>
                <a:latin typeface="微软雅黑 Light" panose="020B0502040204020203" pitchFamily="34" charset="-122"/>
                <a:ea typeface="微软雅黑 Light" panose="020B0502040204020203" pitchFamily="34" charset="-122"/>
              </a:rPr>
              <a:t>风险</a:t>
            </a:r>
            <a:r>
              <a:rPr lang="zh-CN" altLang="zh-CN" b="1" dirty="0">
                <a:solidFill>
                  <a:srgbClr val="1C7EDF"/>
                </a:solidFill>
                <a:latin typeface="微软雅黑 Light" panose="020B0502040204020203" pitchFamily="34" charset="-122"/>
                <a:ea typeface="微软雅黑 Light" panose="020B0502040204020203" pitchFamily="34" charset="-122"/>
              </a:rPr>
              <a:t>为</a:t>
            </a:r>
            <a:r>
              <a:rPr lang="en-US" altLang="zh-CN" b="1" dirty="0">
                <a:solidFill>
                  <a:srgbClr val="1C7EDF"/>
                </a:solidFill>
                <a:latin typeface="微软雅黑 Light" panose="020B0502040204020203" pitchFamily="34" charset="-122"/>
                <a:ea typeface="微软雅黑 Light" panose="020B0502040204020203" pitchFamily="34" charset="-122"/>
              </a:rPr>
              <a:t>1.0</a:t>
            </a:r>
            <a:r>
              <a:rPr lang="zh-CN" altLang="zh-CN" b="1" dirty="0">
                <a:solidFill>
                  <a:srgbClr val="1C7EDF"/>
                </a:solidFill>
                <a:latin typeface="微软雅黑 Light" panose="020B0502040204020203" pitchFamily="34" charset="-122"/>
                <a:ea typeface="微软雅黑 Light" panose="020B0502040204020203" pitchFamily="34" charset="-122"/>
              </a:rPr>
              <a:t>时：</a:t>
            </a:r>
            <a:r>
              <a:rPr lang="en-US" altLang="zh-CN" b="1" i="1" dirty="0">
                <a:solidFill>
                  <a:srgbClr val="1C7EDF"/>
                </a:solidFill>
                <a:latin typeface="微软雅黑 Light" panose="020B0502040204020203" pitchFamily="34" charset="-122"/>
                <a:ea typeface="微软雅黑 Light" panose="020B0502040204020203" pitchFamily="34" charset="-122"/>
              </a:rPr>
              <a:t>p</a:t>
            </a:r>
            <a:r>
              <a:rPr lang="en-US" altLang="zh-CN" b="1" dirty="0">
                <a:solidFill>
                  <a:srgbClr val="1C7EDF"/>
                </a:solidFill>
                <a:latin typeface="微软雅黑 Light" panose="020B0502040204020203" pitchFamily="34" charset="-122"/>
                <a:ea typeface="微软雅黑 Light" panose="020B0502040204020203" pitchFamily="34" charset="-122"/>
              </a:rPr>
              <a:t>=5%</a:t>
            </a:r>
            <a:r>
              <a:rPr lang="zh-CN" altLang="zh-CN" b="1" dirty="0">
                <a:solidFill>
                  <a:srgbClr val="1C7EDF"/>
                </a:solidFill>
                <a:latin typeface="微软雅黑 Light" panose="020B0502040204020203" pitchFamily="34" charset="-122"/>
                <a:ea typeface="微软雅黑 Light" panose="020B0502040204020203" pitchFamily="34" charset="-122"/>
              </a:rPr>
              <a:t>，</a:t>
            </a:r>
            <a:r>
              <a:rPr lang="en-US" altLang="zh-CN" b="1" i="1" dirty="0">
                <a:solidFill>
                  <a:srgbClr val="1C7EDF"/>
                </a:solidFill>
                <a:latin typeface="微软雅黑 Light" panose="020B0502040204020203" pitchFamily="34" charset="-122"/>
                <a:ea typeface="微软雅黑 Light" panose="020B0502040204020203" pitchFamily="34" charset="-122"/>
              </a:rPr>
              <a:t>k</a:t>
            </a:r>
            <a:r>
              <a:rPr lang="en-US" altLang="zh-CN" b="1" dirty="0">
                <a:solidFill>
                  <a:srgbClr val="1C7EDF"/>
                </a:solidFill>
                <a:latin typeface="微软雅黑 Light" panose="020B0502040204020203" pitchFamily="34" charset="-122"/>
                <a:ea typeface="微软雅黑 Light" panose="020B0502040204020203" pitchFamily="34" charset="-122"/>
              </a:rPr>
              <a:t>=10%</a:t>
            </a:r>
            <a:r>
              <a:rPr lang="zh-CN" altLang="zh-CN" b="1" dirty="0" smtClean="0">
                <a:solidFill>
                  <a:srgbClr val="1C7EDF"/>
                </a:solidFill>
                <a:latin typeface="微软雅黑 Light" panose="020B0502040204020203" pitchFamily="34" charset="-122"/>
                <a:ea typeface="微软雅黑 Light" panose="020B0502040204020203" pitchFamily="34" charset="-122"/>
              </a:rPr>
              <a:t>。</a:t>
            </a:r>
            <a:endParaRPr lang="en-US" altLang="zh-CN" b="1" dirty="0" smtClean="0">
              <a:solidFill>
                <a:srgbClr val="1C7EDF"/>
              </a:solidFill>
              <a:latin typeface="微软雅黑 Light" panose="020B0502040204020203" pitchFamily="34" charset="-122"/>
              <a:ea typeface="微软雅黑 Light" panose="020B0502040204020203" pitchFamily="34" charset="-122"/>
            </a:endParaRPr>
          </a:p>
          <a:p>
            <a:pPr lvl="2">
              <a:lnSpc>
                <a:spcPct val="150000"/>
              </a:lnSpc>
            </a:pPr>
            <a:r>
              <a:rPr lang="zh-CN" altLang="zh-CN" b="1" dirty="0" smtClean="0">
                <a:solidFill>
                  <a:srgbClr val="1C7EDF"/>
                </a:solidFill>
                <a:latin typeface="微软雅黑 Light" panose="020B0502040204020203" pitchFamily="34" charset="-122"/>
                <a:ea typeface="微软雅黑 Light" panose="020B0502040204020203" pitchFamily="34" charset="-122"/>
              </a:rPr>
              <a:t>风险</a:t>
            </a:r>
            <a:r>
              <a:rPr lang="zh-CN" altLang="zh-CN" b="1" dirty="0">
                <a:solidFill>
                  <a:srgbClr val="1C7EDF"/>
                </a:solidFill>
                <a:latin typeface="微软雅黑 Light" panose="020B0502040204020203" pitchFamily="34" charset="-122"/>
                <a:ea typeface="微软雅黑 Light" panose="020B0502040204020203" pitchFamily="34" charset="-122"/>
              </a:rPr>
              <a:t>为</a:t>
            </a:r>
            <a:r>
              <a:rPr lang="en-US" altLang="zh-CN" b="1" dirty="0">
                <a:solidFill>
                  <a:srgbClr val="1C7EDF"/>
                </a:solidFill>
                <a:latin typeface="微软雅黑 Light" panose="020B0502040204020203" pitchFamily="34" charset="-122"/>
                <a:ea typeface="微软雅黑 Light" panose="020B0502040204020203" pitchFamily="34" charset="-122"/>
              </a:rPr>
              <a:t>1.5</a:t>
            </a:r>
            <a:r>
              <a:rPr lang="zh-CN" altLang="zh-CN" b="1" dirty="0">
                <a:solidFill>
                  <a:srgbClr val="1C7EDF"/>
                </a:solidFill>
                <a:latin typeface="微软雅黑 Light" panose="020B0502040204020203" pitchFamily="34" charset="-122"/>
                <a:ea typeface="微软雅黑 Light" panose="020B0502040204020203" pitchFamily="34" charset="-122"/>
              </a:rPr>
              <a:t>时：</a:t>
            </a:r>
            <a:r>
              <a:rPr lang="en-US" altLang="zh-CN" b="1" i="1" dirty="0">
                <a:solidFill>
                  <a:srgbClr val="1C7EDF"/>
                </a:solidFill>
                <a:latin typeface="微软雅黑 Light" panose="020B0502040204020203" pitchFamily="34" charset="-122"/>
                <a:ea typeface="微软雅黑 Light" panose="020B0502040204020203" pitchFamily="34" charset="-122"/>
              </a:rPr>
              <a:t>p</a:t>
            </a:r>
            <a:r>
              <a:rPr lang="en-US" altLang="zh-CN" b="1" dirty="0">
                <a:solidFill>
                  <a:srgbClr val="1C7EDF"/>
                </a:solidFill>
                <a:latin typeface="微软雅黑 Light" panose="020B0502040204020203" pitchFamily="34" charset="-122"/>
                <a:ea typeface="微软雅黑 Light" panose="020B0502040204020203" pitchFamily="34" charset="-122"/>
              </a:rPr>
              <a:t>=10%</a:t>
            </a:r>
            <a:r>
              <a:rPr lang="zh-CN" altLang="zh-CN" b="1" dirty="0">
                <a:solidFill>
                  <a:srgbClr val="1C7EDF"/>
                </a:solidFill>
                <a:latin typeface="微软雅黑 Light" panose="020B0502040204020203" pitchFamily="34" charset="-122"/>
                <a:ea typeface="微软雅黑 Light" panose="020B0502040204020203" pitchFamily="34" charset="-122"/>
              </a:rPr>
              <a:t>，</a:t>
            </a:r>
            <a:r>
              <a:rPr lang="en-US" altLang="zh-CN" b="1" i="1" dirty="0">
                <a:solidFill>
                  <a:srgbClr val="1C7EDF"/>
                </a:solidFill>
                <a:latin typeface="微软雅黑 Light" panose="020B0502040204020203" pitchFamily="34" charset="-122"/>
                <a:ea typeface="微软雅黑 Light" panose="020B0502040204020203" pitchFamily="34" charset="-122"/>
              </a:rPr>
              <a:t>k</a:t>
            </a:r>
            <a:r>
              <a:rPr lang="en-US" altLang="zh-CN" b="1" dirty="0">
                <a:solidFill>
                  <a:srgbClr val="1C7EDF"/>
                </a:solidFill>
                <a:latin typeface="微软雅黑 Light" panose="020B0502040204020203" pitchFamily="34" charset="-122"/>
                <a:ea typeface="微软雅黑 Light" panose="020B0502040204020203" pitchFamily="34" charset="-122"/>
              </a:rPr>
              <a:t>=15%</a:t>
            </a:r>
            <a:r>
              <a:rPr lang="zh-CN" altLang="zh-CN" b="1" dirty="0">
                <a:solidFill>
                  <a:srgbClr val="1C7EDF"/>
                </a:solidFill>
                <a:latin typeface="微软雅黑 Light" panose="020B0502040204020203" pitchFamily="34" charset="-122"/>
                <a:ea typeface="微软雅黑 Light" panose="020B0502040204020203" pitchFamily="34" charset="-122"/>
              </a:rPr>
              <a:t>。</a:t>
            </a:r>
            <a:endParaRPr lang="zh-CN" altLang="zh-CN" b="1" dirty="0">
              <a:solidFill>
                <a:srgbClr val="1C7EDF"/>
              </a:solidFill>
              <a:latin typeface="微软雅黑 Light" panose="020B0502040204020203" pitchFamily="34" charset="-122"/>
              <a:ea typeface="微软雅黑 Light" panose="020B0502040204020203" pitchFamily="34" charset="-122"/>
            </a:endParaRPr>
          </a:p>
          <a:p>
            <a:pPr lvl="1">
              <a:lnSpc>
                <a:spcPct val="150000"/>
              </a:lnSpc>
            </a:pP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6" name="10-4.EPS" descr="id:2147515645;FounderCES"/>
          <p:cNvPicPr>
            <a:picLocks noChangeAspect="1"/>
          </p:cNvPicPr>
          <p:nvPr/>
        </p:nvPicPr>
        <p:blipFill>
          <a:blip r:embed="rId1">
            <a:duotone>
              <a:schemeClr val="accent1">
                <a:shade val="45000"/>
                <a:satMod val="135000"/>
              </a:schemeClr>
              <a:prstClr val="white"/>
            </a:duotone>
          </a:blip>
          <a:stretch>
            <a:fillRect/>
          </a:stretch>
        </p:blipFill>
        <p:spPr>
          <a:xfrm>
            <a:off x="7566160" y="3664394"/>
            <a:ext cx="2258695" cy="151320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一、使用经过风险调整后的贴现率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2062103"/>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10-5</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有两个投资方案。方案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：投资</a:t>
            </a:r>
            <a:r>
              <a:rPr lang="en-US" altLang="zh-CN" dirty="0">
                <a:solidFill>
                  <a:srgbClr val="002060"/>
                </a:solidFill>
                <a:latin typeface="微软雅黑 Light" panose="020B0502040204020203" pitchFamily="34" charset="-122"/>
                <a:ea typeface="微软雅黑 Light" panose="020B0502040204020203" pitchFamily="34" charset="-122"/>
              </a:rPr>
              <a:t>500 000</a:t>
            </a:r>
            <a:r>
              <a:rPr lang="zh-CN" altLang="en-US" dirty="0">
                <a:solidFill>
                  <a:srgbClr val="002060"/>
                </a:solidFill>
                <a:latin typeface="微软雅黑 Light" panose="020B0502040204020203" pitchFamily="34" charset="-122"/>
                <a:ea typeface="微软雅黑 Light" panose="020B0502040204020203" pitchFamily="34" charset="-122"/>
              </a:rPr>
              <a:t>元，在以后</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年中每年的期望净现金效益量为</a:t>
            </a:r>
            <a:r>
              <a:rPr lang="en-US" altLang="zh-CN" dirty="0">
                <a:solidFill>
                  <a:srgbClr val="002060"/>
                </a:solidFill>
                <a:latin typeface="微软雅黑 Light" panose="020B0502040204020203" pitchFamily="34" charset="-122"/>
                <a:ea typeface="微软雅黑 Light" panose="020B0502040204020203" pitchFamily="34" charset="-122"/>
              </a:rPr>
              <a:t>100 000</a:t>
            </a:r>
            <a:r>
              <a:rPr lang="zh-CN" altLang="en-US" dirty="0">
                <a:solidFill>
                  <a:srgbClr val="002060"/>
                </a:solidFill>
                <a:latin typeface="微软雅黑 Light" panose="020B0502040204020203" pitchFamily="34" charset="-122"/>
                <a:ea typeface="微软雅黑 Light" panose="020B0502040204020203" pitchFamily="34" charset="-122"/>
              </a:rPr>
              <a:t>元。方案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：投资</a:t>
            </a:r>
            <a:r>
              <a:rPr lang="en-US" altLang="zh-CN" dirty="0">
                <a:solidFill>
                  <a:srgbClr val="002060"/>
                </a:solidFill>
                <a:latin typeface="微软雅黑 Light" panose="020B0502040204020203" pitchFamily="34" charset="-122"/>
                <a:ea typeface="微软雅黑 Light" panose="020B0502040204020203" pitchFamily="34" charset="-122"/>
              </a:rPr>
              <a:t>500 000</a:t>
            </a:r>
            <a:r>
              <a:rPr lang="zh-CN" altLang="en-US" dirty="0">
                <a:solidFill>
                  <a:srgbClr val="002060"/>
                </a:solidFill>
                <a:latin typeface="微软雅黑 Light" panose="020B0502040204020203" pitchFamily="34" charset="-122"/>
                <a:ea typeface="微软雅黑 Light" panose="020B0502040204020203" pitchFamily="34" charset="-122"/>
              </a:rPr>
              <a:t>元，在以后</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年中每年的期望净现金效益量为</a:t>
            </a:r>
            <a:r>
              <a:rPr lang="en-US" altLang="zh-CN" dirty="0">
                <a:solidFill>
                  <a:srgbClr val="002060"/>
                </a:solidFill>
                <a:latin typeface="微软雅黑 Light" panose="020B0502040204020203" pitchFamily="34" charset="-122"/>
                <a:ea typeface="微软雅黑 Light" panose="020B0502040204020203" pitchFamily="34" charset="-122"/>
              </a:rPr>
              <a:t>90 000</a:t>
            </a:r>
            <a:r>
              <a:rPr lang="zh-CN" altLang="en-US" dirty="0">
                <a:solidFill>
                  <a:srgbClr val="002060"/>
                </a:solidFill>
                <a:latin typeface="微软雅黑 Light" panose="020B0502040204020203" pitchFamily="34" charset="-122"/>
                <a:ea typeface="微软雅黑 Light" panose="020B0502040204020203" pitchFamily="34" charset="-122"/>
              </a:rPr>
              <a:t>元。方案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风险较大，变差系数为</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en-US" dirty="0">
                <a:solidFill>
                  <a:srgbClr val="002060"/>
                </a:solidFill>
                <a:latin typeface="微软雅黑 Light" panose="020B0502040204020203" pitchFamily="34" charset="-122"/>
                <a:ea typeface="微软雅黑 Light" panose="020B0502040204020203" pitchFamily="34" charset="-122"/>
              </a:rPr>
              <a:t>；方案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风险较小，变差系数为</a:t>
            </a:r>
            <a:r>
              <a:rPr lang="en-US" altLang="zh-CN" dirty="0">
                <a:solidFill>
                  <a:srgbClr val="002060"/>
                </a:solidFill>
                <a:latin typeface="微软雅黑 Light" panose="020B0502040204020203" pitchFamily="34" charset="-122"/>
                <a:ea typeface="微软雅黑 Light" panose="020B0502040204020203" pitchFamily="34" charset="-122"/>
              </a:rPr>
              <a:t>0.8</a:t>
            </a:r>
            <a:r>
              <a:rPr lang="zh-CN" altLang="en-US" dirty="0">
                <a:solidFill>
                  <a:srgbClr val="002060"/>
                </a:solidFill>
                <a:latin typeface="微软雅黑 Light" panose="020B0502040204020203" pitchFamily="34" charset="-122"/>
                <a:ea typeface="微软雅黑 Light" panose="020B0502040204020203" pitchFamily="34" charset="-122"/>
              </a:rPr>
              <a:t>。企业根据两个方案变差系数的不同，规定方案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的贴现率为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的贴现率为</a:t>
            </a:r>
            <a:r>
              <a:rPr lang="en-US" altLang="zh-CN" dirty="0">
                <a:solidFill>
                  <a:srgbClr val="002060"/>
                </a:solidFill>
                <a:latin typeface="微软雅黑 Light" panose="020B0502040204020203" pitchFamily="34" charset="-122"/>
                <a:ea typeface="微软雅黑 Light" panose="020B0502040204020203" pitchFamily="34" charset="-122"/>
              </a:rPr>
              <a:t>6%</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）如不考虑风险，哪个方案好？</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）如考虑风险，哪个方案好</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一、使用经过风险调整后的贴现率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504351"/>
                <a:ext cx="10912369" cy="2938881"/>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）如不考虑风险，方案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的年净现金效益量（</a:t>
                </a:r>
                <a:r>
                  <a:rPr lang="en-US" altLang="zh-CN" dirty="0">
                    <a:solidFill>
                      <a:srgbClr val="002060"/>
                    </a:solidFill>
                    <a:latin typeface="微软雅黑 Light" panose="020B0502040204020203" pitchFamily="34" charset="-122"/>
                    <a:ea typeface="微软雅黑 Light" panose="020B0502040204020203" pitchFamily="34" charset="-122"/>
                  </a:rPr>
                  <a:t>100 000</a:t>
                </a:r>
                <a:r>
                  <a:rPr lang="zh-CN" altLang="en-US" dirty="0">
                    <a:solidFill>
                      <a:srgbClr val="002060"/>
                    </a:solidFill>
                    <a:latin typeface="微软雅黑 Light" panose="020B0502040204020203" pitchFamily="34" charset="-122"/>
                    <a:ea typeface="微软雅黑 Light" panose="020B0502040204020203" pitchFamily="34" charset="-122"/>
                  </a:rPr>
                  <a:t>元）大于方案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en-US" dirty="0">
                    <a:solidFill>
                      <a:srgbClr val="002060"/>
                    </a:solidFill>
                    <a:latin typeface="微软雅黑 Light" panose="020B0502040204020203" pitchFamily="34" charset="-122"/>
                    <a:ea typeface="微软雅黑 Light" panose="020B0502040204020203" pitchFamily="34" charset="-122"/>
                  </a:rPr>
                  <a:t>的年净现金效益量（</a:t>
                </a:r>
                <a:r>
                  <a:rPr lang="en-US" altLang="zh-CN" dirty="0">
                    <a:solidFill>
                      <a:srgbClr val="002060"/>
                    </a:solidFill>
                    <a:latin typeface="微软雅黑 Light" panose="020B0502040204020203" pitchFamily="34" charset="-122"/>
                    <a:ea typeface="微软雅黑 Light" panose="020B0502040204020203" pitchFamily="34" charset="-122"/>
                  </a:rPr>
                  <a:t>90 000</a:t>
                </a:r>
                <a:r>
                  <a:rPr lang="zh-CN" altLang="en-US" dirty="0">
                    <a:solidFill>
                      <a:srgbClr val="002060"/>
                    </a:solidFill>
                    <a:latin typeface="微软雅黑 Light" panose="020B0502040204020203" pitchFamily="34" charset="-122"/>
                    <a:ea typeface="微软雅黑 Light" panose="020B0502040204020203" pitchFamily="34" charset="-122"/>
                  </a:rPr>
                  <a:t>元），所以，方案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en-US" dirty="0">
                    <a:solidFill>
                      <a:srgbClr val="002060"/>
                    </a:solidFill>
                    <a:latin typeface="微软雅黑 Light" panose="020B0502040204020203" pitchFamily="34" charset="-122"/>
                    <a:ea typeface="微软雅黑 Light" panose="020B0502040204020203" pitchFamily="34" charset="-122"/>
                  </a:rPr>
                  <a:t>较优</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）如考虑风险</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zh-CN" dirty="0" smtClean="0">
                    <a:solidFill>
                      <a:srgbClr val="002060"/>
                    </a:solidFill>
                    <a:latin typeface="微软雅黑 Light" panose="020B0502040204020203" pitchFamily="34" charset="-122"/>
                    <a:ea typeface="微软雅黑 Light" panose="020B0502040204020203" pitchFamily="34" charset="-122"/>
                  </a:rPr>
                  <a:t>方案</a:t>
                </a:r>
                <a:r>
                  <a:rPr lang="en-US" altLang="zh-CN"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：净现值</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10</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100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m:rPr>
                                <m:sty m:val="p"/>
                              </m:rPr>
                              <a:rPr lang="en-US" altLang="zh-CN">
                                <a:solidFill>
                                  <a:srgbClr val="002060"/>
                                </a:solidFill>
                                <a:latin typeface="Cambria Math" panose="02040503050406030204" pitchFamily="18" charset="0"/>
                              </a:rPr>
                              <m:t>t</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-500 000=114 500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zh-CN" dirty="0" smtClean="0">
                    <a:solidFill>
                      <a:srgbClr val="002060"/>
                    </a:solidFill>
                    <a:latin typeface="微软雅黑 Light" panose="020B0502040204020203" pitchFamily="34" charset="-122"/>
                    <a:ea typeface="微软雅黑 Light" panose="020B0502040204020203" pitchFamily="34" charset="-122"/>
                  </a:rPr>
                  <a:t>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：净现值</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a:rPr lang="en-US" altLang="zh-CN">
                            <a:solidFill>
                              <a:srgbClr val="002060"/>
                            </a:solidFill>
                            <a:latin typeface="Cambria Math" panose="02040503050406030204" pitchFamily="18" charset="0"/>
                          </a:rPr>
                          <m:t>10</m:t>
                        </m:r>
                      </m:lim>
                    </m:limUpp>
                    <m:f>
                      <m:fPr>
                        <m:ctrlPr>
                          <a:rPr lang="zh-CN" altLang="zh-CN" i="1">
                            <a:solidFill>
                              <a:srgbClr val="002060"/>
                            </a:solidFill>
                          </a:rPr>
                        </m:ctrlPr>
                      </m:fPr>
                      <m:num>
                        <m:r>
                          <a:rPr lang="en-US" altLang="zh-CN">
                            <a:solidFill>
                              <a:srgbClr val="002060"/>
                            </a:solidFill>
                            <a:latin typeface="Cambria Math" panose="02040503050406030204" pitchFamily="18" charset="0"/>
                          </a:rPr>
                          <m:t>90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6</m:t>
                        </m:r>
                        <m:r>
                          <m:rPr>
                            <m:nor/>
                          </m:rPr>
                          <a:rPr lang="en-US" altLang="zh-CN">
                            <a:solidFill>
                              <a:srgbClr val="002060"/>
                            </a:solidFill>
                            <a:latin typeface="微软雅黑 Light" panose="020B0502040204020203" pitchFamily="34" charset="-122"/>
                            <a:ea typeface="微软雅黑 Light" panose="020B0502040204020203" pitchFamily="34" charset="-122"/>
                          </a:rPr>
                          <m:t>%</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m:rPr>
                                <m:sty m:val="p"/>
                              </m:rPr>
                              <a:rPr lang="en-US" altLang="zh-CN">
                                <a:solidFill>
                                  <a:srgbClr val="002060"/>
                                </a:solidFill>
                                <a:latin typeface="Cambria Math" panose="02040503050406030204" pitchFamily="18" charset="0"/>
                              </a:rPr>
                              <m:t>t</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-500 000=162 400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162 400&gt;114 500</a:t>
                </a:r>
                <a:r>
                  <a:rPr lang="zh-CN" altLang="zh-CN" dirty="0">
                    <a:solidFill>
                      <a:srgbClr val="002060"/>
                    </a:solidFill>
                    <a:latin typeface="微软雅黑 Light" panose="020B0502040204020203" pitchFamily="34" charset="-122"/>
                    <a:ea typeface="微软雅黑 Light" panose="020B0502040204020203" pitchFamily="34" charset="-122"/>
                  </a:rPr>
                  <a:t>，故方案</a:t>
                </a:r>
                <a:r>
                  <a:rPr lang="en-US" altLang="zh-CN" dirty="0">
                    <a:solidFill>
                      <a:srgbClr val="002060"/>
                    </a:solidFill>
                    <a:latin typeface="微软雅黑 Light" panose="020B0502040204020203" pitchFamily="34" charset="-122"/>
                    <a:ea typeface="微软雅黑 Light" panose="020B0502040204020203" pitchFamily="34" charset="-122"/>
                  </a:rPr>
                  <a:t>B</a:t>
                </a:r>
                <a:r>
                  <a:rPr lang="zh-CN" altLang="zh-CN" dirty="0">
                    <a:solidFill>
                      <a:srgbClr val="002060"/>
                    </a:solidFill>
                    <a:latin typeface="微软雅黑 Light" panose="020B0502040204020203" pitchFamily="34" charset="-122"/>
                    <a:ea typeface="微软雅黑 Light" panose="020B0502040204020203" pitchFamily="34" charset="-122"/>
                  </a:rPr>
                  <a:t>较优。</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504351"/>
                <a:ext cx="10912369" cy="2938881"/>
              </a:xfrm>
              <a:prstGeom prst="rect">
                <a:avLst/>
              </a:prstGeom>
              <a:blipFill rotWithShape="1">
                <a:blip r:embed="rId1"/>
                <a:stretch>
                  <a:fillRect l="-1" t="-19"/>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决策树</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有时一项决策的结果是分阶段产生的。后一阶段产生结果的概率可能与前一阶段不同</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另外</a:t>
            </a:r>
            <a:r>
              <a:rPr lang="zh-CN" altLang="en-US" sz="2000" b="1" dirty="0">
                <a:solidFill>
                  <a:srgbClr val="002060"/>
                </a:solidFill>
                <a:latin typeface="微软雅黑 Light" panose="020B0502040204020203" pitchFamily="34" charset="-122"/>
                <a:ea typeface="微软雅黑 Light" panose="020B0502040204020203" pitchFamily="34" charset="-122"/>
              </a:rPr>
              <a:t>，后一阶段的结果往往在很大程度上取决于前一阶段的决策。这时，人们常使用决策树作为决策的工具。</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决策树</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677108"/>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10-6</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下图是某企业考虑用大设备还是小设备生产产品的决策树图。</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pic>
        <p:nvPicPr>
          <p:cNvPr id="6" name="10-5.EPS"/>
          <p:cNvPicPr>
            <a:picLocks noChangeAspect="1"/>
          </p:cNvPicPr>
          <p:nvPr/>
        </p:nvPicPr>
        <p:blipFill>
          <a:blip r:embed="rId1">
            <a:duotone>
              <a:schemeClr val="accent1">
                <a:shade val="45000"/>
                <a:satMod val="135000"/>
              </a:schemeClr>
              <a:prstClr val="white"/>
            </a:duotone>
          </a:blip>
          <a:stretch>
            <a:fillRect/>
          </a:stretch>
        </p:blipFill>
        <p:spPr>
          <a:xfrm>
            <a:off x="4271380" y="3233955"/>
            <a:ext cx="3690620" cy="248348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决策树</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400110"/>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10-6</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2" name="表格 1"/>
          <p:cNvGraphicFramePr>
            <a:graphicFrameLocks noGrp="1"/>
          </p:cNvGraphicFramePr>
          <p:nvPr/>
        </p:nvGraphicFramePr>
        <p:xfrm>
          <a:off x="858890" y="2904461"/>
          <a:ext cx="10515599" cy="3539203"/>
        </p:xfrm>
        <a:graphic>
          <a:graphicData uri="http://schemas.openxmlformats.org/drawingml/2006/table">
            <a:tbl>
              <a:tblPr firstRow="1" firstCol="1" bandRow="1">
                <a:tableStyleId>{5C22544A-7EE6-4342-B048-85BDC9FD1C3A}</a:tableStyleId>
              </a:tblPr>
              <a:tblGrid>
                <a:gridCol w="1027951"/>
                <a:gridCol w="895786"/>
                <a:gridCol w="960174"/>
                <a:gridCol w="1027951"/>
                <a:gridCol w="1027951"/>
                <a:gridCol w="960174"/>
                <a:gridCol w="960174"/>
                <a:gridCol w="960174"/>
                <a:gridCol w="1347632"/>
                <a:gridCol w="1347632"/>
              </a:tblGrid>
              <a:tr h="235947">
                <a:tc rowSpan="2">
                  <a:txBody>
                    <a:bodyPr/>
                    <a:lstStyle/>
                    <a:p>
                      <a:pPr algn="ctr">
                        <a:lnSpc>
                          <a:spcPct val="100000"/>
                        </a:lnSpc>
                        <a:spcAft>
                          <a:spcPts val="0"/>
                        </a:spcAft>
                      </a:pPr>
                      <a:r>
                        <a:rPr lang="zh-CN" sz="1400">
                          <a:effectLst/>
                        </a:rPr>
                        <a:t>设备（投资）</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gridSpan="3">
                  <a:txBody>
                    <a:bodyPr/>
                    <a:lstStyle/>
                    <a:p>
                      <a:pPr algn="ctr">
                        <a:lnSpc>
                          <a:spcPct val="100000"/>
                        </a:lnSpc>
                        <a:spcAft>
                          <a:spcPts val="0"/>
                        </a:spcAft>
                      </a:pPr>
                      <a:r>
                        <a:rPr lang="zh-CN" sz="1400">
                          <a:effectLst/>
                        </a:rPr>
                        <a:t>第一年</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zh-CN" sz="1400">
                          <a:effectLst/>
                        </a:rPr>
                        <a:t>第二年</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zh-CN" sz="1400">
                          <a:effectLst/>
                        </a:rPr>
                        <a:t>计算期望净现值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471893">
                <a:tc vMerge="1">
                  <a:tcPr/>
                </a:tc>
                <a:tc>
                  <a:txBody>
                    <a:bodyPr/>
                    <a:lstStyle/>
                    <a:p>
                      <a:pPr algn="ctr">
                        <a:lnSpc>
                          <a:spcPct val="100000"/>
                        </a:lnSpc>
                        <a:spcAft>
                          <a:spcPts val="0"/>
                        </a:spcAft>
                      </a:pPr>
                      <a:r>
                        <a:rPr lang="zh-CN" sz="1400">
                          <a:effectLst/>
                        </a:rPr>
                        <a:t>需求（概率）</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净现金效益量</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需求（概率）</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净现金效益量</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联合概率</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期望净现值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471893">
                <a:tc>
                  <a:txBody>
                    <a:bodyPr/>
                    <a:lstStyle/>
                    <a:p>
                      <a:pPr algn="ctr">
                        <a:lnSpc>
                          <a:spcPct val="100000"/>
                        </a:lnSpc>
                        <a:spcAft>
                          <a:spcPts val="0"/>
                        </a:spcAft>
                      </a:pPr>
                      <a:r>
                        <a:rPr lang="zh-CN" sz="1400">
                          <a:effectLst/>
                        </a:rPr>
                        <a:t>（</a:t>
                      </a:r>
                      <a:r>
                        <a:rPr lang="en-US" sz="1400">
                          <a:effectLst/>
                        </a:rPr>
                        <a:t>1</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3</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4</a:t>
                      </a:r>
                      <a:r>
                        <a:rPr lang="zh-CN" sz="1400">
                          <a:effectLst/>
                        </a:rPr>
                        <a:t>）</a:t>
                      </a:r>
                      <a:r>
                        <a:rPr lang="en-US" sz="1400">
                          <a:effectLst/>
                        </a:rPr>
                        <a:t>=</a:t>
                      </a:r>
                      <a:r>
                        <a:rPr lang="zh-CN" sz="1400">
                          <a:effectLst/>
                        </a:rPr>
                        <a:t>（</a:t>
                      </a:r>
                      <a:r>
                        <a:rPr lang="en-US" sz="1400">
                          <a:effectLst/>
                        </a:rPr>
                        <a:t>3</a:t>
                      </a:r>
                      <a:r>
                        <a:rPr lang="zh-CN" sz="1400">
                          <a:effectLst/>
                        </a:rPr>
                        <a:t>）</a:t>
                      </a:r>
                      <a:r>
                        <a:rPr lang="en-US" sz="1400">
                          <a:effectLst/>
                        </a:rPr>
                        <a:t>×0.909</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5</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6</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7</a:t>
                      </a:r>
                      <a:r>
                        <a:rPr lang="zh-CN" sz="1400">
                          <a:effectLst/>
                        </a:rPr>
                        <a:t>）</a:t>
                      </a:r>
                      <a:r>
                        <a:rPr lang="en-US" sz="1400">
                          <a:effectLst/>
                        </a:rPr>
                        <a:t>=</a:t>
                      </a:r>
                      <a:r>
                        <a:rPr lang="zh-CN" sz="1400">
                          <a:effectLst/>
                        </a:rPr>
                        <a:t>（</a:t>
                      </a:r>
                      <a:r>
                        <a:rPr lang="en-US" sz="1400">
                          <a:effectLst/>
                        </a:rPr>
                        <a:t>6</a:t>
                      </a:r>
                      <a:r>
                        <a:rPr lang="zh-CN" sz="1400">
                          <a:effectLst/>
                        </a:rPr>
                        <a:t>）</a:t>
                      </a:r>
                      <a:r>
                        <a:rPr lang="en-US" sz="1400">
                          <a:effectLst/>
                        </a:rPr>
                        <a:t>×0.826</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8</a:t>
                      </a:r>
                      <a:r>
                        <a:rPr lang="zh-CN" sz="1400">
                          <a:effectLst/>
                        </a:rPr>
                        <a:t>）</a:t>
                      </a:r>
                      <a:r>
                        <a:rPr lang="en-US" sz="1400">
                          <a:effectLst/>
                        </a:rPr>
                        <a:t>=</a:t>
                      </a:r>
                      <a:r>
                        <a:rPr lang="zh-CN" sz="1400">
                          <a:effectLst/>
                        </a:rPr>
                        <a:t>（</a:t>
                      </a:r>
                      <a:r>
                        <a:rPr lang="en-US" sz="1400">
                          <a:effectLst/>
                        </a:rPr>
                        <a:t>4</a:t>
                      </a:r>
                      <a:r>
                        <a:rPr lang="zh-CN" sz="1400">
                          <a:effectLst/>
                        </a:rPr>
                        <a:t>）</a:t>
                      </a:r>
                      <a:r>
                        <a:rPr lang="en-US" sz="1400">
                          <a:effectLst/>
                        </a:rPr>
                        <a:t>+</a:t>
                      </a:r>
                      <a:r>
                        <a:rPr lang="zh-CN" sz="1400">
                          <a:effectLst/>
                        </a:rPr>
                        <a:t>（</a:t>
                      </a:r>
                      <a:r>
                        <a:rPr lang="en-US" sz="1400">
                          <a:effectLst/>
                        </a:rPr>
                        <a:t>7</a:t>
                      </a:r>
                      <a:r>
                        <a:rPr lang="zh-CN" sz="1400">
                          <a:effectLst/>
                        </a:rPr>
                        <a:t>）</a:t>
                      </a:r>
                      <a:r>
                        <a:rPr lang="en-US" sz="1400">
                          <a:effectLst/>
                        </a:rPr>
                        <a:t>-</a:t>
                      </a:r>
                      <a:r>
                        <a:rPr lang="zh-CN" sz="1400">
                          <a:effectLst/>
                        </a:rPr>
                        <a:t>（</a:t>
                      </a:r>
                      <a:r>
                        <a:rPr lang="en-US" sz="1400">
                          <a:effectLst/>
                        </a:rPr>
                        <a:t>1</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9</a:t>
                      </a:r>
                      <a:r>
                        <a:rPr lang="zh-CN" sz="1400">
                          <a:effectLst/>
                        </a:rPr>
                        <a:t>）</a:t>
                      </a:r>
                      <a:r>
                        <a:rPr lang="en-US" sz="1400">
                          <a:effectLst/>
                        </a:rPr>
                        <a:t>=</a:t>
                      </a:r>
                      <a:r>
                        <a:rPr lang="zh-CN" sz="1400">
                          <a:effectLst/>
                        </a:rPr>
                        <a:t>（</a:t>
                      </a:r>
                      <a:r>
                        <a:rPr lang="en-US" sz="1400">
                          <a:effectLst/>
                        </a:rPr>
                        <a:t>2</a:t>
                      </a:r>
                      <a:r>
                        <a:rPr lang="zh-CN" sz="1400">
                          <a:effectLst/>
                        </a:rPr>
                        <a:t>）</a:t>
                      </a:r>
                      <a:r>
                        <a:rPr lang="en-US" sz="1400">
                          <a:effectLst/>
                        </a:rPr>
                        <a:t>×</a:t>
                      </a:r>
                      <a:r>
                        <a:rPr lang="zh-CN" sz="1400">
                          <a:effectLst/>
                        </a:rPr>
                        <a:t>（</a:t>
                      </a:r>
                      <a:r>
                        <a:rPr lang="en-US" sz="1400">
                          <a:effectLst/>
                        </a:rPr>
                        <a:t>5</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10</a:t>
                      </a:r>
                      <a:r>
                        <a:rPr lang="zh-CN" sz="1400">
                          <a:effectLst/>
                        </a:rPr>
                        <a:t>）</a:t>
                      </a:r>
                      <a:r>
                        <a:rPr lang="en-US" sz="1400">
                          <a:effectLst/>
                        </a:rPr>
                        <a:t>=</a:t>
                      </a:r>
                      <a:r>
                        <a:rPr lang="zh-CN" sz="1400">
                          <a:effectLst/>
                        </a:rPr>
                        <a:t>（</a:t>
                      </a:r>
                      <a:r>
                        <a:rPr lang="en-US" sz="1400">
                          <a:effectLst/>
                        </a:rPr>
                        <a:t>9</a:t>
                      </a:r>
                      <a:r>
                        <a:rPr lang="zh-CN" sz="1400">
                          <a:effectLst/>
                        </a:rPr>
                        <a:t>）</a:t>
                      </a:r>
                      <a:r>
                        <a:rPr lang="en-US" sz="1400">
                          <a:effectLst/>
                        </a:rPr>
                        <a:t>×</a:t>
                      </a:r>
                      <a:r>
                        <a:rPr lang="zh-CN" sz="1400">
                          <a:effectLst/>
                        </a:rPr>
                        <a:t>（</a:t>
                      </a:r>
                      <a:r>
                        <a:rPr lang="en-US" sz="1400">
                          <a:effectLst/>
                        </a:rPr>
                        <a:t>8</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235947">
                <a:tc rowSpan="9">
                  <a:txBody>
                    <a:bodyPr/>
                    <a:lstStyle/>
                    <a:p>
                      <a:pPr algn="ctr">
                        <a:lnSpc>
                          <a:spcPct val="100000"/>
                        </a:lnSpc>
                        <a:spcAft>
                          <a:spcPts val="0"/>
                        </a:spcAft>
                      </a:pPr>
                      <a:r>
                        <a:rPr lang="zh-CN" sz="1400">
                          <a:effectLst/>
                        </a:rPr>
                        <a:t>大设备（</a:t>
                      </a:r>
                      <a:r>
                        <a:rPr lang="en-US" sz="1400">
                          <a:effectLst/>
                        </a:rPr>
                        <a:t>20 000</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zh-CN" sz="1400">
                          <a:effectLst/>
                        </a:rPr>
                        <a:t>高（</a:t>
                      </a:r>
                      <a:r>
                        <a:rPr lang="en-US" sz="1400">
                          <a:effectLst/>
                        </a:rPr>
                        <a:t>p=0.2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100 000</a:t>
                      </a:r>
                      <a:endParaRPr lang="zh-CN" sz="2000">
                        <a:solidFill>
                          <a:srgbClr val="000000"/>
                        </a:solidFill>
                        <a:effectLst/>
                        <a:latin typeface="NEU-BZ-S92"/>
                        <a:ea typeface="方正书宋_GBK"/>
                        <a:cs typeface="Times New Roman" panose="02020603050405020304" pitchFamily="18" charset="0"/>
                      </a:endParaRPr>
                    </a:p>
                  </a:txBody>
                  <a:tcPr marL="36195" marR="36195" marT="0" marB="0" anchor="ctr"/>
                </a:tc>
                <a:tc rowSpan="3">
                  <a:txBody>
                    <a:bodyPr/>
                    <a:lstStyle/>
                    <a:p>
                      <a:pPr algn="ctr">
                        <a:lnSpc>
                          <a:spcPct val="100000"/>
                        </a:lnSpc>
                        <a:spcAft>
                          <a:spcPts val="0"/>
                        </a:spcAft>
                      </a:pPr>
                      <a:r>
                        <a:rPr lang="en-US" sz="1400">
                          <a:effectLst/>
                        </a:rPr>
                        <a:t>90 900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高（</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125 000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103 250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174 150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0.08</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13 932.0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vMerge="1">
                  <a:tcPr/>
                </a:tc>
                <a:tc vMerge="1">
                  <a:tcPr/>
                </a:tc>
                <a:tc vMerge="1">
                  <a:tcPr/>
                </a:tc>
                <a:tc vMerge="1">
                  <a:tcPr/>
                </a:tc>
                <a:tc>
                  <a:txBody>
                    <a:bodyPr/>
                    <a:lstStyle/>
                    <a:p>
                      <a:pPr algn="ctr">
                        <a:lnSpc>
                          <a:spcPct val="100000"/>
                        </a:lnSpc>
                        <a:spcAft>
                          <a:spcPts val="0"/>
                        </a:spcAft>
                      </a:pPr>
                      <a:r>
                        <a:rPr lang="zh-CN" sz="1400">
                          <a:effectLst/>
                        </a:rPr>
                        <a:t>中（</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41 300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112 200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0.08</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8 976.0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vMerge="1">
                  <a:tcPr/>
                </a:tc>
                <a:tc vMerge="1">
                  <a:tcPr/>
                </a:tc>
                <a:tc vMerge="1">
                  <a:tcPr/>
                </a:tc>
                <a:tc vMerge="1">
                  <a:tcPr/>
                </a:tc>
                <a:tc>
                  <a:txBody>
                    <a:bodyPr/>
                    <a:lstStyle/>
                    <a:p>
                      <a:pPr algn="ctr">
                        <a:lnSpc>
                          <a:spcPct val="100000"/>
                        </a:lnSpc>
                        <a:spcAft>
                          <a:spcPts val="0"/>
                        </a:spcAft>
                      </a:pPr>
                      <a:r>
                        <a:rPr lang="zh-CN" sz="1400">
                          <a:effectLst/>
                        </a:rPr>
                        <a:t>低（</a:t>
                      </a:r>
                      <a:r>
                        <a:rPr lang="en-US" sz="1400">
                          <a:effectLst/>
                        </a:rPr>
                        <a:t>p=0.2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8 260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79 160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0.04</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3 166.4</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vMerge="1">
                  <a:tcPr/>
                </a:tc>
                <a:tc rowSpan="3">
                  <a:txBody>
                    <a:bodyPr/>
                    <a:lstStyle/>
                    <a:p>
                      <a:pPr algn="ctr">
                        <a:lnSpc>
                          <a:spcPct val="100000"/>
                        </a:lnSpc>
                        <a:spcAft>
                          <a:spcPts val="0"/>
                        </a:spcAft>
                      </a:pPr>
                      <a:r>
                        <a:rPr lang="zh-CN" sz="1400">
                          <a:effectLst/>
                        </a:rPr>
                        <a:t>中（</a:t>
                      </a:r>
                      <a:r>
                        <a:rPr lang="en-US" sz="1400">
                          <a:effectLst/>
                        </a:rPr>
                        <a:t>p=0.3</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40 000</a:t>
                      </a:r>
                      <a:endParaRPr lang="zh-CN" sz="2000">
                        <a:solidFill>
                          <a:srgbClr val="000000"/>
                        </a:solidFill>
                        <a:effectLst/>
                        <a:latin typeface="NEU-BZ-S92"/>
                        <a:ea typeface="方正书宋_GBK"/>
                        <a:cs typeface="Times New Roman" panose="02020603050405020304" pitchFamily="18" charset="0"/>
                      </a:endParaRPr>
                    </a:p>
                  </a:txBody>
                  <a:tcPr marL="36195" marR="36195" marT="0" marB="0" anchor="ctr"/>
                </a:tc>
                <a:tc rowSpan="3">
                  <a:txBody>
                    <a:bodyPr/>
                    <a:lstStyle/>
                    <a:p>
                      <a:pPr algn="ctr">
                        <a:lnSpc>
                          <a:spcPct val="100000"/>
                        </a:lnSpc>
                        <a:spcAft>
                          <a:spcPts val="0"/>
                        </a:spcAft>
                      </a:pPr>
                      <a:r>
                        <a:rPr lang="en-US" sz="1400">
                          <a:effectLst/>
                        </a:rPr>
                        <a:t>36 360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高（</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125 000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103 250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119 610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0.12</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14 353.2</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vMerge="1">
                  <a:tcPr/>
                </a:tc>
                <a:tc vMerge="1">
                  <a:tcPr/>
                </a:tc>
                <a:tc vMerge="1">
                  <a:tcPr/>
                </a:tc>
                <a:tc vMerge="1">
                  <a:tcPr/>
                </a:tc>
                <a:tc>
                  <a:txBody>
                    <a:bodyPr/>
                    <a:lstStyle/>
                    <a:p>
                      <a:pPr algn="ctr">
                        <a:lnSpc>
                          <a:spcPct val="100000"/>
                        </a:lnSpc>
                        <a:spcAft>
                          <a:spcPts val="0"/>
                        </a:spcAft>
                      </a:pPr>
                      <a:r>
                        <a:rPr lang="zh-CN" sz="1400">
                          <a:effectLst/>
                        </a:rPr>
                        <a:t>中（</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41 300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57 660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0.12</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6 919.2</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vMerge="1">
                  <a:tcPr/>
                </a:tc>
                <a:tc vMerge="1">
                  <a:tcPr/>
                </a:tc>
                <a:tc vMerge="1">
                  <a:tcPr/>
                </a:tc>
                <a:tc vMerge="1">
                  <a:tcPr/>
                </a:tc>
                <a:tc>
                  <a:txBody>
                    <a:bodyPr/>
                    <a:lstStyle/>
                    <a:p>
                      <a:pPr algn="ctr">
                        <a:lnSpc>
                          <a:spcPct val="100000"/>
                        </a:lnSpc>
                        <a:spcAft>
                          <a:spcPts val="0"/>
                        </a:spcAft>
                      </a:pPr>
                      <a:r>
                        <a:rPr lang="zh-CN" sz="1400">
                          <a:effectLst/>
                        </a:rPr>
                        <a:t>低（</a:t>
                      </a:r>
                      <a:r>
                        <a:rPr lang="en-US" sz="1400">
                          <a:effectLst/>
                        </a:rPr>
                        <a:t>p=0.2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8 260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24 620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0.06</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1 477.2</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vMerge="1">
                  <a:tcPr/>
                </a:tc>
                <a:tc rowSpan="3">
                  <a:txBody>
                    <a:bodyPr/>
                    <a:lstStyle/>
                    <a:p>
                      <a:pPr algn="ctr">
                        <a:lnSpc>
                          <a:spcPct val="100000"/>
                        </a:lnSpc>
                        <a:spcAft>
                          <a:spcPts val="0"/>
                        </a:spcAft>
                      </a:pPr>
                      <a:r>
                        <a:rPr lang="zh-CN" sz="1400">
                          <a:effectLst/>
                        </a:rPr>
                        <a:t>低（</a:t>
                      </a:r>
                      <a:r>
                        <a:rPr lang="en-US" sz="1400">
                          <a:effectLst/>
                        </a:rPr>
                        <a:t>p=0.5</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-10 000</a:t>
                      </a:r>
                      <a:endParaRPr lang="zh-CN" sz="2000">
                        <a:solidFill>
                          <a:srgbClr val="000000"/>
                        </a:solidFill>
                        <a:effectLst/>
                        <a:latin typeface="NEU-BZ-S92"/>
                        <a:ea typeface="方正书宋_GBK"/>
                        <a:cs typeface="Times New Roman" panose="02020603050405020304" pitchFamily="18" charset="0"/>
                      </a:endParaRPr>
                    </a:p>
                  </a:txBody>
                  <a:tcPr marL="36195" marR="36195" marT="0" marB="0" anchor="ctr"/>
                </a:tc>
                <a:tc rowSpan="3">
                  <a:txBody>
                    <a:bodyPr/>
                    <a:lstStyle/>
                    <a:p>
                      <a:pPr algn="ctr">
                        <a:lnSpc>
                          <a:spcPct val="100000"/>
                        </a:lnSpc>
                        <a:spcAft>
                          <a:spcPts val="0"/>
                        </a:spcAft>
                      </a:pPr>
                      <a:r>
                        <a:rPr lang="en-US" sz="1400">
                          <a:effectLst/>
                        </a:rPr>
                        <a:t>-9 090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高（</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125 000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103 250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74 160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14 832.0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vMerge="1">
                  <a:tcPr/>
                </a:tc>
                <a:tc vMerge="1">
                  <a:tcPr/>
                </a:tc>
                <a:tc vMerge="1">
                  <a:tcPr/>
                </a:tc>
                <a:tc vMerge="1">
                  <a:tcPr/>
                </a:tc>
                <a:tc>
                  <a:txBody>
                    <a:bodyPr/>
                    <a:lstStyle/>
                    <a:p>
                      <a:pPr algn="ctr">
                        <a:lnSpc>
                          <a:spcPct val="100000"/>
                        </a:lnSpc>
                        <a:spcAft>
                          <a:spcPts val="0"/>
                        </a:spcAft>
                      </a:pPr>
                      <a:r>
                        <a:rPr lang="zh-CN" sz="1400">
                          <a:effectLst/>
                        </a:rPr>
                        <a:t>中（</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41 300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12 210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2 442.0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vMerge="1">
                  <a:tcPr/>
                </a:tc>
                <a:tc vMerge="1">
                  <a:tcPr/>
                </a:tc>
                <a:tc vMerge="1">
                  <a:tcPr/>
                </a:tc>
                <a:tc vMerge="1">
                  <a:tcPr/>
                </a:tc>
                <a:tc>
                  <a:txBody>
                    <a:bodyPr/>
                    <a:lstStyle/>
                    <a:p>
                      <a:pPr algn="ctr">
                        <a:lnSpc>
                          <a:spcPct val="100000"/>
                        </a:lnSpc>
                        <a:spcAft>
                          <a:spcPts val="0"/>
                        </a:spcAft>
                      </a:pPr>
                      <a:r>
                        <a:rPr lang="zh-CN" sz="1400">
                          <a:effectLst/>
                        </a:rPr>
                        <a:t>低（</a:t>
                      </a:r>
                      <a:r>
                        <a:rPr lang="en-US" sz="1400">
                          <a:effectLst/>
                        </a:rPr>
                        <a:t>p=0.2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8 260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-20 830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-2 083.0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947">
                <a:tc gridSpan="10">
                  <a:txBody>
                    <a:bodyPr/>
                    <a:lstStyle/>
                    <a:p>
                      <a:pPr algn="ctr">
                        <a:lnSpc>
                          <a:spcPct val="100000"/>
                        </a:lnSpc>
                        <a:spcAft>
                          <a:spcPts val="0"/>
                        </a:spcAft>
                      </a:pPr>
                      <a:r>
                        <a:rPr lang="zh-CN" sz="1400" dirty="0">
                          <a:effectLst/>
                        </a:rPr>
                        <a:t>期望总净现值　　</a:t>
                      </a:r>
                      <a:r>
                        <a:rPr lang="en-US" sz="1400" dirty="0">
                          <a:effectLst/>
                        </a:rPr>
                        <a:t>64 015.0</a:t>
                      </a:r>
                      <a:endParaRPr lang="zh-CN" sz="2000" dirty="0">
                        <a:solidFill>
                          <a:srgbClr val="000000"/>
                        </a:solidFill>
                        <a:effectLst/>
                        <a:latin typeface="NEU-BZ-S92"/>
                        <a:ea typeface="方正书宋_GBK"/>
                        <a:cs typeface="Times New Roman" panose="02020603050405020304" pitchFamily="18" charset="0"/>
                      </a:endParaRPr>
                    </a:p>
                  </a:txBody>
                  <a:tcPr marL="66675" marR="66675" marT="0" marB="0" anchor="ctr"/>
                </a:tc>
                <a:tc hMerge="1">
                  <a:tcPr/>
                </a:tc>
                <a:tc hMerge="1">
                  <a:tcPr/>
                </a:tc>
                <a:tc hMerge="1">
                  <a:tcPr/>
                </a:tc>
                <a:tc hMerge="1">
                  <a:tcPr/>
                </a:tc>
                <a:tc hMerge="1">
                  <a:tcPr/>
                </a:tc>
                <a:tc hMerge="1">
                  <a:tcPr/>
                </a:tc>
                <a:tc hMerge="1">
                  <a:tcPr/>
                </a:tc>
                <a:tc hMerge="1">
                  <a:tcPr/>
                </a:tc>
                <a:tc hMerge="1">
                  <a:tcPr/>
                </a:tc>
              </a:tr>
            </a:tbl>
          </a:graphicData>
        </a:graphic>
      </p:graphicFrame>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决策树</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400110"/>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10-6</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p:txBody>
      </p:sp>
      <p:graphicFrame>
        <p:nvGraphicFramePr>
          <p:cNvPr id="6" name="表格 5"/>
          <p:cNvGraphicFramePr>
            <a:graphicFrameLocks noGrp="1"/>
          </p:cNvGraphicFramePr>
          <p:nvPr/>
        </p:nvGraphicFramePr>
        <p:xfrm>
          <a:off x="858890" y="2963753"/>
          <a:ext cx="10515599" cy="3536158"/>
        </p:xfrm>
        <a:graphic>
          <a:graphicData uri="http://schemas.openxmlformats.org/drawingml/2006/table">
            <a:tbl>
              <a:tblPr firstRow="1" firstCol="1" bandRow="1">
                <a:tableStyleId>{5C22544A-7EE6-4342-B048-85BDC9FD1C3A}</a:tableStyleId>
              </a:tblPr>
              <a:tblGrid>
                <a:gridCol w="1027951"/>
                <a:gridCol w="895786"/>
                <a:gridCol w="960174"/>
                <a:gridCol w="1027951"/>
                <a:gridCol w="1027951"/>
                <a:gridCol w="960174"/>
                <a:gridCol w="960174"/>
                <a:gridCol w="960174"/>
                <a:gridCol w="1347632"/>
                <a:gridCol w="1347632"/>
              </a:tblGrid>
              <a:tr h="235744">
                <a:tc rowSpan="2">
                  <a:txBody>
                    <a:bodyPr/>
                    <a:lstStyle/>
                    <a:p>
                      <a:pPr algn="ctr">
                        <a:lnSpc>
                          <a:spcPct val="100000"/>
                        </a:lnSpc>
                        <a:spcAft>
                          <a:spcPts val="0"/>
                        </a:spcAft>
                      </a:pPr>
                      <a:r>
                        <a:rPr lang="zh-CN" sz="1400">
                          <a:effectLst/>
                        </a:rPr>
                        <a:t>设备（投资）</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gridSpan="3">
                  <a:txBody>
                    <a:bodyPr/>
                    <a:lstStyle/>
                    <a:p>
                      <a:pPr algn="ctr">
                        <a:lnSpc>
                          <a:spcPct val="100000"/>
                        </a:lnSpc>
                        <a:spcAft>
                          <a:spcPts val="0"/>
                        </a:spcAft>
                      </a:pPr>
                      <a:r>
                        <a:rPr lang="zh-CN" sz="1400">
                          <a:effectLst/>
                        </a:rPr>
                        <a:t>第一年</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zh-CN" sz="1400">
                          <a:effectLst/>
                        </a:rPr>
                        <a:t>第二年</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gridSpan="3">
                  <a:txBody>
                    <a:bodyPr/>
                    <a:lstStyle/>
                    <a:p>
                      <a:pPr algn="ctr">
                        <a:lnSpc>
                          <a:spcPct val="100000"/>
                        </a:lnSpc>
                        <a:spcAft>
                          <a:spcPts val="0"/>
                        </a:spcAft>
                      </a:pPr>
                      <a:r>
                        <a:rPr lang="zh-CN" sz="1400">
                          <a:effectLst/>
                        </a:rPr>
                        <a:t>计算期望净现值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r>
              <a:tr h="471487">
                <a:tc vMerge="1">
                  <a:tcPr/>
                </a:tc>
                <a:tc>
                  <a:txBody>
                    <a:bodyPr/>
                    <a:lstStyle/>
                    <a:p>
                      <a:pPr algn="ctr">
                        <a:lnSpc>
                          <a:spcPct val="100000"/>
                        </a:lnSpc>
                        <a:spcAft>
                          <a:spcPts val="0"/>
                        </a:spcAft>
                      </a:pPr>
                      <a:r>
                        <a:rPr lang="zh-CN" sz="1400">
                          <a:effectLst/>
                        </a:rPr>
                        <a:t>需求（概率）</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净现金效益量</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需求（概率）</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净现金效益量</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净现值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联合概率</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期望净现值</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471487">
                <a:tc>
                  <a:txBody>
                    <a:bodyPr/>
                    <a:lstStyle/>
                    <a:p>
                      <a:pPr algn="ctr">
                        <a:lnSpc>
                          <a:spcPct val="100000"/>
                        </a:lnSpc>
                        <a:spcAft>
                          <a:spcPts val="0"/>
                        </a:spcAft>
                      </a:pPr>
                      <a:r>
                        <a:rPr lang="zh-CN" sz="1400">
                          <a:effectLst/>
                        </a:rPr>
                        <a:t>（</a:t>
                      </a:r>
                      <a:r>
                        <a:rPr lang="en-US" sz="1400">
                          <a:effectLst/>
                        </a:rPr>
                        <a:t>1</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3</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4</a:t>
                      </a:r>
                      <a:r>
                        <a:rPr lang="zh-CN" sz="1400">
                          <a:effectLst/>
                        </a:rPr>
                        <a:t>）</a:t>
                      </a:r>
                      <a:r>
                        <a:rPr lang="en-US" sz="1400">
                          <a:effectLst/>
                        </a:rPr>
                        <a:t>=</a:t>
                      </a:r>
                      <a:r>
                        <a:rPr lang="zh-CN" sz="1400">
                          <a:effectLst/>
                        </a:rPr>
                        <a:t>（</a:t>
                      </a:r>
                      <a:r>
                        <a:rPr lang="en-US" sz="1400">
                          <a:effectLst/>
                        </a:rPr>
                        <a:t>3</a:t>
                      </a:r>
                      <a:r>
                        <a:rPr lang="zh-CN" sz="1400">
                          <a:effectLst/>
                        </a:rPr>
                        <a:t>）</a:t>
                      </a:r>
                      <a:r>
                        <a:rPr lang="en-US" sz="1400">
                          <a:effectLst/>
                        </a:rPr>
                        <a:t>×0.909</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5</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6</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7</a:t>
                      </a:r>
                      <a:r>
                        <a:rPr lang="zh-CN" sz="1400">
                          <a:effectLst/>
                        </a:rPr>
                        <a:t>）</a:t>
                      </a:r>
                      <a:r>
                        <a:rPr lang="en-US" sz="1400">
                          <a:effectLst/>
                        </a:rPr>
                        <a:t>=</a:t>
                      </a:r>
                      <a:r>
                        <a:rPr lang="zh-CN" sz="1400">
                          <a:effectLst/>
                        </a:rPr>
                        <a:t>（</a:t>
                      </a:r>
                      <a:r>
                        <a:rPr lang="en-US" sz="1400">
                          <a:effectLst/>
                        </a:rPr>
                        <a:t>6</a:t>
                      </a:r>
                      <a:r>
                        <a:rPr lang="zh-CN" sz="1400">
                          <a:effectLst/>
                        </a:rPr>
                        <a:t>）</a:t>
                      </a:r>
                      <a:r>
                        <a:rPr lang="en-US" sz="1400">
                          <a:effectLst/>
                        </a:rPr>
                        <a:t>×0.826</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8</a:t>
                      </a:r>
                      <a:r>
                        <a:rPr lang="zh-CN" sz="1400">
                          <a:effectLst/>
                        </a:rPr>
                        <a:t>）</a:t>
                      </a:r>
                      <a:r>
                        <a:rPr lang="en-US" sz="1400">
                          <a:effectLst/>
                        </a:rPr>
                        <a:t>=</a:t>
                      </a:r>
                      <a:r>
                        <a:rPr lang="zh-CN" sz="1400">
                          <a:effectLst/>
                        </a:rPr>
                        <a:t>（</a:t>
                      </a:r>
                      <a:r>
                        <a:rPr lang="en-US" sz="1400">
                          <a:effectLst/>
                        </a:rPr>
                        <a:t>4</a:t>
                      </a:r>
                      <a:r>
                        <a:rPr lang="zh-CN" sz="1400">
                          <a:effectLst/>
                        </a:rPr>
                        <a:t>）</a:t>
                      </a:r>
                      <a:r>
                        <a:rPr lang="en-US" sz="1400">
                          <a:effectLst/>
                        </a:rPr>
                        <a:t>+</a:t>
                      </a:r>
                      <a:r>
                        <a:rPr lang="zh-CN" sz="1400">
                          <a:effectLst/>
                        </a:rPr>
                        <a:t>（</a:t>
                      </a:r>
                      <a:r>
                        <a:rPr lang="en-US" sz="1400">
                          <a:effectLst/>
                        </a:rPr>
                        <a:t>7</a:t>
                      </a:r>
                      <a:r>
                        <a:rPr lang="zh-CN" sz="1400">
                          <a:effectLst/>
                        </a:rPr>
                        <a:t>）</a:t>
                      </a:r>
                      <a:r>
                        <a:rPr lang="en-US" sz="1400">
                          <a:effectLst/>
                        </a:rPr>
                        <a:t>-</a:t>
                      </a:r>
                      <a:r>
                        <a:rPr lang="zh-CN" sz="1400">
                          <a:effectLst/>
                        </a:rPr>
                        <a:t>（</a:t>
                      </a:r>
                      <a:r>
                        <a:rPr lang="en-US" sz="1400">
                          <a:effectLst/>
                        </a:rPr>
                        <a:t>1</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9</a:t>
                      </a:r>
                      <a:r>
                        <a:rPr lang="zh-CN" sz="1400">
                          <a:effectLst/>
                        </a:rPr>
                        <a:t>）</a:t>
                      </a:r>
                      <a:r>
                        <a:rPr lang="en-US" sz="1400">
                          <a:effectLst/>
                        </a:rPr>
                        <a:t>=</a:t>
                      </a:r>
                      <a:r>
                        <a:rPr lang="zh-CN" sz="1400">
                          <a:effectLst/>
                        </a:rPr>
                        <a:t>（</a:t>
                      </a:r>
                      <a:r>
                        <a:rPr lang="en-US" sz="1400">
                          <a:effectLst/>
                        </a:rPr>
                        <a:t>2</a:t>
                      </a:r>
                      <a:r>
                        <a:rPr lang="zh-CN" sz="1400">
                          <a:effectLst/>
                        </a:rPr>
                        <a:t>）</a:t>
                      </a:r>
                      <a:r>
                        <a:rPr lang="en-US" sz="1400">
                          <a:effectLst/>
                        </a:rPr>
                        <a:t>×</a:t>
                      </a:r>
                      <a:r>
                        <a:rPr lang="zh-CN" sz="1400">
                          <a:effectLst/>
                        </a:rPr>
                        <a:t>（</a:t>
                      </a:r>
                      <a:r>
                        <a:rPr lang="en-US" sz="1400">
                          <a:effectLst/>
                        </a:rPr>
                        <a:t>5</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a:t>
                      </a:r>
                      <a:r>
                        <a:rPr lang="en-US" sz="1400">
                          <a:effectLst/>
                        </a:rPr>
                        <a:t>10</a:t>
                      </a:r>
                      <a:r>
                        <a:rPr lang="zh-CN" sz="1400">
                          <a:effectLst/>
                        </a:rPr>
                        <a:t>）</a:t>
                      </a:r>
                      <a:r>
                        <a:rPr lang="en-US" sz="1400">
                          <a:effectLst/>
                        </a:rPr>
                        <a:t>=</a:t>
                      </a:r>
                      <a:r>
                        <a:rPr lang="zh-CN" sz="1400">
                          <a:effectLst/>
                        </a:rPr>
                        <a:t>（</a:t>
                      </a:r>
                      <a:r>
                        <a:rPr lang="en-US" sz="1400">
                          <a:effectLst/>
                        </a:rPr>
                        <a:t>9</a:t>
                      </a:r>
                      <a:r>
                        <a:rPr lang="zh-CN" sz="1400">
                          <a:effectLst/>
                        </a:rPr>
                        <a:t>）</a:t>
                      </a:r>
                      <a:r>
                        <a:rPr lang="en-US" sz="1400">
                          <a:effectLst/>
                        </a:rPr>
                        <a:t>×</a:t>
                      </a:r>
                      <a:r>
                        <a:rPr lang="zh-CN" sz="1400">
                          <a:effectLst/>
                        </a:rPr>
                        <a:t>（</a:t>
                      </a:r>
                      <a:r>
                        <a:rPr lang="en-US" sz="1400">
                          <a:effectLst/>
                        </a:rPr>
                        <a:t>8</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r>
              <a:tr h="235744">
                <a:tc rowSpan="9">
                  <a:txBody>
                    <a:bodyPr/>
                    <a:lstStyle/>
                    <a:p>
                      <a:pPr algn="ctr">
                        <a:lnSpc>
                          <a:spcPct val="100000"/>
                        </a:lnSpc>
                        <a:spcAft>
                          <a:spcPts val="0"/>
                        </a:spcAft>
                      </a:pPr>
                      <a:r>
                        <a:rPr lang="zh-CN" sz="1400">
                          <a:effectLst/>
                        </a:rPr>
                        <a:t>小设备（</a:t>
                      </a:r>
                      <a:r>
                        <a:rPr lang="en-US" sz="1400">
                          <a:effectLst/>
                        </a:rPr>
                        <a:t>17 000</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zh-CN" sz="1400">
                          <a:effectLst/>
                        </a:rPr>
                        <a:t>高（</a:t>
                      </a:r>
                      <a:r>
                        <a:rPr lang="en-US" sz="1400">
                          <a:effectLst/>
                        </a:rPr>
                        <a:t>p=0.2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70 000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63 630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高（</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66 080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112 710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0.08</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9 016.8</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vMerge="1">
                  <a:tcPr/>
                </a:tc>
                <a:tc vMerge="1">
                  <a:tcPr/>
                </a:tc>
                <a:tc vMerge="1">
                  <a:tcPr/>
                </a:tc>
                <a:tc vMerge="1">
                  <a:tcPr/>
                </a:tc>
                <a:tc>
                  <a:txBody>
                    <a:bodyPr/>
                    <a:lstStyle/>
                    <a:p>
                      <a:pPr algn="ctr">
                        <a:lnSpc>
                          <a:spcPct val="100000"/>
                        </a:lnSpc>
                        <a:spcAft>
                          <a:spcPts val="0"/>
                        </a:spcAft>
                      </a:pPr>
                      <a:r>
                        <a:rPr lang="zh-CN" sz="1400">
                          <a:effectLst/>
                        </a:rPr>
                        <a:t>中（</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49 560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96 190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0.08</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7 695.2</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vMerge="1">
                  <a:tcPr/>
                </a:tc>
                <a:tc vMerge="1">
                  <a:tcPr/>
                </a:tc>
                <a:tc vMerge="1">
                  <a:tcPr/>
                </a:tc>
                <a:tc vMerge="1">
                  <a:tcPr/>
                </a:tc>
                <a:tc>
                  <a:txBody>
                    <a:bodyPr/>
                    <a:lstStyle/>
                    <a:p>
                      <a:pPr algn="ctr">
                        <a:lnSpc>
                          <a:spcPct val="100000"/>
                        </a:lnSpc>
                        <a:spcAft>
                          <a:spcPts val="0"/>
                        </a:spcAft>
                      </a:pPr>
                      <a:r>
                        <a:rPr lang="zh-CN" sz="1400">
                          <a:effectLst/>
                        </a:rPr>
                        <a:t>低（</a:t>
                      </a:r>
                      <a:r>
                        <a:rPr lang="en-US" sz="1400">
                          <a:effectLst/>
                        </a:rPr>
                        <a:t>p=0.2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16 520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63 150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0.04</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2 526.0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vMerge="1">
                  <a:tcPr/>
                </a:tc>
                <a:tc rowSpan="3">
                  <a:txBody>
                    <a:bodyPr/>
                    <a:lstStyle/>
                    <a:p>
                      <a:pPr algn="ctr">
                        <a:lnSpc>
                          <a:spcPct val="100000"/>
                        </a:lnSpc>
                        <a:spcAft>
                          <a:spcPts val="0"/>
                        </a:spcAft>
                      </a:pPr>
                      <a:r>
                        <a:rPr lang="zh-CN" sz="1400">
                          <a:effectLst/>
                        </a:rPr>
                        <a:t>中（</a:t>
                      </a:r>
                      <a:r>
                        <a:rPr lang="en-US" sz="1400">
                          <a:effectLst/>
                        </a:rPr>
                        <a:t>p=0.3</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50 000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45 450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高（</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66 080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94 530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0.12</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11 343.6</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vMerge="1">
                  <a:tcPr/>
                </a:tc>
                <a:tc vMerge="1">
                  <a:tcPr/>
                </a:tc>
                <a:tc vMerge="1">
                  <a:tcPr/>
                </a:tc>
                <a:tc vMerge="1">
                  <a:tcPr/>
                </a:tc>
                <a:tc>
                  <a:txBody>
                    <a:bodyPr/>
                    <a:lstStyle/>
                    <a:p>
                      <a:pPr algn="ctr">
                        <a:lnSpc>
                          <a:spcPct val="100000"/>
                        </a:lnSpc>
                        <a:spcAft>
                          <a:spcPts val="0"/>
                        </a:spcAft>
                      </a:pPr>
                      <a:r>
                        <a:rPr lang="zh-CN" sz="1400">
                          <a:effectLst/>
                        </a:rPr>
                        <a:t>中（</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49 560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78 010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0.12</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9 361.2</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vMerge="1">
                  <a:tcPr/>
                </a:tc>
                <a:tc vMerge="1">
                  <a:tcPr/>
                </a:tc>
                <a:tc vMerge="1">
                  <a:tcPr/>
                </a:tc>
                <a:tc vMerge="1">
                  <a:tcPr/>
                </a:tc>
                <a:tc>
                  <a:txBody>
                    <a:bodyPr/>
                    <a:lstStyle/>
                    <a:p>
                      <a:pPr algn="ctr">
                        <a:lnSpc>
                          <a:spcPct val="100000"/>
                        </a:lnSpc>
                        <a:spcAft>
                          <a:spcPts val="0"/>
                        </a:spcAft>
                      </a:pPr>
                      <a:r>
                        <a:rPr lang="zh-CN" sz="1400">
                          <a:effectLst/>
                        </a:rPr>
                        <a:t>低（</a:t>
                      </a:r>
                      <a:r>
                        <a:rPr lang="en-US" sz="1400">
                          <a:effectLst/>
                        </a:rPr>
                        <a:t>p=0.2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16 520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44 970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0.06</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2 698.2</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vMerge="1">
                  <a:tcPr/>
                </a:tc>
                <a:tc rowSpan="3">
                  <a:txBody>
                    <a:bodyPr/>
                    <a:lstStyle/>
                    <a:p>
                      <a:pPr algn="ctr">
                        <a:lnSpc>
                          <a:spcPct val="100000"/>
                        </a:lnSpc>
                        <a:spcAft>
                          <a:spcPts val="0"/>
                        </a:spcAft>
                      </a:pPr>
                      <a:r>
                        <a:rPr lang="zh-CN" sz="1400">
                          <a:effectLst/>
                        </a:rPr>
                        <a:t>低（</a:t>
                      </a:r>
                      <a:r>
                        <a:rPr lang="en-US" sz="1400">
                          <a:effectLst/>
                        </a:rPr>
                        <a:t>p=0.5</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10 000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rowSpan="3">
                  <a:txBody>
                    <a:bodyPr/>
                    <a:lstStyle/>
                    <a:p>
                      <a:pPr algn="ctr">
                        <a:lnSpc>
                          <a:spcPct val="100000"/>
                        </a:lnSpc>
                        <a:spcAft>
                          <a:spcPts val="0"/>
                        </a:spcAft>
                      </a:pPr>
                      <a:r>
                        <a:rPr lang="en-US" sz="1400">
                          <a:effectLst/>
                        </a:rPr>
                        <a:t>9 090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高（</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66 080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58 170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11 634.0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vMerge="1">
                  <a:tcPr/>
                </a:tc>
                <a:tc vMerge="1">
                  <a:tcPr/>
                </a:tc>
                <a:tc vMerge="1">
                  <a:tcPr/>
                </a:tc>
                <a:tc vMerge="1">
                  <a:tcPr/>
                </a:tc>
                <a:tc>
                  <a:txBody>
                    <a:bodyPr/>
                    <a:lstStyle/>
                    <a:p>
                      <a:pPr algn="ctr">
                        <a:lnSpc>
                          <a:spcPct val="100000"/>
                        </a:lnSpc>
                        <a:spcAft>
                          <a:spcPts val="0"/>
                        </a:spcAft>
                      </a:pPr>
                      <a:r>
                        <a:rPr lang="zh-CN" sz="1400">
                          <a:effectLst/>
                        </a:rPr>
                        <a:t>中（</a:t>
                      </a:r>
                      <a:r>
                        <a:rPr lang="en-US" sz="1400">
                          <a:effectLst/>
                        </a:rPr>
                        <a:t>p=0.4</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49 560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41 650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8 330.0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vMerge="1">
                  <a:tcPr/>
                </a:tc>
                <a:tc vMerge="1">
                  <a:tcPr/>
                </a:tc>
                <a:tc vMerge="1">
                  <a:tcPr/>
                </a:tc>
                <a:tc vMerge="1">
                  <a:tcPr/>
                </a:tc>
                <a:tc>
                  <a:txBody>
                    <a:bodyPr/>
                    <a:lstStyle/>
                    <a:p>
                      <a:pPr algn="ctr">
                        <a:lnSpc>
                          <a:spcPct val="100000"/>
                        </a:lnSpc>
                        <a:spcAft>
                          <a:spcPts val="0"/>
                        </a:spcAft>
                      </a:pPr>
                      <a:r>
                        <a:rPr lang="zh-CN" sz="1400">
                          <a:effectLst/>
                        </a:rPr>
                        <a:t>低（</a:t>
                      </a:r>
                      <a:r>
                        <a:rPr lang="en-US" sz="1400">
                          <a:effectLst/>
                        </a:rPr>
                        <a:t>p=0.2</a:t>
                      </a:r>
                      <a:r>
                        <a:rPr lang="zh-CN" sz="1400">
                          <a:effectLst/>
                        </a:rPr>
                        <a:t>）</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20 000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16 520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8 610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0.10</a:t>
                      </a:r>
                      <a:endParaRPr lang="zh-CN" sz="20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861.0</a:t>
                      </a:r>
                      <a:endParaRPr lang="zh-CN" sz="2000">
                        <a:solidFill>
                          <a:srgbClr val="000000"/>
                        </a:solidFill>
                        <a:effectLst/>
                        <a:latin typeface="NEU-BZ-S92"/>
                        <a:ea typeface="方正书宋_GBK"/>
                        <a:cs typeface="Times New Roman" panose="02020603050405020304" pitchFamily="18" charset="0"/>
                      </a:endParaRPr>
                    </a:p>
                  </a:txBody>
                  <a:tcPr marL="17780" marR="17780" marT="0" marB="0" anchor="ctr"/>
                </a:tc>
              </a:tr>
              <a:tr h="235744">
                <a:tc gridSpan="10">
                  <a:txBody>
                    <a:bodyPr/>
                    <a:lstStyle/>
                    <a:p>
                      <a:pPr algn="ctr">
                        <a:lnSpc>
                          <a:spcPct val="100000"/>
                        </a:lnSpc>
                        <a:spcAft>
                          <a:spcPts val="0"/>
                        </a:spcAft>
                      </a:pPr>
                      <a:r>
                        <a:rPr lang="zh-CN" sz="1400" dirty="0">
                          <a:effectLst/>
                        </a:rPr>
                        <a:t>期望总净现值　　</a:t>
                      </a:r>
                      <a:r>
                        <a:rPr lang="en-US" sz="1400" dirty="0">
                          <a:effectLst/>
                        </a:rPr>
                        <a:t>63 466.0</a:t>
                      </a:r>
                      <a:endParaRPr lang="zh-CN" sz="2000" dirty="0">
                        <a:solidFill>
                          <a:srgbClr val="000000"/>
                        </a:solidFill>
                        <a:effectLst/>
                        <a:latin typeface="NEU-BZ-S92"/>
                        <a:ea typeface="方正书宋_GBK"/>
                        <a:cs typeface="Times New Roman" panose="02020603050405020304" pitchFamily="18" charset="0"/>
                      </a:endParaRPr>
                    </a:p>
                  </a:txBody>
                  <a:tcPr marL="66675" marR="66675" marT="0" marB="0" anchor="ctr"/>
                </a:tc>
                <a:tc hMerge="1">
                  <a:tcPr/>
                </a:tc>
                <a:tc hMerge="1">
                  <a:tcPr/>
                </a:tc>
                <a:tc hMerge="1">
                  <a:tcPr/>
                </a:tc>
                <a:tc hMerge="1">
                  <a:tcPr/>
                </a:tc>
                <a:tc hMerge="1">
                  <a:tcPr/>
                </a:tc>
                <a:tc hMerge="1">
                  <a:tcPr/>
                </a:tc>
                <a:tc hMerge="1">
                  <a:tcPr/>
                </a:tc>
                <a:tc hMerge="1">
                  <a:tcPr/>
                </a:tc>
                <a:tc hMerge="1">
                  <a:tcPr/>
                </a:tc>
              </a:tr>
            </a:tbl>
          </a:graphicData>
        </a:graphic>
      </p:graphicFrame>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决策树</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504351"/>
            <a:ext cx="10912369" cy="2062103"/>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10-6</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可以算出这两个方案的标准差分别为</a:t>
            </a:r>
            <a:r>
              <a:rPr lang="en-US" altLang="zh-CN" dirty="0">
                <a:solidFill>
                  <a:srgbClr val="002060"/>
                </a:solidFill>
                <a:latin typeface="微软雅黑 Light" panose="020B0502040204020203" pitchFamily="34" charset="-122"/>
                <a:ea typeface="微软雅黑 Light" panose="020B0502040204020203" pitchFamily="34" charset="-122"/>
              </a:rPr>
              <a:t>53 957</a:t>
            </a:r>
            <a:r>
              <a:rPr lang="zh-CN" altLang="en-US" dirty="0">
                <a:solidFill>
                  <a:srgbClr val="002060"/>
                </a:solidFill>
                <a:latin typeface="微软雅黑 Light" panose="020B0502040204020203" pitchFamily="34" charset="-122"/>
                <a:ea typeface="微软雅黑 Light" panose="020B0502040204020203" pitchFamily="34" charset="-122"/>
              </a:rPr>
              <a:t>元和</a:t>
            </a:r>
            <a:r>
              <a:rPr lang="en-US" altLang="zh-CN" dirty="0">
                <a:solidFill>
                  <a:srgbClr val="002060"/>
                </a:solidFill>
                <a:latin typeface="微软雅黑 Light" panose="020B0502040204020203" pitchFamily="34" charset="-122"/>
                <a:ea typeface="微软雅黑 Light" panose="020B0502040204020203" pitchFamily="34" charset="-122"/>
              </a:rPr>
              <a:t>29 036</a:t>
            </a:r>
            <a:r>
              <a:rPr lang="zh-CN" altLang="en-US" dirty="0">
                <a:solidFill>
                  <a:srgbClr val="002060"/>
                </a:solidFill>
                <a:latin typeface="微软雅黑 Light" panose="020B0502040204020203" pitchFamily="34" charset="-122"/>
                <a:ea typeface="微软雅黑 Light" panose="020B0502040204020203" pitchFamily="34" charset="-122"/>
              </a:rPr>
              <a:t>元，变差系数分别为</a:t>
            </a:r>
            <a:r>
              <a:rPr lang="en-US" altLang="zh-CN" dirty="0">
                <a:solidFill>
                  <a:srgbClr val="002060"/>
                </a:solidFill>
                <a:latin typeface="微软雅黑 Light" panose="020B0502040204020203" pitchFamily="34" charset="-122"/>
                <a:ea typeface="微软雅黑 Light" panose="020B0502040204020203" pitchFamily="34" charset="-122"/>
              </a:rPr>
              <a:t>0.84</a:t>
            </a:r>
            <a:r>
              <a:rPr lang="zh-CN" altLang="en-US" dirty="0">
                <a:solidFill>
                  <a:srgbClr val="002060"/>
                </a:solidFill>
                <a:latin typeface="微软雅黑 Light" panose="020B0502040204020203" pitchFamily="34" charset="-122"/>
                <a:ea typeface="微软雅黑 Light" panose="020B0502040204020203" pitchFamily="34" charset="-122"/>
              </a:rPr>
              <a:t>和</a:t>
            </a:r>
            <a:r>
              <a:rPr lang="en-US" altLang="zh-CN" dirty="0">
                <a:solidFill>
                  <a:srgbClr val="002060"/>
                </a:solidFill>
                <a:latin typeface="微软雅黑 Light" panose="020B0502040204020203" pitchFamily="34" charset="-122"/>
                <a:ea typeface="微软雅黑 Light" panose="020B0502040204020203" pitchFamily="34" charset="-122"/>
              </a:rPr>
              <a:t>0.46</a:t>
            </a:r>
            <a:r>
              <a:rPr lang="zh-CN" altLang="en-US" dirty="0">
                <a:solidFill>
                  <a:srgbClr val="002060"/>
                </a:solidFill>
                <a:latin typeface="微软雅黑 Light" panose="020B0502040204020203" pitchFamily="34" charset="-122"/>
                <a:ea typeface="微软雅黑 Light" panose="020B0502040204020203" pitchFamily="34" charset="-122"/>
              </a:rPr>
              <a:t>。可见，大设备的风险比小设备大。既然两个方案的风险不同，就需要重新审查原来使用的贴现率。假定审查结果认为小设备的方案按</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的贴现率计算是合适的，可以保持不动；大设备方案的贴现率则应调整到</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en-US" dirty="0">
                <a:solidFill>
                  <a:srgbClr val="002060"/>
                </a:solidFill>
                <a:latin typeface="微软雅黑 Light" panose="020B0502040204020203" pitchFamily="34" charset="-122"/>
                <a:ea typeface="微软雅黑 Light" panose="020B0502040204020203" pitchFamily="34" charset="-122"/>
              </a:rPr>
              <a:t>。下面就应按</a:t>
            </a:r>
            <a:r>
              <a:rPr lang="en-US" altLang="zh-CN" dirty="0">
                <a:solidFill>
                  <a:srgbClr val="002060"/>
                </a:solidFill>
                <a:latin typeface="微软雅黑 Light" panose="020B0502040204020203" pitchFamily="34" charset="-122"/>
                <a:ea typeface="微软雅黑 Light" panose="020B0502040204020203" pitchFamily="34" charset="-122"/>
              </a:rPr>
              <a:t>12%</a:t>
            </a:r>
            <a:r>
              <a:rPr lang="zh-CN" altLang="en-US" dirty="0">
                <a:solidFill>
                  <a:srgbClr val="002060"/>
                </a:solidFill>
                <a:latin typeface="微软雅黑 Light" panose="020B0502040204020203" pitchFamily="34" charset="-122"/>
                <a:ea typeface="微软雅黑 Light" panose="020B0502040204020203" pitchFamily="34" charset="-122"/>
              </a:rPr>
              <a:t>的贴现率重新计算大设备两年的期望总净现值（计算方法同前）。结果得出新的期望总净现值为</a:t>
            </a:r>
            <a:r>
              <a:rPr lang="en-US" altLang="zh-CN" dirty="0">
                <a:solidFill>
                  <a:srgbClr val="002060"/>
                </a:solidFill>
                <a:latin typeface="微软雅黑 Light" panose="020B0502040204020203" pitchFamily="34" charset="-122"/>
                <a:ea typeface="微软雅黑 Light" panose="020B0502040204020203" pitchFamily="34" charset="-122"/>
              </a:rPr>
              <a:t>61 507.0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61 507.0</a:t>
            </a:r>
            <a:r>
              <a:rPr lang="zh-CN" altLang="en-US"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&lt;63 466.0 </a:t>
            </a:r>
            <a:r>
              <a:rPr lang="zh-CN" altLang="en-US" dirty="0">
                <a:solidFill>
                  <a:srgbClr val="002060"/>
                </a:solidFill>
                <a:latin typeface="微软雅黑 Light" panose="020B0502040204020203" pitchFamily="34" charset="-122"/>
                <a:ea typeface="微软雅黑 Light" panose="020B0502040204020203" pitchFamily="34" charset="-122"/>
              </a:rPr>
              <a:t>元，说明小设备方案的期望总净现值大于大设备方案，所以，该企业应采用小设备。</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6"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敏感性分析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确定投资方案对不同数据（变量）的敏感</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程度</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987677"/>
                <a:ext cx="10912369" cy="3286541"/>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10-7</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zh-CN" altLang="zh-CN" dirty="0">
                    <a:solidFill>
                      <a:srgbClr val="002060"/>
                    </a:solidFill>
                    <a:latin typeface="微软雅黑 Light" panose="020B0502040204020203" pitchFamily="34" charset="-122"/>
                    <a:ea typeface="微软雅黑 Light" panose="020B0502040204020203" pitchFamily="34" charset="-122"/>
                  </a:rPr>
                  <a:t>某投资方案的投资额（</a:t>
                </a:r>
                <a:r>
                  <a:rPr lang="en-US" altLang="zh-CN" i="1" dirty="0">
                    <a:solidFill>
                      <a:srgbClr val="002060"/>
                    </a:solidFill>
                    <a:latin typeface="微软雅黑 Light" panose="020B0502040204020203" pitchFamily="34" charset="-122"/>
                    <a:ea typeface="微软雅黑 Light" panose="020B0502040204020203" pitchFamily="34" charset="-122"/>
                  </a:rPr>
                  <a:t>C</a:t>
                </a:r>
                <a:r>
                  <a:rPr lang="en-US" altLang="zh-CN" baseline="-25000" dirty="0">
                    <a:solidFill>
                      <a:srgbClr val="002060"/>
                    </a:solidFill>
                    <a:latin typeface="微软雅黑 Light" panose="020B0502040204020203" pitchFamily="34" charset="-122"/>
                    <a:ea typeface="微软雅黑 Light" panose="020B0502040204020203" pitchFamily="34" charset="-122"/>
                  </a:rPr>
                  <a:t>0</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80 000</a:t>
                </a:r>
                <a:r>
                  <a:rPr lang="zh-CN" altLang="zh-CN" dirty="0">
                    <a:solidFill>
                      <a:srgbClr val="002060"/>
                    </a:solidFill>
                    <a:latin typeface="微软雅黑 Light" panose="020B0502040204020203" pitchFamily="34" charset="-122"/>
                    <a:ea typeface="微软雅黑 Light" panose="020B0502040204020203" pitchFamily="34" charset="-122"/>
                  </a:rPr>
                  <a:t>元，建成后的年净现金效益量（</a:t>
                </a:r>
                <a:r>
                  <a:rPr lang="en-US" altLang="zh-CN" i="1" dirty="0">
                    <a:solidFill>
                      <a:srgbClr val="002060"/>
                    </a:solidFill>
                    <a:latin typeface="微软雅黑 Light" panose="020B0502040204020203" pitchFamily="34" charset="-122"/>
                    <a:ea typeface="微软雅黑 Light" panose="020B0502040204020203" pitchFamily="34" charset="-122"/>
                  </a:rPr>
                  <a:t>NCB</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15 000</a:t>
                </a:r>
                <a:r>
                  <a:rPr lang="zh-CN" altLang="zh-CN" dirty="0">
                    <a:solidFill>
                      <a:srgbClr val="002060"/>
                    </a:solidFill>
                    <a:latin typeface="微软雅黑 Light" panose="020B0502040204020203" pitchFamily="34" charset="-122"/>
                    <a:ea typeface="微软雅黑 Light" panose="020B0502040204020203" pitchFamily="34" charset="-122"/>
                  </a:rPr>
                  <a:t>元，残值（</a:t>
                </a:r>
                <a:r>
                  <a:rPr lang="en-US" altLang="zh-CN" i="1" dirty="0">
                    <a:solidFill>
                      <a:srgbClr val="002060"/>
                    </a:solidFill>
                    <a:latin typeface="微软雅黑 Light" panose="020B0502040204020203" pitchFamily="34" charset="-122"/>
                    <a:ea typeface="微软雅黑 Light" panose="020B0502040204020203" pitchFamily="34" charset="-122"/>
                  </a:rPr>
                  <a:t>S</a:t>
                </a:r>
                <a:r>
                  <a:rPr lang="en-US" altLang="zh-CN" i="1" baseline="-25000" dirty="0">
                    <a:solidFill>
                      <a:srgbClr val="002060"/>
                    </a:solidFill>
                    <a:latin typeface="微软雅黑 Light" panose="020B0502040204020203" pitchFamily="34" charset="-122"/>
                    <a:ea typeface="微软雅黑 Light" panose="020B0502040204020203" pitchFamily="34" charset="-122"/>
                  </a:rPr>
                  <a:t>a</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zh-CN" dirty="0">
                    <a:solidFill>
                      <a:srgbClr val="002060"/>
                    </a:solidFill>
                    <a:latin typeface="微软雅黑 Light" panose="020B0502040204020203" pitchFamily="34" charset="-122"/>
                    <a:ea typeface="微软雅黑 Light" panose="020B0502040204020203" pitchFamily="34" charset="-122"/>
                  </a:rPr>
                  <a:t>元，贴现率（</a:t>
                </a:r>
                <a:r>
                  <a:rPr lang="en-US" altLang="zh-CN" i="1" dirty="0" err="1">
                    <a:solidFill>
                      <a:srgbClr val="002060"/>
                    </a:solidFill>
                    <a:latin typeface="微软雅黑 Light" panose="020B0502040204020203" pitchFamily="34" charset="-122"/>
                    <a:ea typeface="微软雅黑 Light" panose="020B0502040204020203" pitchFamily="34" charset="-122"/>
                  </a:rPr>
                  <a:t>i</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zh-CN" dirty="0">
                    <a:solidFill>
                      <a:srgbClr val="002060"/>
                    </a:solidFill>
                    <a:latin typeface="微软雅黑 Light" panose="020B0502040204020203" pitchFamily="34" charset="-122"/>
                    <a:ea typeface="微软雅黑 Light" panose="020B0502040204020203" pitchFamily="34" charset="-122"/>
                  </a:rPr>
                  <a:t>，方案寿命（</a:t>
                </a:r>
                <a:r>
                  <a:rPr lang="en-US" altLang="zh-CN" i="1" dirty="0">
                    <a:solidFill>
                      <a:srgbClr val="002060"/>
                    </a:solidFill>
                    <a:latin typeface="微软雅黑 Light" panose="020B0502040204020203" pitchFamily="34" charset="-122"/>
                    <a:ea typeface="微软雅黑 Light" panose="020B0502040204020203" pitchFamily="34" charset="-122"/>
                  </a:rPr>
                  <a:t>n</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zh-CN" dirty="0">
                    <a:solidFill>
                      <a:srgbClr val="002060"/>
                    </a:solidFill>
                    <a:latin typeface="微软雅黑 Light" panose="020B0502040204020203" pitchFamily="34" charset="-122"/>
                    <a:ea typeface="微软雅黑 Light" panose="020B0502040204020203" pitchFamily="34" charset="-122"/>
                  </a:rPr>
                  <a:t>年。净现值（</a:t>
                </a:r>
                <a:r>
                  <a:rPr lang="en-US" altLang="zh-CN" i="1" dirty="0">
                    <a:solidFill>
                      <a:srgbClr val="002060"/>
                    </a:solidFill>
                    <a:latin typeface="微软雅黑 Light" panose="020B0502040204020203" pitchFamily="34" charset="-122"/>
                    <a:ea typeface="微软雅黑 Light" panose="020B0502040204020203" pitchFamily="34" charset="-122"/>
                  </a:rPr>
                  <a:t>NPV</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14:m>
                  <m:oMath xmlns:m="http://schemas.openxmlformats.org/officeDocument/2006/math">
                    <m:r>
                      <a:rPr lang="en-US" altLang="zh-CN" b="0" i="0" smtClean="0">
                        <a:solidFill>
                          <a:srgbClr val="002060"/>
                        </a:solidFill>
                        <a:latin typeface="Cambria Math" panose="02040503050406030204" pitchFamily="18" charset="0"/>
                      </a:rPr>
                      <m:t>         </m:t>
                    </m:r>
                    <m:r>
                      <a:rPr lang="en-US" altLang="zh-CN" i="1">
                        <a:solidFill>
                          <a:srgbClr val="002060"/>
                        </a:solidFill>
                        <a:latin typeface="Cambria Math" panose="02040503050406030204" pitchFamily="18" charset="0"/>
                      </a:rPr>
                      <m:t>𝑁𝑃𝑉</m:t>
                    </m:r>
                    <m:r>
                      <a:rPr lang="en-US" altLang="zh-CN">
                        <a:solidFill>
                          <a:srgbClr val="002060"/>
                        </a:solidFill>
                        <a:latin typeface="Cambria Math" panose="02040503050406030204" pitchFamily="18" charset="0"/>
                      </a:rPr>
                      <m:t>=</m:t>
                    </m:r>
                    <m:limUpp>
                      <m:limUppPr>
                        <m:ctrlPr>
                          <a:rPr lang="zh-CN" altLang="zh-CN" i="1">
                            <a:solidFill>
                              <a:srgbClr val="002060"/>
                            </a:solidFill>
                          </a:rPr>
                        </m:ctrlPr>
                      </m:limUppPr>
                      <m:e>
                        <m:limLow>
                          <m:limLowPr>
                            <m:ctrlPr>
                              <a:rPr lang="zh-CN" altLang="zh-CN" i="1">
                                <a:solidFill>
                                  <a:srgbClr val="002060"/>
                                </a:solidFill>
                              </a:rPr>
                            </m:ctrlPr>
                          </m:limLowPr>
                          <m:e>
                            <m:r>
                              <m:rPr>
                                <m:nor/>
                              </m:rPr>
                              <a:rPr lang="en-US" altLang="zh-CN">
                                <a:solidFill>
                                  <a:srgbClr val="002060"/>
                                </a:solidFill>
                                <a:latin typeface="微软雅黑 Light" panose="020B0502040204020203" pitchFamily="34" charset="-122"/>
                                <a:ea typeface="微软雅黑 Light" panose="020B0502040204020203" pitchFamily="34" charset="-122"/>
                              </a:rPr>
                              <m:t>∑</m:t>
                            </m:r>
                          </m:e>
                          <m:lim>
                            <m:r>
                              <a:rPr lang="en-US" altLang="zh-CN" i="1">
                                <a:solidFill>
                                  <a:srgbClr val="002060"/>
                                </a:solidFill>
                                <a:latin typeface="Cambria Math" panose="02040503050406030204" pitchFamily="18" charset="0"/>
                              </a:rPr>
                              <m:t>𝑡</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1</m:t>
                            </m:r>
                          </m:lim>
                        </m:limLow>
                      </m:e>
                      <m:lim>
                        <m:r>
                          <m:rPr>
                            <m:sty m:val="p"/>
                          </m:rPr>
                          <a:rPr lang="en-US" altLang="zh-CN">
                            <a:solidFill>
                              <a:srgbClr val="002060"/>
                            </a:solidFill>
                            <a:latin typeface="Cambria Math" panose="02040503050406030204" pitchFamily="18" charset="0"/>
                          </a:rPr>
                          <m:t>n</m:t>
                        </m:r>
                      </m:lim>
                    </m:limUpp>
                    <m:f>
                      <m:fPr>
                        <m:ctrlPr>
                          <a:rPr lang="zh-CN" altLang="zh-CN" i="1">
                            <a:solidFill>
                              <a:srgbClr val="002060"/>
                            </a:solidFill>
                          </a:rPr>
                        </m:ctrlPr>
                      </m:fPr>
                      <m:num>
                        <m:r>
                          <m:rPr>
                            <m:sty m:val="p"/>
                          </m:rPr>
                          <a:rPr lang="en-US" altLang="zh-CN">
                            <a:solidFill>
                              <a:srgbClr val="002060"/>
                            </a:solidFill>
                            <a:latin typeface="Cambria Math" panose="02040503050406030204" pitchFamily="18" charset="0"/>
                          </a:rPr>
                          <m:t>NCB</m:t>
                        </m:r>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m:rPr>
                            <m:sty m:val="p"/>
                          </m:rPr>
                          <a:rPr lang="en-US" altLang="zh-CN">
                            <a:solidFill>
                              <a:srgbClr val="002060"/>
                            </a:solidFill>
                            <a:latin typeface="Cambria Math" panose="02040503050406030204" pitchFamily="18" charset="0"/>
                          </a:rPr>
                          <m:t>i</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m:rPr>
                                <m:sty m:val="p"/>
                              </m:rPr>
                              <a:rPr lang="en-US" altLang="zh-CN">
                                <a:solidFill>
                                  <a:srgbClr val="002060"/>
                                </a:solidFill>
                                <a:latin typeface="Cambria Math" panose="02040503050406030204" pitchFamily="18" charset="0"/>
                              </a:rPr>
                              <m:t>t</m:t>
                            </m:r>
                          </m:sup>
                        </m:sSup>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sSub>
                          <m:sSubPr>
                            <m:ctrlPr>
                              <a:rPr lang="zh-CN" altLang="zh-CN" i="1">
                                <a:solidFill>
                                  <a:srgbClr val="002060"/>
                                </a:solidFill>
                              </a:rPr>
                            </m:ctrlPr>
                          </m:sSubPr>
                          <m:e>
                            <m:r>
                              <a:rPr lang="en-US" altLang="zh-CN" i="1">
                                <a:solidFill>
                                  <a:srgbClr val="002060"/>
                                </a:solidFill>
                                <a:latin typeface="Cambria Math" panose="02040503050406030204" pitchFamily="18" charset="0"/>
                              </a:rPr>
                              <m:t>𝑆</m:t>
                            </m:r>
                          </m:e>
                          <m:sub>
                            <m:r>
                              <a:rPr lang="en-US" altLang="zh-CN" i="1">
                                <a:solidFill>
                                  <a:srgbClr val="002060"/>
                                </a:solidFill>
                                <a:latin typeface="Cambria Math" panose="02040503050406030204" pitchFamily="18" charset="0"/>
                              </a:rPr>
                              <m:t>𝑎</m:t>
                            </m:r>
                          </m:sub>
                        </m:sSub>
                      </m:num>
                      <m:den>
                        <m:r>
                          <m:rPr>
                            <m:nor/>
                          </m:rPr>
                          <a:rPr lang="zh-CN"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m:t>
                        </m:r>
                        <m:r>
                          <a:rPr lang="en-US" altLang="zh-CN">
                            <a:solidFill>
                              <a:srgbClr val="002060"/>
                            </a:solidFill>
                            <a:latin typeface="Cambria Math" panose="02040503050406030204" pitchFamily="18" charset="0"/>
                          </a:rPr>
                          <m:t>+</m:t>
                        </m:r>
                        <m:r>
                          <a:rPr lang="en-US" altLang="zh-CN" i="1">
                            <a:solidFill>
                              <a:srgbClr val="002060"/>
                            </a:solidFill>
                            <a:latin typeface="Cambria Math" panose="02040503050406030204" pitchFamily="18" charset="0"/>
                          </a:rPr>
                          <m:t>𝑖</m:t>
                        </m:r>
                        <m:sSup>
                          <m:sSupPr>
                            <m:ctrlPr>
                              <a:rPr lang="zh-CN" altLang="zh-CN" i="1">
                                <a:solidFill>
                                  <a:srgbClr val="002060"/>
                                </a:solidFill>
                              </a:rPr>
                            </m:ctrlPr>
                          </m:sSupPr>
                          <m:e>
                            <m:r>
                              <m:rPr>
                                <m:nor/>
                              </m:rPr>
                              <a:rPr lang="zh-CN" altLang="zh-CN">
                                <a:solidFill>
                                  <a:srgbClr val="002060"/>
                                </a:solidFill>
                                <a:latin typeface="微软雅黑 Light" panose="020B0502040204020203" pitchFamily="34" charset="-122"/>
                                <a:ea typeface="微软雅黑 Light" panose="020B0502040204020203" pitchFamily="34" charset="-122"/>
                              </a:rPr>
                              <m:t>）</m:t>
                            </m:r>
                          </m:e>
                          <m:sup>
                            <m:r>
                              <a:rPr lang="en-US" altLang="zh-CN" i="1">
                                <a:solidFill>
                                  <a:srgbClr val="002060"/>
                                </a:solidFill>
                                <a:latin typeface="Cambria Math" panose="02040503050406030204" pitchFamily="18" charset="0"/>
                              </a:rPr>
                              <m:t>𝑛</m:t>
                            </m:r>
                          </m:sup>
                        </m:sSup>
                      </m:den>
                    </m:f>
                    <m:r>
                      <m:rPr>
                        <m:nor/>
                      </m:rPr>
                      <a:rPr lang="en-US" altLang="zh-CN" i="1">
                        <a:solidFill>
                          <a:srgbClr val="002060"/>
                        </a:solidFill>
                        <a:latin typeface="微软雅黑 Light" panose="020B0502040204020203" pitchFamily="34" charset="-122"/>
                        <a:ea typeface="微软雅黑 Light" panose="020B0502040204020203" pitchFamily="34" charset="-122"/>
                      </a:rPr>
                      <m:t>−</m:t>
                    </m:r>
                    <m:sSub>
                      <m:sSubPr>
                        <m:ctrlPr>
                          <a:rPr lang="zh-CN" altLang="zh-CN" i="1">
                            <a:solidFill>
                              <a:srgbClr val="002060"/>
                            </a:solidFill>
                          </a:rPr>
                        </m:ctrlPr>
                      </m:sSubPr>
                      <m:e>
                        <m:r>
                          <a:rPr lang="en-US" altLang="zh-CN" i="1">
                            <a:solidFill>
                              <a:srgbClr val="002060"/>
                            </a:solidFill>
                            <a:latin typeface="Cambria Math" panose="02040503050406030204" pitchFamily="18" charset="0"/>
                          </a:rPr>
                          <m:t>𝐶</m:t>
                        </m:r>
                      </m:e>
                      <m:sub>
                        <m:r>
                          <a:rPr lang="en-US" altLang="zh-CN">
                            <a:solidFill>
                              <a:srgbClr val="002060"/>
                            </a:solidFill>
                            <a:latin typeface="Cambria Math" panose="02040503050406030204" pitchFamily="18" charset="0"/>
                          </a:rPr>
                          <m:t>0</m:t>
                        </m:r>
                      </m:sub>
                    </m:sSub>
                  </m:oMath>
                </a14:m>
                <a:r>
                  <a:rPr lang="en-US" altLang="zh-CN" dirty="0">
                    <a:solidFill>
                      <a:srgbClr val="002060"/>
                    </a:solidFill>
                    <a:latin typeface="微软雅黑 Light" panose="020B0502040204020203" pitchFamily="34" charset="-122"/>
                    <a:ea typeface="微软雅黑 Light" panose="020B0502040204020203" pitchFamily="34" charset="-122"/>
                  </a:rPr>
                  <a:t>=15 000×6.145+20 000×0.386-80 000=19 895</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a:solidFill>
                      <a:srgbClr val="002060"/>
                    </a:solidFill>
                    <a:latin typeface="微软雅黑 Light" panose="020B0502040204020203" pitchFamily="34" charset="-122"/>
                    <a:ea typeface="微软雅黑 Light" panose="020B0502040204020203" pitchFamily="34" charset="-122"/>
                  </a:rPr>
                  <a:t>现假定净现金效益量减少</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en-US" altLang="zh-CN" dirty="0">
                    <a:solidFill>
                      <a:srgbClr val="002060"/>
                    </a:solidFill>
                    <a:latin typeface="微软雅黑 Light" panose="020B0502040204020203" pitchFamily="34" charset="-122"/>
                    <a:ea typeface="微软雅黑 Light" panose="020B0502040204020203" pitchFamily="34" charset="-122"/>
                  </a:rPr>
                  <a:t>13 500</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en-US" altLang="zh-CN" dirty="0">
                    <a:solidFill>
                      <a:srgbClr val="002060"/>
                    </a:solidFill>
                    <a:latin typeface="微软雅黑 Light" panose="020B0502040204020203" pitchFamily="34" charset="-122"/>
                    <a:ea typeface="微软雅黑 Light" panose="020B0502040204020203" pitchFamily="34" charset="-122"/>
                  </a:rPr>
                  <a:t>15 000×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1-0.10</a:t>
                </a:r>
                <a:r>
                  <a:rPr lang="zh-CN" altLang="zh-CN" dirty="0">
                    <a:solidFill>
                      <a:srgbClr val="002060"/>
                    </a:solidFill>
                    <a:latin typeface="微软雅黑 Light" panose="020B0502040204020203" pitchFamily="34" charset="-122"/>
                    <a:ea typeface="微软雅黑 Light" panose="020B0502040204020203" pitchFamily="34" charset="-122"/>
                  </a:rPr>
                  <a:t>）），其他变量不变，可重新算得</a:t>
                </a:r>
                <a:r>
                  <a:rPr lang="en-US" altLang="zh-CN" i="1" dirty="0">
                    <a:solidFill>
                      <a:srgbClr val="002060"/>
                    </a:solidFill>
                    <a:latin typeface="微软雅黑 Light" panose="020B0502040204020203" pitchFamily="34" charset="-122"/>
                    <a:ea typeface="微软雅黑 Light" panose="020B0502040204020203" pitchFamily="34" charset="-122"/>
                  </a:rPr>
                  <a:t>NPV</a:t>
                </a:r>
                <a:r>
                  <a:rPr lang="zh-CN" altLang="zh-CN" dirty="0">
                    <a:solidFill>
                      <a:srgbClr val="002060"/>
                    </a:solidFill>
                    <a:latin typeface="微软雅黑 Light" panose="020B0502040204020203" pitchFamily="34" charset="-122"/>
                    <a:ea typeface="微软雅黑 Light" panose="020B0502040204020203" pitchFamily="34" charset="-122"/>
                  </a:rPr>
                  <a:t>为</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i="1" dirty="0" smtClean="0">
                    <a:solidFill>
                      <a:srgbClr val="002060"/>
                    </a:solidFill>
                    <a:latin typeface="微软雅黑 Light" panose="020B0502040204020203" pitchFamily="34" charset="-122"/>
                    <a:ea typeface="微软雅黑 Light" panose="020B0502040204020203" pitchFamily="34" charset="-122"/>
                  </a:rPr>
                  <a:t>       NPV</a:t>
                </a:r>
                <a:r>
                  <a:rPr lang="en-US" altLang="zh-CN" dirty="0" smtClean="0">
                    <a:solidFill>
                      <a:srgbClr val="002060"/>
                    </a:solidFill>
                    <a:latin typeface="微软雅黑 Light" panose="020B0502040204020203" pitchFamily="34" charset="-122"/>
                    <a:ea typeface="微软雅黑 Light" panose="020B0502040204020203" pitchFamily="34" charset="-122"/>
                  </a:rPr>
                  <a:t>=13 </a:t>
                </a:r>
                <a:r>
                  <a:rPr lang="en-US" altLang="zh-CN" dirty="0">
                    <a:solidFill>
                      <a:srgbClr val="002060"/>
                    </a:solidFill>
                    <a:latin typeface="微软雅黑 Light" panose="020B0502040204020203" pitchFamily="34" charset="-122"/>
                    <a:ea typeface="微软雅黑 Light" panose="020B0502040204020203" pitchFamily="34" charset="-122"/>
                  </a:rPr>
                  <a:t>500×6.145+20 000×0.386-80 000=10 677.5</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a:p>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dirty="0" smtClean="0">
                    <a:solidFill>
                      <a:srgbClr val="002060"/>
                    </a:solidFill>
                    <a:latin typeface="微软雅黑 Light" panose="020B0502040204020203" pitchFamily="34" charset="-122"/>
                    <a:ea typeface="微软雅黑 Light" panose="020B0502040204020203" pitchFamily="34" charset="-122"/>
                  </a:rPr>
                  <a:t>       </a:t>
                </a:r>
                <a:r>
                  <a:rPr lang="zh-CN" altLang="zh-CN" dirty="0" smtClean="0">
                    <a:solidFill>
                      <a:srgbClr val="002060"/>
                    </a:solidFill>
                    <a:latin typeface="微软雅黑 Light" panose="020B0502040204020203" pitchFamily="34" charset="-122"/>
                    <a:ea typeface="微软雅黑 Light" panose="020B0502040204020203" pitchFamily="34" charset="-122"/>
                  </a:rPr>
                  <a:t>净现值</a:t>
                </a:r>
                <a:r>
                  <a:rPr lang="zh-CN" altLang="zh-CN" dirty="0">
                    <a:solidFill>
                      <a:srgbClr val="002060"/>
                    </a:solidFill>
                    <a:latin typeface="微软雅黑 Light" panose="020B0502040204020203" pitchFamily="34" charset="-122"/>
                    <a:ea typeface="微软雅黑 Light" panose="020B0502040204020203" pitchFamily="34" charset="-122"/>
                  </a:rPr>
                  <a:t>的变化率</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10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677</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5</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19</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895</m:t>
                        </m:r>
                      </m:num>
                      <m:den>
                        <m:r>
                          <a:rPr lang="en-US" altLang="zh-CN">
                            <a:solidFill>
                              <a:srgbClr val="002060"/>
                            </a:solidFill>
                            <a:latin typeface="Cambria Math" panose="02040503050406030204" pitchFamily="18" charset="0"/>
                          </a:rPr>
                          <m:t>19</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895</m:t>
                        </m:r>
                      </m:den>
                    </m:f>
                  </m:oMath>
                </a14:m>
                <a:r>
                  <a:rPr lang="en-US" altLang="zh-CN" dirty="0">
                    <a:solidFill>
                      <a:srgbClr val="002060"/>
                    </a:solidFill>
                    <a:latin typeface="微软雅黑 Light" panose="020B0502040204020203" pitchFamily="34" charset="-122"/>
                    <a:ea typeface="微软雅黑 Light" panose="020B0502040204020203" pitchFamily="34" charset="-122"/>
                  </a:rPr>
                  <a:t>=-46</a:t>
                </a:r>
                <a:r>
                  <a:rPr lang="en-US"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这就是说</a:t>
                </a:r>
                <a:r>
                  <a:rPr lang="zh-CN" altLang="en-US" dirty="0">
                    <a:solidFill>
                      <a:srgbClr val="002060"/>
                    </a:solidFill>
                    <a:latin typeface="微软雅黑 Light" panose="020B0502040204020203" pitchFamily="34" charset="-122"/>
                    <a:ea typeface="微软雅黑 Light" panose="020B0502040204020203" pitchFamily="34" charset="-122"/>
                  </a:rPr>
                  <a:t>，净现金效益量减少</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，会导致净现值减少</a:t>
                </a:r>
                <a:r>
                  <a:rPr lang="en-US" altLang="zh-CN" dirty="0">
                    <a:solidFill>
                      <a:srgbClr val="002060"/>
                    </a:solidFill>
                    <a:latin typeface="微软雅黑 Light" panose="020B0502040204020203" pitchFamily="34" charset="-122"/>
                    <a:ea typeface="微软雅黑 Light" panose="020B0502040204020203" pitchFamily="34" charset="-122"/>
                  </a:rPr>
                  <a:t>46%</a:t>
                </a:r>
                <a:r>
                  <a:rPr lang="zh-CN" altLang="en-US" dirty="0">
                    <a:solidFill>
                      <a:srgbClr val="002060"/>
                    </a:solidFill>
                    <a:latin typeface="微软雅黑 Light" panose="020B0502040204020203" pitchFamily="34" charset="-122"/>
                    <a:ea typeface="微软雅黑 Light" panose="020B0502040204020203" pitchFamily="34" charset="-122"/>
                  </a:rPr>
                  <a:t>。用同样的方法可分别算出残值、方案寿命各减少</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会使净现值各减少</a:t>
                </a:r>
                <a:r>
                  <a:rPr lang="en-US" altLang="zh-CN" dirty="0">
                    <a:solidFill>
                      <a:srgbClr val="002060"/>
                    </a:solidFill>
                    <a:latin typeface="微软雅黑 Light" panose="020B0502040204020203" pitchFamily="34" charset="-122"/>
                    <a:ea typeface="微软雅黑 Light" panose="020B0502040204020203" pitchFamily="34" charset="-122"/>
                  </a:rPr>
                  <a:t>3.9%</a:t>
                </a:r>
                <a:r>
                  <a:rPr lang="zh-CN" altLang="en-US" dirty="0">
                    <a:solidFill>
                      <a:srgbClr val="002060"/>
                    </a:solidFill>
                    <a:latin typeface="微软雅黑 Light" panose="020B0502040204020203" pitchFamily="34" charset="-122"/>
                    <a:ea typeface="微软雅黑 Light" panose="020B0502040204020203" pitchFamily="34" charset="-122"/>
                  </a:rPr>
                  <a:t>和</a:t>
                </a:r>
                <a:r>
                  <a:rPr lang="en-US" altLang="zh-CN" dirty="0">
                    <a:solidFill>
                      <a:srgbClr val="002060"/>
                    </a:solidFill>
                    <a:latin typeface="微软雅黑 Light" panose="020B0502040204020203" pitchFamily="34" charset="-122"/>
                    <a:ea typeface="微软雅黑 Light" panose="020B0502040204020203" pitchFamily="34" charset="-122"/>
                  </a:rPr>
                  <a:t>25%</a:t>
                </a:r>
                <a:r>
                  <a:rPr lang="zh-CN" altLang="en-US" dirty="0">
                    <a:solidFill>
                      <a:srgbClr val="002060"/>
                    </a:solidFill>
                    <a:latin typeface="微软雅黑 Light" panose="020B0502040204020203" pitchFamily="34" charset="-122"/>
                    <a:ea typeface="微软雅黑 Light" panose="020B0502040204020203" pitchFamily="34" charset="-122"/>
                  </a:rPr>
                  <a:t>；贴现率提高</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，会使净现值减少</a:t>
                </a:r>
                <a:r>
                  <a:rPr lang="en-US" altLang="zh-CN" dirty="0">
                    <a:solidFill>
                      <a:srgbClr val="002060"/>
                    </a:solidFill>
                    <a:latin typeface="微软雅黑 Light" panose="020B0502040204020203" pitchFamily="34" charset="-122"/>
                    <a:ea typeface="微软雅黑 Light" panose="020B0502040204020203" pitchFamily="34" charset="-122"/>
                  </a:rPr>
                  <a:t>22.5%</a:t>
                </a:r>
                <a:r>
                  <a:rPr lang="zh-CN" altLang="en-US" dirty="0">
                    <a:solidFill>
                      <a:srgbClr val="002060"/>
                    </a:solidFill>
                    <a:latin typeface="微软雅黑 Light" panose="020B0502040204020203" pitchFamily="34" charset="-122"/>
                    <a:ea typeface="微软雅黑 Light" panose="020B0502040204020203" pitchFamily="34" charset="-122"/>
                  </a:rPr>
                  <a:t>。可见，净现金效益量是敏感性最大的数据，其次为方案寿命和贴现率，敏感性最小的数据是残值。</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987677"/>
                <a:ext cx="10912369" cy="3286541"/>
              </a:xfrm>
              <a:prstGeom prst="rect">
                <a:avLst/>
              </a:prstGeom>
              <a:blipFill rotWithShape="1">
                <a:blip r:embed="rId1"/>
                <a:stretch>
                  <a:fillRect l="-1" b="-6576"/>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6"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敏感性分析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测算为了保持方案的可取性，各有关数据的允许变动范围</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7" name="矩形 6"/>
              <p:cNvSpPr/>
              <p:nvPr/>
            </p:nvSpPr>
            <p:spPr>
              <a:xfrm>
                <a:off x="660506" y="2987677"/>
                <a:ext cx="10912369" cy="1601208"/>
              </a:xfrm>
              <a:prstGeom prst="rect">
                <a:avLst/>
              </a:prstGeom>
            </p:spPr>
            <p:txBody>
              <a:bodyPr wrap="square">
                <a:spAutoFit/>
              </a:bodyPr>
              <a:lstStyle/>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例</a:t>
                </a:r>
                <a:r>
                  <a:rPr lang="en-US" altLang="zh-CN" dirty="0">
                    <a:solidFill>
                      <a:srgbClr val="002060"/>
                    </a:solidFill>
                    <a:latin typeface="微软雅黑 Light" panose="020B0502040204020203" pitchFamily="34" charset="-122"/>
                    <a:ea typeface="微软雅黑 Light" panose="020B0502040204020203" pitchFamily="34" charset="-122"/>
                  </a:rPr>
                  <a:t>10-7</a:t>
                </a:r>
                <a:r>
                  <a:rPr lang="zh-CN" altLang="zh-CN" dirty="0">
                    <a:solidFill>
                      <a:srgbClr val="002060"/>
                    </a:solidFill>
                    <a:latin typeface="微软雅黑 Light" panose="020B0502040204020203" pitchFamily="34" charset="-122"/>
                    <a:ea typeface="微软雅黑 Light" panose="020B0502040204020203" pitchFamily="34" charset="-122"/>
                  </a:rPr>
                  <a:t>中，为了保持投资方案的可取性，净现金效益量最低不得少于多少？假定允许的最低的净现金效益量为</a:t>
                </a:r>
                <a:r>
                  <a:rPr lang="en-US" altLang="zh-CN" i="1" dirty="0">
                    <a:solidFill>
                      <a:srgbClr val="002060"/>
                    </a:solidFill>
                    <a:latin typeface="微软雅黑 Light" panose="020B0502040204020203" pitchFamily="34" charset="-122"/>
                    <a:ea typeface="微软雅黑 Light" panose="020B0502040204020203" pitchFamily="34" charset="-122"/>
                  </a:rPr>
                  <a:t>x</a:t>
                </a:r>
                <a:r>
                  <a:rPr lang="zh-CN" altLang="zh-CN" dirty="0">
                    <a:solidFill>
                      <a:srgbClr val="002060"/>
                    </a:solidFill>
                    <a:latin typeface="微软雅黑 Light" panose="020B0502040204020203" pitchFamily="34" charset="-122"/>
                    <a:ea typeface="微软雅黑 Light" panose="020B0502040204020203" pitchFamily="34" charset="-122"/>
                  </a:rPr>
                  <a:t>，</a:t>
                </a:r>
                <a:r>
                  <a:rPr lang="zh-CN" altLang="zh-CN" dirty="0" smtClean="0">
                    <a:solidFill>
                      <a:srgbClr val="002060"/>
                    </a:solidFill>
                    <a:latin typeface="微软雅黑 Light" panose="020B0502040204020203" pitchFamily="34" charset="-122"/>
                    <a:ea typeface="微软雅黑 Light" panose="020B0502040204020203" pitchFamily="34" charset="-122"/>
                  </a:rPr>
                  <a:t>那么</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       0</a:t>
                </a:r>
                <a:r>
                  <a:rPr lang="en-US" altLang="zh-CN" i="1" dirty="0" smtClean="0">
                    <a:solidFill>
                      <a:srgbClr val="002060"/>
                    </a:solidFill>
                    <a:latin typeface="微软雅黑 Light" panose="020B0502040204020203" pitchFamily="34" charset="-122"/>
                    <a:ea typeface="微软雅黑 Light" panose="020B0502040204020203" pitchFamily="34" charset="-122"/>
                  </a:rPr>
                  <a:t>=x×</a:t>
                </a:r>
                <a:r>
                  <a:rPr lang="en-US" altLang="zh-CN" dirty="0" smtClean="0">
                    <a:solidFill>
                      <a:srgbClr val="002060"/>
                    </a:solidFill>
                    <a:latin typeface="微软雅黑 Light" panose="020B0502040204020203" pitchFamily="34" charset="-122"/>
                    <a:ea typeface="微软雅黑 Light" panose="020B0502040204020203" pitchFamily="34" charset="-122"/>
                  </a:rPr>
                  <a:t>6</a:t>
                </a:r>
                <a:r>
                  <a:rPr lang="en-US" altLang="zh-CN" i="1" dirty="0" smtClean="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145</a:t>
                </a:r>
                <a:r>
                  <a:rPr lang="en-US" altLang="zh-CN" i="1" dirty="0" smtClean="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20 </a:t>
                </a:r>
                <a:r>
                  <a:rPr lang="en-US" altLang="zh-CN" dirty="0">
                    <a:solidFill>
                      <a:srgbClr val="002060"/>
                    </a:solidFill>
                    <a:latin typeface="微软雅黑 Light" panose="020B0502040204020203" pitchFamily="34" charset="-122"/>
                    <a:ea typeface="微软雅黑 Light" panose="020B0502040204020203" pitchFamily="34" charset="-122"/>
                  </a:rPr>
                  <a:t>000</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386</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80 </a:t>
                </a:r>
                <a:r>
                  <a:rPr lang="en-US" altLang="zh-CN" dirty="0" smtClean="0">
                    <a:solidFill>
                      <a:srgbClr val="002060"/>
                    </a:solidFill>
                    <a:latin typeface="微软雅黑 Light" panose="020B0502040204020203" pitchFamily="34" charset="-122"/>
                    <a:ea typeface="微软雅黑 Light" panose="020B0502040204020203" pitchFamily="34" charset="-122"/>
                  </a:rPr>
                  <a:t>000</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i="1" dirty="0">
                    <a:solidFill>
                      <a:srgbClr val="002060"/>
                    </a:solidFill>
                    <a:latin typeface="微软雅黑 Light" panose="020B0502040204020203" pitchFamily="34" charset="-122"/>
                    <a:ea typeface="微软雅黑 Light" panose="020B0502040204020203" pitchFamily="34" charset="-122"/>
                  </a:rPr>
                  <a:t>　　</a:t>
                </a:r>
                <a:r>
                  <a:rPr lang="en-US" altLang="zh-CN" i="1" dirty="0">
                    <a:solidFill>
                      <a:srgbClr val="002060"/>
                    </a:solidFill>
                    <a:latin typeface="微软雅黑 Light" panose="020B0502040204020203" pitchFamily="34" charset="-122"/>
                    <a:ea typeface="微软雅黑 Light" panose="020B0502040204020203" pitchFamily="34" charset="-122"/>
                  </a:rPr>
                  <a:t>x=</a:t>
                </a:r>
                <a14:m>
                  <m:oMath xmlns:m="http://schemas.openxmlformats.org/officeDocument/2006/math">
                    <m:f>
                      <m:fPr>
                        <m:ctrlPr>
                          <a:rPr lang="zh-CN" altLang="zh-CN" i="1">
                            <a:solidFill>
                              <a:srgbClr val="002060"/>
                            </a:solidFill>
                          </a:rPr>
                        </m:ctrlPr>
                      </m:fPr>
                      <m:num>
                        <m:r>
                          <a:rPr lang="en-US" altLang="zh-CN">
                            <a:solidFill>
                              <a:srgbClr val="002060"/>
                            </a:solidFill>
                            <a:latin typeface="Cambria Math" panose="02040503050406030204" pitchFamily="18" charset="0"/>
                          </a:rPr>
                          <m:t>80</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000</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7</m:t>
                        </m:r>
                        <m:r>
                          <m:rPr>
                            <m:nor/>
                          </m:rPr>
                          <a:rPr lang="en-US" altLang="zh-CN">
                            <a:solidFill>
                              <a:srgbClr val="002060"/>
                            </a:solidFill>
                            <a:latin typeface="微软雅黑 Light" panose="020B0502040204020203" pitchFamily="34" charset="-122"/>
                            <a:ea typeface="微软雅黑 Light" panose="020B0502040204020203" pitchFamily="34" charset="-122"/>
                          </a:rPr>
                          <m:t> </m:t>
                        </m:r>
                        <m:r>
                          <a:rPr lang="en-US" altLang="zh-CN">
                            <a:solidFill>
                              <a:srgbClr val="002060"/>
                            </a:solidFill>
                            <a:latin typeface="Cambria Math" panose="02040503050406030204" pitchFamily="18" charset="0"/>
                          </a:rPr>
                          <m:t>720</m:t>
                        </m:r>
                      </m:num>
                      <m:den>
                        <m:r>
                          <a:rPr lang="en-US" altLang="zh-CN">
                            <a:solidFill>
                              <a:srgbClr val="002060"/>
                            </a:solidFill>
                            <a:latin typeface="Cambria Math" panose="02040503050406030204" pitchFamily="18" charset="0"/>
                          </a:rPr>
                          <m:t>6</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145</m:t>
                        </m:r>
                      </m:den>
                    </m:f>
                  </m:oMath>
                </a14:m>
                <a:r>
                  <a:rPr lang="en-US" altLang="zh-CN" dirty="0">
                    <a:solidFill>
                      <a:srgbClr val="002060"/>
                    </a:solidFill>
                    <a:latin typeface="微软雅黑 Light" panose="020B0502040204020203" pitchFamily="34" charset="-122"/>
                    <a:ea typeface="微软雅黑 Light" panose="020B0502040204020203" pitchFamily="34" charset="-122"/>
                  </a:rPr>
                  <a:t>=11 762</a:t>
                </a:r>
                <a:r>
                  <a:rPr lang="zh-CN" altLang="zh-CN" dirty="0">
                    <a:solidFill>
                      <a:srgbClr val="002060"/>
                    </a:solidFill>
                    <a:latin typeface="微软雅黑 Light" panose="020B0502040204020203" pitchFamily="34" charset="-122"/>
                    <a:ea typeface="微软雅黑 Light" panose="020B0502040204020203" pitchFamily="34" charset="-122"/>
                  </a:rPr>
                  <a:t>（元</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该方案的实际的净现金效益量最低不得少于</a:t>
                </a:r>
                <a:r>
                  <a:rPr lang="en-US" altLang="zh-CN" dirty="0">
                    <a:solidFill>
                      <a:srgbClr val="002060"/>
                    </a:solidFill>
                    <a:latin typeface="微软雅黑 Light" panose="020B0502040204020203" pitchFamily="34" charset="-122"/>
                    <a:ea typeface="微软雅黑 Light" panose="020B0502040204020203" pitchFamily="34" charset="-122"/>
                  </a:rPr>
                  <a:t>11 762</a:t>
                </a:r>
                <a:r>
                  <a:rPr lang="zh-CN" altLang="zh-CN" dirty="0">
                    <a:solidFill>
                      <a:srgbClr val="002060"/>
                    </a:solidFill>
                    <a:latin typeface="微软雅黑 Light" panose="020B0502040204020203" pitchFamily="34" charset="-122"/>
                    <a:ea typeface="微软雅黑 Light" panose="020B0502040204020203" pitchFamily="34" charset="-122"/>
                  </a:rPr>
                  <a:t>元，否则原来接受该方案的决策就不能成立</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7" name="矩形 6"/>
              <p:cNvSpPr>
                <a:spLocks noRot="1" noChangeAspect="1" noMove="1" noResize="1" noEditPoints="1" noAdjustHandles="1" noChangeArrowheads="1" noChangeShapeType="1" noTextEdit="1"/>
              </p:cNvSpPr>
              <p:nvPr/>
            </p:nvSpPr>
            <p:spPr>
              <a:xfrm>
                <a:off x="660506" y="2987677"/>
                <a:ext cx="10912369" cy="1601208"/>
              </a:xfrm>
              <a:prstGeom prst="rect">
                <a:avLst/>
              </a:prstGeom>
              <a:blipFill rotWithShape="1">
                <a:blip r:embed="rId1"/>
                <a:stretch>
                  <a:fillRect l="-1" b="2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在决策中如何考虑风险</a:t>
            </a:r>
            <a:endParaRPr lang="zh-CN" altLang="zh-CN" dirty="0">
              <a:effectLst/>
            </a:endParaRPr>
          </a:p>
        </p:txBody>
      </p:sp>
      <p:sp>
        <p:nvSpPr>
          <p:cNvPr id="6"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敏感性分析</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测算有关数据发生一定幅度的变动对投资决策结果的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影响</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7" name="矩形 6"/>
          <p:cNvSpPr/>
          <p:nvPr/>
        </p:nvSpPr>
        <p:spPr>
          <a:xfrm>
            <a:off x="660506" y="2987677"/>
            <a:ext cx="10912369" cy="1754326"/>
          </a:xfrm>
          <a:prstGeom prst="rect">
            <a:avLst/>
          </a:prstGeom>
        </p:spPr>
        <p:txBody>
          <a:bodyPr wrap="square">
            <a:spAutoFit/>
          </a:bodyPr>
          <a:lstStyle/>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例</a:t>
            </a:r>
            <a:r>
              <a:rPr lang="en-US" altLang="zh-CN" dirty="0">
                <a:solidFill>
                  <a:srgbClr val="002060"/>
                </a:solidFill>
                <a:latin typeface="微软雅黑 Light" panose="020B0502040204020203" pitchFamily="34" charset="-122"/>
                <a:ea typeface="微软雅黑 Light" panose="020B0502040204020203" pitchFamily="34" charset="-122"/>
              </a:rPr>
              <a:t>10-7</a:t>
            </a:r>
            <a:r>
              <a:rPr lang="zh-CN" altLang="zh-CN" dirty="0">
                <a:solidFill>
                  <a:srgbClr val="002060"/>
                </a:solidFill>
                <a:latin typeface="微软雅黑 Light" panose="020B0502040204020203" pitchFamily="34" charset="-122"/>
                <a:ea typeface="微软雅黑 Light" panose="020B0502040204020203" pitchFamily="34" charset="-122"/>
              </a:rPr>
              <a:t>中，人们估计净现金效益量将会在</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zh-CN" dirty="0">
                <a:solidFill>
                  <a:srgbClr val="002060"/>
                </a:solidFill>
                <a:latin typeface="微软雅黑 Light" panose="020B0502040204020203" pitchFamily="34" charset="-122"/>
                <a:ea typeface="微软雅黑 Light" panose="020B0502040204020203" pitchFamily="34" charset="-122"/>
              </a:rPr>
              <a:t>元（悲观的估计）至</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zh-CN" dirty="0">
                <a:solidFill>
                  <a:srgbClr val="002060"/>
                </a:solidFill>
                <a:latin typeface="微软雅黑 Light" panose="020B0502040204020203" pitchFamily="34" charset="-122"/>
                <a:ea typeface="微软雅黑 Light" panose="020B0502040204020203" pitchFamily="34" charset="-122"/>
              </a:rPr>
              <a:t>元（乐观的估计）之间变动。如果实际的净现金效益量只有</a:t>
            </a:r>
            <a:r>
              <a:rPr lang="en-US" altLang="zh-CN" dirty="0">
                <a:solidFill>
                  <a:srgbClr val="002060"/>
                </a:solidFill>
                <a:latin typeface="微软雅黑 Light" panose="020B0502040204020203" pitchFamily="34" charset="-122"/>
                <a:ea typeface="微软雅黑 Light" panose="020B0502040204020203" pitchFamily="34" charset="-122"/>
              </a:rPr>
              <a:t>10 000</a:t>
            </a:r>
            <a:r>
              <a:rPr lang="zh-CN" altLang="zh-CN" dirty="0">
                <a:solidFill>
                  <a:srgbClr val="002060"/>
                </a:solidFill>
                <a:latin typeface="微软雅黑 Light" panose="020B0502040204020203" pitchFamily="34" charset="-122"/>
                <a:ea typeface="微软雅黑 Light" panose="020B0502040204020203" pitchFamily="34" charset="-122"/>
              </a:rPr>
              <a:t>元，那么净现值将为：</a:t>
            </a:r>
            <a:endParaRPr lang="zh-CN" altLang="zh-CN" dirty="0">
              <a:solidFill>
                <a:srgbClr val="002060"/>
              </a:solidFill>
              <a:latin typeface="微软雅黑 Light" panose="020B0502040204020203" pitchFamily="34" charset="-122"/>
              <a:ea typeface="微软雅黑 Light" panose="020B0502040204020203" pitchFamily="34" charset="-122"/>
            </a:endParaRPr>
          </a:p>
          <a:p>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i="1" dirty="0">
                <a:solidFill>
                  <a:srgbClr val="002060"/>
                </a:solidFill>
                <a:latin typeface="微软雅黑 Light" panose="020B0502040204020203" pitchFamily="34" charset="-122"/>
                <a:ea typeface="微软雅黑 Light" panose="020B0502040204020203" pitchFamily="34" charset="-122"/>
              </a:rPr>
              <a:t>NPV</a:t>
            </a:r>
            <a:r>
              <a:rPr lang="en-US" altLang="zh-CN" dirty="0">
                <a:solidFill>
                  <a:srgbClr val="002060"/>
                </a:solidFill>
                <a:latin typeface="微软雅黑 Light" panose="020B0502040204020203" pitchFamily="34" charset="-122"/>
                <a:ea typeface="微软雅黑 Light" panose="020B0502040204020203" pitchFamily="34" charset="-122"/>
              </a:rPr>
              <a:t>=10 000×6.145+20 000×0.386-80 000=-10 830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a:p>
            <a:r>
              <a:rPr lang="zh-CN" altLang="zh-CN" dirty="0">
                <a:solidFill>
                  <a:srgbClr val="002060"/>
                </a:solidFill>
                <a:latin typeface="微软雅黑 Light" panose="020B0502040204020203" pitchFamily="34" charset="-122"/>
                <a:ea typeface="微软雅黑 Light" panose="020B0502040204020203" pitchFamily="34" charset="-122"/>
              </a:rPr>
              <a:t>如果实际的净现金效益量能达到</a:t>
            </a:r>
            <a:r>
              <a:rPr lang="en-US" altLang="zh-CN" dirty="0">
                <a:solidFill>
                  <a:srgbClr val="002060"/>
                </a:solidFill>
                <a:latin typeface="微软雅黑 Light" panose="020B0502040204020203" pitchFamily="34" charset="-122"/>
                <a:ea typeface="微软雅黑 Light" panose="020B0502040204020203" pitchFamily="34" charset="-122"/>
              </a:rPr>
              <a:t>20 000</a:t>
            </a:r>
            <a:r>
              <a:rPr lang="zh-CN" altLang="zh-CN" dirty="0">
                <a:solidFill>
                  <a:srgbClr val="002060"/>
                </a:solidFill>
                <a:latin typeface="微软雅黑 Light" panose="020B0502040204020203" pitchFamily="34" charset="-122"/>
                <a:ea typeface="微软雅黑 Light" panose="020B0502040204020203" pitchFamily="34" charset="-122"/>
              </a:rPr>
              <a:t>元，则净现值将为：</a:t>
            </a:r>
            <a:endParaRPr lang="zh-CN" altLang="zh-CN" dirty="0">
              <a:solidFill>
                <a:srgbClr val="002060"/>
              </a:solidFill>
              <a:latin typeface="微软雅黑 Light" panose="020B0502040204020203" pitchFamily="34" charset="-122"/>
              <a:ea typeface="微软雅黑 Light" panose="020B0502040204020203" pitchFamily="34" charset="-122"/>
            </a:endParaRPr>
          </a:p>
          <a:p>
            <a:r>
              <a:rPr lang="zh-CN" altLang="zh-CN" dirty="0">
                <a:solidFill>
                  <a:srgbClr val="002060"/>
                </a:solidFill>
                <a:latin typeface="微软雅黑 Light" panose="020B0502040204020203" pitchFamily="34" charset="-122"/>
                <a:ea typeface="微软雅黑 Light" panose="020B0502040204020203" pitchFamily="34" charset="-122"/>
              </a:rPr>
              <a:t>　　</a:t>
            </a:r>
            <a:r>
              <a:rPr lang="en-US" altLang="zh-CN" i="1" dirty="0">
                <a:solidFill>
                  <a:srgbClr val="002060"/>
                </a:solidFill>
                <a:latin typeface="微软雅黑 Light" panose="020B0502040204020203" pitchFamily="34" charset="-122"/>
                <a:ea typeface="微软雅黑 Light" panose="020B0502040204020203" pitchFamily="34" charset="-122"/>
              </a:rPr>
              <a:t>NPV</a:t>
            </a:r>
            <a:r>
              <a:rPr lang="en-US" altLang="zh-CN" dirty="0">
                <a:solidFill>
                  <a:srgbClr val="002060"/>
                </a:solidFill>
                <a:latin typeface="微软雅黑 Light" panose="020B0502040204020203" pitchFamily="34" charset="-122"/>
                <a:ea typeface="微软雅黑 Light" panose="020B0502040204020203" pitchFamily="34" charset="-122"/>
              </a:rPr>
              <a:t>=20 000×6.145+20 000×0.386-80 000=50 620</a:t>
            </a:r>
            <a:r>
              <a:rPr lang="zh-CN" altLang="zh-CN" dirty="0">
                <a:solidFill>
                  <a:srgbClr val="002060"/>
                </a:solidFill>
                <a:latin typeface="微软雅黑 Light" panose="020B0502040204020203" pitchFamily="34" charset="-122"/>
                <a:ea typeface="微软雅黑 Light" panose="020B0502040204020203" pitchFamily="34" charset="-122"/>
              </a:rPr>
              <a:t>（元）</a:t>
            </a:r>
            <a:endParaRPr lang="zh-CN"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zh-CN"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zh-CN" dirty="0"/>
              <a:t>风险的概念和风险的衡量</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00611"/>
            <a:ext cx="2313254" cy="646331"/>
          </a:xfrm>
          <a:prstGeom prst="rect">
            <a:avLst/>
          </a:prstGeom>
          <a:noFill/>
        </p:spPr>
        <p:txBody>
          <a:bodyPr wrap="square" rtlCol="0">
            <a:spAutoFit/>
          </a:bodyPr>
          <a:lstStyle/>
          <a:p>
            <a:pPr algn="ctr"/>
            <a:r>
              <a:rPr lang="zh-CN" altLang="zh-CN" dirty="0"/>
              <a:t>经济学关于风险的</a:t>
            </a:r>
            <a:r>
              <a:rPr lang="zh-CN" altLang="zh-CN" dirty="0" smtClean="0"/>
              <a:t>理论</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降低风险的途径</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60491"/>
            <a:ext cx="2313254" cy="646331"/>
          </a:xfrm>
          <a:prstGeom prst="rect">
            <a:avLst/>
          </a:prstGeom>
          <a:noFill/>
        </p:spPr>
        <p:txBody>
          <a:bodyPr wrap="square" rtlCol="0">
            <a:spAutoFit/>
          </a:bodyPr>
          <a:lstStyle/>
          <a:p>
            <a:pPr algn="ctr"/>
            <a:r>
              <a:rPr lang="zh-CN" altLang="zh-CN" dirty="0"/>
              <a:t>在决策中如何考虑风险</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不确定条件下的企业决策</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信息的搜集成本和价值</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不确定条件下的企业决策</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一、最大最小收益决策</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决策时从最坏的结果中选择结果最好的方案</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87677"/>
            <a:ext cx="10912369" cy="95410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10-8</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假定某电子仪表公司各种决策方案的预期收益如表所示，问：如用最大最小收益决策法，怎样选择最优方案？ </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89" y="3941785"/>
          <a:ext cx="10515601" cy="2158977"/>
        </p:xfrm>
        <a:graphic>
          <a:graphicData uri="http://schemas.openxmlformats.org/drawingml/2006/table">
            <a:tbl>
              <a:tblPr firstRow="1" firstCol="1" bandRow="1">
                <a:tableStyleId>{5C22544A-7EE6-4342-B048-85BDC9FD1C3A}</a:tableStyleId>
              </a:tblPr>
              <a:tblGrid>
                <a:gridCol w="2498346"/>
                <a:gridCol w="1615891"/>
                <a:gridCol w="1615891"/>
                <a:gridCol w="1615891"/>
                <a:gridCol w="1477238"/>
                <a:gridCol w="1692344"/>
              </a:tblGrid>
              <a:tr h="308425">
                <a:tc rowSpan="2">
                  <a:txBody>
                    <a:bodyPr/>
                    <a:lstStyle/>
                    <a:p>
                      <a:pPr algn="ctr">
                        <a:lnSpc>
                          <a:spcPct val="100000"/>
                        </a:lnSpc>
                        <a:spcAft>
                          <a:spcPts val="0"/>
                        </a:spcAft>
                      </a:pPr>
                      <a:r>
                        <a:rPr lang="zh-CN" sz="1400">
                          <a:effectLst/>
                        </a:rPr>
                        <a:t>行动方案</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4">
                  <a:txBody>
                    <a:bodyPr/>
                    <a:lstStyle/>
                    <a:p>
                      <a:pPr algn="ctr">
                        <a:lnSpc>
                          <a:spcPct val="100000"/>
                        </a:lnSpc>
                        <a:spcAft>
                          <a:spcPts val="0"/>
                        </a:spcAft>
                      </a:pPr>
                      <a:r>
                        <a:rPr lang="zh-CN" sz="1400">
                          <a:effectLst/>
                        </a:rPr>
                        <a:t>自然状态</a:t>
                      </a:r>
                      <a:r>
                        <a:rPr lang="en-US" sz="1400">
                          <a:effectLst/>
                        </a:rPr>
                        <a:t>-</a:t>
                      </a:r>
                      <a:r>
                        <a:rPr lang="zh-CN" sz="1400">
                          <a:effectLst/>
                        </a:rPr>
                        <a:t>市场条件</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hMerge="1">
                  <a:tcPr/>
                </a:tc>
                <a:tc rowSpan="2">
                  <a:txBody>
                    <a:bodyPr/>
                    <a:lstStyle/>
                    <a:p>
                      <a:pPr algn="ctr">
                        <a:lnSpc>
                          <a:spcPct val="100000"/>
                        </a:lnSpc>
                        <a:spcAft>
                          <a:spcPts val="0"/>
                        </a:spcAft>
                      </a:pPr>
                      <a:r>
                        <a:rPr lang="zh-CN" sz="1400">
                          <a:effectLst/>
                        </a:rPr>
                        <a:t>最小</a:t>
                      </a:r>
                      <a:endParaRPr lang="zh-CN" sz="1600">
                        <a:effectLst/>
                      </a:endParaRPr>
                    </a:p>
                    <a:p>
                      <a:pPr algn="ctr">
                        <a:lnSpc>
                          <a:spcPct val="100000"/>
                        </a:lnSpc>
                        <a:spcAft>
                          <a:spcPts val="0"/>
                        </a:spcAft>
                      </a:pPr>
                      <a:r>
                        <a:rPr lang="zh-CN" sz="1400">
                          <a:effectLst/>
                        </a:rPr>
                        <a:t>收益值</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616852">
                <a:tc vMerge="1">
                  <a:tcPr/>
                </a:tc>
                <a:tc>
                  <a:txBody>
                    <a:bodyPr/>
                    <a:lstStyle/>
                    <a:p>
                      <a:pPr algn="ctr">
                        <a:lnSpc>
                          <a:spcPct val="100000"/>
                        </a:lnSpc>
                        <a:spcAft>
                          <a:spcPts val="0"/>
                        </a:spcAft>
                      </a:pPr>
                      <a:r>
                        <a:rPr lang="en-US" sz="1400">
                          <a:effectLst/>
                        </a:rPr>
                        <a:t>①</a:t>
                      </a:r>
                      <a:r>
                        <a:rPr lang="zh-CN" sz="1400">
                          <a:effectLst/>
                        </a:rPr>
                        <a:t>对医疗仪器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②</a:t>
                      </a:r>
                      <a:r>
                        <a:rPr lang="zh-CN" sz="1400">
                          <a:effectLst/>
                        </a:rPr>
                        <a:t>对计算器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③</a:t>
                      </a:r>
                      <a:r>
                        <a:rPr lang="zh-CN" sz="1400">
                          <a:effectLst/>
                        </a:rPr>
                        <a:t>对电子表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④</a:t>
                      </a:r>
                      <a:r>
                        <a:rPr lang="zh-CN" sz="1400">
                          <a:effectLst/>
                        </a:rPr>
                        <a:t>市场条件</a:t>
                      </a:r>
                      <a:endParaRPr lang="zh-CN" sz="1600">
                        <a:effectLst/>
                      </a:endParaRPr>
                    </a:p>
                    <a:p>
                      <a:pPr algn="ctr">
                        <a:lnSpc>
                          <a:spcPct val="100000"/>
                        </a:lnSpc>
                        <a:spcAft>
                          <a:spcPts val="0"/>
                        </a:spcAft>
                      </a:pPr>
                      <a:r>
                        <a:rPr lang="zh-CN" sz="1400">
                          <a:effectLst/>
                        </a:rPr>
                        <a:t>不变</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vMerge="1">
                  <a:tcPr/>
                </a:tc>
              </a:tr>
              <a:tr h="308425">
                <a:tc>
                  <a:txBody>
                    <a:bodyPr/>
                    <a:lstStyle/>
                    <a:p>
                      <a:pPr algn="ctr">
                        <a:lnSpc>
                          <a:spcPct val="100000"/>
                        </a:lnSpc>
                        <a:spcAft>
                          <a:spcPts val="0"/>
                        </a:spcAft>
                      </a:pPr>
                      <a:r>
                        <a:rPr lang="zh-CN" sz="1400">
                          <a:effectLst/>
                        </a:rPr>
                        <a:t>开发医疗仪器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308425">
                <a:tc>
                  <a:txBody>
                    <a:bodyPr/>
                    <a:lstStyle/>
                    <a:p>
                      <a:pPr algn="ctr">
                        <a:lnSpc>
                          <a:spcPct val="100000"/>
                        </a:lnSpc>
                        <a:spcAft>
                          <a:spcPts val="0"/>
                        </a:spcAft>
                      </a:pPr>
                      <a:r>
                        <a:rPr lang="zh-CN" sz="1400">
                          <a:effectLst/>
                        </a:rPr>
                        <a:t>开发计算器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308425">
                <a:tc>
                  <a:txBody>
                    <a:bodyPr/>
                    <a:lstStyle/>
                    <a:p>
                      <a:pPr algn="ctr">
                        <a:lnSpc>
                          <a:spcPct val="100000"/>
                        </a:lnSpc>
                        <a:spcAft>
                          <a:spcPts val="0"/>
                        </a:spcAft>
                      </a:pPr>
                      <a:r>
                        <a:rPr lang="zh-CN" sz="1400">
                          <a:effectLst/>
                        </a:rPr>
                        <a:t>开发电子表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308425">
                <a:tc>
                  <a:txBody>
                    <a:bodyPr/>
                    <a:lstStyle/>
                    <a:p>
                      <a:pPr algn="ctr">
                        <a:lnSpc>
                          <a:spcPct val="100000"/>
                        </a:lnSpc>
                        <a:spcAft>
                          <a:spcPts val="0"/>
                        </a:spcAft>
                      </a:pPr>
                      <a:r>
                        <a:rPr lang="zh-CN" sz="1400">
                          <a:effectLst/>
                        </a:rPr>
                        <a:t>让产品保持原样</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-100</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不确定条件下的企业决策</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一、最大最小收益决策</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决策时从最坏的结果中选择结果最好的方案</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87677"/>
            <a:ext cx="10912369" cy="1508105"/>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首先从各种自然状态中为每个方案找出一个最小的收益值，然后从这些最小收益值所代表的不同方案中，选择一个收益最大的方案，这就是最优方案（见表</a:t>
            </a:r>
            <a:r>
              <a:rPr lang="en-US" altLang="zh-CN" dirty="0">
                <a:solidFill>
                  <a:srgbClr val="002060"/>
                </a:solidFill>
                <a:latin typeface="微软雅黑 Light" panose="020B0502040204020203" pitchFamily="34" charset="-122"/>
                <a:ea typeface="微软雅黑 Light" panose="020B0502040204020203" pitchFamily="34" charset="-122"/>
              </a:rPr>
              <a:t>10-10</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从表</a:t>
            </a:r>
            <a:r>
              <a:rPr lang="en-US" altLang="zh-CN" dirty="0">
                <a:solidFill>
                  <a:srgbClr val="002060"/>
                </a:solidFill>
                <a:latin typeface="微软雅黑 Light" panose="020B0502040204020203" pitchFamily="34" charset="-122"/>
                <a:ea typeface="微软雅黑 Light" panose="020B0502040204020203" pitchFamily="34" charset="-122"/>
              </a:rPr>
              <a:t>10-10</a:t>
            </a:r>
            <a:r>
              <a:rPr lang="zh-CN" altLang="en-US" dirty="0">
                <a:solidFill>
                  <a:srgbClr val="002060"/>
                </a:solidFill>
                <a:latin typeface="微软雅黑 Light" panose="020B0502040204020203" pitchFamily="34" charset="-122"/>
                <a:ea typeface="微软雅黑 Light" panose="020B0502040204020203" pitchFamily="34" charset="-122"/>
              </a:rPr>
              <a:t>中看到，最优方案共有两个：开发医疗仪器和让产品保持原样。这两个方案在最坏的情况下都最多亏损</a:t>
            </a:r>
            <a:r>
              <a:rPr lang="en-US" altLang="zh-CN" dirty="0">
                <a:solidFill>
                  <a:srgbClr val="002060"/>
                </a:solidFill>
                <a:latin typeface="微软雅黑 Light" panose="020B0502040204020203" pitchFamily="34" charset="-122"/>
                <a:ea typeface="微软雅黑 Light" panose="020B0502040204020203" pitchFamily="34" charset="-122"/>
              </a:rPr>
              <a:t>100</a:t>
            </a:r>
            <a:r>
              <a:rPr lang="zh-CN" altLang="en-US" dirty="0">
                <a:solidFill>
                  <a:srgbClr val="002060"/>
                </a:solidFill>
                <a:latin typeface="微软雅黑 Light" panose="020B0502040204020203" pitchFamily="34" charset="-122"/>
                <a:ea typeface="微软雅黑 Light" panose="020B0502040204020203" pitchFamily="34" charset="-122"/>
              </a:rPr>
              <a:t>万元，是亏损最少的。</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不确定条件下的企业决策</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二、最小最大遗憾值决策</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从遗憾值最大的方案中选出遗憾值最小的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87677"/>
            <a:ext cx="10912369" cy="954107"/>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10-9</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假定某电子仪表公司各种决策方案的预期收益如表所示，问：如用最小最大遗憾值决策法，怎样选择最优方案？</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6" name="表格 5"/>
          <p:cNvGraphicFramePr>
            <a:graphicFrameLocks noGrp="1"/>
          </p:cNvGraphicFramePr>
          <p:nvPr/>
        </p:nvGraphicFramePr>
        <p:xfrm>
          <a:off x="858889" y="3941782"/>
          <a:ext cx="10515601" cy="2158980"/>
        </p:xfrm>
        <a:graphic>
          <a:graphicData uri="http://schemas.openxmlformats.org/drawingml/2006/table">
            <a:tbl>
              <a:tblPr firstRow="1" firstCol="1" bandRow="1">
                <a:tableStyleId>{5C22544A-7EE6-4342-B048-85BDC9FD1C3A}</a:tableStyleId>
              </a:tblPr>
              <a:tblGrid>
                <a:gridCol w="2497358"/>
                <a:gridCol w="1616090"/>
                <a:gridCol w="1616090"/>
                <a:gridCol w="1616090"/>
                <a:gridCol w="1477420"/>
                <a:gridCol w="1692553"/>
              </a:tblGrid>
              <a:tr h="308426">
                <a:tc rowSpan="2">
                  <a:txBody>
                    <a:bodyPr/>
                    <a:lstStyle/>
                    <a:p>
                      <a:pPr algn="ctr">
                        <a:lnSpc>
                          <a:spcPct val="100000"/>
                        </a:lnSpc>
                        <a:spcAft>
                          <a:spcPts val="0"/>
                        </a:spcAft>
                      </a:pPr>
                      <a:r>
                        <a:rPr lang="zh-CN" sz="1400">
                          <a:effectLst/>
                        </a:rPr>
                        <a:t>行动方案</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4">
                  <a:txBody>
                    <a:bodyPr/>
                    <a:lstStyle/>
                    <a:p>
                      <a:pPr algn="ctr">
                        <a:lnSpc>
                          <a:spcPct val="100000"/>
                        </a:lnSpc>
                        <a:spcAft>
                          <a:spcPts val="0"/>
                        </a:spcAft>
                      </a:pPr>
                      <a:r>
                        <a:rPr lang="zh-CN" sz="1400">
                          <a:effectLst/>
                        </a:rPr>
                        <a:t>自然状态</a:t>
                      </a:r>
                      <a:r>
                        <a:rPr lang="en-US" sz="1400">
                          <a:effectLst/>
                        </a:rPr>
                        <a:t>-</a:t>
                      </a:r>
                      <a:r>
                        <a:rPr lang="zh-CN" sz="1400">
                          <a:effectLst/>
                        </a:rPr>
                        <a:t>市场条件</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hMerge="1">
                  <a:tcPr/>
                </a:tc>
                <a:tc rowSpan="2">
                  <a:txBody>
                    <a:bodyPr/>
                    <a:lstStyle/>
                    <a:p>
                      <a:pPr algn="ctr">
                        <a:lnSpc>
                          <a:spcPct val="100000"/>
                        </a:lnSpc>
                        <a:spcAft>
                          <a:spcPts val="0"/>
                        </a:spcAft>
                      </a:pPr>
                      <a:r>
                        <a:rPr lang="zh-CN" sz="1400">
                          <a:effectLst/>
                        </a:rPr>
                        <a:t>最大</a:t>
                      </a:r>
                      <a:endParaRPr lang="zh-CN" sz="1600">
                        <a:effectLst/>
                      </a:endParaRPr>
                    </a:p>
                    <a:p>
                      <a:pPr algn="ctr">
                        <a:lnSpc>
                          <a:spcPct val="100000"/>
                        </a:lnSpc>
                        <a:spcAft>
                          <a:spcPts val="0"/>
                        </a:spcAft>
                      </a:pPr>
                      <a:r>
                        <a:rPr lang="zh-CN" sz="1400">
                          <a:effectLst/>
                        </a:rPr>
                        <a:t>收益值</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616850">
                <a:tc vMerge="1">
                  <a:tcPr/>
                </a:tc>
                <a:tc>
                  <a:txBody>
                    <a:bodyPr/>
                    <a:lstStyle/>
                    <a:p>
                      <a:pPr algn="ctr">
                        <a:lnSpc>
                          <a:spcPct val="100000"/>
                        </a:lnSpc>
                        <a:spcAft>
                          <a:spcPts val="0"/>
                        </a:spcAft>
                      </a:pPr>
                      <a:r>
                        <a:rPr lang="en-US" sz="1400">
                          <a:effectLst/>
                        </a:rPr>
                        <a:t>①</a:t>
                      </a:r>
                      <a:r>
                        <a:rPr lang="zh-CN" sz="1400">
                          <a:effectLst/>
                        </a:rPr>
                        <a:t>对医疗仪器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②</a:t>
                      </a:r>
                      <a:r>
                        <a:rPr lang="zh-CN" sz="1400">
                          <a:effectLst/>
                        </a:rPr>
                        <a:t>对计算器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③</a:t>
                      </a:r>
                      <a:r>
                        <a:rPr lang="zh-CN" sz="1400">
                          <a:effectLst/>
                        </a:rPr>
                        <a:t>对电子表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④</a:t>
                      </a:r>
                      <a:r>
                        <a:rPr lang="zh-CN" sz="1400">
                          <a:effectLst/>
                        </a:rPr>
                        <a:t>市场条件</a:t>
                      </a:r>
                      <a:endParaRPr lang="zh-CN" sz="1600">
                        <a:effectLst/>
                      </a:endParaRPr>
                    </a:p>
                    <a:p>
                      <a:pPr algn="ctr">
                        <a:lnSpc>
                          <a:spcPct val="100000"/>
                        </a:lnSpc>
                        <a:spcAft>
                          <a:spcPts val="0"/>
                        </a:spcAft>
                      </a:pPr>
                      <a:r>
                        <a:rPr lang="zh-CN" sz="1400">
                          <a:effectLst/>
                        </a:rPr>
                        <a:t>不变</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vMerge="1">
                  <a:tcPr/>
                </a:tc>
              </a:tr>
              <a:tr h="308426">
                <a:tc>
                  <a:txBody>
                    <a:bodyPr/>
                    <a:lstStyle/>
                    <a:p>
                      <a:pPr algn="ctr">
                        <a:lnSpc>
                          <a:spcPct val="100000"/>
                        </a:lnSpc>
                        <a:spcAft>
                          <a:spcPts val="0"/>
                        </a:spcAft>
                      </a:pPr>
                      <a:r>
                        <a:rPr lang="zh-CN" sz="1400">
                          <a:effectLst/>
                        </a:rPr>
                        <a:t>开发医疗仪器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308426">
                <a:tc>
                  <a:txBody>
                    <a:bodyPr/>
                    <a:lstStyle/>
                    <a:p>
                      <a:pPr algn="ctr">
                        <a:lnSpc>
                          <a:spcPct val="100000"/>
                        </a:lnSpc>
                        <a:spcAft>
                          <a:spcPts val="0"/>
                        </a:spcAft>
                      </a:pPr>
                      <a:r>
                        <a:rPr lang="zh-CN" sz="1400">
                          <a:effectLst/>
                        </a:rPr>
                        <a:t>开发计算器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308426">
                <a:tc>
                  <a:txBody>
                    <a:bodyPr/>
                    <a:lstStyle/>
                    <a:p>
                      <a:pPr algn="ctr">
                        <a:lnSpc>
                          <a:spcPct val="100000"/>
                        </a:lnSpc>
                        <a:spcAft>
                          <a:spcPts val="0"/>
                        </a:spcAft>
                      </a:pPr>
                      <a:r>
                        <a:rPr lang="zh-CN" sz="1400">
                          <a:effectLst/>
                        </a:rPr>
                        <a:t>开发电子表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308426">
                <a:tc>
                  <a:txBody>
                    <a:bodyPr/>
                    <a:lstStyle/>
                    <a:p>
                      <a:pPr algn="ctr">
                        <a:lnSpc>
                          <a:spcPct val="100000"/>
                        </a:lnSpc>
                        <a:spcAft>
                          <a:spcPts val="0"/>
                        </a:spcAft>
                      </a:pPr>
                      <a:r>
                        <a:rPr lang="zh-CN" sz="1400">
                          <a:effectLst/>
                        </a:rPr>
                        <a:t>让产品保持原样</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150</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5</a:t>
            </a:r>
            <a:r>
              <a:rPr lang="zh-CN" altLang="zh-CN" dirty="0">
                <a:effectLst/>
              </a:rPr>
              <a:t>节　不确定条件下的企业决策</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二、最小最大遗憾值决策法</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从</a:t>
            </a:r>
            <a:r>
              <a:rPr lang="zh-CN" altLang="en-US" sz="2000" b="1" dirty="0">
                <a:solidFill>
                  <a:srgbClr val="002060"/>
                </a:solidFill>
                <a:latin typeface="微软雅黑 Light" panose="020B0502040204020203" pitchFamily="34" charset="-122"/>
                <a:ea typeface="微软雅黑 Light" panose="020B0502040204020203" pitchFamily="34" charset="-122"/>
              </a:rPr>
              <a:t>遗憾值最大的方案中选出遗憾值最小的。</a:t>
            </a:r>
            <a:endParaRPr lang="en-US" altLang="zh-CN"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87677"/>
            <a:ext cx="10912369" cy="1508105"/>
          </a:xfrm>
          <a:prstGeom prst="rect">
            <a:avLst/>
          </a:prstGeom>
        </p:spPr>
        <p:txBody>
          <a:bodyPr wrap="square">
            <a:spAutoFit/>
          </a:bodyPr>
          <a:lstStyle/>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a:t>
            </a:r>
            <a:endPar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将每种自然状态下最大收益方案的收益减去该自然状态下各方案的收益，得出该自然状态各个方案的遗憾值。</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从每个方案各种自然状态的遗憾值中选取最大遗憾值，再从中找出最小值，它所代表的方案就是最优方案。</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89" y="4535623"/>
          <a:ext cx="10515601" cy="1984683"/>
        </p:xfrm>
        <a:graphic>
          <a:graphicData uri="http://schemas.openxmlformats.org/drawingml/2006/table">
            <a:tbl>
              <a:tblPr firstRow="1" firstCol="1" bandRow="1">
                <a:tableStyleId>{5C22544A-7EE6-4342-B048-85BDC9FD1C3A}</a:tableStyleId>
              </a:tblPr>
              <a:tblGrid>
                <a:gridCol w="2498346"/>
                <a:gridCol w="1615891"/>
                <a:gridCol w="1615891"/>
                <a:gridCol w="1615891"/>
                <a:gridCol w="1477238"/>
                <a:gridCol w="1692344"/>
              </a:tblGrid>
              <a:tr h="283526">
                <a:tc rowSpan="2">
                  <a:txBody>
                    <a:bodyPr/>
                    <a:lstStyle/>
                    <a:p>
                      <a:pPr algn="ctr">
                        <a:lnSpc>
                          <a:spcPct val="100000"/>
                        </a:lnSpc>
                        <a:spcAft>
                          <a:spcPts val="0"/>
                        </a:spcAft>
                      </a:pPr>
                      <a:r>
                        <a:rPr lang="zh-CN" sz="1400">
                          <a:effectLst/>
                        </a:rPr>
                        <a:t>行动方案</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gridSpan="4">
                  <a:txBody>
                    <a:bodyPr/>
                    <a:lstStyle/>
                    <a:p>
                      <a:pPr algn="ctr">
                        <a:lnSpc>
                          <a:spcPct val="100000"/>
                        </a:lnSpc>
                        <a:spcAft>
                          <a:spcPts val="0"/>
                        </a:spcAft>
                      </a:pPr>
                      <a:r>
                        <a:rPr lang="zh-CN" sz="1400">
                          <a:effectLst/>
                        </a:rPr>
                        <a:t>自然状态</a:t>
                      </a:r>
                      <a:r>
                        <a:rPr lang="en-US" sz="1400">
                          <a:effectLst/>
                        </a:rPr>
                        <a:t>-</a:t>
                      </a:r>
                      <a:r>
                        <a:rPr lang="zh-CN" sz="1400">
                          <a:effectLst/>
                        </a:rPr>
                        <a:t>市场条件</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c hMerge="1">
                  <a:tcPr/>
                </a:tc>
                <a:tc hMerge="1">
                  <a:tcPr/>
                </a:tc>
                <a:tc rowSpan="2">
                  <a:txBody>
                    <a:bodyPr/>
                    <a:lstStyle/>
                    <a:p>
                      <a:pPr algn="ctr">
                        <a:lnSpc>
                          <a:spcPct val="100000"/>
                        </a:lnSpc>
                        <a:spcAft>
                          <a:spcPts val="0"/>
                        </a:spcAft>
                      </a:pPr>
                      <a:r>
                        <a:rPr lang="zh-CN" sz="1400">
                          <a:effectLst/>
                        </a:rPr>
                        <a:t>最大</a:t>
                      </a:r>
                      <a:endParaRPr lang="zh-CN" sz="1600">
                        <a:effectLst/>
                      </a:endParaRPr>
                    </a:p>
                    <a:p>
                      <a:pPr algn="ctr">
                        <a:lnSpc>
                          <a:spcPct val="100000"/>
                        </a:lnSpc>
                        <a:spcAft>
                          <a:spcPts val="0"/>
                        </a:spcAft>
                      </a:pPr>
                      <a:r>
                        <a:rPr lang="zh-CN" sz="1400">
                          <a:effectLst/>
                        </a:rPr>
                        <a:t>遗憾值</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567053">
                <a:tc vMerge="1">
                  <a:tcPr/>
                </a:tc>
                <a:tc>
                  <a:txBody>
                    <a:bodyPr/>
                    <a:lstStyle/>
                    <a:p>
                      <a:pPr algn="ctr">
                        <a:lnSpc>
                          <a:spcPct val="100000"/>
                        </a:lnSpc>
                        <a:spcAft>
                          <a:spcPts val="0"/>
                        </a:spcAft>
                      </a:pPr>
                      <a:r>
                        <a:rPr lang="en-US" sz="1400">
                          <a:effectLst/>
                        </a:rPr>
                        <a:t>①</a:t>
                      </a:r>
                      <a:r>
                        <a:rPr lang="zh-CN" sz="1400">
                          <a:effectLst/>
                        </a:rPr>
                        <a:t>对医疗仪器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②</a:t>
                      </a:r>
                      <a:r>
                        <a:rPr lang="zh-CN" sz="1400">
                          <a:effectLst/>
                        </a:rPr>
                        <a:t>对计算器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③</a:t>
                      </a:r>
                      <a:r>
                        <a:rPr lang="zh-CN" sz="1400">
                          <a:effectLst/>
                        </a:rPr>
                        <a:t>对电子表</a:t>
                      </a:r>
                      <a:endParaRPr lang="zh-CN" sz="1600">
                        <a:effectLst/>
                      </a:endParaRPr>
                    </a:p>
                    <a:p>
                      <a:pPr algn="ctr">
                        <a:lnSpc>
                          <a:spcPct val="100000"/>
                        </a:lnSpc>
                        <a:spcAft>
                          <a:spcPts val="0"/>
                        </a:spcAft>
                      </a:pPr>
                      <a:r>
                        <a:rPr lang="zh-CN" sz="1400">
                          <a:effectLst/>
                        </a:rPr>
                        <a:t>需求增加</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④</a:t>
                      </a:r>
                      <a:r>
                        <a:rPr lang="zh-CN" sz="1400">
                          <a:effectLst/>
                        </a:rPr>
                        <a:t>市场条件</a:t>
                      </a:r>
                      <a:endParaRPr lang="zh-CN" sz="1600">
                        <a:effectLst/>
                      </a:endParaRPr>
                    </a:p>
                    <a:p>
                      <a:pPr algn="ctr">
                        <a:lnSpc>
                          <a:spcPct val="100000"/>
                        </a:lnSpc>
                        <a:spcAft>
                          <a:spcPts val="0"/>
                        </a:spcAft>
                      </a:pPr>
                      <a:r>
                        <a:rPr lang="zh-CN" sz="1400">
                          <a:effectLst/>
                        </a:rPr>
                        <a:t>不变</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vMerge="1">
                  <a:tcPr/>
                </a:tc>
              </a:tr>
              <a:tr h="283526">
                <a:tc>
                  <a:txBody>
                    <a:bodyPr/>
                    <a:lstStyle/>
                    <a:p>
                      <a:pPr algn="ctr">
                        <a:lnSpc>
                          <a:spcPct val="100000"/>
                        </a:lnSpc>
                        <a:spcAft>
                          <a:spcPts val="0"/>
                        </a:spcAft>
                      </a:pPr>
                      <a:r>
                        <a:rPr lang="zh-CN" sz="1400">
                          <a:effectLst/>
                        </a:rPr>
                        <a:t>开发医疗仪器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　 </a:t>
                      </a:r>
                      <a:r>
                        <a:rPr lang="en-US" sz="1400">
                          <a:effectLst/>
                        </a:rPr>
                        <a:t>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83526">
                <a:tc>
                  <a:txBody>
                    <a:bodyPr/>
                    <a:lstStyle/>
                    <a:p>
                      <a:pPr algn="ctr">
                        <a:lnSpc>
                          <a:spcPct val="100000"/>
                        </a:lnSpc>
                        <a:spcAft>
                          <a:spcPts val="0"/>
                        </a:spcAft>
                      </a:pPr>
                      <a:r>
                        <a:rPr lang="zh-CN" sz="1400">
                          <a:effectLst/>
                        </a:rPr>
                        <a:t>开发计算器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　 </a:t>
                      </a:r>
                      <a:r>
                        <a:rPr lang="en-US" sz="1400">
                          <a:effectLst/>
                        </a:rPr>
                        <a:t>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r>
                        <a:rPr lang="zh-CN" sz="14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83526">
                <a:tc>
                  <a:txBody>
                    <a:bodyPr/>
                    <a:lstStyle/>
                    <a:p>
                      <a:pPr algn="ctr">
                        <a:lnSpc>
                          <a:spcPct val="100000"/>
                        </a:lnSpc>
                        <a:spcAft>
                          <a:spcPts val="0"/>
                        </a:spcAft>
                      </a:pPr>
                      <a:r>
                        <a:rPr lang="zh-CN" sz="1400">
                          <a:effectLst/>
                        </a:rPr>
                        <a:t>开发电子表</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　</a:t>
                      </a:r>
                      <a:r>
                        <a:rPr lang="en-US" sz="1400">
                          <a:effectLst/>
                        </a:rPr>
                        <a:t>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r>
              <a:tr h="283526">
                <a:tc>
                  <a:txBody>
                    <a:bodyPr/>
                    <a:lstStyle/>
                    <a:p>
                      <a:pPr algn="ctr">
                        <a:lnSpc>
                          <a:spcPct val="100000"/>
                        </a:lnSpc>
                        <a:spcAft>
                          <a:spcPts val="0"/>
                        </a:spcAft>
                      </a:pPr>
                      <a:r>
                        <a:rPr lang="zh-CN" sz="1400">
                          <a:effectLst/>
                        </a:rPr>
                        <a:t>让产品保持原样</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-350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-475</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-700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　 </a:t>
                      </a:r>
                      <a:r>
                        <a:rPr lang="en-US" sz="1400">
                          <a:effectLst/>
                        </a:rPr>
                        <a:t>0</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-700</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811622"/>
            <a:ext cx="2313254" cy="646331"/>
          </a:xfrm>
          <a:prstGeom prst="rect">
            <a:avLst/>
          </a:prstGeom>
          <a:noFill/>
        </p:spPr>
        <p:txBody>
          <a:bodyPr wrap="square" rtlCol="0">
            <a:spAutoFit/>
          </a:bodyPr>
          <a:lstStyle/>
          <a:p>
            <a:pPr algn="ctr"/>
            <a:r>
              <a:rPr lang="zh-CN" altLang="zh-CN" dirty="0"/>
              <a:t>风险的概念和风险的衡量</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800611"/>
            <a:ext cx="2313254" cy="646331"/>
          </a:xfrm>
          <a:prstGeom prst="rect">
            <a:avLst/>
          </a:prstGeom>
          <a:noFill/>
        </p:spPr>
        <p:txBody>
          <a:bodyPr wrap="square" rtlCol="0">
            <a:spAutoFit/>
          </a:bodyPr>
          <a:lstStyle/>
          <a:p>
            <a:pPr algn="ctr"/>
            <a:r>
              <a:rPr lang="zh-CN" altLang="zh-CN" dirty="0"/>
              <a:t>经济学关于风险的</a:t>
            </a:r>
            <a:r>
              <a:rPr lang="zh-CN" altLang="zh-CN" dirty="0" smtClean="0"/>
              <a:t>理论</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4081150"/>
            <a:ext cx="2313254" cy="369332"/>
          </a:xfrm>
          <a:prstGeom prst="rect">
            <a:avLst/>
          </a:prstGeom>
          <a:noFill/>
        </p:spPr>
        <p:txBody>
          <a:bodyPr wrap="square" rtlCol="0">
            <a:spAutoFit/>
          </a:bodyPr>
          <a:lstStyle/>
          <a:p>
            <a:pPr algn="ctr"/>
            <a:r>
              <a:rPr lang="zh-CN" altLang="zh-CN" dirty="0"/>
              <a:t>降低风险的途径</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3960491"/>
            <a:ext cx="2313254" cy="646331"/>
          </a:xfrm>
          <a:prstGeom prst="rect">
            <a:avLst/>
          </a:prstGeom>
          <a:noFill/>
        </p:spPr>
        <p:txBody>
          <a:bodyPr wrap="square" rtlCol="0">
            <a:spAutoFit/>
          </a:bodyPr>
          <a:lstStyle/>
          <a:p>
            <a:pPr algn="ctr"/>
            <a:r>
              <a:rPr lang="zh-CN" altLang="zh-CN" dirty="0"/>
              <a:t>在决策中如何考虑风险</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不确定条件下的企业决策</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073399"/>
            <a:ext cx="2313254" cy="646331"/>
          </a:xfrm>
          <a:prstGeom prst="rect">
            <a:avLst/>
          </a:prstGeom>
          <a:noFill/>
        </p:spPr>
        <p:txBody>
          <a:bodyPr wrap="square" rtlCol="0">
            <a:spAutoFit/>
          </a:bodyPr>
          <a:lstStyle/>
          <a:p>
            <a:pPr algn="ctr"/>
            <a:r>
              <a:rPr lang="zh-CN" altLang="zh-CN" dirty="0"/>
              <a:t>信息的搜集成本和价值</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信息的搜集成本和价值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一、信息的搜集</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成本</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信息的搜集成本是指搜寻、收集、过滤、加工整理信息所需的成本。</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信息的搜集成本和价值</a:t>
            </a:r>
            <a:endParaRPr lang="zh-CN" altLang="zh-CN" dirty="0">
              <a:effectLst/>
            </a:endParaRPr>
          </a:p>
        </p:txBody>
      </p:sp>
      <p:sp>
        <p:nvSpPr>
          <p:cNvPr id="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二、信息的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价值</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信息的价值是指企业在获得完全信息后，期望利润的增加值</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115295"/>
          <a:ext cx="10515601" cy="3314081"/>
        </p:xfrm>
        <a:graphic>
          <a:graphicData uri="http://schemas.openxmlformats.org/drawingml/2006/table">
            <a:tbl>
              <a:tblPr firstRow="1" firstCol="1" bandRow="1">
                <a:tableStyleId>{5C22544A-7EE6-4342-B048-85BDC9FD1C3A}</a:tableStyleId>
              </a:tblPr>
              <a:tblGrid>
                <a:gridCol w="1464962"/>
                <a:gridCol w="1248023"/>
                <a:gridCol w="1343025"/>
                <a:gridCol w="1941340"/>
                <a:gridCol w="1602463"/>
                <a:gridCol w="1310755"/>
                <a:gridCol w="1605033"/>
              </a:tblGrid>
              <a:tr h="249447">
                <a:tc rowSpan="2">
                  <a:txBody>
                    <a:bodyPr/>
                    <a:lstStyle/>
                    <a:p>
                      <a:pPr algn="ctr">
                        <a:lnSpc>
                          <a:spcPct val="100000"/>
                        </a:lnSpc>
                        <a:spcAft>
                          <a:spcPts val="0"/>
                        </a:spcAft>
                      </a:pPr>
                      <a:r>
                        <a:rPr lang="zh-CN" sz="1400">
                          <a:effectLst/>
                        </a:rPr>
                        <a:t>需求条件</a:t>
                      </a:r>
                      <a:endParaRPr lang="zh-CN" sz="1800">
                        <a:effectLst/>
                      </a:endParaRPr>
                    </a:p>
                    <a:p>
                      <a:pPr algn="ctr">
                        <a:lnSpc>
                          <a:spcPct val="100000"/>
                        </a:lnSpc>
                        <a:spcAft>
                          <a:spcPts val="0"/>
                        </a:spcAft>
                      </a:pPr>
                      <a:r>
                        <a:rPr lang="zh-CN" sz="1400">
                          <a:effectLst/>
                        </a:rPr>
                        <a:t>（</a:t>
                      </a:r>
                      <a:r>
                        <a:rPr lang="en-US" sz="1400">
                          <a:effectLst/>
                        </a:rPr>
                        <a:t>1</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gridSpan="2">
                  <a:txBody>
                    <a:bodyPr/>
                    <a:lstStyle/>
                    <a:p>
                      <a:pPr algn="ctr">
                        <a:lnSpc>
                          <a:spcPct val="100000"/>
                        </a:lnSpc>
                        <a:spcAft>
                          <a:spcPts val="0"/>
                        </a:spcAft>
                      </a:pPr>
                      <a:r>
                        <a:rPr lang="zh-CN" sz="1400">
                          <a:effectLst/>
                        </a:rPr>
                        <a:t>净现金效益的现值</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hMerge="1">
                  <a:tcPr/>
                </a:tc>
                <a:tc rowSpan="2">
                  <a:txBody>
                    <a:bodyPr/>
                    <a:lstStyle/>
                    <a:p>
                      <a:pPr algn="ctr">
                        <a:lnSpc>
                          <a:spcPct val="100000"/>
                        </a:lnSpc>
                        <a:spcAft>
                          <a:spcPts val="0"/>
                        </a:spcAft>
                      </a:pPr>
                      <a:r>
                        <a:rPr lang="zh-CN" sz="1400">
                          <a:effectLst/>
                        </a:rPr>
                        <a:t>有把握的选择（设备）</a:t>
                      </a:r>
                      <a:endParaRPr lang="zh-CN" sz="1800">
                        <a:effectLst/>
                      </a:endParaRPr>
                    </a:p>
                    <a:p>
                      <a:pPr algn="ctr">
                        <a:lnSpc>
                          <a:spcPct val="100000"/>
                        </a:lnSpc>
                        <a:spcAft>
                          <a:spcPts val="0"/>
                        </a:spcAft>
                      </a:pPr>
                      <a:r>
                        <a:rPr lang="zh-CN" sz="1400">
                          <a:effectLst/>
                        </a:rPr>
                        <a:t>（</a:t>
                      </a:r>
                      <a:r>
                        <a:rPr lang="en-US" sz="1400">
                          <a:effectLst/>
                        </a:rPr>
                        <a:t>4</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a:txBody>
                    <a:bodyPr/>
                    <a:lstStyle/>
                    <a:p>
                      <a:pPr algn="ctr">
                        <a:lnSpc>
                          <a:spcPct val="100000"/>
                        </a:lnSpc>
                        <a:spcAft>
                          <a:spcPts val="0"/>
                        </a:spcAft>
                      </a:pPr>
                      <a:r>
                        <a:rPr lang="zh-CN" sz="1400">
                          <a:effectLst/>
                        </a:rPr>
                        <a:t>净现金效益的现值（元）</a:t>
                      </a:r>
                      <a:endParaRPr lang="zh-CN" sz="1800">
                        <a:effectLst/>
                      </a:endParaRPr>
                    </a:p>
                    <a:p>
                      <a:pPr algn="ctr">
                        <a:lnSpc>
                          <a:spcPct val="100000"/>
                        </a:lnSpc>
                        <a:spcAft>
                          <a:spcPts val="0"/>
                        </a:spcAft>
                      </a:pPr>
                      <a:r>
                        <a:rPr lang="zh-CN" sz="1400">
                          <a:effectLst/>
                        </a:rPr>
                        <a:t>（</a:t>
                      </a:r>
                      <a:r>
                        <a:rPr lang="en-US" sz="1400">
                          <a:effectLst/>
                        </a:rPr>
                        <a:t>5</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a:txBody>
                    <a:bodyPr/>
                    <a:lstStyle/>
                    <a:p>
                      <a:pPr algn="ctr">
                        <a:lnSpc>
                          <a:spcPct val="100000"/>
                        </a:lnSpc>
                        <a:spcAft>
                          <a:spcPts val="0"/>
                        </a:spcAft>
                      </a:pPr>
                      <a:r>
                        <a:rPr lang="zh-CN" sz="1400">
                          <a:effectLst/>
                        </a:rPr>
                        <a:t>联合概率</a:t>
                      </a:r>
                      <a:endParaRPr lang="zh-CN" sz="1800">
                        <a:effectLst/>
                      </a:endParaRPr>
                    </a:p>
                    <a:p>
                      <a:pPr algn="ctr">
                        <a:lnSpc>
                          <a:spcPct val="100000"/>
                        </a:lnSpc>
                        <a:spcAft>
                          <a:spcPts val="0"/>
                        </a:spcAft>
                      </a:pPr>
                      <a:r>
                        <a:rPr lang="zh-CN" sz="1400">
                          <a:effectLst/>
                        </a:rPr>
                        <a:t>（</a:t>
                      </a:r>
                      <a:r>
                        <a:rPr lang="en-US" sz="1400">
                          <a:effectLst/>
                        </a:rPr>
                        <a:t>6</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rowSpan="2">
                  <a:txBody>
                    <a:bodyPr/>
                    <a:lstStyle/>
                    <a:p>
                      <a:pPr algn="ctr">
                        <a:lnSpc>
                          <a:spcPct val="100000"/>
                        </a:lnSpc>
                        <a:spcAft>
                          <a:spcPts val="0"/>
                        </a:spcAft>
                      </a:pPr>
                      <a:r>
                        <a:rPr lang="zh-CN" sz="1400">
                          <a:effectLst/>
                        </a:rPr>
                        <a:t>加权后的现值（元）</a:t>
                      </a:r>
                      <a:endParaRPr lang="zh-CN" sz="1800">
                        <a:effectLst/>
                      </a:endParaRPr>
                    </a:p>
                    <a:p>
                      <a:pPr algn="ctr">
                        <a:lnSpc>
                          <a:spcPct val="100000"/>
                        </a:lnSpc>
                        <a:spcAft>
                          <a:spcPts val="0"/>
                        </a:spcAft>
                      </a:pPr>
                      <a:r>
                        <a:rPr lang="zh-CN" sz="1400">
                          <a:effectLst/>
                        </a:rPr>
                        <a:t>（</a:t>
                      </a:r>
                      <a:r>
                        <a:rPr lang="en-US" sz="1400">
                          <a:effectLst/>
                        </a:rPr>
                        <a:t>7</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498894">
                <a:tc vMerge="1">
                  <a:tcPr/>
                </a:tc>
                <a:tc>
                  <a:txBody>
                    <a:bodyPr/>
                    <a:lstStyle/>
                    <a:p>
                      <a:pPr algn="ctr">
                        <a:lnSpc>
                          <a:spcPct val="100000"/>
                        </a:lnSpc>
                        <a:spcAft>
                          <a:spcPts val="0"/>
                        </a:spcAft>
                      </a:pPr>
                      <a:r>
                        <a:rPr lang="zh-CN" sz="1400">
                          <a:effectLst/>
                        </a:rPr>
                        <a:t>大设备（元）</a:t>
                      </a:r>
                      <a:endParaRPr lang="zh-CN" sz="1800">
                        <a:effectLst/>
                      </a:endParaRPr>
                    </a:p>
                    <a:p>
                      <a:pPr algn="ctr">
                        <a:lnSpc>
                          <a:spcPct val="100000"/>
                        </a:lnSpc>
                        <a:spcAft>
                          <a:spcPts val="0"/>
                        </a:spcAft>
                      </a:pPr>
                      <a:r>
                        <a:rPr lang="zh-CN" sz="1400">
                          <a:effectLst/>
                        </a:rPr>
                        <a:t>（</a:t>
                      </a:r>
                      <a:r>
                        <a:rPr lang="en-US" sz="1400">
                          <a:effectLst/>
                        </a:rPr>
                        <a:t>2</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小设备（元）</a:t>
                      </a:r>
                      <a:endParaRPr lang="zh-CN" sz="1800">
                        <a:effectLst/>
                      </a:endParaRPr>
                    </a:p>
                    <a:p>
                      <a:pPr algn="ctr">
                        <a:lnSpc>
                          <a:spcPct val="100000"/>
                        </a:lnSpc>
                        <a:spcAft>
                          <a:spcPts val="0"/>
                        </a:spcAft>
                      </a:pPr>
                      <a:r>
                        <a:rPr lang="zh-CN" sz="1400">
                          <a:effectLst/>
                        </a:rPr>
                        <a:t>（</a:t>
                      </a:r>
                      <a:r>
                        <a:rPr lang="en-US" sz="1400">
                          <a:effectLst/>
                        </a:rPr>
                        <a:t>3</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vMerge="1">
                  <a:tcPr/>
                </a:tc>
                <a:tc vMerge="1">
                  <a:tcPr/>
                </a:tc>
                <a:tc vMerge="1">
                  <a:tcPr/>
                </a:tc>
                <a:tc vMerge="1">
                  <a:tcPr/>
                </a:tc>
              </a:tr>
              <a:tr h="249447">
                <a:tc>
                  <a:txBody>
                    <a:bodyPr/>
                    <a:lstStyle/>
                    <a:p>
                      <a:pPr algn="ctr">
                        <a:lnSpc>
                          <a:spcPct val="100000"/>
                        </a:lnSpc>
                        <a:spcAft>
                          <a:spcPts val="0"/>
                        </a:spcAft>
                      </a:pPr>
                      <a:r>
                        <a:rPr lang="zh-CN" sz="1400">
                          <a:effectLst/>
                        </a:rPr>
                        <a:t>高</a:t>
                      </a:r>
                      <a:r>
                        <a:rPr lang="en-US" sz="1400">
                          <a:effectLst/>
                        </a:rPr>
                        <a:t>-</a:t>
                      </a:r>
                      <a:r>
                        <a:rPr lang="zh-CN" sz="1400">
                          <a:effectLst/>
                        </a:rPr>
                        <a:t>高</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174 150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112 710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大</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174 150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0.08</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13 932.0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9447">
                <a:tc>
                  <a:txBody>
                    <a:bodyPr/>
                    <a:lstStyle/>
                    <a:p>
                      <a:pPr algn="ctr">
                        <a:lnSpc>
                          <a:spcPct val="100000"/>
                        </a:lnSpc>
                        <a:spcAft>
                          <a:spcPts val="0"/>
                        </a:spcAft>
                      </a:pPr>
                      <a:r>
                        <a:rPr lang="zh-CN" sz="1400">
                          <a:effectLst/>
                        </a:rPr>
                        <a:t>高</a:t>
                      </a:r>
                      <a:r>
                        <a:rPr lang="en-US" sz="1400">
                          <a:effectLst/>
                        </a:rPr>
                        <a:t>-</a:t>
                      </a:r>
                      <a:r>
                        <a:rPr lang="zh-CN" sz="1400">
                          <a:effectLst/>
                        </a:rPr>
                        <a:t>中</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112 200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96 190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大</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112 200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0.08</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8 976.0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9447">
                <a:tc>
                  <a:txBody>
                    <a:bodyPr/>
                    <a:lstStyle/>
                    <a:p>
                      <a:pPr algn="ctr">
                        <a:lnSpc>
                          <a:spcPct val="100000"/>
                        </a:lnSpc>
                        <a:spcAft>
                          <a:spcPts val="0"/>
                        </a:spcAft>
                      </a:pPr>
                      <a:r>
                        <a:rPr lang="zh-CN" sz="1400">
                          <a:effectLst/>
                        </a:rPr>
                        <a:t>高</a:t>
                      </a:r>
                      <a:r>
                        <a:rPr lang="en-US" sz="1400">
                          <a:effectLst/>
                        </a:rPr>
                        <a:t>-</a:t>
                      </a:r>
                      <a:r>
                        <a:rPr lang="zh-CN" sz="1400">
                          <a:effectLst/>
                        </a:rPr>
                        <a:t>低</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79 160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63 150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大</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79 160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3 166.4</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9447">
                <a:tc>
                  <a:txBody>
                    <a:bodyPr/>
                    <a:lstStyle/>
                    <a:p>
                      <a:pPr algn="ctr">
                        <a:lnSpc>
                          <a:spcPct val="100000"/>
                        </a:lnSpc>
                        <a:spcAft>
                          <a:spcPts val="0"/>
                        </a:spcAft>
                      </a:pPr>
                      <a:r>
                        <a:rPr lang="zh-CN" sz="1400">
                          <a:effectLst/>
                        </a:rPr>
                        <a:t>中</a:t>
                      </a:r>
                      <a:r>
                        <a:rPr lang="en-US" sz="1400">
                          <a:effectLst/>
                        </a:rPr>
                        <a:t>-</a:t>
                      </a:r>
                      <a:r>
                        <a:rPr lang="zh-CN" sz="1400">
                          <a:effectLst/>
                        </a:rPr>
                        <a:t>高</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119 610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94 530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大</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119 610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14 353.2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9447">
                <a:tc>
                  <a:txBody>
                    <a:bodyPr/>
                    <a:lstStyle/>
                    <a:p>
                      <a:pPr algn="ctr">
                        <a:lnSpc>
                          <a:spcPct val="100000"/>
                        </a:lnSpc>
                        <a:spcAft>
                          <a:spcPts val="0"/>
                        </a:spcAft>
                      </a:pPr>
                      <a:r>
                        <a:rPr lang="zh-CN" sz="1400">
                          <a:effectLst/>
                        </a:rPr>
                        <a:t>中</a:t>
                      </a:r>
                      <a:r>
                        <a:rPr lang="en-US" sz="1400">
                          <a:effectLst/>
                        </a:rPr>
                        <a:t>-</a:t>
                      </a:r>
                      <a:r>
                        <a:rPr lang="zh-CN" sz="1400">
                          <a:effectLst/>
                        </a:rPr>
                        <a:t>中</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57 660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78 010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78 010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9 361.2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9447">
                <a:tc>
                  <a:txBody>
                    <a:bodyPr/>
                    <a:lstStyle/>
                    <a:p>
                      <a:pPr algn="ctr">
                        <a:lnSpc>
                          <a:spcPct val="100000"/>
                        </a:lnSpc>
                        <a:spcAft>
                          <a:spcPts val="0"/>
                        </a:spcAft>
                      </a:pPr>
                      <a:r>
                        <a:rPr lang="zh-CN" sz="1400">
                          <a:effectLst/>
                        </a:rPr>
                        <a:t>中</a:t>
                      </a:r>
                      <a:r>
                        <a:rPr lang="en-US" sz="1400">
                          <a:effectLst/>
                        </a:rPr>
                        <a:t>-</a:t>
                      </a:r>
                      <a:r>
                        <a:rPr lang="zh-CN" sz="1400">
                          <a:effectLst/>
                        </a:rPr>
                        <a:t>低</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24 620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44 970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44 970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0.06</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2 698.2</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9447">
                <a:tc>
                  <a:txBody>
                    <a:bodyPr/>
                    <a:lstStyle/>
                    <a:p>
                      <a:pPr algn="ctr">
                        <a:lnSpc>
                          <a:spcPct val="100000"/>
                        </a:lnSpc>
                        <a:spcAft>
                          <a:spcPts val="0"/>
                        </a:spcAft>
                      </a:pPr>
                      <a:r>
                        <a:rPr lang="zh-CN" sz="1400">
                          <a:effectLst/>
                        </a:rPr>
                        <a:t>低</a:t>
                      </a:r>
                      <a:r>
                        <a:rPr lang="en-US" sz="1400">
                          <a:effectLst/>
                        </a:rPr>
                        <a:t>-</a:t>
                      </a:r>
                      <a:r>
                        <a:rPr lang="zh-CN" sz="1400">
                          <a:effectLst/>
                        </a:rPr>
                        <a:t>高</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74 160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58 170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大</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74 160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14 832.0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9447">
                <a:tc>
                  <a:txBody>
                    <a:bodyPr/>
                    <a:lstStyle/>
                    <a:p>
                      <a:pPr algn="ctr">
                        <a:lnSpc>
                          <a:spcPct val="100000"/>
                        </a:lnSpc>
                        <a:spcAft>
                          <a:spcPts val="0"/>
                        </a:spcAft>
                      </a:pPr>
                      <a:r>
                        <a:rPr lang="zh-CN" sz="1400">
                          <a:effectLst/>
                        </a:rPr>
                        <a:t>低</a:t>
                      </a:r>
                      <a:r>
                        <a:rPr lang="en-US" sz="1400">
                          <a:effectLst/>
                        </a:rPr>
                        <a:t>-</a:t>
                      </a:r>
                      <a:r>
                        <a:rPr lang="zh-CN" sz="1400">
                          <a:effectLst/>
                        </a:rPr>
                        <a:t>中</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12 210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41 650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41 650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0.20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8 330.0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249447">
                <a:tc>
                  <a:txBody>
                    <a:bodyPr/>
                    <a:lstStyle/>
                    <a:p>
                      <a:pPr algn="ctr">
                        <a:lnSpc>
                          <a:spcPct val="100000"/>
                        </a:lnSpc>
                        <a:spcAft>
                          <a:spcPts val="0"/>
                        </a:spcAft>
                      </a:pPr>
                      <a:r>
                        <a:rPr lang="zh-CN" sz="1400">
                          <a:effectLst/>
                        </a:rPr>
                        <a:t>低</a:t>
                      </a:r>
                      <a:r>
                        <a:rPr lang="en-US" sz="1400">
                          <a:effectLst/>
                        </a:rPr>
                        <a:t>-</a:t>
                      </a:r>
                      <a:r>
                        <a:rPr lang="zh-CN" sz="1400">
                          <a:effectLst/>
                        </a:rPr>
                        <a:t>低</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-20 830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8 610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小</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8 610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0.10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861.0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20717">
                <a:tc>
                  <a:txBody>
                    <a:bodyPr/>
                    <a:lstStyle/>
                    <a:p>
                      <a:pPr algn="ctr">
                        <a:lnSpc>
                          <a:spcPct val="100000"/>
                        </a:lnSpc>
                        <a:spcAft>
                          <a:spcPts val="0"/>
                        </a:spcAft>
                      </a:pPr>
                      <a:r>
                        <a:rPr lang="zh-CN" sz="1400">
                          <a:effectLst/>
                        </a:rPr>
                        <a:t>期望值</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800">
                          <a:effectLst/>
                        </a:rPr>
                        <a:t> </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76 510.0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确定条件下的决策</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有风险条件下的决策</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不确定条件下的决策</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风险</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策略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自然状态</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结果</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收益矩阵</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概率分布</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期望值</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标准差</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变差系数</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经过风险调整后的贴现率</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风险补偿率</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决策树</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敏感性分析</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最大最小收益决策法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最小最大遗憾值决策法</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信息的搜集成本</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信息的价值</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9333</Words>
  <Application>WPS 演示</Application>
  <PresentationFormat>宽屏</PresentationFormat>
  <Paragraphs>1766</Paragraphs>
  <Slides>47</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47</vt:i4>
      </vt:variant>
    </vt:vector>
  </HeadingPairs>
  <TitlesOfParts>
    <vt:vector size="63" baseType="lpstr">
      <vt:lpstr>Arial</vt:lpstr>
      <vt:lpstr>宋体</vt:lpstr>
      <vt:lpstr>Wingdings</vt:lpstr>
      <vt:lpstr>等线</vt:lpstr>
      <vt:lpstr>微软雅黑 Light</vt:lpstr>
      <vt:lpstr>黑体</vt:lpstr>
      <vt:lpstr>DIN Black</vt:lpstr>
      <vt:lpstr>Segoe Print</vt:lpstr>
      <vt:lpstr>NEU-BZ-S92</vt:lpstr>
      <vt:lpstr>方正书宋_GBK</vt:lpstr>
      <vt:lpstr>Times New Roman</vt:lpstr>
      <vt:lpstr>Cambria Math</vt:lpstr>
      <vt:lpstr>微软雅黑</vt:lpstr>
      <vt:lpstr>Arial Unicode MS</vt:lpstr>
      <vt:lpstr>Calibri</vt:lpstr>
      <vt:lpstr>Office 主题</vt:lpstr>
      <vt:lpstr>PowerPoint 演示文稿</vt:lpstr>
      <vt:lpstr>PowerPoint 演示文稿</vt:lpstr>
      <vt:lpstr>第1节　风险的概念和风险的衡量</vt:lpstr>
      <vt:lpstr>第1节　风险的概念和风险的衡量</vt:lpstr>
      <vt:lpstr>第1节　风险的概念和风险的衡量</vt:lpstr>
      <vt:lpstr>第1节　风险的概念和风险的衡量</vt:lpstr>
      <vt:lpstr>第1节　风险的概念和风险的衡量</vt:lpstr>
      <vt:lpstr>第1节　风险的概念和风险的衡量</vt:lpstr>
      <vt:lpstr>第1节　风险的概念和风险的衡量</vt:lpstr>
      <vt:lpstr>PowerPoint 演示文稿</vt:lpstr>
      <vt:lpstr>第2节　经济学关于风险的理论</vt:lpstr>
      <vt:lpstr>第2节　经济学关于风险的理论</vt:lpstr>
      <vt:lpstr>第2节　经济学关于风险的理论</vt:lpstr>
      <vt:lpstr>PowerPoint 演示文稿</vt:lpstr>
      <vt:lpstr>第3节　降低风险的途径</vt:lpstr>
      <vt:lpstr>第3节　降低风险的途径</vt:lpstr>
      <vt:lpstr>第3节　降低风险的途径</vt:lpstr>
      <vt:lpstr>第3节　降低风险的途径</vt:lpstr>
      <vt:lpstr>第3节　降低风险的途径</vt:lpstr>
      <vt:lpstr>PowerPoint 演示文稿</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第4节　在决策中如何考虑风险</vt:lpstr>
      <vt:lpstr>PowerPoint 演示文稿</vt:lpstr>
      <vt:lpstr>第5节　不确定条件下的企业决策</vt:lpstr>
      <vt:lpstr>第5节　不确定条件下的企业决策</vt:lpstr>
      <vt:lpstr>第5节　不确定条件下的企业决策</vt:lpstr>
      <vt:lpstr>第5节　不确定条件下的企业决策</vt:lpstr>
      <vt:lpstr>PowerPoint 演示文稿</vt:lpstr>
      <vt:lpstr>第6节　信息的搜集成本和价值</vt:lpstr>
      <vt:lpstr>第6节　信息的搜集成本和价值</vt:lpstr>
      <vt:lpstr>重要术语和名词</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167</cp:revision>
  <dcterms:created xsi:type="dcterms:W3CDTF">2021-12-09T11:43:00Z</dcterms:created>
  <dcterms:modified xsi:type="dcterms:W3CDTF">2023-12-12T01:22:03Z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875A58181A4F4336BF3AF7AE48107BE3_12</vt:lpwstr>
  </property>
  <property fmtid="{D5CDD505-2E9C-101B-9397-08002B2CF9AE}" pid="3" name="KSOProductBuildVer">
    <vt:lpwstr>2052-12.1.0.15374</vt:lpwstr>
  </property>
</Properties>
</file>