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6" r:id="rId2"/>
    <p:sldId id="297" r:id="rId3"/>
    <p:sldId id="299" r:id="rId4"/>
    <p:sldId id="282" r:id="rId5"/>
    <p:sldId id="300" r:id="rId6"/>
    <p:sldId id="302" r:id="rId7"/>
    <p:sldId id="298" r:id="rId8"/>
    <p:sldId id="306" r:id="rId9"/>
    <p:sldId id="261" r:id="rId10"/>
    <p:sldId id="260" r:id="rId11"/>
    <p:sldId id="305" r:id="rId12"/>
    <p:sldId id="301" r:id="rId13"/>
    <p:sldId id="279" r:id="rId14"/>
    <p:sldId id="304" r:id="rId15"/>
    <p:sldId id="303" r:id="rId16"/>
    <p:sldId id="307" r:id="rId17"/>
    <p:sldId id="262" r:id="rId18"/>
    <p:sldId id="258" r:id="rId19"/>
    <p:sldId id="289" r:id="rId20"/>
    <p:sldId id="284" r:id="rId21"/>
    <p:sldId id="309"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4660"/>
  </p:normalViewPr>
  <p:slideViewPr>
    <p:cSldViewPr snapToGrid="0">
      <p:cViewPr>
        <p:scale>
          <a:sx n="70" d="100"/>
          <a:sy n="70" d="100"/>
        </p:scale>
        <p:origin x="1188" y="-2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80A3FB-4DEB-4DC9-991C-018AA2A10075}" type="datetimeFigureOut">
              <a:rPr lang="zh-CN" altLang="en-US" smtClean="0"/>
              <a:t>2021/11/7</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040905-AC9C-4977-BD21-5FCB7BB4000C}" type="slidenum">
              <a:rPr lang="zh-CN" altLang="en-US" smtClean="0"/>
              <a:t>‹#›</a:t>
            </a:fld>
            <a:endParaRPr lang="zh-CN" altLang="en-US"/>
          </a:p>
        </p:txBody>
      </p:sp>
    </p:spTree>
    <p:extLst>
      <p:ext uri="{BB962C8B-B14F-4D97-AF65-F5344CB8AC3E}">
        <p14:creationId xmlns:p14="http://schemas.microsoft.com/office/powerpoint/2010/main" val="35689299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8</a:t>
            </a:fld>
            <a:endParaRPr lang="zh-CN" altLang="en-US"/>
          </a:p>
        </p:txBody>
      </p:sp>
    </p:spTree>
    <p:extLst>
      <p:ext uri="{BB962C8B-B14F-4D97-AF65-F5344CB8AC3E}">
        <p14:creationId xmlns:p14="http://schemas.microsoft.com/office/powerpoint/2010/main" val="24249734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E12EC7FF-8F3D-44EF-9E96-3896263C366A}" type="datetime1">
              <a:rPr lang="zh-CN" altLang="en-US" smtClean="0"/>
              <a:t>2021/11/7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1345659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90C438D8-5C5E-43C1-9DB4-C099E40BBA78}" type="datetime1">
              <a:rPr lang="zh-CN" altLang="en-US" smtClean="0"/>
              <a:t>2021/11/7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35344587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22D5A4AE-75EB-4208-9611-173B33B2CCEC}" type="datetime1">
              <a:rPr lang="zh-CN" altLang="en-US" smtClean="0"/>
              <a:t>2021/11/7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1307720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Date Placeholder 4"/>
          <p:cNvSpPr>
            <a:spLocks noGrp="1"/>
          </p:cNvSpPr>
          <p:nvPr>
            <p:ph type="dt" sz="half" idx="10"/>
          </p:nvPr>
        </p:nvSpPr>
        <p:spPr/>
        <p:txBody>
          <a:bodyPr/>
          <a:lstStyle/>
          <a:p>
            <a:fld id="{7DA073DD-AD54-4C22-B458-4F3ACD4324A7}" type="datetime1">
              <a:rPr lang="zh-CN" altLang="en-US" smtClean="0"/>
              <a:t>2021/11/7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15803032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629842" y="2505075"/>
            <a:ext cx="3868340"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4629150" y="2505075"/>
            <a:ext cx="3887391"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7" name="Date Placeholder 6"/>
          <p:cNvSpPr>
            <a:spLocks noGrp="1"/>
          </p:cNvSpPr>
          <p:nvPr>
            <p:ph type="dt" sz="half" idx="10"/>
          </p:nvPr>
        </p:nvSpPr>
        <p:spPr/>
        <p:txBody>
          <a:bodyPr/>
          <a:lstStyle/>
          <a:p>
            <a:fld id="{68E27ADF-038F-49FC-8EDF-7C8C035E7B0D}" type="datetime1">
              <a:rPr lang="zh-CN" altLang="en-US" smtClean="0"/>
              <a:t>2021/11/7</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33596871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F9240A70-75CA-4F53-865C-EBA108770780}" type="datetime1">
              <a:rPr lang="zh-CN" altLang="en-US" smtClean="0"/>
              <a:t>2021/11/7</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492250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48FB88-C0FE-4BC2-8E25-D9FC3FDFFEDA}" type="datetime1">
              <a:rPr lang="zh-CN" altLang="en-US" smtClean="0"/>
              <a:t>2021/11/7</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10055413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8B83B245-192C-4772-82B8-56E9C458D196}" type="datetime1">
              <a:rPr lang="zh-CN" altLang="en-US" smtClean="0"/>
              <a:t>2021/11/7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41944698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61C200C9-DE2C-4489-8B66-B26B09933E74}" type="datetime1">
              <a:rPr lang="zh-CN" altLang="en-US" smtClean="0"/>
              <a:t>2021/11/7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39068443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8470889B-F9A5-45B4-8CB7-5BBA5ABE33FC}" type="datetime1">
              <a:rPr lang="zh-CN" altLang="en-US" smtClean="0"/>
              <a:t>2021/11/7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114105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116F89CD-8886-42AB-B9E1-057627B0A8E6}" type="datetime1">
              <a:rPr lang="zh-CN" altLang="en-US" smtClean="0"/>
              <a:t>2021/11/7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3642100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FF39FC-9FC1-4F29-981A-8F447DCCC55E}" type="datetime1">
              <a:rPr lang="zh-CN" altLang="en-US" smtClean="0"/>
              <a:t>2021/11/7</a:t>
            </a:fld>
            <a:endParaRPr lang="zh-CN"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10769761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baike.baidu.com/item/%E6%B2%B8%E7%82%B9/3784678" TargetMode="External"/><Relationship Id="rId2" Type="http://schemas.openxmlformats.org/officeDocument/2006/relationships/hyperlink" Target="https://baike.baidu.com/item/%E7%83%AD%E5%8A%9B%E5%AD%A6/60326" TargetMode="External"/><Relationship Id="rId1" Type="http://schemas.openxmlformats.org/officeDocument/2006/relationships/slideLayout" Target="../slideLayouts/slideLayout1.xml"/><Relationship Id="rId6" Type="http://schemas.openxmlformats.org/officeDocument/2006/relationships/hyperlink" Target="https://baike.baidu.com/item/%E6%9D%82%E8%B4%A8/10879068" TargetMode="External"/><Relationship Id="rId5" Type="http://schemas.openxmlformats.org/officeDocument/2006/relationships/hyperlink" Target="https://baike.baidu.com/item/%E6%BA%B6%E5%89%82/1134519" TargetMode="External"/><Relationship Id="rId4" Type="http://schemas.openxmlformats.org/officeDocument/2006/relationships/hyperlink" Target="https://baike.baidu.com/item/%E8%BF%87%E7%A8%8B/8386928"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4DF4DFFA-B6D8-45E8-B3FF-75DE518ACD02}"/>
              </a:ext>
            </a:extLst>
          </p:cNvPr>
          <p:cNvSpPr txBox="1"/>
          <p:nvPr/>
        </p:nvSpPr>
        <p:spPr>
          <a:xfrm>
            <a:off x="2532888" y="2551176"/>
            <a:ext cx="3775393" cy="707886"/>
          </a:xfrm>
          <a:prstGeom prst="rect">
            <a:avLst/>
          </a:prstGeom>
          <a:noFill/>
        </p:spPr>
        <p:txBody>
          <a:bodyPr wrap="none" rtlCol="0">
            <a:spAutoFit/>
          </a:bodyPr>
          <a:lstStyle/>
          <a:p>
            <a:r>
              <a:rPr lang="zh-CN" altLang="en-US" sz="4000" dirty="0">
                <a:latin typeface="黑体" panose="02010609060101010101" pitchFamily="49" charset="-122"/>
                <a:ea typeface="黑体" panose="02010609060101010101" pitchFamily="49" charset="-122"/>
              </a:rPr>
              <a:t>第七章  膜蒸馏</a:t>
            </a:r>
          </a:p>
        </p:txBody>
      </p:sp>
      <p:sp>
        <p:nvSpPr>
          <p:cNvPr id="2" name="灯片编号占位符 1">
            <a:extLst>
              <a:ext uri="{FF2B5EF4-FFF2-40B4-BE49-F238E27FC236}">
                <a16:creationId xmlns:a16="http://schemas.microsoft.com/office/drawing/2014/main" id="{8804E60A-EBE5-4260-9EE1-F075E17AC894}"/>
              </a:ext>
            </a:extLst>
          </p:cNvPr>
          <p:cNvSpPr>
            <a:spLocks noGrp="1"/>
          </p:cNvSpPr>
          <p:nvPr>
            <p:ph type="sldNum" sz="quarter" idx="12"/>
          </p:nvPr>
        </p:nvSpPr>
        <p:spPr/>
        <p:txBody>
          <a:bodyPr/>
          <a:lstStyle/>
          <a:p>
            <a:fld id="{BBC2FF01-D777-4C71-9C84-F2B3332F6256}" type="slidenum">
              <a:rPr lang="zh-CN" altLang="en-US" smtClean="0"/>
              <a:t>1</a:t>
            </a:fld>
            <a:endParaRPr lang="zh-CN" altLang="en-US"/>
          </a:p>
        </p:txBody>
      </p:sp>
    </p:spTree>
    <p:extLst>
      <p:ext uri="{BB962C8B-B14F-4D97-AF65-F5344CB8AC3E}">
        <p14:creationId xmlns:p14="http://schemas.microsoft.com/office/powerpoint/2010/main" val="39347976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7C7C42A9-66FD-4021-9E9C-88D0FBB9501B}"/>
              </a:ext>
            </a:extLst>
          </p:cNvPr>
          <p:cNvSpPr txBox="1"/>
          <p:nvPr/>
        </p:nvSpPr>
        <p:spPr>
          <a:xfrm>
            <a:off x="173736" y="100584"/>
            <a:ext cx="902811"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蒸馏</a:t>
            </a:r>
          </a:p>
        </p:txBody>
      </p:sp>
      <p:sp>
        <p:nvSpPr>
          <p:cNvPr id="8" name="文本框 7">
            <a:extLst>
              <a:ext uri="{FF2B5EF4-FFF2-40B4-BE49-F238E27FC236}">
                <a16:creationId xmlns:a16="http://schemas.microsoft.com/office/drawing/2014/main" id="{2E840D24-6891-4613-9A3D-D938E19AAF35}"/>
              </a:ext>
            </a:extLst>
          </p:cNvPr>
          <p:cNvSpPr txBox="1"/>
          <p:nvPr/>
        </p:nvSpPr>
        <p:spPr>
          <a:xfrm>
            <a:off x="173736" y="1062508"/>
            <a:ext cx="8554720" cy="3883755"/>
          </a:xfrm>
          <a:prstGeom prst="rect">
            <a:avLst/>
          </a:prstGeom>
          <a:noFill/>
        </p:spPr>
        <p:txBody>
          <a:bodyPr wrap="square">
            <a:spAutoFit/>
          </a:bodyPr>
          <a:lstStyle/>
          <a:p>
            <a:pPr algn="just">
              <a:lnSpc>
                <a:spcPct val="150000"/>
              </a:lnSpc>
            </a:pPr>
            <a:r>
              <a:rPr lang="zh-CN" altLang="en-US" sz="2400" b="1" dirty="0">
                <a:solidFill>
                  <a:srgbClr val="FF0000"/>
                </a:solidFill>
                <a:latin typeface="黑体" panose="02010609060101010101" pitchFamily="49" charset="-122"/>
                <a:ea typeface="黑体" panose="02010609060101010101" pitchFamily="49" charset="-122"/>
              </a:rPr>
              <a:t>   蒸馏（</a:t>
            </a:r>
            <a:r>
              <a:rPr lang="en-US" altLang="zh-CN" sz="2400" b="1" dirty="0">
                <a:solidFill>
                  <a:srgbClr val="FF0000"/>
                </a:solidFill>
                <a:latin typeface="Arial" panose="020B0604020202020204" pitchFamily="34" charset="0"/>
                <a:ea typeface="黑体" panose="02010609060101010101" pitchFamily="49" charset="-122"/>
                <a:cs typeface="Arial" panose="020B0604020202020204" pitchFamily="34" charset="0"/>
              </a:rPr>
              <a:t>Distillation</a:t>
            </a:r>
            <a:r>
              <a:rPr lang="zh-CN" altLang="en-US" sz="2400" b="1" dirty="0">
                <a:solidFill>
                  <a:srgbClr val="FF0000"/>
                </a:solidFill>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蒸馏是一种</a:t>
            </a:r>
            <a:r>
              <a:rPr lang="zh-CN" altLang="en-US" sz="2400" dirty="0">
                <a:latin typeface="黑体" panose="02010609060101010101" pitchFamily="49" charset="-122"/>
                <a:ea typeface="黑体" panose="02010609060101010101" pitchFamily="49" charset="-122"/>
                <a:hlinkClick r:id="rId2">
                  <a:extLst>
                    <a:ext uri="{A12FA001-AC4F-418D-AE19-62706E023703}">
                      <ahyp:hlinkClr xmlns:ahyp="http://schemas.microsoft.com/office/drawing/2018/hyperlinkcolor" val="tx"/>
                    </a:ext>
                  </a:extLst>
                </a:hlinkClick>
              </a:rPr>
              <a:t>热力学</a:t>
            </a:r>
            <a:r>
              <a:rPr lang="zh-CN" altLang="en-US" sz="2400" dirty="0">
                <a:latin typeface="黑体" panose="02010609060101010101" pitchFamily="49" charset="-122"/>
                <a:ea typeface="黑体" panose="02010609060101010101" pitchFamily="49" charset="-122"/>
              </a:rPr>
              <a:t>的分离工艺，它利用混合液体或液</a:t>
            </a:r>
            <a:r>
              <a:rPr lang="en-US"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固体系中各组分</a:t>
            </a:r>
            <a:r>
              <a:rPr lang="zh-CN" altLang="en-US" sz="2400" dirty="0">
                <a:latin typeface="黑体" panose="02010609060101010101" pitchFamily="49" charset="-122"/>
                <a:ea typeface="黑体" panose="02010609060101010101" pitchFamily="49" charset="-122"/>
                <a:hlinkClick r:id="rId3">
                  <a:extLst>
                    <a:ext uri="{A12FA001-AC4F-418D-AE19-62706E023703}">
                      <ahyp:hlinkClr xmlns:ahyp="http://schemas.microsoft.com/office/drawing/2018/hyperlinkcolor" val="tx"/>
                    </a:ext>
                  </a:extLst>
                </a:hlinkClick>
              </a:rPr>
              <a:t>沸点</a:t>
            </a:r>
            <a:r>
              <a:rPr lang="zh-CN" altLang="en-US" sz="2400" dirty="0">
                <a:latin typeface="黑体" panose="02010609060101010101" pitchFamily="49" charset="-122"/>
                <a:ea typeface="黑体" panose="02010609060101010101" pitchFamily="49" charset="-122"/>
              </a:rPr>
              <a:t>不同，使低沸点组分蒸发，再冷凝以分离整个组分的单元操作</a:t>
            </a:r>
            <a:r>
              <a:rPr lang="zh-CN" altLang="en-US" sz="2400" dirty="0">
                <a:latin typeface="黑体" panose="02010609060101010101" pitchFamily="49" charset="-122"/>
                <a:ea typeface="黑体" panose="02010609060101010101" pitchFamily="49" charset="-122"/>
                <a:hlinkClick r:id="rId4">
                  <a:extLst>
                    <a:ext uri="{A12FA001-AC4F-418D-AE19-62706E023703}">
                      <ahyp:hlinkClr xmlns:ahyp="http://schemas.microsoft.com/office/drawing/2018/hyperlinkcolor" val="tx"/>
                    </a:ext>
                  </a:extLst>
                </a:hlinkClick>
              </a:rPr>
              <a:t>过程</a:t>
            </a:r>
            <a:r>
              <a:rPr lang="zh-CN" altLang="en-US" sz="2400" dirty="0">
                <a:latin typeface="黑体" panose="02010609060101010101" pitchFamily="49" charset="-122"/>
                <a:ea typeface="黑体" panose="02010609060101010101" pitchFamily="49" charset="-122"/>
              </a:rPr>
              <a:t>，是蒸发和冷凝两种单元操作的联合。</a:t>
            </a:r>
            <a:endParaRPr lang="en-US" altLang="zh-CN" sz="2400" dirty="0">
              <a:latin typeface="黑体" panose="02010609060101010101" pitchFamily="49" charset="-122"/>
              <a:ea typeface="黑体" panose="02010609060101010101" pitchFamily="49" charset="-122"/>
            </a:endParaRPr>
          </a:p>
          <a:p>
            <a:pPr algn="just">
              <a:lnSpc>
                <a:spcPct val="150000"/>
              </a:lnSpc>
            </a:pPr>
            <a:r>
              <a:rPr lang="en-US" altLang="zh-CN" sz="2400" dirty="0">
                <a:latin typeface="黑体" panose="02010609060101010101" pitchFamily="49" charset="-122"/>
                <a:ea typeface="黑体" panose="02010609060101010101" pitchFamily="49" charset="-122"/>
              </a:rPr>
              <a:t>   </a:t>
            </a:r>
            <a:r>
              <a:rPr lang="zh-CN" altLang="en-US" sz="2400" dirty="0">
                <a:latin typeface="黑体" panose="02010609060101010101" pitchFamily="49" charset="-122"/>
                <a:ea typeface="黑体" panose="02010609060101010101" pitchFamily="49" charset="-122"/>
              </a:rPr>
              <a:t>与其它的分离手段，如萃取、过滤结晶等相比，它的优点在于不需使用系统组分以外的其它</a:t>
            </a:r>
            <a:r>
              <a:rPr lang="zh-CN" altLang="en-US" sz="2400" dirty="0">
                <a:latin typeface="黑体" panose="02010609060101010101" pitchFamily="49" charset="-122"/>
                <a:ea typeface="黑体" panose="02010609060101010101" pitchFamily="49" charset="-122"/>
                <a:hlinkClick r:id="rId5">
                  <a:extLst>
                    <a:ext uri="{A12FA001-AC4F-418D-AE19-62706E023703}">
                      <ahyp:hlinkClr xmlns:ahyp="http://schemas.microsoft.com/office/drawing/2018/hyperlinkcolor" val="tx"/>
                    </a:ext>
                  </a:extLst>
                </a:hlinkClick>
              </a:rPr>
              <a:t>溶剂</a:t>
            </a:r>
            <a:r>
              <a:rPr lang="zh-CN" altLang="en-US" sz="2400" dirty="0">
                <a:latin typeface="黑体" panose="02010609060101010101" pitchFamily="49" charset="-122"/>
                <a:ea typeface="黑体" panose="02010609060101010101" pitchFamily="49" charset="-122"/>
              </a:rPr>
              <a:t>，从而保证不会引入新的</a:t>
            </a:r>
            <a:r>
              <a:rPr lang="zh-CN" altLang="en-US" sz="2400" dirty="0">
                <a:latin typeface="黑体" panose="02010609060101010101" pitchFamily="49" charset="-122"/>
                <a:ea typeface="黑体" panose="02010609060101010101" pitchFamily="49" charset="-122"/>
                <a:hlinkClick r:id="rId6">
                  <a:extLst>
                    <a:ext uri="{A12FA001-AC4F-418D-AE19-62706E023703}">
                      <ahyp:hlinkClr xmlns:ahyp="http://schemas.microsoft.com/office/drawing/2018/hyperlinkcolor" val="tx"/>
                    </a:ext>
                  </a:extLst>
                </a:hlinkClick>
              </a:rPr>
              <a:t>杂质</a:t>
            </a:r>
            <a:r>
              <a:rPr lang="zh-CN" altLang="en-US" sz="2400" dirty="0">
                <a:latin typeface="黑体" panose="02010609060101010101" pitchFamily="49" charset="-122"/>
                <a:ea typeface="黑体" panose="02010609060101010101" pitchFamily="49" charset="-122"/>
              </a:rPr>
              <a:t>。</a:t>
            </a:r>
          </a:p>
        </p:txBody>
      </p:sp>
      <p:sp>
        <p:nvSpPr>
          <p:cNvPr id="9" name="灯片编号占位符 8">
            <a:extLst>
              <a:ext uri="{FF2B5EF4-FFF2-40B4-BE49-F238E27FC236}">
                <a16:creationId xmlns:a16="http://schemas.microsoft.com/office/drawing/2014/main" id="{24273122-6C50-46A1-861F-5489DEA0B466}"/>
              </a:ext>
            </a:extLst>
          </p:cNvPr>
          <p:cNvSpPr>
            <a:spLocks noGrp="1"/>
          </p:cNvSpPr>
          <p:nvPr>
            <p:ph type="sldNum" sz="quarter" idx="12"/>
          </p:nvPr>
        </p:nvSpPr>
        <p:spPr/>
        <p:txBody>
          <a:bodyPr/>
          <a:lstStyle/>
          <a:p>
            <a:fld id="{BBC2FF01-D777-4C71-9C84-F2B3332F6256}" type="slidenum">
              <a:rPr lang="zh-CN" altLang="en-US" smtClean="0"/>
              <a:t>2</a:t>
            </a:fld>
            <a:endParaRPr lang="zh-CN" altLang="en-US"/>
          </a:p>
        </p:txBody>
      </p:sp>
    </p:spTree>
    <p:extLst>
      <p:ext uri="{BB962C8B-B14F-4D97-AF65-F5344CB8AC3E}">
        <p14:creationId xmlns:p14="http://schemas.microsoft.com/office/powerpoint/2010/main" val="8791238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7C7C42A9-66FD-4021-9E9C-88D0FBB9501B}"/>
              </a:ext>
            </a:extLst>
          </p:cNvPr>
          <p:cNvSpPr txBox="1"/>
          <p:nvPr/>
        </p:nvSpPr>
        <p:spPr>
          <a:xfrm>
            <a:off x="173736" y="100584"/>
            <a:ext cx="5142755" cy="523220"/>
          </a:xfrm>
          <a:prstGeom prst="rect">
            <a:avLst/>
          </a:prstGeom>
          <a:noFill/>
        </p:spPr>
        <p:txBody>
          <a:bodyPr wrap="none" rtlCol="0">
            <a:spAutoFit/>
          </a:bodyPr>
          <a:lstStyle/>
          <a:p>
            <a:r>
              <a:rPr lang="zh-CN" altLang="en-US" sz="2800">
                <a:latin typeface="黑体" panose="02010609060101010101" pitchFamily="49" charset="-122"/>
                <a:ea typeface="黑体" panose="02010609060101010101" pitchFamily="49" charset="-122"/>
              </a:rPr>
              <a:t>膜蒸馏 </a:t>
            </a:r>
            <a:r>
              <a:rPr lang="en-US" altLang="zh-CN" sz="2800">
                <a:latin typeface="Arial" panose="020B0604020202020204" pitchFamily="34" charset="0"/>
                <a:ea typeface="黑体" panose="02010609060101010101" pitchFamily="49" charset="-122"/>
                <a:cs typeface="Arial" panose="020B0604020202020204" pitchFamily="34" charset="0"/>
              </a:rPr>
              <a:t>(</a:t>
            </a:r>
            <a:r>
              <a:rPr lang="en-US" altLang="zh-CN" sz="2800" dirty="0">
                <a:latin typeface="Arial" panose="020B0604020202020204" pitchFamily="34" charset="0"/>
                <a:ea typeface="黑体" panose="02010609060101010101" pitchFamily="49" charset="-122"/>
                <a:cs typeface="Arial" panose="020B0604020202020204" pitchFamily="34" charset="0"/>
              </a:rPr>
              <a:t>Membrane Distillation)</a:t>
            </a:r>
            <a:endParaRPr lang="zh-CN" altLang="en-US" sz="2800" dirty="0">
              <a:latin typeface="Arial" panose="020B0604020202020204" pitchFamily="34" charset="0"/>
              <a:ea typeface="黑体" panose="02010609060101010101" pitchFamily="49" charset="-122"/>
              <a:cs typeface="Arial" panose="020B0604020202020204" pitchFamily="34" charset="0"/>
            </a:endParaRPr>
          </a:p>
        </p:txBody>
      </p:sp>
      <p:sp>
        <p:nvSpPr>
          <p:cNvPr id="9" name="灯片编号占位符 8">
            <a:extLst>
              <a:ext uri="{FF2B5EF4-FFF2-40B4-BE49-F238E27FC236}">
                <a16:creationId xmlns:a16="http://schemas.microsoft.com/office/drawing/2014/main" id="{EF96861E-A7BD-4B6D-937C-F6AD7B1B1021}"/>
              </a:ext>
            </a:extLst>
          </p:cNvPr>
          <p:cNvSpPr>
            <a:spLocks noGrp="1"/>
          </p:cNvSpPr>
          <p:nvPr>
            <p:ph type="sldNum" sz="quarter" idx="12"/>
          </p:nvPr>
        </p:nvSpPr>
        <p:spPr/>
        <p:txBody>
          <a:bodyPr/>
          <a:lstStyle/>
          <a:p>
            <a:fld id="{BBC2FF01-D777-4C71-9C84-F2B3332F6256}" type="slidenum">
              <a:rPr lang="zh-CN" altLang="en-US" smtClean="0"/>
              <a:t>3</a:t>
            </a:fld>
            <a:endParaRPr lang="zh-CN" altLang="en-US"/>
          </a:p>
        </p:txBody>
      </p:sp>
      <p:pic>
        <p:nvPicPr>
          <p:cNvPr id="8" name="图片 7">
            <a:extLst>
              <a:ext uri="{FF2B5EF4-FFF2-40B4-BE49-F238E27FC236}">
                <a16:creationId xmlns:a16="http://schemas.microsoft.com/office/drawing/2014/main" id="{E791581D-C2CF-4E7D-8506-4BB05E4DCF65}"/>
              </a:ext>
            </a:extLst>
          </p:cNvPr>
          <p:cNvPicPr>
            <a:picLocks noChangeAspect="1"/>
          </p:cNvPicPr>
          <p:nvPr/>
        </p:nvPicPr>
        <p:blipFill>
          <a:blip r:embed="rId2"/>
          <a:stretch>
            <a:fillRect/>
          </a:stretch>
        </p:blipFill>
        <p:spPr>
          <a:xfrm>
            <a:off x="173736" y="1016538"/>
            <a:ext cx="8394956" cy="4937215"/>
          </a:xfrm>
          <a:prstGeom prst="rect">
            <a:avLst/>
          </a:prstGeom>
        </p:spPr>
      </p:pic>
    </p:spTree>
    <p:extLst>
      <p:ext uri="{BB962C8B-B14F-4D97-AF65-F5344CB8AC3E}">
        <p14:creationId xmlns:p14="http://schemas.microsoft.com/office/powerpoint/2010/main" val="9407273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1261884"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膜蒸馏</a:t>
            </a:r>
          </a:p>
        </p:txBody>
      </p:sp>
      <p:sp>
        <p:nvSpPr>
          <p:cNvPr id="2" name="灯片编号占位符 1">
            <a:extLst>
              <a:ext uri="{FF2B5EF4-FFF2-40B4-BE49-F238E27FC236}">
                <a16:creationId xmlns:a16="http://schemas.microsoft.com/office/drawing/2014/main" id="{F2B1CFB8-59EB-4086-A16C-884263D26AE1}"/>
              </a:ext>
            </a:extLst>
          </p:cNvPr>
          <p:cNvSpPr>
            <a:spLocks noGrp="1"/>
          </p:cNvSpPr>
          <p:nvPr>
            <p:ph type="sldNum" sz="quarter" idx="12"/>
          </p:nvPr>
        </p:nvSpPr>
        <p:spPr/>
        <p:txBody>
          <a:bodyPr/>
          <a:lstStyle/>
          <a:p>
            <a:fld id="{BBC2FF01-D777-4C71-9C84-F2B3332F6256}" type="slidenum">
              <a:rPr lang="zh-CN" altLang="en-US" smtClean="0"/>
              <a:t>4</a:t>
            </a:fld>
            <a:endParaRPr lang="zh-CN" altLang="en-US"/>
          </a:p>
        </p:txBody>
      </p:sp>
      <p:pic>
        <p:nvPicPr>
          <p:cNvPr id="12" name="图片 11">
            <a:extLst>
              <a:ext uri="{FF2B5EF4-FFF2-40B4-BE49-F238E27FC236}">
                <a16:creationId xmlns:a16="http://schemas.microsoft.com/office/drawing/2014/main" id="{52613132-20CB-4DA7-9E3B-B9099567192A}"/>
              </a:ext>
            </a:extLst>
          </p:cNvPr>
          <p:cNvPicPr>
            <a:picLocks noChangeAspect="1"/>
          </p:cNvPicPr>
          <p:nvPr/>
        </p:nvPicPr>
        <p:blipFill>
          <a:blip r:embed="rId2"/>
          <a:stretch>
            <a:fillRect/>
          </a:stretch>
        </p:blipFill>
        <p:spPr>
          <a:xfrm>
            <a:off x="1874828" y="858042"/>
            <a:ext cx="5591896" cy="5498308"/>
          </a:xfrm>
          <a:prstGeom prst="rect">
            <a:avLst/>
          </a:prstGeom>
        </p:spPr>
      </p:pic>
    </p:spTree>
    <p:extLst>
      <p:ext uri="{BB962C8B-B14F-4D97-AF65-F5344CB8AC3E}">
        <p14:creationId xmlns:p14="http://schemas.microsoft.com/office/powerpoint/2010/main" val="20254019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7C7C42A9-66FD-4021-9E9C-88D0FBB9501B}"/>
              </a:ext>
            </a:extLst>
          </p:cNvPr>
          <p:cNvSpPr txBox="1"/>
          <p:nvPr/>
        </p:nvSpPr>
        <p:spPr>
          <a:xfrm>
            <a:off x="173736" y="100584"/>
            <a:ext cx="1261884"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膜蒸馏</a:t>
            </a:r>
          </a:p>
        </p:txBody>
      </p:sp>
      <p:sp>
        <p:nvSpPr>
          <p:cNvPr id="9" name="灯片编号占位符 8">
            <a:extLst>
              <a:ext uri="{FF2B5EF4-FFF2-40B4-BE49-F238E27FC236}">
                <a16:creationId xmlns:a16="http://schemas.microsoft.com/office/drawing/2014/main" id="{956ED16F-2A77-4C05-B852-A5E8EF6A4FC3}"/>
              </a:ext>
            </a:extLst>
          </p:cNvPr>
          <p:cNvSpPr>
            <a:spLocks noGrp="1"/>
          </p:cNvSpPr>
          <p:nvPr>
            <p:ph type="sldNum" sz="quarter" idx="12"/>
          </p:nvPr>
        </p:nvSpPr>
        <p:spPr/>
        <p:txBody>
          <a:bodyPr/>
          <a:lstStyle/>
          <a:p>
            <a:fld id="{BBC2FF01-D777-4C71-9C84-F2B3332F6256}" type="slidenum">
              <a:rPr lang="zh-CN" altLang="en-US" smtClean="0"/>
              <a:t>5</a:t>
            </a:fld>
            <a:endParaRPr lang="zh-CN" altLang="en-US"/>
          </a:p>
        </p:txBody>
      </p:sp>
      <p:sp>
        <p:nvSpPr>
          <p:cNvPr id="10" name="文本框 9">
            <a:extLst>
              <a:ext uri="{FF2B5EF4-FFF2-40B4-BE49-F238E27FC236}">
                <a16:creationId xmlns:a16="http://schemas.microsoft.com/office/drawing/2014/main" id="{9C5EFC76-BB7B-4AEB-A33F-BB130ACAA71A}"/>
              </a:ext>
            </a:extLst>
          </p:cNvPr>
          <p:cNvSpPr txBox="1"/>
          <p:nvPr/>
        </p:nvSpPr>
        <p:spPr>
          <a:xfrm>
            <a:off x="294640" y="1163957"/>
            <a:ext cx="8554720" cy="5084084"/>
          </a:xfrm>
          <a:prstGeom prst="rect">
            <a:avLst/>
          </a:prstGeom>
          <a:noFill/>
        </p:spPr>
        <p:txBody>
          <a:bodyPr wrap="square">
            <a:spAutoFit/>
          </a:bodyPr>
          <a:lstStyle/>
          <a:p>
            <a:pPr algn="just">
              <a:lnSpc>
                <a:spcPct val="150000"/>
              </a:lnSpc>
            </a:pPr>
            <a:r>
              <a:rPr lang="zh-CN" altLang="en-US" sz="2400" b="1" dirty="0">
                <a:solidFill>
                  <a:srgbClr val="FF0000"/>
                </a:solidFill>
                <a:latin typeface="黑体" panose="02010609060101010101" pitchFamily="49" charset="-122"/>
                <a:ea typeface="黑体" panose="02010609060101010101" pitchFamily="49" charset="-122"/>
              </a:rPr>
              <a:t>   </a:t>
            </a:r>
            <a:r>
              <a:rPr lang="zh-CN" altLang="en-US" sz="2800" b="1" dirty="0">
                <a:solidFill>
                  <a:srgbClr val="FF0000"/>
                </a:solidFill>
                <a:latin typeface="黑体" panose="02010609060101010101" pitchFamily="49" charset="-122"/>
                <a:ea typeface="黑体" panose="02010609060101010101" pitchFamily="49" charset="-122"/>
              </a:rPr>
              <a:t>膜蒸馏必须具备以下几个基本特征：</a:t>
            </a:r>
            <a:endParaRPr lang="en-US" altLang="zh-CN" sz="2800" b="1" dirty="0">
              <a:solidFill>
                <a:srgbClr val="FF0000"/>
              </a:solidFill>
              <a:latin typeface="黑体" panose="02010609060101010101" pitchFamily="49" charset="-122"/>
              <a:ea typeface="黑体" panose="02010609060101010101" pitchFamily="49" charset="-122"/>
            </a:endParaRPr>
          </a:p>
          <a:p>
            <a:pPr marL="342900" indent="-342900" algn="just">
              <a:lnSpc>
                <a:spcPct val="150000"/>
              </a:lnSpc>
              <a:buFont typeface="Wingdings" panose="05000000000000000000" pitchFamily="2" charset="2"/>
              <a:buChar char="p"/>
            </a:pPr>
            <a:r>
              <a:rPr lang="en-US" altLang="zh-CN" sz="2400" dirty="0">
                <a:latin typeface="黑体" panose="02010609060101010101" pitchFamily="49" charset="-122"/>
                <a:ea typeface="黑体" panose="02010609060101010101" pitchFamily="49" charset="-122"/>
              </a:rPr>
              <a:t> </a:t>
            </a:r>
            <a:r>
              <a:rPr lang="zh-CN" altLang="en-US" sz="2400" dirty="0">
                <a:latin typeface="黑体" panose="02010609060101010101" pitchFamily="49" charset="-122"/>
                <a:ea typeface="黑体" panose="02010609060101010101" pitchFamily="49" charset="-122"/>
              </a:rPr>
              <a:t>分离膜必须是微孔膜，只有气体可以透过膜孔，被处理的液体不能浸润分离膜；</a:t>
            </a:r>
            <a:endParaRPr lang="en-US" altLang="zh-CN" sz="2400" dirty="0">
              <a:latin typeface="黑体" panose="02010609060101010101" pitchFamily="49" charset="-122"/>
              <a:ea typeface="黑体" panose="02010609060101010101" pitchFamily="49" charset="-122"/>
            </a:endParaRPr>
          </a:p>
          <a:p>
            <a:pPr marL="342900" indent="-342900" algn="just">
              <a:lnSpc>
                <a:spcPct val="150000"/>
              </a:lnSpc>
              <a:buFont typeface="Wingdings" panose="05000000000000000000" pitchFamily="2" charset="2"/>
              <a:buChar char="p"/>
            </a:pPr>
            <a:r>
              <a:rPr lang="en-US" altLang="zh-CN" sz="2400" dirty="0">
                <a:latin typeface="黑体" panose="02010609060101010101" pitchFamily="49" charset="-122"/>
                <a:ea typeface="黑体" panose="02010609060101010101" pitchFamily="49" charset="-122"/>
              </a:rPr>
              <a:t> </a:t>
            </a:r>
            <a:r>
              <a:rPr lang="zh-CN" altLang="en-US" sz="2400" dirty="0">
                <a:latin typeface="黑体" panose="02010609060101010101" pitchFamily="49" charset="-122"/>
                <a:ea typeface="黑体" panose="02010609060101010101" pitchFamily="49" charset="-122"/>
              </a:rPr>
              <a:t>毛细冷凝现象不会发生在膜孔内部；</a:t>
            </a:r>
            <a:endParaRPr lang="en-US" altLang="zh-CN" sz="2400" dirty="0">
              <a:latin typeface="黑体" panose="02010609060101010101" pitchFamily="49" charset="-122"/>
              <a:ea typeface="黑体" panose="02010609060101010101" pitchFamily="49" charset="-122"/>
            </a:endParaRPr>
          </a:p>
          <a:p>
            <a:pPr marL="342900" indent="-342900" algn="just">
              <a:lnSpc>
                <a:spcPct val="150000"/>
              </a:lnSpc>
              <a:buFont typeface="Wingdings" panose="05000000000000000000" pitchFamily="2" charset="2"/>
              <a:buChar char="p"/>
            </a:pPr>
            <a:r>
              <a:rPr lang="zh-CN" altLang="en-US" sz="2400" dirty="0">
                <a:latin typeface="黑体" panose="02010609060101010101" pitchFamily="49" charset="-122"/>
                <a:ea typeface="黑体" panose="02010609060101010101" pitchFamily="49" charset="-122"/>
              </a:rPr>
              <a:t> 膜孔只允许蒸气通过实现传质；</a:t>
            </a:r>
            <a:endParaRPr lang="en-US" altLang="zh-CN" sz="2400" dirty="0">
              <a:latin typeface="黑体" panose="02010609060101010101" pitchFamily="49" charset="-122"/>
              <a:ea typeface="黑体" panose="02010609060101010101" pitchFamily="49" charset="-122"/>
            </a:endParaRPr>
          </a:p>
          <a:p>
            <a:pPr marL="342900" indent="-342900" algn="just">
              <a:lnSpc>
                <a:spcPct val="150000"/>
              </a:lnSpc>
              <a:buFont typeface="Wingdings" panose="05000000000000000000" pitchFamily="2" charset="2"/>
              <a:buChar char="p"/>
            </a:pPr>
            <a:r>
              <a:rPr lang="zh-CN" altLang="en-US" sz="2400" dirty="0">
                <a:latin typeface="黑体" panose="02010609060101010101" pitchFamily="49" charset="-122"/>
                <a:ea typeface="黑体" panose="02010609060101010101" pitchFamily="49" charset="-122"/>
              </a:rPr>
              <a:t> 分离膜不改变被处理液体中各个组分的气液平衡</a:t>
            </a:r>
            <a:endParaRPr lang="en-US" altLang="zh-CN" sz="2400" dirty="0">
              <a:latin typeface="黑体" panose="02010609060101010101" pitchFamily="49" charset="-122"/>
              <a:ea typeface="黑体" panose="02010609060101010101" pitchFamily="49" charset="-122"/>
            </a:endParaRPr>
          </a:p>
          <a:p>
            <a:pPr marL="342900" indent="-342900" algn="just">
              <a:lnSpc>
                <a:spcPct val="150000"/>
              </a:lnSpc>
              <a:buFont typeface="Wingdings" panose="05000000000000000000" pitchFamily="2" charset="2"/>
              <a:buChar char="p"/>
            </a:pPr>
            <a:r>
              <a:rPr lang="en-US" altLang="zh-CN" sz="2400" dirty="0">
                <a:latin typeface="黑体" panose="02010609060101010101" pitchFamily="49" charset="-122"/>
                <a:ea typeface="黑体" panose="02010609060101010101" pitchFamily="49" charset="-122"/>
              </a:rPr>
              <a:t> </a:t>
            </a:r>
            <a:r>
              <a:rPr lang="zh-CN" altLang="en-US" sz="2400" dirty="0">
                <a:latin typeface="黑体" panose="02010609060101010101" pitchFamily="49" charset="-122"/>
                <a:ea typeface="黑体" panose="02010609060101010101" pitchFamily="49" charset="-122"/>
              </a:rPr>
              <a:t>分离膜表面至少有一侧与被处理的溶液相接触</a:t>
            </a:r>
            <a:endParaRPr lang="en-US" altLang="zh-CN" sz="2400" dirty="0">
              <a:latin typeface="黑体" panose="02010609060101010101" pitchFamily="49" charset="-122"/>
              <a:ea typeface="黑体" panose="02010609060101010101" pitchFamily="49" charset="-122"/>
            </a:endParaRPr>
          </a:p>
          <a:p>
            <a:pPr marL="342900" indent="-342900" algn="just">
              <a:lnSpc>
                <a:spcPct val="150000"/>
              </a:lnSpc>
              <a:buFont typeface="Wingdings" panose="05000000000000000000" pitchFamily="2" charset="2"/>
              <a:buChar char="p"/>
            </a:pPr>
            <a:r>
              <a:rPr lang="en-US" altLang="zh-CN" sz="2400" dirty="0">
                <a:latin typeface="黑体" panose="02010609060101010101" pitchFamily="49" charset="-122"/>
                <a:ea typeface="黑体" panose="02010609060101010101" pitchFamily="49" charset="-122"/>
              </a:rPr>
              <a:t> </a:t>
            </a:r>
            <a:r>
              <a:rPr lang="zh-CN" altLang="en-US" sz="2400" dirty="0">
                <a:latin typeface="黑体" panose="02010609060101010101" pitchFamily="49" charset="-122"/>
                <a:ea typeface="黑体" panose="02010609060101010101" pitchFamily="49" charset="-122"/>
              </a:rPr>
              <a:t>对于任何组分通过膜的推动力是该组分在分离膜两侧的蒸气压差</a:t>
            </a:r>
          </a:p>
        </p:txBody>
      </p:sp>
    </p:spTree>
    <p:extLst>
      <p:ext uri="{BB962C8B-B14F-4D97-AF65-F5344CB8AC3E}">
        <p14:creationId xmlns:p14="http://schemas.microsoft.com/office/powerpoint/2010/main" val="14861177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9" name="灯片编号占位符 8">
            <a:extLst>
              <a:ext uri="{FF2B5EF4-FFF2-40B4-BE49-F238E27FC236}">
                <a16:creationId xmlns:a16="http://schemas.microsoft.com/office/drawing/2014/main" id="{956ED16F-2A77-4C05-B852-A5E8EF6A4FC3}"/>
              </a:ext>
            </a:extLst>
          </p:cNvPr>
          <p:cNvSpPr>
            <a:spLocks noGrp="1"/>
          </p:cNvSpPr>
          <p:nvPr>
            <p:ph type="sldNum" sz="quarter" idx="12"/>
          </p:nvPr>
        </p:nvSpPr>
        <p:spPr/>
        <p:txBody>
          <a:bodyPr/>
          <a:lstStyle/>
          <a:p>
            <a:fld id="{BBC2FF01-D777-4C71-9C84-F2B3332F6256}" type="slidenum">
              <a:rPr lang="zh-CN" altLang="en-US" smtClean="0"/>
              <a:t>6</a:t>
            </a:fld>
            <a:endParaRPr lang="zh-CN" altLang="en-US"/>
          </a:p>
        </p:txBody>
      </p:sp>
      <p:sp>
        <p:nvSpPr>
          <p:cNvPr id="8" name="文本框 7">
            <a:extLst>
              <a:ext uri="{FF2B5EF4-FFF2-40B4-BE49-F238E27FC236}">
                <a16:creationId xmlns:a16="http://schemas.microsoft.com/office/drawing/2014/main" id="{E7EF8132-3DFD-4948-B1C7-5D602FC280B2}"/>
              </a:ext>
            </a:extLst>
          </p:cNvPr>
          <p:cNvSpPr txBox="1"/>
          <p:nvPr/>
        </p:nvSpPr>
        <p:spPr>
          <a:xfrm>
            <a:off x="0" y="-15303"/>
            <a:ext cx="8554720" cy="3719864"/>
          </a:xfrm>
          <a:prstGeom prst="rect">
            <a:avLst/>
          </a:prstGeom>
          <a:noFill/>
        </p:spPr>
        <p:txBody>
          <a:bodyPr wrap="square">
            <a:spAutoFit/>
          </a:bodyPr>
          <a:lstStyle/>
          <a:p>
            <a:pPr algn="just">
              <a:lnSpc>
                <a:spcPct val="150000"/>
              </a:lnSpc>
            </a:pPr>
            <a:r>
              <a:rPr lang="zh-CN" altLang="en-US" sz="2400" b="1" dirty="0">
                <a:solidFill>
                  <a:srgbClr val="FF0000"/>
                </a:solidFill>
                <a:latin typeface="黑体" panose="02010609060101010101" pitchFamily="49" charset="-122"/>
                <a:ea typeface="黑体" panose="02010609060101010101" pitchFamily="49" charset="-122"/>
              </a:rPr>
              <a:t>   </a:t>
            </a:r>
            <a:r>
              <a:rPr lang="zh-CN" altLang="en-US" sz="2800" b="1" dirty="0">
                <a:solidFill>
                  <a:srgbClr val="FF0000"/>
                </a:solidFill>
                <a:latin typeface="黑体" panose="02010609060101010101" pitchFamily="49" charset="-122"/>
                <a:ea typeface="黑体" panose="02010609060101010101" pitchFamily="49" charset="-122"/>
              </a:rPr>
              <a:t>膜蒸馏的优点：</a:t>
            </a:r>
            <a:endParaRPr lang="en-US" altLang="zh-CN" sz="2800" b="1" dirty="0">
              <a:solidFill>
                <a:srgbClr val="FF0000"/>
              </a:solidFill>
              <a:latin typeface="黑体" panose="02010609060101010101" pitchFamily="49" charset="-122"/>
              <a:ea typeface="黑体" panose="02010609060101010101" pitchFamily="49" charset="-122"/>
            </a:endParaRPr>
          </a:p>
          <a:p>
            <a:pPr marL="342900" indent="-342900" algn="just">
              <a:lnSpc>
                <a:spcPct val="150000"/>
              </a:lnSpc>
              <a:buFont typeface="Wingdings" panose="05000000000000000000" pitchFamily="2" charset="2"/>
              <a:buChar char="p"/>
            </a:pPr>
            <a:r>
              <a:rPr lang="en-US" altLang="zh-CN" sz="2200" dirty="0">
                <a:latin typeface="黑体" panose="02010609060101010101" pitchFamily="49" charset="-122"/>
                <a:ea typeface="黑体" panose="02010609060101010101" pitchFamily="49" charset="-122"/>
              </a:rPr>
              <a:t> </a:t>
            </a:r>
            <a:r>
              <a:rPr lang="zh-CN" altLang="en-US" sz="2200" dirty="0">
                <a:latin typeface="黑体" panose="02010609060101010101" pitchFamily="49" charset="-122"/>
                <a:ea typeface="黑体" panose="02010609060101010101" pitchFamily="49" charset="-122"/>
              </a:rPr>
              <a:t>料液中挥发性溶质的截留率较高，</a:t>
            </a:r>
            <a:r>
              <a:rPr lang="zh-CN" altLang="en-US" sz="2200" dirty="0">
                <a:latin typeface="Arial" panose="020B0604020202020204" pitchFamily="34" charset="0"/>
                <a:ea typeface="黑体" panose="02010609060101010101" pitchFamily="49" charset="-122"/>
                <a:cs typeface="Arial" panose="020B0604020202020204" pitchFamily="34" charset="0"/>
              </a:rPr>
              <a:t>接近</a:t>
            </a:r>
            <a:r>
              <a:rPr lang="en-US" altLang="zh-CN" sz="2200" dirty="0">
                <a:latin typeface="Arial" panose="020B0604020202020204" pitchFamily="34" charset="0"/>
                <a:ea typeface="黑体" panose="02010609060101010101" pitchFamily="49" charset="-122"/>
                <a:cs typeface="Arial" panose="020B0604020202020204" pitchFamily="34" charset="0"/>
              </a:rPr>
              <a:t>100%</a:t>
            </a:r>
            <a:r>
              <a:rPr lang="zh-CN" altLang="en-US" sz="2200" dirty="0">
                <a:latin typeface="Arial" panose="020B0604020202020204" pitchFamily="34" charset="0"/>
                <a:ea typeface="黑体" panose="02010609060101010101" pitchFamily="49" charset="-122"/>
                <a:cs typeface="Arial" panose="020B0604020202020204" pitchFamily="34" charset="0"/>
              </a:rPr>
              <a:t>；</a:t>
            </a:r>
            <a:endParaRPr lang="en-US" altLang="zh-CN" sz="2200" dirty="0">
              <a:latin typeface="Arial" panose="020B0604020202020204" pitchFamily="34" charset="0"/>
              <a:ea typeface="黑体" panose="02010609060101010101" pitchFamily="49" charset="-122"/>
              <a:cs typeface="Arial" panose="020B0604020202020204" pitchFamily="34" charset="0"/>
            </a:endParaRPr>
          </a:p>
          <a:p>
            <a:pPr marL="342900" indent="-342900" algn="just">
              <a:lnSpc>
                <a:spcPct val="150000"/>
              </a:lnSpc>
              <a:buFont typeface="Wingdings" panose="05000000000000000000" pitchFamily="2" charset="2"/>
              <a:buChar char="p"/>
            </a:pPr>
            <a:r>
              <a:rPr lang="en-US" altLang="zh-CN" sz="2200" dirty="0">
                <a:latin typeface="黑体" panose="02010609060101010101" pitchFamily="49" charset="-122"/>
                <a:ea typeface="黑体" panose="02010609060101010101" pitchFamily="49" charset="-122"/>
              </a:rPr>
              <a:t> </a:t>
            </a:r>
            <a:r>
              <a:rPr lang="zh-CN" altLang="en-US" sz="2200" dirty="0">
                <a:latin typeface="黑体" panose="02010609060101010101" pitchFamily="49" charset="-122"/>
                <a:ea typeface="黑体" panose="02010609060101010101" pitchFamily="49" charset="-122"/>
              </a:rPr>
              <a:t>操作温度低于传统的（蒸）精馏，可利用低位能源如太阳能、地热、工业废热等；</a:t>
            </a:r>
            <a:endParaRPr lang="en-US" altLang="zh-CN" sz="2200" dirty="0">
              <a:latin typeface="黑体" panose="02010609060101010101" pitchFamily="49" charset="-122"/>
              <a:ea typeface="黑体" panose="02010609060101010101" pitchFamily="49" charset="-122"/>
            </a:endParaRPr>
          </a:p>
          <a:p>
            <a:pPr marL="342900" indent="-342900" algn="just">
              <a:lnSpc>
                <a:spcPct val="150000"/>
              </a:lnSpc>
              <a:buFont typeface="Wingdings" panose="05000000000000000000" pitchFamily="2" charset="2"/>
              <a:buChar char="p"/>
            </a:pPr>
            <a:r>
              <a:rPr lang="zh-CN" altLang="en-US" sz="2200" dirty="0">
                <a:latin typeface="黑体" panose="02010609060101010101" pitchFamily="49" charset="-122"/>
                <a:ea typeface="黑体" panose="02010609060101010101" pitchFamily="49" charset="-122"/>
              </a:rPr>
              <a:t> 相比反渗透技术，操作压力低，对膜的力学性能要求低；</a:t>
            </a:r>
            <a:endParaRPr lang="en-US" altLang="zh-CN" sz="2200" dirty="0">
              <a:latin typeface="黑体" panose="02010609060101010101" pitchFamily="49" charset="-122"/>
              <a:ea typeface="黑体" panose="02010609060101010101" pitchFamily="49" charset="-122"/>
            </a:endParaRPr>
          </a:p>
          <a:p>
            <a:pPr marL="342900" indent="-342900" algn="just">
              <a:lnSpc>
                <a:spcPct val="150000"/>
              </a:lnSpc>
              <a:buFont typeface="Wingdings" panose="05000000000000000000" pitchFamily="2" charset="2"/>
              <a:buChar char="p"/>
            </a:pPr>
            <a:r>
              <a:rPr lang="zh-CN" altLang="en-US" sz="2200" dirty="0">
                <a:latin typeface="黑体" panose="02010609060101010101" pitchFamily="49" charset="-122"/>
                <a:ea typeface="黑体" panose="02010609060101010101" pitchFamily="49" charset="-122"/>
              </a:rPr>
              <a:t> 可处理高浓度溶液，待溶液达到过饱和时析出晶体。可作为液体零排放（</a:t>
            </a:r>
            <a:r>
              <a:rPr lang="en-US" altLang="zh-CN" sz="2200" dirty="0">
                <a:latin typeface="Arial" panose="020B0604020202020204" pitchFamily="34" charset="0"/>
                <a:ea typeface="黑体" panose="02010609060101010101" pitchFamily="49" charset="-122"/>
                <a:cs typeface="Arial" panose="020B0604020202020204" pitchFamily="34" charset="0"/>
              </a:rPr>
              <a:t>zero liquid discharge</a:t>
            </a:r>
            <a:r>
              <a:rPr lang="zh-CN" altLang="en-US" sz="2200" dirty="0">
                <a:latin typeface="黑体" panose="02010609060101010101" pitchFamily="49" charset="-122"/>
                <a:ea typeface="黑体" panose="02010609060101010101" pitchFamily="49" charset="-122"/>
              </a:rPr>
              <a:t>）工艺最后一级的浓缩手段。</a:t>
            </a:r>
            <a:endParaRPr lang="en-US" altLang="zh-CN" sz="2200" dirty="0">
              <a:latin typeface="黑体" panose="02010609060101010101" pitchFamily="49" charset="-122"/>
              <a:ea typeface="黑体" panose="02010609060101010101" pitchFamily="49" charset="-122"/>
            </a:endParaRPr>
          </a:p>
        </p:txBody>
      </p:sp>
      <p:sp>
        <p:nvSpPr>
          <p:cNvPr id="11" name="AutoShape 6">
            <a:extLst>
              <a:ext uri="{FF2B5EF4-FFF2-40B4-BE49-F238E27FC236}">
                <a16:creationId xmlns:a16="http://schemas.microsoft.com/office/drawing/2014/main" id="{C867EABE-B92A-4E8A-A465-59A771132CEF}"/>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AutoShape 8">
            <a:extLst>
              <a:ext uri="{FF2B5EF4-FFF2-40B4-BE49-F238E27FC236}">
                <a16:creationId xmlns:a16="http://schemas.microsoft.com/office/drawing/2014/main" id="{D6B98C80-2538-4068-AD0B-56554F965D0D}"/>
              </a:ext>
            </a:extLst>
          </p:cNvPr>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pic>
        <p:nvPicPr>
          <p:cNvPr id="14" name="图片 13">
            <a:extLst>
              <a:ext uri="{FF2B5EF4-FFF2-40B4-BE49-F238E27FC236}">
                <a16:creationId xmlns:a16="http://schemas.microsoft.com/office/drawing/2014/main" id="{B0BB42FE-B433-4A93-B764-B33A929E575A}"/>
              </a:ext>
            </a:extLst>
          </p:cNvPr>
          <p:cNvPicPr>
            <a:picLocks noChangeAspect="1"/>
          </p:cNvPicPr>
          <p:nvPr/>
        </p:nvPicPr>
        <p:blipFill>
          <a:blip r:embed="rId2"/>
          <a:stretch>
            <a:fillRect/>
          </a:stretch>
        </p:blipFill>
        <p:spPr>
          <a:xfrm>
            <a:off x="2838847" y="3799048"/>
            <a:ext cx="4445873" cy="2922428"/>
          </a:xfrm>
          <a:prstGeom prst="rect">
            <a:avLst/>
          </a:prstGeom>
        </p:spPr>
      </p:pic>
    </p:spTree>
    <p:extLst>
      <p:ext uri="{BB962C8B-B14F-4D97-AF65-F5344CB8AC3E}">
        <p14:creationId xmlns:p14="http://schemas.microsoft.com/office/powerpoint/2010/main" val="41007141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7C7C42A9-66FD-4021-9E9C-88D0FBB9501B}"/>
              </a:ext>
            </a:extLst>
          </p:cNvPr>
          <p:cNvSpPr txBox="1"/>
          <p:nvPr/>
        </p:nvSpPr>
        <p:spPr>
          <a:xfrm>
            <a:off x="173736" y="100584"/>
            <a:ext cx="4134465"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膜蒸馏的传质与传热过程</a:t>
            </a:r>
          </a:p>
        </p:txBody>
      </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7</a:t>
            </a:fld>
            <a:endParaRPr lang="zh-CN" altLang="en-US"/>
          </a:p>
        </p:txBody>
      </p:sp>
      <p:pic>
        <p:nvPicPr>
          <p:cNvPr id="9" name="图片 8">
            <a:extLst>
              <a:ext uri="{FF2B5EF4-FFF2-40B4-BE49-F238E27FC236}">
                <a16:creationId xmlns:a16="http://schemas.microsoft.com/office/drawing/2014/main" id="{0A587A09-3DE2-4DF9-9B35-9DB841AF8A99}"/>
              </a:ext>
            </a:extLst>
          </p:cNvPr>
          <p:cNvPicPr>
            <a:picLocks noChangeAspect="1"/>
          </p:cNvPicPr>
          <p:nvPr/>
        </p:nvPicPr>
        <p:blipFill>
          <a:blip r:embed="rId2"/>
          <a:stretch>
            <a:fillRect/>
          </a:stretch>
        </p:blipFill>
        <p:spPr>
          <a:xfrm>
            <a:off x="545531" y="1096910"/>
            <a:ext cx="8227717" cy="4765409"/>
          </a:xfrm>
          <a:prstGeom prst="rect">
            <a:avLst/>
          </a:prstGeom>
        </p:spPr>
      </p:pic>
    </p:spTree>
    <p:extLst>
      <p:ext uri="{BB962C8B-B14F-4D97-AF65-F5344CB8AC3E}">
        <p14:creationId xmlns:p14="http://schemas.microsoft.com/office/powerpoint/2010/main" val="6840008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8</a:t>
            </a:fld>
            <a:endParaRPr lang="zh-CN" altLang="en-US"/>
          </a:p>
        </p:txBody>
      </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4134465"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膜蒸馏的传质与传热过程</a:t>
            </a:r>
          </a:p>
        </p:txBody>
      </p:sp>
      <p:pic>
        <p:nvPicPr>
          <p:cNvPr id="3" name="图片 2">
            <a:extLst>
              <a:ext uri="{FF2B5EF4-FFF2-40B4-BE49-F238E27FC236}">
                <a16:creationId xmlns:a16="http://schemas.microsoft.com/office/drawing/2014/main" id="{87B044A0-767C-4AB0-88E0-20B9C08890E5}"/>
              </a:ext>
            </a:extLst>
          </p:cNvPr>
          <p:cNvPicPr>
            <a:picLocks noChangeAspect="1"/>
          </p:cNvPicPr>
          <p:nvPr/>
        </p:nvPicPr>
        <p:blipFill>
          <a:blip r:embed="rId3"/>
          <a:stretch>
            <a:fillRect/>
          </a:stretch>
        </p:blipFill>
        <p:spPr>
          <a:xfrm>
            <a:off x="3273269" y="1328519"/>
            <a:ext cx="6053611" cy="4395211"/>
          </a:xfrm>
          <a:prstGeom prst="rect">
            <a:avLst/>
          </a:prstGeom>
        </p:spPr>
      </p:pic>
      <p:sp>
        <p:nvSpPr>
          <p:cNvPr id="11" name="文本框 10">
            <a:extLst>
              <a:ext uri="{FF2B5EF4-FFF2-40B4-BE49-F238E27FC236}">
                <a16:creationId xmlns:a16="http://schemas.microsoft.com/office/drawing/2014/main" id="{4B3D963B-8B78-4F56-B2C6-C20E10AE6D81}"/>
              </a:ext>
            </a:extLst>
          </p:cNvPr>
          <p:cNvSpPr txBox="1"/>
          <p:nvPr/>
        </p:nvSpPr>
        <p:spPr>
          <a:xfrm>
            <a:off x="41275" y="1348940"/>
            <a:ext cx="3280664" cy="4437753"/>
          </a:xfrm>
          <a:prstGeom prst="rect">
            <a:avLst/>
          </a:prstGeom>
          <a:noFill/>
        </p:spPr>
        <p:txBody>
          <a:bodyPr wrap="square" rtlCol="0">
            <a:spAutoFit/>
          </a:bodyPr>
          <a:lstStyle/>
          <a:p>
            <a:pPr algn="just">
              <a:lnSpc>
                <a:spcPct val="150000"/>
              </a:lnSpc>
            </a:pPr>
            <a:r>
              <a:rPr lang="zh-CN" altLang="en-US" sz="2400" dirty="0">
                <a:latin typeface="黑体" panose="02010609060101010101" pitchFamily="49" charset="-122"/>
                <a:ea typeface="黑体" panose="02010609060101010101" pitchFamily="49" charset="-122"/>
              </a:rPr>
              <a:t>    传热过程主要包括以下几个方面：</a:t>
            </a:r>
            <a:endParaRPr lang="en-US" altLang="zh-CN" sz="2400" dirty="0">
              <a:latin typeface="黑体" panose="02010609060101010101" pitchFamily="49" charset="-122"/>
              <a:ea typeface="黑体" panose="02010609060101010101" pitchFamily="49" charset="-122"/>
            </a:endParaRPr>
          </a:p>
          <a:p>
            <a:pPr algn="just">
              <a:lnSpc>
                <a:spcPct val="150000"/>
              </a:lnSpc>
            </a:pPr>
            <a:r>
              <a:rPr lang="en-US" altLang="zh-CN" sz="2400" dirty="0">
                <a:latin typeface="黑体" panose="02010609060101010101" pitchFamily="49" charset="-122"/>
                <a:ea typeface="黑体" panose="02010609060101010101" pitchFamily="49" charset="-122"/>
              </a:rPr>
              <a:t>1.</a:t>
            </a:r>
            <a:r>
              <a:rPr lang="zh-CN" altLang="en-US" sz="2400" dirty="0">
                <a:latin typeface="黑体" panose="02010609060101010101" pitchFamily="49" charset="-122"/>
                <a:ea typeface="黑体" panose="02010609060101010101" pitchFamily="49" charset="-122"/>
              </a:rPr>
              <a:t>热量由料液主体通过边界层转移至膜表面；</a:t>
            </a:r>
            <a:endParaRPr lang="en-US" altLang="zh-CN" sz="2400" dirty="0">
              <a:latin typeface="黑体" panose="02010609060101010101" pitchFamily="49" charset="-122"/>
              <a:ea typeface="黑体" panose="02010609060101010101" pitchFamily="49" charset="-122"/>
            </a:endParaRPr>
          </a:p>
          <a:p>
            <a:pPr algn="just">
              <a:lnSpc>
                <a:spcPct val="150000"/>
              </a:lnSpc>
            </a:pPr>
            <a:r>
              <a:rPr lang="en-US" altLang="zh-CN" sz="2400" dirty="0">
                <a:latin typeface="黑体" panose="02010609060101010101" pitchFamily="49" charset="-122"/>
                <a:ea typeface="黑体" panose="02010609060101010101" pitchFamily="49" charset="-122"/>
              </a:rPr>
              <a:t>2.</a:t>
            </a:r>
            <a:r>
              <a:rPr lang="zh-CN" altLang="en-US" sz="2400" dirty="0">
                <a:latin typeface="黑体" panose="02010609060101010101" pitchFamily="49" charset="-122"/>
                <a:ea typeface="黑体" panose="02010609060101010101" pitchFamily="49" charset="-122"/>
              </a:rPr>
              <a:t>蒸发形式的潜热传递；</a:t>
            </a:r>
            <a:endParaRPr lang="en-US" altLang="zh-CN" sz="2400" dirty="0">
              <a:latin typeface="黑体" panose="02010609060101010101" pitchFamily="49" charset="-122"/>
              <a:ea typeface="黑体" panose="02010609060101010101" pitchFamily="49" charset="-122"/>
            </a:endParaRPr>
          </a:p>
          <a:p>
            <a:pPr algn="just">
              <a:lnSpc>
                <a:spcPct val="150000"/>
              </a:lnSpc>
            </a:pPr>
            <a:r>
              <a:rPr lang="en-US" altLang="zh-CN" sz="2400" dirty="0">
                <a:latin typeface="黑体" panose="02010609060101010101" pitchFamily="49" charset="-122"/>
                <a:ea typeface="黑体" panose="02010609060101010101" pitchFamily="49" charset="-122"/>
              </a:rPr>
              <a:t>3.</a:t>
            </a:r>
            <a:r>
              <a:rPr lang="zh-CN" altLang="en-US" sz="2400" dirty="0">
                <a:latin typeface="黑体" panose="02010609060101010101" pitchFamily="49" charset="-122"/>
                <a:ea typeface="黑体" panose="02010609060101010101" pitchFamily="49" charset="-122"/>
              </a:rPr>
              <a:t>热量由热测膜表面通过膜主体和膜孔传递透过测膜表面。</a:t>
            </a:r>
          </a:p>
        </p:txBody>
      </p:sp>
    </p:spTree>
    <p:extLst>
      <p:ext uri="{BB962C8B-B14F-4D97-AF65-F5344CB8AC3E}">
        <p14:creationId xmlns:p14="http://schemas.microsoft.com/office/powerpoint/2010/main" val="10843691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2698175"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膜蒸馏工艺分类</a:t>
            </a:r>
          </a:p>
        </p:txBody>
      </p:sp>
      <p:sp>
        <p:nvSpPr>
          <p:cNvPr id="2" name="灯片编号占位符 1">
            <a:extLst>
              <a:ext uri="{FF2B5EF4-FFF2-40B4-BE49-F238E27FC236}">
                <a16:creationId xmlns:a16="http://schemas.microsoft.com/office/drawing/2014/main" id="{0A26239E-9E91-4AE3-95FF-E5BFAFC2B586}"/>
              </a:ext>
            </a:extLst>
          </p:cNvPr>
          <p:cNvSpPr>
            <a:spLocks noGrp="1"/>
          </p:cNvSpPr>
          <p:nvPr>
            <p:ph type="sldNum" sz="quarter" idx="12"/>
          </p:nvPr>
        </p:nvSpPr>
        <p:spPr/>
        <p:txBody>
          <a:bodyPr/>
          <a:lstStyle/>
          <a:p>
            <a:fld id="{BBC2FF01-D777-4C71-9C84-F2B3332F6256}" type="slidenum">
              <a:rPr lang="zh-CN" altLang="en-US" smtClean="0"/>
              <a:t>9</a:t>
            </a:fld>
            <a:endParaRPr lang="zh-CN" altLang="en-US"/>
          </a:p>
        </p:txBody>
      </p:sp>
      <p:pic>
        <p:nvPicPr>
          <p:cNvPr id="10" name="图片 9">
            <a:extLst>
              <a:ext uri="{FF2B5EF4-FFF2-40B4-BE49-F238E27FC236}">
                <a16:creationId xmlns:a16="http://schemas.microsoft.com/office/drawing/2014/main" id="{D7AC9602-13A4-4603-8D87-74C143390A25}"/>
              </a:ext>
            </a:extLst>
          </p:cNvPr>
          <p:cNvPicPr>
            <a:picLocks noChangeAspect="1"/>
          </p:cNvPicPr>
          <p:nvPr/>
        </p:nvPicPr>
        <p:blipFill>
          <a:blip r:embed="rId2"/>
          <a:stretch>
            <a:fillRect/>
          </a:stretch>
        </p:blipFill>
        <p:spPr>
          <a:xfrm>
            <a:off x="20614" y="685096"/>
            <a:ext cx="8976778" cy="5261699"/>
          </a:xfrm>
          <a:prstGeom prst="rect">
            <a:avLst/>
          </a:prstGeom>
        </p:spPr>
      </p:pic>
      <p:sp>
        <p:nvSpPr>
          <p:cNvPr id="3" name="文本框 2">
            <a:extLst>
              <a:ext uri="{FF2B5EF4-FFF2-40B4-BE49-F238E27FC236}">
                <a16:creationId xmlns:a16="http://schemas.microsoft.com/office/drawing/2014/main" id="{6DBB652B-3589-4C75-854A-C91AA8DDC757}"/>
              </a:ext>
            </a:extLst>
          </p:cNvPr>
          <p:cNvSpPr txBox="1"/>
          <p:nvPr/>
        </p:nvSpPr>
        <p:spPr>
          <a:xfrm>
            <a:off x="159669" y="6008087"/>
            <a:ext cx="2262158" cy="646331"/>
          </a:xfrm>
          <a:prstGeom prst="rect">
            <a:avLst/>
          </a:prstGeom>
          <a:noFill/>
        </p:spPr>
        <p:txBody>
          <a:bodyPr wrap="none" rtlCol="0">
            <a:spAutoFit/>
          </a:bodyPr>
          <a:lstStyle/>
          <a:p>
            <a:r>
              <a:rPr lang="zh-CN" altLang="en-US" dirty="0">
                <a:latin typeface="黑体" panose="02010609060101010101" pitchFamily="49" charset="-122"/>
                <a:ea typeface="黑体" panose="02010609060101010101" pitchFamily="49" charset="-122"/>
              </a:rPr>
              <a:t>结构、设计操作简单</a:t>
            </a:r>
            <a:endParaRPr lang="en-US" altLang="zh-CN" dirty="0">
              <a:latin typeface="黑体" panose="02010609060101010101" pitchFamily="49" charset="-122"/>
              <a:ea typeface="黑体" panose="02010609060101010101" pitchFamily="49" charset="-122"/>
            </a:endParaRPr>
          </a:p>
          <a:p>
            <a:r>
              <a:rPr lang="zh-CN" altLang="en-US" dirty="0">
                <a:latin typeface="黑体" panose="02010609060101010101" pitchFamily="49" charset="-122"/>
                <a:ea typeface="黑体" panose="02010609060101010101" pitchFamily="49" charset="-122"/>
              </a:rPr>
              <a:t>热效率低</a:t>
            </a:r>
          </a:p>
        </p:txBody>
      </p:sp>
      <p:sp>
        <p:nvSpPr>
          <p:cNvPr id="9" name="文本框 8">
            <a:extLst>
              <a:ext uri="{FF2B5EF4-FFF2-40B4-BE49-F238E27FC236}">
                <a16:creationId xmlns:a16="http://schemas.microsoft.com/office/drawing/2014/main" id="{5AE3A42A-2383-4E7E-B45D-15E5DE052EBA}"/>
              </a:ext>
            </a:extLst>
          </p:cNvPr>
          <p:cNvSpPr txBox="1"/>
          <p:nvPr/>
        </p:nvSpPr>
        <p:spPr>
          <a:xfrm>
            <a:off x="726598" y="3397226"/>
            <a:ext cx="955711" cy="400110"/>
          </a:xfrm>
          <a:prstGeom prst="rect">
            <a:avLst/>
          </a:prstGeom>
          <a:noFill/>
        </p:spPr>
        <p:txBody>
          <a:bodyPr wrap="none" rtlCol="0">
            <a:spAutoFit/>
          </a:bodyPr>
          <a:lstStyle/>
          <a:p>
            <a:r>
              <a:rPr lang="en-US" altLang="zh-CN" sz="2000" b="1" dirty="0">
                <a:latin typeface="Arial" panose="020B0604020202020204" pitchFamily="34" charset="0"/>
                <a:ea typeface="黑体" panose="02010609060101010101" pitchFamily="49" charset="-122"/>
                <a:cs typeface="Arial" panose="020B0604020202020204" pitchFamily="34" charset="0"/>
              </a:rPr>
              <a:t>DCMD</a:t>
            </a:r>
            <a:endParaRPr lang="zh-CN" altLang="en-US" sz="2000" b="1" dirty="0">
              <a:latin typeface="Arial" panose="020B0604020202020204" pitchFamily="34" charset="0"/>
              <a:ea typeface="黑体" panose="02010609060101010101" pitchFamily="49" charset="-122"/>
              <a:cs typeface="Arial" panose="020B0604020202020204" pitchFamily="34" charset="0"/>
            </a:endParaRPr>
          </a:p>
        </p:txBody>
      </p:sp>
      <p:sp>
        <p:nvSpPr>
          <p:cNvPr id="11" name="文本框 10">
            <a:extLst>
              <a:ext uri="{FF2B5EF4-FFF2-40B4-BE49-F238E27FC236}">
                <a16:creationId xmlns:a16="http://schemas.microsoft.com/office/drawing/2014/main" id="{8DE50990-A0C8-45A8-BADE-F840874D11D4}"/>
              </a:ext>
            </a:extLst>
          </p:cNvPr>
          <p:cNvSpPr txBox="1"/>
          <p:nvPr/>
        </p:nvSpPr>
        <p:spPr>
          <a:xfrm>
            <a:off x="5125878" y="3315946"/>
            <a:ext cx="954107" cy="400110"/>
          </a:xfrm>
          <a:prstGeom prst="rect">
            <a:avLst/>
          </a:prstGeom>
          <a:noFill/>
        </p:spPr>
        <p:txBody>
          <a:bodyPr wrap="none" rtlCol="0">
            <a:spAutoFit/>
          </a:bodyPr>
          <a:lstStyle/>
          <a:p>
            <a:r>
              <a:rPr lang="en-US" altLang="zh-CN" sz="2000" b="1" dirty="0">
                <a:latin typeface="Arial" panose="020B0604020202020204" pitchFamily="34" charset="0"/>
                <a:ea typeface="黑体" panose="02010609060101010101" pitchFamily="49" charset="-122"/>
                <a:cs typeface="Arial" panose="020B0604020202020204" pitchFamily="34" charset="0"/>
              </a:rPr>
              <a:t>SGMD</a:t>
            </a:r>
            <a:endParaRPr lang="zh-CN" altLang="en-US" sz="2000" b="1" dirty="0">
              <a:latin typeface="Arial" panose="020B0604020202020204" pitchFamily="34" charset="0"/>
              <a:ea typeface="黑体" panose="02010609060101010101" pitchFamily="49" charset="-122"/>
              <a:cs typeface="Arial" panose="020B0604020202020204" pitchFamily="34" charset="0"/>
            </a:endParaRPr>
          </a:p>
        </p:txBody>
      </p:sp>
      <p:sp>
        <p:nvSpPr>
          <p:cNvPr id="12" name="文本框 11">
            <a:extLst>
              <a:ext uri="{FF2B5EF4-FFF2-40B4-BE49-F238E27FC236}">
                <a16:creationId xmlns:a16="http://schemas.microsoft.com/office/drawing/2014/main" id="{3764E4A8-2F0E-4020-9EFE-C3E34EE8FEEE}"/>
              </a:ext>
            </a:extLst>
          </p:cNvPr>
          <p:cNvSpPr txBox="1"/>
          <p:nvPr/>
        </p:nvSpPr>
        <p:spPr>
          <a:xfrm>
            <a:off x="4784686" y="5864475"/>
            <a:ext cx="1800493" cy="923330"/>
          </a:xfrm>
          <a:prstGeom prst="rect">
            <a:avLst/>
          </a:prstGeom>
          <a:noFill/>
        </p:spPr>
        <p:txBody>
          <a:bodyPr wrap="none" rtlCol="0">
            <a:spAutoFit/>
          </a:bodyPr>
          <a:lstStyle/>
          <a:p>
            <a:r>
              <a:rPr lang="zh-CN" altLang="en-US" dirty="0">
                <a:latin typeface="黑体" panose="02010609060101010101" pitchFamily="49" charset="-122"/>
                <a:ea typeface="黑体" panose="02010609060101010101" pitchFamily="49" charset="-122"/>
              </a:rPr>
              <a:t>热传导损失小，</a:t>
            </a:r>
            <a:endParaRPr lang="en-US" altLang="zh-CN" dirty="0">
              <a:latin typeface="黑体" panose="02010609060101010101" pitchFamily="49" charset="-122"/>
              <a:ea typeface="黑体" panose="02010609060101010101" pitchFamily="49" charset="-122"/>
            </a:endParaRPr>
          </a:p>
          <a:p>
            <a:r>
              <a:rPr lang="zh-CN" altLang="en-US" dirty="0">
                <a:latin typeface="黑体" panose="02010609060101010101" pitchFamily="49" charset="-122"/>
                <a:ea typeface="黑体" panose="02010609060101010101" pitchFamily="49" charset="-122"/>
              </a:rPr>
              <a:t>传质阻力小</a:t>
            </a:r>
            <a:endParaRPr lang="en-US" altLang="zh-CN" dirty="0">
              <a:latin typeface="黑体" panose="02010609060101010101" pitchFamily="49" charset="-122"/>
              <a:ea typeface="黑体" panose="02010609060101010101" pitchFamily="49" charset="-122"/>
            </a:endParaRPr>
          </a:p>
          <a:p>
            <a:r>
              <a:rPr lang="zh-CN" altLang="en-US" dirty="0">
                <a:latin typeface="黑体" panose="02010609060101010101" pitchFamily="49" charset="-122"/>
                <a:ea typeface="黑体" panose="02010609060101010101" pitchFamily="49" charset="-122"/>
              </a:rPr>
              <a:t>附属设备多</a:t>
            </a:r>
          </a:p>
        </p:txBody>
      </p:sp>
      <p:sp>
        <p:nvSpPr>
          <p:cNvPr id="13" name="文本框 12">
            <a:extLst>
              <a:ext uri="{FF2B5EF4-FFF2-40B4-BE49-F238E27FC236}">
                <a16:creationId xmlns:a16="http://schemas.microsoft.com/office/drawing/2014/main" id="{100F94E5-687A-442E-BF0F-C314D06445C2}"/>
              </a:ext>
            </a:extLst>
          </p:cNvPr>
          <p:cNvSpPr txBox="1"/>
          <p:nvPr/>
        </p:nvSpPr>
        <p:spPr>
          <a:xfrm>
            <a:off x="3104931" y="3315946"/>
            <a:ext cx="968535" cy="400110"/>
          </a:xfrm>
          <a:prstGeom prst="rect">
            <a:avLst/>
          </a:prstGeom>
          <a:noFill/>
        </p:spPr>
        <p:txBody>
          <a:bodyPr wrap="none" rtlCol="0">
            <a:spAutoFit/>
          </a:bodyPr>
          <a:lstStyle/>
          <a:p>
            <a:r>
              <a:rPr lang="en-US" altLang="zh-CN" sz="2000" b="1" dirty="0">
                <a:latin typeface="Arial" panose="020B0604020202020204" pitchFamily="34" charset="0"/>
                <a:ea typeface="黑体" panose="02010609060101010101" pitchFamily="49" charset="-122"/>
                <a:cs typeface="Arial" panose="020B0604020202020204" pitchFamily="34" charset="0"/>
              </a:rPr>
              <a:t>AGMD</a:t>
            </a:r>
            <a:endParaRPr lang="zh-CN" altLang="en-US" sz="2000" b="1" dirty="0">
              <a:latin typeface="Arial" panose="020B0604020202020204" pitchFamily="34" charset="0"/>
              <a:ea typeface="黑体" panose="02010609060101010101" pitchFamily="49" charset="-122"/>
              <a:cs typeface="Arial" panose="020B0604020202020204" pitchFamily="34" charset="0"/>
            </a:endParaRPr>
          </a:p>
        </p:txBody>
      </p:sp>
      <p:sp>
        <p:nvSpPr>
          <p:cNvPr id="14" name="文本框 13">
            <a:extLst>
              <a:ext uri="{FF2B5EF4-FFF2-40B4-BE49-F238E27FC236}">
                <a16:creationId xmlns:a16="http://schemas.microsoft.com/office/drawing/2014/main" id="{F887AC52-5303-4F64-AFB2-E5D72A79CD84}"/>
              </a:ext>
            </a:extLst>
          </p:cNvPr>
          <p:cNvSpPr txBox="1"/>
          <p:nvPr/>
        </p:nvSpPr>
        <p:spPr>
          <a:xfrm>
            <a:off x="2467492" y="5849244"/>
            <a:ext cx="2317194" cy="923330"/>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空气隙，增大了热传导阻力，热传导损失小，传质阻力大</a:t>
            </a:r>
            <a:endParaRPr lang="en-US" altLang="zh-CN" dirty="0">
              <a:latin typeface="黑体" panose="02010609060101010101" pitchFamily="49" charset="-122"/>
              <a:ea typeface="黑体" panose="02010609060101010101" pitchFamily="49" charset="-122"/>
            </a:endParaRPr>
          </a:p>
        </p:txBody>
      </p:sp>
      <p:sp>
        <p:nvSpPr>
          <p:cNvPr id="15" name="文本框 14">
            <a:extLst>
              <a:ext uri="{FF2B5EF4-FFF2-40B4-BE49-F238E27FC236}">
                <a16:creationId xmlns:a16="http://schemas.microsoft.com/office/drawing/2014/main" id="{6B2AFF84-6003-472F-84D0-7D2D9C074410}"/>
              </a:ext>
            </a:extLst>
          </p:cNvPr>
          <p:cNvSpPr txBox="1"/>
          <p:nvPr/>
        </p:nvSpPr>
        <p:spPr>
          <a:xfrm>
            <a:off x="7428320" y="3315946"/>
            <a:ext cx="755335" cy="400110"/>
          </a:xfrm>
          <a:prstGeom prst="rect">
            <a:avLst/>
          </a:prstGeom>
          <a:noFill/>
        </p:spPr>
        <p:txBody>
          <a:bodyPr wrap="none" rtlCol="0">
            <a:spAutoFit/>
          </a:bodyPr>
          <a:lstStyle/>
          <a:p>
            <a:r>
              <a:rPr lang="en-US" altLang="zh-CN" sz="2000" b="1" dirty="0">
                <a:latin typeface="Arial" panose="020B0604020202020204" pitchFamily="34" charset="0"/>
                <a:ea typeface="黑体" panose="02010609060101010101" pitchFamily="49" charset="-122"/>
                <a:cs typeface="Arial" panose="020B0604020202020204" pitchFamily="34" charset="0"/>
              </a:rPr>
              <a:t>VMD</a:t>
            </a:r>
            <a:endParaRPr lang="zh-CN" altLang="en-US" sz="2000" b="1" dirty="0">
              <a:latin typeface="Arial" panose="020B0604020202020204" pitchFamily="34" charset="0"/>
              <a:ea typeface="黑体" panose="02010609060101010101" pitchFamily="49" charset="-122"/>
              <a:cs typeface="Arial" panose="020B0604020202020204" pitchFamily="34" charset="0"/>
            </a:endParaRPr>
          </a:p>
        </p:txBody>
      </p:sp>
      <p:sp>
        <p:nvSpPr>
          <p:cNvPr id="16" name="文本框 15">
            <a:extLst>
              <a:ext uri="{FF2B5EF4-FFF2-40B4-BE49-F238E27FC236}">
                <a16:creationId xmlns:a16="http://schemas.microsoft.com/office/drawing/2014/main" id="{BD200FF0-CA4B-4E47-A9D6-D6C14A705F9B}"/>
              </a:ext>
            </a:extLst>
          </p:cNvPr>
          <p:cNvSpPr txBox="1"/>
          <p:nvPr/>
        </p:nvSpPr>
        <p:spPr>
          <a:xfrm>
            <a:off x="6676509" y="5877957"/>
            <a:ext cx="2492990" cy="923330"/>
          </a:xfrm>
          <a:prstGeom prst="rect">
            <a:avLst/>
          </a:prstGeom>
          <a:noFill/>
        </p:spPr>
        <p:txBody>
          <a:bodyPr wrap="none" rtlCol="0">
            <a:spAutoFit/>
          </a:bodyPr>
          <a:lstStyle/>
          <a:p>
            <a:r>
              <a:rPr lang="zh-CN" altLang="en-US" dirty="0">
                <a:latin typeface="黑体" panose="02010609060101010101" pitchFamily="49" charset="-122"/>
                <a:ea typeface="黑体" panose="02010609060101010101" pitchFamily="49" charset="-122"/>
              </a:rPr>
              <a:t>蒸汽压差大，通量大，</a:t>
            </a:r>
            <a:endParaRPr lang="en-US" altLang="zh-CN" dirty="0">
              <a:latin typeface="黑体" panose="02010609060101010101" pitchFamily="49" charset="-122"/>
              <a:ea typeface="黑体" panose="02010609060101010101" pitchFamily="49" charset="-122"/>
            </a:endParaRPr>
          </a:p>
          <a:p>
            <a:r>
              <a:rPr lang="zh-CN" altLang="en-US" dirty="0">
                <a:latin typeface="黑体" panose="02010609060101010101" pitchFamily="49" charset="-122"/>
                <a:ea typeface="黑体" panose="02010609060101010101" pitchFamily="49" charset="-122"/>
              </a:rPr>
              <a:t>跨膜导热损失可忽略</a:t>
            </a:r>
            <a:endParaRPr lang="en-US" altLang="zh-CN" dirty="0">
              <a:latin typeface="黑体" panose="02010609060101010101" pitchFamily="49" charset="-122"/>
              <a:ea typeface="黑体" panose="02010609060101010101" pitchFamily="49" charset="-122"/>
            </a:endParaRPr>
          </a:p>
          <a:p>
            <a:r>
              <a:rPr lang="zh-CN" altLang="en-US" dirty="0">
                <a:latin typeface="黑体" panose="02010609060101010101" pitchFamily="49" charset="-122"/>
                <a:ea typeface="黑体" panose="02010609060101010101" pitchFamily="49" charset="-122"/>
              </a:rPr>
              <a:t>附属设备多</a:t>
            </a:r>
          </a:p>
        </p:txBody>
      </p:sp>
    </p:spTree>
    <p:extLst>
      <p:ext uri="{BB962C8B-B14F-4D97-AF65-F5344CB8AC3E}">
        <p14:creationId xmlns:p14="http://schemas.microsoft.com/office/powerpoint/2010/main" val="32828001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1980029"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膜蒸馏用膜</a:t>
            </a:r>
          </a:p>
        </p:txBody>
      </p:sp>
      <p:sp>
        <p:nvSpPr>
          <p:cNvPr id="2" name="灯片编号占位符 1">
            <a:extLst>
              <a:ext uri="{FF2B5EF4-FFF2-40B4-BE49-F238E27FC236}">
                <a16:creationId xmlns:a16="http://schemas.microsoft.com/office/drawing/2014/main" id="{84D776FB-EE77-4700-9165-B3190D8C348D}"/>
              </a:ext>
            </a:extLst>
          </p:cNvPr>
          <p:cNvSpPr>
            <a:spLocks noGrp="1"/>
          </p:cNvSpPr>
          <p:nvPr>
            <p:ph type="sldNum" sz="quarter" idx="12"/>
          </p:nvPr>
        </p:nvSpPr>
        <p:spPr/>
        <p:txBody>
          <a:bodyPr/>
          <a:lstStyle/>
          <a:p>
            <a:fld id="{BBC2FF01-D777-4C71-9C84-F2B3332F6256}" type="slidenum">
              <a:rPr lang="zh-CN" altLang="en-US" smtClean="0"/>
              <a:t>10</a:t>
            </a:fld>
            <a:endParaRPr lang="zh-CN" altLang="en-US"/>
          </a:p>
        </p:txBody>
      </p:sp>
      <p:pic>
        <p:nvPicPr>
          <p:cNvPr id="9" name="图片 8">
            <a:extLst>
              <a:ext uri="{FF2B5EF4-FFF2-40B4-BE49-F238E27FC236}">
                <a16:creationId xmlns:a16="http://schemas.microsoft.com/office/drawing/2014/main" id="{25A696AF-AF5D-437D-91D1-EE36BC699491}"/>
              </a:ext>
            </a:extLst>
          </p:cNvPr>
          <p:cNvPicPr>
            <a:picLocks noChangeAspect="1"/>
          </p:cNvPicPr>
          <p:nvPr/>
        </p:nvPicPr>
        <p:blipFill>
          <a:blip r:embed="rId2"/>
          <a:stretch>
            <a:fillRect/>
          </a:stretch>
        </p:blipFill>
        <p:spPr>
          <a:xfrm>
            <a:off x="173736" y="1202332"/>
            <a:ext cx="8635105" cy="4959769"/>
          </a:xfrm>
          <a:prstGeom prst="rect">
            <a:avLst/>
          </a:prstGeom>
        </p:spPr>
      </p:pic>
    </p:spTree>
    <p:extLst>
      <p:ext uri="{BB962C8B-B14F-4D97-AF65-F5344CB8AC3E}">
        <p14:creationId xmlns:p14="http://schemas.microsoft.com/office/powerpoint/2010/main" val="26619181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1980029"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膜蒸馏用膜</a:t>
            </a:r>
          </a:p>
        </p:txBody>
      </p:sp>
      <p:sp>
        <p:nvSpPr>
          <p:cNvPr id="2" name="灯片编号占位符 1">
            <a:extLst>
              <a:ext uri="{FF2B5EF4-FFF2-40B4-BE49-F238E27FC236}">
                <a16:creationId xmlns:a16="http://schemas.microsoft.com/office/drawing/2014/main" id="{84D776FB-EE77-4700-9165-B3190D8C348D}"/>
              </a:ext>
            </a:extLst>
          </p:cNvPr>
          <p:cNvSpPr>
            <a:spLocks noGrp="1"/>
          </p:cNvSpPr>
          <p:nvPr>
            <p:ph type="sldNum" sz="quarter" idx="12"/>
          </p:nvPr>
        </p:nvSpPr>
        <p:spPr/>
        <p:txBody>
          <a:bodyPr/>
          <a:lstStyle/>
          <a:p>
            <a:fld id="{BBC2FF01-D777-4C71-9C84-F2B3332F6256}" type="slidenum">
              <a:rPr lang="zh-CN" altLang="en-US" smtClean="0"/>
              <a:t>11</a:t>
            </a:fld>
            <a:endParaRPr lang="zh-CN" altLang="en-US"/>
          </a:p>
        </p:txBody>
      </p:sp>
      <p:sp>
        <p:nvSpPr>
          <p:cNvPr id="8" name="文本框 7">
            <a:extLst>
              <a:ext uri="{FF2B5EF4-FFF2-40B4-BE49-F238E27FC236}">
                <a16:creationId xmlns:a16="http://schemas.microsoft.com/office/drawing/2014/main" id="{C7584DB1-D8BA-41B3-B275-471AB9B690CD}"/>
              </a:ext>
            </a:extLst>
          </p:cNvPr>
          <p:cNvSpPr txBox="1"/>
          <p:nvPr/>
        </p:nvSpPr>
        <p:spPr>
          <a:xfrm>
            <a:off x="294640" y="810602"/>
            <a:ext cx="8737600" cy="4452181"/>
          </a:xfrm>
          <a:prstGeom prst="rect">
            <a:avLst/>
          </a:prstGeom>
          <a:noFill/>
        </p:spPr>
        <p:txBody>
          <a:bodyPr wrap="square">
            <a:spAutoFit/>
          </a:bodyPr>
          <a:lstStyle/>
          <a:p>
            <a:pPr algn="just">
              <a:lnSpc>
                <a:spcPct val="150000"/>
              </a:lnSpc>
            </a:pPr>
            <a:r>
              <a:rPr lang="zh-CN" altLang="en-US" sz="2400" b="1" dirty="0">
                <a:solidFill>
                  <a:srgbClr val="FF0000"/>
                </a:solidFill>
                <a:latin typeface="黑体" panose="02010609060101010101" pitchFamily="49" charset="-122"/>
                <a:ea typeface="黑体" panose="02010609060101010101" pitchFamily="49" charset="-122"/>
              </a:rPr>
              <a:t>    </a:t>
            </a:r>
            <a:r>
              <a:rPr lang="zh-CN" altLang="en-US" sz="2400" dirty="0">
                <a:solidFill>
                  <a:schemeClr val="accent5">
                    <a:lumMod val="75000"/>
                  </a:schemeClr>
                </a:solidFill>
                <a:latin typeface="黑体" panose="02010609060101010101" pitchFamily="49" charset="-122"/>
                <a:ea typeface="黑体" panose="02010609060101010101" pitchFamily="49" charset="-122"/>
              </a:rPr>
              <a:t>理想的膜蒸馏用膜应具有高通量、高截留率、高稳定性。</a:t>
            </a:r>
            <a:r>
              <a:rPr lang="zh-CN" altLang="en-US" sz="2400" dirty="0">
                <a:latin typeface="黑体" panose="02010609060101010101" pitchFamily="49" charset="-122"/>
                <a:ea typeface="黑体" panose="02010609060101010101" pitchFamily="49" charset="-122"/>
              </a:rPr>
              <a:t>因此，膜要同时兼顾高疏水性、高孔隙率、窄孔径分布、低热导率和小弯曲因子。</a:t>
            </a:r>
            <a:endParaRPr lang="en-US" altLang="zh-CN" sz="2400" dirty="0">
              <a:latin typeface="黑体" panose="02010609060101010101" pitchFamily="49" charset="-122"/>
              <a:ea typeface="黑体" panose="02010609060101010101" pitchFamily="49" charset="-122"/>
            </a:endParaRPr>
          </a:p>
          <a:p>
            <a:pPr marL="342900" indent="-342900" algn="just">
              <a:lnSpc>
                <a:spcPct val="150000"/>
              </a:lnSpc>
              <a:buFont typeface="Wingdings" panose="05000000000000000000" pitchFamily="2" charset="2"/>
              <a:buChar char="Ø"/>
            </a:pPr>
            <a:r>
              <a:rPr lang="zh-CN" altLang="en-US" sz="2000" dirty="0">
                <a:latin typeface="黑体" panose="02010609060101010101" pitchFamily="49" charset="-122"/>
                <a:ea typeface="黑体" panose="02010609060101010101" pitchFamily="49" charset="-122"/>
              </a:rPr>
              <a:t> 膜厚度：膜通量与膜厚度成反比，膜太厚会增大传质阻力，太薄会降低传热过程的热阻，减小界面温差。对于复合膜，分离层厚度很薄时，膜的抗润湿性下降。</a:t>
            </a:r>
            <a:endParaRPr lang="en-US" altLang="zh-CN" sz="2000" dirty="0">
              <a:latin typeface="黑体" panose="02010609060101010101" pitchFamily="49" charset="-122"/>
              <a:ea typeface="黑体" panose="02010609060101010101" pitchFamily="49" charset="-122"/>
            </a:endParaRPr>
          </a:p>
          <a:p>
            <a:pPr marL="342900" indent="-342900" algn="just">
              <a:lnSpc>
                <a:spcPct val="150000"/>
              </a:lnSpc>
              <a:buFont typeface="Wingdings" panose="05000000000000000000" pitchFamily="2" charset="2"/>
              <a:buChar char="Ø"/>
            </a:pPr>
            <a:r>
              <a:rPr lang="zh-CN" altLang="en-US" sz="2000" dirty="0">
                <a:latin typeface="黑体" panose="02010609060101010101" pitchFamily="49" charset="-122"/>
                <a:ea typeface="黑体" panose="02010609060101010101" pitchFamily="49" charset="-122"/>
              </a:rPr>
              <a:t>孔隙率：高孔隙率的膜呈现出较高的蒸发面积和更多的扩散通道，传质通量高。但孔隙率的增加一定程度上会降低膜的机械强度。</a:t>
            </a:r>
            <a:endParaRPr lang="en-US" altLang="zh-CN" sz="2000" dirty="0">
              <a:latin typeface="黑体" panose="02010609060101010101" pitchFamily="49" charset="-122"/>
              <a:ea typeface="黑体" panose="02010609060101010101" pitchFamily="49" charset="-122"/>
            </a:endParaRPr>
          </a:p>
          <a:p>
            <a:pPr marL="342900" indent="-342900" algn="just">
              <a:lnSpc>
                <a:spcPct val="150000"/>
              </a:lnSpc>
              <a:buFont typeface="Wingdings" panose="05000000000000000000" pitchFamily="2" charset="2"/>
              <a:buChar char="Ø"/>
            </a:pPr>
            <a:r>
              <a:rPr lang="zh-CN" altLang="en-US" sz="2000" dirty="0">
                <a:latin typeface="黑体" panose="02010609060101010101" pitchFamily="49" charset="-122"/>
                <a:ea typeface="黑体" panose="02010609060101010101" pitchFamily="49" charset="-122"/>
              </a:rPr>
              <a:t>弯曲因子：弯曲因子指膜孔的垂直度，弯曲因子与膜的渗透通量成反比。</a:t>
            </a:r>
            <a:endParaRPr lang="en-US" altLang="zh-CN" sz="20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19537391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3775393"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膜蒸馏用膜的疏水改性</a:t>
            </a:r>
          </a:p>
        </p:txBody>
      </p:sp>
      <p:sp>
        <p:nvSpPr>
          <p:cNvPr id="2" name="灯片编号占位符 1">
            <a:extLst>
              <a:ext uri="{FF2B5EF4-FFF2-40B4-BE49-F238E27FC236}">
                <a16:creationId xmlns:a16="http://schemas.microsoft.com/office/drawing/2014/main" id="{84D776FB-EE77-4700-9165-B3190D8C348D}"/>
              </a:ext>
            </a:extLst>
          </p:cNvPr>
          <p:cNvSpPr>
            <a:spLocks noGrp="1"/>
          </p:cNvSpPr>
          <p:nvPr>
            <p:ph type="sldNum" sz="quarter" idx="12"/>
          </p:nvPr>
        </p:nvSpPr>
        <p:spPr/>
        <p:txBody>
          <a:bodyPr/>
          <a:lstStyle/>
          <a:p>
            <a:fld id="{BBC2FF01-D777-4C71-9C84-F2B3332F6256}" type="slidenum">
              <a:rPr lang="zh-CN" altLang="en-US" smtClean="0"/>
              <a:t>12</a:t>
            </a:fld>
            <a:endParaRPr lang="zh-CN" altLang="en-US"/>
          </a:p>
        </p:txBody>
      </p:sp>
      <p:sp>
        <p:nvSpPr>
          <p:cNvPr id="8" name="文本框 7">
            <a:extLst>
              <a:ext uri="{FF2B5EF4-FFF2-40B4-BE49-F238E27FC236}">
                <a16:creationId xmlns:a16="http://schemas.microsoft.com/office/drawing/2014/main" id="{193B103C-E43C-444B-B1FC-A1C78459F648}"/>
              </a:ext>
            </a:extLst>
          </p:cNvPr>
          <p:cNvSpPr txBox="1"/>
          <p:nvPr/>
        </p:nvSpPr>
        <p:spPr>
          <a:xfrm>
            <a:off x="203200" y="1084922"/>
            <a:ext cx="8737600" cy="4437753"/>
          </a:xfrm>
          <a:prstGeom prst="rect">
            <a:avLst/>
          </a:prstGeom>
          <a:noFill/>
        </p:spPr>
        <p:txBody>
          <a:bodyPr wrap="square">
            <a:spAutoFit/>
          </a:bodyPr>
          <a:lstStyle/>
          <a:p>
            <a:pPr algn="just">
              <a:lnSpc>
                <a:spcPct val="150000"/>
              </a:lnSpc>
            </a:pPr>
            <a:r>
              <a:rPr lang="zh-CN" altLang="en-US" sz="2400" b="1" dirty="0">
                <a:solidFill>
                  <a:srgbClr val="FF0000"/>
                </a:solidFill>
                <a:latin typeface="黑体" panose="02010609060101010101" pitchFamily="49" charset="-122"/>
                <a:ea typeface="黑体" panose="02010609060101010101" pitchFamily="49" charset="-122"/>
              </a:rPr>
              <a:t>    </a:t>
            </a:r>
            <a:r>
              <a:rPr lang="zh-CN" altLang="en-US" sz="2400" dirty="0">
                <a:solidFill>
                  <a:schemeClr val="accent5">
                    <a:lumMod val="75000"/>
                  </a:schemeClr>
                </a:solidFill>
                <a:latin typeface="黑体" panose="02010609060101010101" pitchFamily="49" charset="-122"/>
                <a:ea typeface="黑体" panose="02010609060101010101" pitchFamily="49" charset="-122"/>
              </a:rPr>
              <a:t>制备超疏水性膜的方法大致分为两类：一是再膜表面构造粗糙结构；二是用低表面能物质在膜表面进行修饰，降低表面能。</a:t>
            </a:r>
            <a:endParaRPr lang="en-US" altLang="zh-CN" sz="2400" dirty="0">
              <a:solidFill>
                <a:schemeClr val="accent5">
                  <a:lumMod val="75000"/>
                </a:schemeClr>
              </a:solidFill>
              <a:latin typeface="黑体" panose="02010609060101010101" pitchFamily="49" charset="-122"/>
              <a:ea typeface="黑体" panose="02010609060101010101" pitchFamily="49" charset="-122"/>
            </a:endParaRPr>
          </a:p>
          <a:p>
            <a:pPr algn="just">
              <a:lnSpc>
                <a:spcPct val="150000"/>
              </a:lnSpc>
            </a:pPr>
            <a:r>
              <a:rPr lang="zh-CN" altLang="en-US" sz="2400" dirty="0">
                <a:latin typeface="黑体" panose="02010609060101010101" pitchFamily="49" charset="-122"/>
                <a:ea typeface="黑体" panose="02010609060101010101" pitchFamily="49" charset="-122"/>
              </a:rPr>
              <a:t>毛细冷凝现象不会发生在膜孔内部；</a:t>
            </a:r>
            <a:endParaRPr lang="en-US" altLang="zh-CN" sz="2400" dirty="0">
              <a:latin typeface="黑体" panose="02010609060101010101" pitchFamily="49" charset="-122"/>
              <a:ea typeface="黑体" panose="02010609060101010101" pitchFamily="49" charset="-122"/>
            </a:endParaRPr>
          </a:p>
          <a:p>
            <a:pPr marL="342900" indent="-342900" algn="just">
              <a:lnSpc>
                <a:spcPct val="150000"/>
              </a:lnSpc>
              <a:buFont typeface="Wingdings" panose="05000000000000000000" pitchFamily="2" charset="2"/>
              <a:buChar char="p"/>
            </a:pPr>
            <a:r>
              <a:rPr lang="zh-CN" altLang="en-US" sz="2400" dirty="0">
                <a:latin typeface="黑体" panose="02010609060101010101" pitchFamily="49" charset="-122"/>
                <a:ea typeface="黑体" panose="02010609060101010101" pitchFamily="49" charset="-122"/>
              </a:rPr>
              <a:t> 膜孔只允许蒸气通过实现传质；</a:t>
            </a:r>
            <a:endParaRPr lang="en-US" altLang="zh-CN" sz="2400" dirty="0">
              <a:latin typeface="黑体" panose="02010609060101010101" pitchFamily="49" charset="-122"/>
              <a:ea typeface="黑体" panose="02010609060101010101" pitchFamily="49" charset="-122"/>
            </a:endParaRPr>
          </a:p>
          <a:p>
            <a:pPr marL="342900" indent="-342900" algn="just">
              <a:lnSpc>
                <a:spcPct val="150000"/>
              </a:lnSpc>
              <a:buFont typeface="Wingdings" panose="05000000000000000000" pitchFamily="2" charset="2"/>
              <a:buChar char="p"/>
            </a:pPr>
            <a:r>
              <a:rPr lang="zh-CN" altLang="en-US" sz="2400" dirty="0">
                <a:latin typeface="黑体" panose="02010609060101010101" pitchFamily="49" charset="-122"/>
                <a:ea typeface="黑体" panose="02010609060101010101" pitchFamily="49" charset="-122"/>
              </a:rPr>
              <a:t> 分离膜不改变被处理液体中各个组分的气液平衡</a:t>
            </a:r>
            <a:endParaRPr lang="en-US" altLang="zh-CN" sz="2400" dirty="0">
              <a:latin typeface="黑体" panose="02010609060101010101" pitchFamily="49" charset="-122"/>
              <a:ea typeface="黑体" panose="02010609060101010101" pitchFamily="49" charset="-122"/>
            </a:endParaRPr>
          </a:p>
          <a:p>
            <a:pPr marL="342900" indent="-342900" algn="just">
              <a:lnSpc>
                <a:spcPct val="150000"/>
              </a:lnSpc>
              <a:buFont typeface="Wingdings" panose="05000000000000000000" pitchFamily="2" charset="2"/>
              <a:buChar char="p"/>
            </a:pPr>
            <a:r>
              <a:rPr lang="en-US" altLang="zh-CN" sz="2400" dirty="0">
                <a:latin typeface="黑体" panose="02010609060101010101" pitchFamily="49" charset="-122"/>
                <a:ea typeface="黑体" panose="02010609060101010101" pitchFamily="49" charset="-122"/>
              </a:rPr>
              <a:t> </a:t>
            </a:r>
            <a:r>
              <a:rPr lang="zh-CN" altLang="en-US" sz="2400" dirty="0">
                <a:latin typeface="黑体" panose="02010609060101010101" pitchFamily="49" charset="-122"/>
                <a:ea typeface="黑体" panose="02010609060101010101" pitchFamily="49" charset="-122"/>
              </a:rPr>
              <a:t>分离膜表面至少有一侧与被处理的溶液相接触</a:t>
            </a:r>
            <a:endParaRPr lang="en-US" altLang="zh-CN" sz="2400" dirty="0">
              <a:latin typeface="黑体" panose="02010609060101010101" pitchFamily="49" charset="-122"/>
              <a:ea typeface="黑体" panose="02010609060101010101" pitchFamily="49" charset="-122"/>
            </a:endParaRPr>
          </a:p>
          <a:p>
            <a:pPr marL="342900" indent="-342900" algn="just">
              <a:lnSpc>
                <a:spcPct val="150000"/>
              </a:lnSpc>
              <a:buFont typeface="Wingdings" panose="05000000000000000000" pitchFamily="2" charset="2"/>
              <a:buChar char="p"/>
            </a:pPr>
            <a:r>
              <a:rPr lang="en-US" altLang="zh-CN" sz="2400" dirty="0">
                <a:latin typeface="黑体" panose="02010609060101010101" pitchFamily="49" charset="-122"/>
                <a:ea typeface="黑体" panose="02010609060101010101" pitchFamily="49" charset="-122"/>
              </a:rPr>
              <a:t> </a:t>
            </a:r>
            <a:r>
              <a:rPr lang="zh-CN" altLang="en-US" sz="2400" dirty="0">
                <a:latin typeface="黑体" panose="02010609060101010101" pitchFamily="49" charset="-122"/>
                <a:ea typeface="黑体" panose="02010609060101010101" pitchFamily="49" charset="-122"/>
              </a:rPr>
              <a:t>对于任何组分通过膜的推动力是该组分在分离膜两侧的蒸气压差</a:t>
            </a:r>
          </a:p>
        </p:txBody>
      </p:sp>
    </p:spTree>
    <p:extLst>
      <p:ext uri="{BB962C8B-B14F-4D97-AF65-F5344CB8AC3E}">
        <p14:creationId xmlns:p14="http://schemas.microsoft.com/office/powerpoint/2010/main" val="42491217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9" name="文本框 8">
            <a:extLst>
              <a:ext uri="{FF2B5EF4-FFF2-40B4-BE49-F238E27FC236}">
                <a16:creationId xmlns:a16="http://schemas.microsoft.com/office/drawing/2014/main" id="{7366491D-9BF9-45AB-9FB7-5B8A822AFA9F}"/>
              </a:ext>
            </a:extLst>
          </p:cNvPr>
          <p:cNvSpPr txBox="1"/>
          <p:nvPr/>
        </p:nvSpPr>
        <p:spPr>
          <a:xfrm>
            <a:off x="6540337" y="6422355"/>
            <a:ext cx="1818639" cy="369332"/>
          </a:xfrm>
          <a:prstGeom prst="rect">
            <a:avLst/>
          </a:prstGeom>
          <a:noFill/>
        </p:spPr>
        <p:txBody>
          <a:bodyPr wrap="none" rtlCol="0">
            <a:spAutoFit/>
          </a:bodyPr>
          <a:lstStyle/>
          <a:p>
            <a:r>
              <a:rPr lang="en-US" altLang="zh-CN" dirty="0"/>
              <a:t>Nat. Mater., 2021</a:t>
            </a:r>
            <a:endParaRPr lang="zh-CN" altLang="en-US" dirty="0"/>
          </a:p>
        </p:txBody>
      </p:sp>
      <p:sp>
        <p:nvSpPr>
          <p:cNvPr id="2" name="灯片编号占位符 1">
            <a:extLst>
              <a:ext uri="{FF2B5EF4-FFF2-40B4-BE49-F238E27FC236}">
                <a16:creationId xmlns:a16="http://schemas.microsoft.com/office/drawing/2014/main" id="{96FE5BAE-9641-4790-A765-8110BB7B7368}"/>
              </a:ext>
            </a:extLst>
          </p:cNvPr>
          <p:cNvSpPr>
            <a:spLocks noGrp="1"/>
          </p:cNvSpPr>
          <p:nvPr>
            <p:ph type="sldNum" sz="quarter" idx="12"/>
          </p:nvPr>
        </p:nvSpPr>
        <p:spPr>
          <a:xfrm>
            <a:off x="6336030" y="6178374"/>
            <a:ext cx="2057400" cy="365125"/>
          </a:xfrm>
        </p:spPr>
        <p:txBody>
          <a:bodyPr/>
          <a:lstStyle/>
          <a:p>
            <a:fld id="{BBC2FF01-D777-4C71-9C84-F2B3332F6256}" type="slidenum">
              <a:rPr lang="zh-CN" altLang="en-US" smtClean="0"/>
              <a:t>13</a:t>
            </a:fld>
            <a:endParaRPr lang="zh-CN" altLang="en-US" dirty="0"/>
          </a:p>
        </p:txBody>
      </p:sp>
      <p:sp>
        <p:nvSpPr>
          <p:cNvPr id="12" name="文本框 11">
            <a:extLst>
              <a:ext uri="{FF2B5EF4-FFF2-40B4-BE49-F238E27FC236}">
                <a16:creationId xmlns:a16="http://schemas.microsoft.com/office/drawing/2014/main" id="{01747F19-22F9-47CB-B507-7EC4AA587C07}"/>
              </a:ext>
            </a:extLst>
          </p:cNvPr>
          <p:cNvSpPr txBox="1"/>
          <p:nvPr/>
        </p:nvSpPr>
        <p:spPr>
          <a:xfrm>
            <a:off x="173736" y="867785"/>
            <a:ext cx="8756904" cy="5104859"/>
          </a:xfrm>
          <a:prstGeom prst="rect">
            <a:avLst/>
          </a:prstGeom>
          <a:noFill/>
        </p:spPr>
        <p:txBody>
          <a:bodyPr wrap="square" rtlCol="0">
            <a:spAutoFit/>
          </a:bodyPr>
          <a:lstStyle/>
          <a:p>
            <a:pPr algn="just">
              <a:lnSpc>
                <a:spcPct val="150000"/>
              </a:lnSpc>
            </a:pPr>
            <a:r>
              <a:rPr lang="zh-CN" altLang="en-US" sz="2200" dirty="0">
                <a:latin typeface="Arial" panose="020B0604020202020204" pitchFamily="34" charset="0"/>
                <a:ea typeface="楷体" panose="02010609060101010101" pitchFamily="49" charset="-122"/>
                <a:cs typeface="Arial" panose="020B0604020202020204" pitchFamily="34" charset="0"/>
              </a:rPr>
              <a:t>       尽管膜蒸馏</a:t>
            </a:r>
            <a:r>
              <a:rPr lang="en-US" altLang="zh-CN" sz="2200" dirty="0">
                <a:latin typeface="Arial" panose="020B0604020202020204" pitchFamily="34" charset="0"/>
                <a:ea typeface="楷体" panose="02010609060101010101" pitchFamily="49" charset="-122"/>
                <a:cs typeface="Arial" panose="020B0604020202020204" pitchFamily="34" charset="0"/>
              </a:rPr>
              <a:t>(MD)</a:t>
            </a:r>
            <a:r>
              <a:rPr lang="zh-CN" altLang="en-US" sz="2200" dirty="0">
                <a:latin typeface="Arial" panose="020B0604020202020204" pitchFamily="34" charset="0"/>
                <a:ea typeface="楷体" panose="02010609060101010101" pitchFamily="49" charset="-122"/>
                <a:cs typeface="Arial" panose="020B0604020202020204" pitchFamily="34" charset="0"/>
              </a:rPr>
              <a:t>技术在水蒸发过程中需要高焓变，但其与可再生能源和高效潜热回收系统相结合的能力可以为减少能源投入和与其它海水淡化技术相竞争提供了机遇。</a:t>
            </a:r>
            <a:endParaRPr lang="en-US" altLang="zh-CN" sz="2200"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200" dirty="0">
                <a:latin typeface="Arial" panose="020B0604020202020204" pitchFamily="34" charset="0"/>
                <a:ea typeface="楷体" panose="02010609060101010101" pitchFamily="49" charset="-122"/>
                <a:cs typeface="Arial" panose="020B0604020202020204" pitchFamily="34" charset="0"/>
              </a:rPr>
              <a:t>      但当前的</a:t>
            </a:r>
            <a:r>
              <a:rPr lang="en-US" altLang="zh-CN" sz="2200" dirty="0">
                <a:latin typeface="Arial" panose="020B0604020202020204" pitchFamily="34" charset="0"/>
                <a:ea typeface="楷体" panose="02010609060101010101" pitchFamily="49" charset="-122"/>
                <a:cs typeface="Arial" panose="020B0604020202020204" pitchFamily="34" charset="0"/>
              </a:rPr>
              <a:t>MD</a:t>
            </a:r>
            <a:r>
              <a:rPr lang="zh-CN" altLang="en-US" sz="2200" dirty="0">
                <a:latin typeface="Arial" panose="020B0604020202020204" pitchFamily="34" charset="0"/>
                <a:ea typeface="楷体" panose="02010609060101010101" pitchFamily="49" charset="-122"/>
                <a:cs typeface="Arial" panose="020B0604020202020204" pitchFamily="34" charset="0"/>
              </a:rPr>
              <a:t>膜仍不可避免地存在着逐渐润湿和渗透通量低的问题，这极大地限制了其实际应用。</a:t>
            </a:r>
            <a:r>
              <a:rPr lang="zh-CN" altLang="en-US" sz="2200" b="1" dirty="0">
                <a:solidFill>
                  <a:schemeClr val="accent5">
                    <a:lumMod val="75000"/>
                  </a:schemeClr>
                </a:solidFill>
                <a:latin typeface="Arial" panose="020B0604020202020204" pitchFamily="34" charset="0"/>
                <a:ea typeface="楷体" panose="02010609060101010101" pitchFamily="49" charset="-122"/>
                <a:cs typeface="Arial" panose="020B0604020202020204" pitchFamily="34" charset="0"/>
              </a:rPr>
              <a:t>其中前一个缺陷将导致除盐能力降低甚至完全丧失，</a:t>
            </a:r>
            <a:r>
              <a:rPr lang="zh-CN" altLang="en-US" sz="2200" b="1" dirty="0">
                <a:solidFill>
                  <a:schemeClr val="accent2">
                    <a:lumMod val="75000"/>
                  </a:schemeClr>
                </a:solidFill>
                <a:latin typeface="Arial" panose="020B0604020202020204" pitchFamily="34" charset="0"/>
                <a:ea typeface="楷体" panose="02010609060101010101" pitchFamily="49" charset="-122"/>
                <a:cs typeface="Arial" panose="020B0604020202020204" pitchFamily="34" charset="0"/>
              </a:rPr>
              <a:t>后一个问题决定着所需的膜面积与淡水生产力。</a:t>
            </a:r>
            <a:r>
              <a:rPr lang="zh-CN" altLang="en-US" sz="2200" b="1" dirty="0">
                <a:solidFill>
                  <a:schemeClr val="tx1">
                    <a:lumMod val="85000"/>
                    <a:lumOff val="15000"/>
                  </a:schemeClr>
                </a:solidFill>
                <a:latin typeface="Arial" panose="020B0604020202020204" pitchFamily="34" charset="0"/>
                <a:ea typeface="楷体" panose="02010609060101010101" pitchFamily="49" charset="-122"/>
                <a:cs typeface="Arial" panose="020B0604020202020204" pitchFamily="34" charset="0"/>
              </a:rPr>
              <a:t>为了获得高通量，材料需要具有大孔隙率、小弯曲度和超薄的厚度以降低传质阻力，同时材料的抗湿性则要求高疏水性、小孔径甚至无大孔隙结构以防止水渗透。</a:t>
            </a:r>
            <a:r>
              <a:rPr lang="zh-CN" altLang="en-US" sz="2200" dirty="0">
                <a:latin typeface="Arial" panose="020B0604020202020204" pitchFamily="34" charset="0"/>
                <a:ea typeface="楷体" panose="02010609060101010101" pitchFamily="49" charset="-122"/>
                <a:cs typeface="Arial" panose="020B0604020202020204" pitchFamily="34" charset="0"/>
              </a:rPr>
              <a:t>然而，从分子水平来看，传统的</a:t>
            </a:r>
            <a:r>
              <a:rPr lang="en-US" altLang="zh-CN" sz="2200" dirty="0">
                <a:latin typeface="Arial" panose="020B0604020202020204" pitchFamily="34" charset="0"/>
                <a:ea typeface="楷体" panose="02010609060101010101" pitchFamily="49" charset="-122"/>
                <a:cs typeface="Arial" panose="020B0604020202020204" pitchFamily="34" charset="0"/>
              </a:rPr>
              <a:t>MD</a:t>
            </a:r>
            <a:r>
              <a:rPr lang="zh-CN" altLang="en-US" sz="2200" dirty="0">
                <a:latin typeface="Arial" panose="020B0604020202020204" pitchFamily="34" charset="0"/>
                <a:ea typeface="楷体" panose="02010609060101010101" pitchFamily="49" charset="-122"/>
                <a:cs typeface="Arial" panose="020B0604020202020204" pitchFamily="34" charset="0"/>
              </a:rPr>
              <a:t>膜材料很难同时达到上述要求。</a:t>
            </a:r>
          </a:p>
        </p:txBody>
      </p:sp>
      <p:sp>
        <p:nvSpPr>
          <p:cNvPr id="10" name="文本框 9">
            <a:extLst>
              <a:ext uri="{FF2B5EF4-FFF2-40B4-BE49-F238E27FC236}">
                <a16:creationId xmlns:a16="http://schemas.microsoft.com/office/drawing/2014/main" id="{335A3F19-3048-41AC-8A35-2F1E96DEDEE7}"/>
              </a:ext>
            </a:extLst>
          </p:cNvPr>
          <p:cNvSpPr txBox="1"/>
          <p:nvPr/>
        </p:nvSpPr>
        <p:spPr>
          <a:xfrm>
            <a:off x="153416" y="121310"/>
            <a:ext cx="2541658" cy="523220"/>
          </a:xfrm>
          <a:prstGeom prst="rect">
            <a:avLst/>
          </a:prstGeom>
          <a:noFill/>
        </p:spPr>
        <p:txBody>
          <a:bodyPr wrap="none" rtlCol="0">
            <a:spAutoFit/>
          </a:bodyPr>
          <a:lstStyle/>
          <a:p>
            <a:pPr algn="l"/>
            <a:r>
              <a:rPr lang="zh-CN" altLang="en-US" sz="2800" b="1" dirty="0">
                <a:solidFill>
                  <a:srgbClr val="191919"/>
                </a:solidFill>
                <a:latin typeface="PingFang SC"/>
              </a:rPr>
              <a:t>膜蒸馏</a:t>
            </a:r>
            <a:r>
              <a:rPr lang="en-US" altLang="zh-CN" sz="2800" b="1" dirty="0">
                <a:solidFill>
                  <a:srgbClr val="191919"/>
                </a:solidFill>
                <a:latin typeface="PingFang SC"/>
              </a:rPr>
              <a:t>—COF</a:t>
            </a:r>
            <a:r>
              <a:rPr lang="zh-CN" altLang="en-US" sz="2800" b="1" dirty="0">
                <a:solidFill>
                  <a:srgbClr val="191919"/>
                </a:solidFill>
                <a:latin typeface="PingFang SC"/>
              </a:rPr>
              <a:t>膜</a:t>
            </a:r>
            <a:endParaRPr lang="zh-CN" altLang="en-US" sz="2800" b="1" i="0" dirty="0">
              <a:solidFill>
                <a:srgbClr val="191919"/>
              </a:solidFill>
              <a:effectLst/>
              <a:latin typeface="PingFang SC"/>
            </a:endParaRPr>
          </a:p>
        </p:txBody>
      </p:sp>
    </p:spTree>
    <p:extLst>
      <p:ext uri="{BB962C8B-B14F-4D97-AF65-F5344CB8AC3E}">
        <p14:creationId xmlns:p14="http://schemas.microsoft.com/office/powerpoint/2010/main" val="12458961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9" name="文本框 8">
            <a:extLst>
              <a:ext uri="{FF2B5EF4-FFF2-40B4-BE49-F238E27FC236}">
                <a16:creationId xmlns:a16="http://schemas.microsoft.com/office/drawing/2014/main" id="{7366491D-9BF9-45AB-9FB7-5B8A822AFA9F}"/>
              </a:ext>
            </a:extLst>
          </p:cNvPr>
          <p:cNvSpPr txBox="1"/>
          <p:nvPr/>
        </p:nvSpPr>
        <p:spPr>
          <a:xfrm>
            <a:off x="6540337" y="6422355"/>
            <a:ext cx="1818639" cy="369332"/>
          </a:xfrm>
          <a:prstGeom prst="rect">
            <a:avLst/>
          </a:prstGeom>
          <a:noFill/>
        </p:spPr>
        <p:txBody>
          <a:bodyPr wrap="none" rtlCol="0">
            <a:spAutoFit/>
          </a:bodyPr>
          <a:lstStyle/>
          <a:p>
            <a:r>
              <a:rPr lang="en-US" altLang="zh-CN" dirty="0"/>
              <a:t>Nat. Mater., 2021</a:t>
            </a:r>
            <a:endParaRPr lang="zh-CN" altLang="en-US" dirty="0"/>
          </a:p>
        </p:txBody>
      </p:sp>
      <p:sp>
        <p:nvSpPr>
          <p:cNvPr id="2" name="灯片编号占位符 1">
            <a:extLst>
              <a:ext uri="{FF2B5EF4-FFF2-40B4-BE49-F238E27FC236}">
                <a16:creationId xmlns:a16="http://schemas.microsoft.com/office/drawing/2014/main" id="{96FE5BAE-9641-4790-A765-8110BB7B7368}"/>
              </a:ext>
            </a:extLst>
          </p:cNvPr>
          <p:cNvSpPr>
            <a:spLocks noGrp="1"/>
          </p:cNvSpPr>
          <p:nvPr>
            <p:ph type="sldNum" sz="quarter" idx="12"/>
          </p:nvPr>
        </p:nvSpPr>
        <p:spPr>
          <a:xfrm>
            <a:off x="6336030" y="6178374"/>
            <a:ext cx="2057400" cy="365125"/>
          </a:xfrm>
        </p:spPr>
        <p:txBody>
          <a:bodyPr/>
          <a:lstStyle/>
          <a:p>
            <a:fld id="{BBC2FF01-D777-4C71-9C84-F2B3332F6256}" type="slidenum">
              <a:rPr lang="zh-CN" altLang="en-US" smtClean="0"/>
              <a:t>14</a:t>
            </a:fld>
            <a:endParaRPr lang="zh-CN" altLang="en-US" dirty="0"/>
          </a:p>
        </p:txBody>
      </p:sp>
      <p:pic>
        <p:nvPicPr>
          <p:cNvPr id="11" name="图片 10">
            <a:extLst>
              <a:ext uri="{FF2B5EF4-FFF2-40B4-BE49-F238E27FC236}">
                <a16:creationId xmlns:a16="http://schemas.microsoft.com/office/drawing/2014/main" id="{252AE5CD-8BBD-4CC2-8013-3D3F64F62604}"/>
              </a:ext>
            </a:extLst>
          </p:cNvPr>
          <p:cNvPicPr>
            <a:picLocks noChangeAspect="1"/>
          </p:cNvPicPr>
          <p:nvPr/>
        </p:nvPicPr>
        <p:blipFill>
          <a:blip r:embed="rId2"/>
          <a:stretch>
            <a:fillRect/>
          </a:stretch>
        </p:blipFill>
        <p:spPr>
          <a:xfrm>
            <a:off x="1296988" y="822646"/>
            <a:ext cx="7968489" cy="5339457"/>
          </a:xfrm>
          <a:prstGeom prst="rect">
            <a:avLst/>
          </a:prstGeom>
        </p:spPr>
      </p:pic>
      <p:sp>
        <p:nvSpPr>
          <p:cNvPr id="10" name="文本框 9">
            <a:extLst>
              <a:ext uri="{FF2B5EF4-FFF2-40B4-BE49-F238E27FC236}">
                <a16:creationId xmlns:a16="http://schemas.microsoft.com/office/drawing/2014/main" id="{1264ED6C-12B7-42FA-A5B5-3410A87BDBA8}"/>
              </a:ext>
            </a:extLst>
          </p:cNvPr>
          <p:cNvSpPr txBox="1"/>
          <p:nvPr/>
        </p:nvSpPr>
        <p:spPr>
          <a:xfrm>
            <a:off x="153416" y="121310"/>
            <a:ext cx="2541658" cy="523220"/>
          </a:xfrm>
          <a:prstGeom prst="rect">
            <a:avLst/>
          </a:prstGeom>
          <a:noFill/>
        </p:spPr>
        <p:txBody>
          <a:bodyPr wrap="none" rtlCol="0">
            <a:spAutoFit/>
          </a:bodyPr>
          <a:lstStyle/>
          <a:p>
            <a:pPr algn="l"/>
            <a:r>
              <a:rPr lang="zh-CN" altLang="en-US" sz="2800" b="1" dirty="0">
                <a:solidFill>
                  <a:srgbClr val="191919"/>
                </a:solidFill>
                <a:latin typeface="PingFang SC"/>
              </a:rPr>
              <a:t>膜蒸馏</a:t>
            </a:r>
            <a:r>
              <a:rPr lang="en-US" altLang="zh-CN" sz="2800" b="1" dirty="0">
                <a:solidFill>
                  <a:srgbClr val="191919"/>
                </a:solidFill>
                <a:latin typeface="PingFang SC"/>
              </a:rPr>
              <a:t>—COF</a:t>
            </a:r>
            <a:r>
              <a:rPr lang="zh-CN" altLang="en-US" sz="2800" b="1" dirty="0">
                <a:solidFill>
                  <a:srgbClr val="191919"/>
                </a:solidFill>
                <a:latin typeface="PingFang SC"/>
              </a:rPr>
              <a:t>膜</a:t>
            </a:r>
            <a:endParaRPr lang="zh-CN" altLang="en-US" sz="2800" b="1" i="0" dirty="0">
              <a:solidFill>
                <a:srgbClr val="191919"/>
              </a:solidFill>
              <a:effectLst/>
              <a:latin typeface="PingFang SC"/>
            </a:endParaRPr>
          </a:p>
        </p:txBody>
      </p:sp>
      <p:sp>
        <p:nvSpPr>
          <p:cNvPr id="3" name="文本框 2">
            <a:extLst>
              <a:ext uri="{FF2B5EF4-FFF2-40B4-BE49-F238E27FC236}">
                <a16:creationId xmlns:a16="http://schemas.microsoft.com/office/drawing/2014/main" id="{ED5E18AB-178F-4C44-8348-6CD49900E5D3}"/>
              </a:ext>
            </a:extLst>
          </p:cNvPr>
          <p:cNvSpPr txBox="1"/>
          <p:nvPr/>
        </p:nvSpPr>
        <p:spPr>
          <a:xfrm>
            <a:off x="153416" y="1581912"/>
            <a:ext cx="1839975" cy="4204934"/>
          </a:xfrm>
          <a:prstGeom prst="rect">
            <a:avLst/>
          </a:prstGeom>
          <a:noFill/>
        </p:spPr>
        <p:txBody>
          <a:bodyPr wrap="square" rtlCol="0">
            <a:spAutoFit/>
          </a:bodyPr>
          <a:lstStyle/>
          <a:p>
            <a:pPr algn="just">
              <a:lnSpc>
                <a:spcPct val="150000"/>
              </a:lnSpc>
            </a:pPr>
            <a:r>
              <a:rPr lang="zh-CN" altLang="en-US" b="0" i="0" dirty="0">
                <a:solidFill>
                  <a:srgbClr val="333333"/>
                </a:solidFill>
                <a:effectLst/>
                <a:latin typeface="Helvetica Neue"/>
              </a:rPr>
              <a:t>共价有机骨架</a:t>
            </a:r>
            <a:r>
              <a:rPr lang="zh-CN" altLang="en-US" dirty="0">
                <a:solidFill>
                  <a:srgbClr val="333333"/>
                </a:solidFill>
                <a:latin typeface="Helvetica Neue"/>
              </a:rPr>
              <a:t>材</a:t>
            </a:r>
            <a:r>
              <a:rPr lang="zh-CN" altLang="en-US" b="0" i="0" dirty="0">
                <a:solidFill>
                  <a:srgbClr val="333333"/>
                </a:solidFill>
                <a:effectLst/>
                <a:latin typeface="Helvetica Neue"/>
              </a:rPr>
              <a:t>料（</a:t>
            </a:r>
            <a:r>
              <a:rPr lang="en-US" altLang="zh-CN" b="0" i="0" dirty="0">
                <a:solidFill>
                  <a:srgbClr val="333333"/>
                </a:solidFill>
                <a:effectLst/>
                <a:latin typeface="Helvetica Neue"/>
              </a:rPr>
              <a:t> covalent </a:t>
            </a:r>
            <a:r>
              <a:rPr lang="en-US" altLang="zh-CN" dirty="0">
                <a:solidFill>
                  <a:srgbClr val="333333"/>
                </a:solidFill>
                <a:latin typeface="Helvetica Neue"/>
              </a:rPr>
              <a:t>o</a:t>
            </a:r>
            <a:r>
              <a:rPr lang="en-US" altLang="zh-CN" b="0" i="0" dirty="0">
                <a:solidFill>
                  <a:srgbClr val="333333"/>
                </a:solidFill>
                <a:effectLst/>
                <a:latin typeface="Helvetica Neue"/>
              </a:rPr>
              <a:t>rganic </a:t>
            </a:r>
            <a:r>
              <a:rPr lang="en-US" altLang="zh-CN" dirty="0">
                <a:solidFill>
                  <a:srgbClr val="333333"/>
                </a:solidFill>
                <a:latin typeface="Helvetica Neue"/>
              </a:rPr>
              <a:t>f</a:t>
            </a:r>
            <a:r>
              <a:rPr lang="en-US" altLang="zh-CN" b="0" i="0" dirty="0">
                <a:solidFill>
                  <a:srgbClr val="333333"/>
                </a:solidFill>
                <a:effectLst/>
                <a:latin typeface="Helvetica Neue"/>
              </a:rPr>
              <a:t>rameworks,</a:t>
            </a:r>
            <a:r>
              <a:rPr lang="zh-CN" altLang="en-US" b="0" i="0" dirty="0">
                <a:solidFill>
                  <a:srgbClr val="333333"/>
                </a:solidFill>
                <a:effectLst/>
                <a:latin typeface="Helvetica Neue"/>
              </a:rPr>
              <a:t>简称</a:t>
            </a:r>
            <a:r>
              <a:rPr lang="en-US" altLang="zh-CN" b="0" i="0" dirty="0">
                <a:solidFill>
                  <a:srgbClr val="333333"/>
                </a:solidFill>
                <a:effectLst/>
                <a:latin typeface="Helvetica Neue"/>
              </a:rPr>
              <a:t>COFs</a:t>
            </a:r>
            <a:r>
              <a:rPr lang="zh-CN" altLang="en-US" b="0" i="0" dirty="0">
                <a:solidFill>
                  <a:srgbClr val="333333"/>
                </a:solidFill>
                <a:effectLst/>
                <a:latin typeface="Helvetica Neue"/>
              </a:rPr>
              <a:t>）。</a:t>
            </a:r>
            <a:endParaRPr lang="en-US" altLang="zh-CN" b="0" i="0" dirty="0">
              <a:solidFill>
                <a:srgbClr val="333333"/>
              </a:solidFill>
              <a:effectLst/>
              <a:latin typeface="Helvetica Neue"/>
            </a:endParaRPr>
          </a:p>
          <a:p>
            <a:pPr algn="just">
              <a:lnSpc>
                <a:spcPct val="150000"/>
              </a:lnSpc>
            </a:pPr>
            <a:r>
              <a:rPr lang="zh-CN" altLang="en-US" b="0" i="0" dirty="0">
                <a:solidFill>
                  <a:srgbClr val="333333"/>
                </a:solidFill>
                <a:effectLst/>
                <a:latin typeface="Helvetica Neue"/>
              </a:rPr>
              <a:t>有机构建单元通过共价键连接在一起，形成具有周期性结构的多孔骨架。</a:t>
            </a:r>
            <a:endParaRPr lang="zh-CN" altLang="en-US" dirty="0"/>
          </a:p>
        </p:txBody>
      </p:sp>
      <p:sp>
        <p:nvSpPr>
          <p:cNvPr id="12" name="文本框 11">
            <a:extLst>
              <a:ext uri="{FF2B5EF4-FFF2-40B4-BE49-F238E27FC236}">
                <a16:creationId xmlns:a16="http://schemas.microsoft.com/office/drawing/2014/main" id="{12F7578D-41E0-4985-89F4-9CFA4A545B44}"/>
              </a:ext>
            </a:extLst>
          </p:cNvPr>
          <p:cNvSpPr txBox="1"/>
          <p:nvPr/>
        </p:nvSpPr>
        <p:spPr>
          <a:xfrm>
            <a:off x="4094226" y="2388031"/>
            <a:ext cx="4677156" cy="646331"/>
          </a:xfrm>
          <a:prstGeom prst="rect">
            <a:avLst/>
          </a:prstGeom>
          <a:noFill/>
        </p:spPr>
        <p:txBody>
          <a:bodyPr wrap="square">
            <a:spAutoFit/>
          </a:bodyPr>
          <a:lstStyle/>
          <a:p>
            <a:r>
              <a:rPr lang="zh-CN" altLang="en-US" b="1" dirty="0">
                <a:solidFill>
                  <a:srgbClr val="00B050"/>
                </a:solidFill>
              </a:rPr>
              <a:t>通过去除亚胺键来制备由垂直排列的亲水性梯度通道组成的</a:t>
            </a:r>
            <a:r>
              <a:rPr lang="en-US" altLang="zh-CN" b="1" dirty="0">
                <a:solidFill>
                  <a:srgbClr val="00B050"/>
                </a:solidFill>
              </a:rPr>
              <a:t>MD</a:t>
            </a:r>
            <a:r>
              <a:rPr lang="zh-CN" altLang="en-US" b="1" dirty="0">
                <a:solidFill>
                  <a:srgbClr val="00B050"/>
                </a:solidFill>
              </a:rPr>
              <a:t>膜</a:t>
            </a:r>
          </a:p>
        </p:txBody>
      </p:sp>
    </p:spTree>
    <p:extLst>
      <p:ext uri="{BB962C8B-B14F-4D97-AF65-F5344CB8AC3E}">
        <p14:creationId xmlns:p14="http://schemas.microsoft.com/office/powerpoint/2010/main" val="42868763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9" name="文本框 8">
            <a:extLst>
              <a:ext uri="{FF2B5EF4-FFF2-40B4-BE49-F238E27FC236}">
                <a16:creationId xmlns:a16="http://schemas.microsoft.com/office/drawing/2014/main" id="{7366491D-9BF9-45AB-9FB7-5B8A822AFA9F}"/>
              </a:ext>
            </a:extLst>
          </p:cNvPr>
          <p:cNvSpPr txBox="1"/>
          <p:nvPr/>
        </p:nvSpPr>
        <p:spPr>
          <a:xfrm>
            <a:off x="6540337" y="6422355"/>
            <a:ext cx="1818639" cy="369332"/>
          </a:xfrm>
          <a:prstGeom prst="rect">
            <a:avLst/>
          </a:prstGeom>
          <a:noFill/>
        </p:spPr>
        <p:txBody>
          <a:bodyPr wrap="none" rtlCol="0">
            <a:spAutoFit/>
          </a:bodyPr>
          <a:lstStyle/>
          <a:p>
            <a:r>
              <a:rPr lang="en-US" altLang="zh-CN" dirty="0"/>
              <a:t>Nat. Mater., 2021</a:t>
            </a:r>
            <a:endParaRPr lang="zh-CN" altLang="en-US" dirty="0"/>
          </a:p>
        </p:txBody>
      </p:sp>
      <p:sp>
        <p:nvSpPr>
          <p:cNvPr id="2" name="灯片编号占位符 1">
            <a:extLst>
              <a:ext uri="{FF2B5EF4-FFF2-40B4-BE49-F238E27FC236}">
                <a16:creationId xmlns:a16="http://schemas.microsoft.com/office/drawing/2014/main" id="{96FE5BAE-9641-4790-A765-8110BB7B7368}"/>
              </a:ext>
            </a:extLst>
          </p:cNvPr>
          <p:cNvSpPr>
            <a:spLocks noGrp="1"/>
          </p:cNvSpPr>
          <p:nvPr>
            <p:ph type="sldNum" sz="quarter" idx="12"/>
          </p:nvPr>
        </p:nvSpPr>
        <p:spPr>
          <a:xfrm>
            <a:off x="6336030" y="6178374"/>
            <a:ext cx="2057400" cy="365125"/>
          </a:xfrm>
        </p:spPr>
        <p:txBody>
          <a:bodyPr/>
          <a:lstStyle/>
          <a:p>
            <a:fld id="{BBC2FF01-D777-4C71-9C84-F2B3332F6256}" type="slidenum">
              <a:rPr lang="zh-CN" altLang="en-US" smtClean="0"/>
              <a:t>15</a:t>
            </a:fld>
            <a:endParaRPr lang="zh-CN" altLang="en-US" dirty="0"/>
          </a:p>
        </p:txBody>
      </p:sp>
      <p:sp>
        <p:nvSpPr>
          <p:cNvPr id="10" name="文本框 9">
            <a:extLst>
              <a:ext uri="{FF2B5EF4-FFF2-40B4-BE49-F238E27FC236}">
                <a16:creationId xmlns:a16="http://schemas.microsoft.com/office/drawing/2014/main" id="{7AEA2185-F879-47D1-B38B-D305FAE3A642}"/>
              </a:ext>
            </a:extLst>
          </p:cNvPr>
          <p:cNvSpPr txBox="1"/>
          <p:nvPr/>
        </p:nvSpPr>
        <p:spPr>
          <a:xfrm>
            <a:off x="153416" y="121310"/>
            <a:ext cx="2541658" cy="523220"/>
          </a:xfrm>
          <a:prstGeom prst="rect">
            <a:avLst/>
          </a:prstGeom>
          <a:noFill/>
        </p:spPr>
        <p:txBody>
          <a:bodyPr wrap="none" rtlCol="0">
            <a:spAutoFit/>
          </a:bodyPr>
          <a:lstStyle/>
          <a:p>
            <a:pPr algn="l"/>
            <a:r>
              <a:rPr lang="zh-CN" altLang="en-US" sz="2800" b="1" dirty="0">
                <a:solidFill>
                  <a:srgbClr val="191919"/>
                </a:solidFill>
                <a:latin typeface="PingFang SC"/>
              </a:rPr>
              <a:t>膜蒸馏</a:t>
            </a:r>
            <a:r>
              <a:rPr lang="en-US" altLang="zh-CN" sz="2800" b="1" dirty="0">
                <a:solidFill>
                  <a:srgbClr val="191919"/>
                </a:solidFill>
                <a:latin typeface="PingFang SC"/>
              </a:rPr>
              <a:t>—COF</a:t>
            </a:r>
            <a:r>
              <a:rPr lang="zh-CN" altLang="en-US" sz="2800" b="1" dirty="0">
                <a:solidFill>
                  <a:srgbClr val="191919"/>
                </a:solidFill>
                <a:latin typeface="PingFang SC"/>
              </a:rPr>
              <a:t>膜</a:t>
            </a:r>
            <a:endParaRPr lang="zh-CN" altLang="en-US" sz="2800" b="1" i="0" dirty="0">
              <a:solidFill>
                <a:srgbClr val="191919"/>
              </a:solidFill>
              <a:effectLst/>
              <a:latin typeface="PingFang SC"/>
            </a:endParaRPr>
          </a:p>
        </p:txBody>
      </p:sp>
      <p:pic>
        <p:nvPicPr>
          <p:cNvPr id="8" name="图片 7">
            <a:extLst>
              <a:ext uri="{FF2B5EF4-FFF2-40B4-BE49-F238E27FC236}">
                <a16:creationId xmlns:a16="http://schemas.microsoft.com/office/drawing/2014/main" id="{D91DE578-BBA4-403A-A464-00B9DCF260D6}"/>
              </a:ext>
            </a:extLst>
          </p:cNvPr>
          <p:cNvPicPr>
            <a:picLocks noChangeAspect="1"/>
          </p:cNvPicPr>
          <p:nvPr/>
        </p:nvPicPr>
        <p:blipFill>
          <a:blip r:embed="rId2"/>
          <a:stretch>
            <a:fillRect/>
          </a:stretch>
        </p:blipFill>
        <p:spPr>
          <a:xfrm>
            <a:off x="-59996" y="719850"/>
            <a:ext cx="9203996" cy="3445549"/>
          </a:xfrm>
          <a:prstGeom prst="rect">
            <a:avLst/>
          </a:prstGeom>
        </p:spPr>
      </p:pic>
      <p:sp>
        <p:nvSpPr>
          <p:cNvPr id="11" name="文本框 10">
            <a:extLst>
              <a:ext uri="{FF2B5EF4-FFF2-40B4-BE49-F238E27FC236}">
                <a16:creationId xmlns:a16="http://schemas.microsoft.com/office/drawing/2014/main" id="{67A21490-836C-466B-9861-6A60F03D0076}"/>
              </a:ext>
            </a:extLst>
          </p:cNvPr>
          <p:cNvSpPr txBox="1"/>
          <p:nvPr/>
        </p:nvSpPr>
        <p:spPr>
          <a:xfrm>
            <a:off x="1088136" y="4383824"/>
            <a:ext cx="6967728" cy="1754326"/>
          </a:xfrm>
          <a:prstGeom prst="rect">
            <a:avLst/>
          </a:prstGeom>
          <a:noFill/>
        </p:spPr>
        <p:txBody>
          <a:bodyPr wrap="square">
            <a:spAutoFit/>
          </a:bodyPr>
          <a:lstStyle/>
          <a:p>
            <a:pPr algn="just"/>
            <a:r>
              <a:rPr lang="en-US" altLang="zh-CN" dirty="0"/>
              <a:t>(1) straight channels are able to shorten the water </a:t>
            </a:r>
            <a:r>
              <a:rPr lang="en-US" altLang="zh-CN" dirty="0" err="1"/>
              <a:t>vapour</a:t>
            </a:r>
            <a:r>
              <a:rPr lang="en-US" altLang="zh-CN" dirty="0"/>
              <a:t> diffusion </a:t>
            </a:r>
          </a:p>
          <a:p>
            <a:pPr algn="just"/>
            <a:r>
              <a:rPr lang="en-US" altLang="zh-CN" dirty="0"/>
              <a:t>length, alleviate water </a:t>
            </a:r>
            <a:r>
              <a:rPr lang="en-US" altLang="zh-CN" dirty="0" err="1"/>
              <a:t>vapour</a:t>
            </a:r>
            <a:r>
              <a:rPr lang="en-US" altLang="zh-CN" dirty="0"/>
              <a:t> molecule reflection and increase water </a:t>
            </a:r>
          </a:p>
          <a:p>
            <a:pPr algn="just"/>
            <a:r>
              <a:rPr lang="en-US" altLang="zh-CN" dirty="0"/>
              <a:t>permeance; (2) </a:t>
            </a:r>
            <a:r>
              <a:rPr lang="en-US" altLang="zh-CN" dirty="0" err="1"/>
              <a:t>nanoscaled</a:t>
            </a:r>
            <a:r>
              <a:rPr lang="en-US" altLang="zh-CN" dirty="0"/>
              <a:t> pore width can perform as a molecular </a:t>
            </a:r>
          </a:p>
          <a:p>
            <a:pPr algn="just"/>
            <a:r>
              <a:rPr lang="en-US" altLang="zh-CN" dirty="0"/>
              <a:t>sieving barrier for contaminants; and (3) water evaporation in the </a:t>
            </a:r>
          </a:p>
          <a:p>
            <a:pPr algn="just"/>
            <a:r>
              <a:rPr lang="en-US" altLang="zh-CN" dirty="0"/>
              <a:t>nano-confined pores may be accelerated by lowering the free energy </a:t>
            </a:r>
          </a:p>
          <a:p>
            <a:pPr algn="just"/>
            <a:r>
              <a:rPr lang="en-US" altLang="zh-CN" dirty="0"/>
              <a:t>barrier for vaporization</a:t>
            </a:r>
            <a:endParaRPr lang="zh-CN" altLang="en-US" dirty="0"/>
          </a:p>
        </p:txBody>
      </p:sp>
    </p:spTree>
    <p:extLst>
      <p:ext uri="{BB962C8B-B14F-4D97-AF65-F5344CB8AC3E}">
        <p14:creationId xmlns:p14="http://schemas.microsoft.com/office/powerpoint/2010/main" val="39128974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9" name="文本框 8">
            <a:extLst>
              <a:ext uri="{FF2B5EF4-FFF2-40B4-BE49-F238E27FC236}">
                <a16:creationId xmlns:a16="http://schemas.microsoft.com/office/drawing/2014/main" id="{7366491D-9BF9-45AB-9FB7-5B8A822AFA9F}"/>
              </a:ext>
            </a:extLst>
          </p:cNvPr>
          <p:cNvSpPr txBox="1"/>
          <p:nvPr/>
        </p:nvSpPr>
        <p:spPr>
          <a:xfrm>
            <a:off x="6540337" y="6422355"/>
            <a:ext cx="1818639" cy="369332"/>
          </a:xfrm>
          <a:prstGeom prst="rect">
            <a:avLst/>
          </a:prstGeom>
          <a:noFill/>
        </p:spPr>
        <p:txBody>
          <a:bodyPr wrap="none" rtlCol="0">
            <a:spAutoFit/>
          </a:bodyPr>
          <a:lstStyle/>
          <a:p>
            <a:r>
              <a:rPr lang="en-US" altLang="zh-CN" dirty="0"/>
              <a:t>Nat. Mater., 2021</a:t>
            </a:r>
            <a:endParaRPr lang="zh-CN" altLang="en-US" dirty="0"/>
          </a:p>
        </p:txBody>
      </p:sp>
      <p:sp>
        <p:nvSpPr>
          <p:cNvPr id="2" name="灯片编号占位符 1">
            <a:extLst>
              <a:ext uri="{FF2B5EF4-FFF2-40B4-BE49-F238E27FC236}">
                <a16:creationId xmlns:a16="http://schemas.microsoft.com/office/drawing/2014/main" id="{96FE5BAE-9641-4790-A765-8110BB7B7368}"/>
              </a:ext>
            </a:extLst>
          </p:cNvPr>
          <p:cNvSpPr>
            <a:spLocks noGrp="1"/>
          </p:cNvSpPr>
          <p:nvPr>
            <p:ph type="sldNum" sz="quarter" idx="12"/>
          </p:nvPr>
        </p:nvSpPr>
        <p:spPr>
          <a:xfrm>
            <a:off x="6336030" y="6178374"/>
            <a:ext cx="2057400" cy="365125"/>
          </a:xfrm>
        </p:spPr>
        <p:txBody>
          <a:bodyPr/>
          <a:lstStyle/>
          <a:p>
            <a:fld id="{BBC2FF01-D777-4C71-9C84-F2B3332F6256}" type="slidenum">
              <a:rPr lang="zh-CN" altLang="en-US" smtClean="0"/>
              <a:t>16</a:t>
            </a:fld>
            <a:endParaRPr lang="zh-CN" altLang="en-US" dirty="0"/>
          </a:p>
        </p:txBody>
      </p:sp>
      <p:sp>
        <p:nvSpPr>
          <p:cNvPr id="10" name="文本框 9">
            <a:extLst>
              <a:ext uri="{FF2B5EF4-FFF2-40B4-BE49-F238E27FC236}">
                <a16:creationId xmlns:a16="http://schemas.microsoft.com/office/drawing/2014/main" id="{7AEA2185-F879-47D1-B38B-D305FAE3A642}"/>
              </a:ext>
            </a:extLst>
          </p:cNvPr>
          <p:cNvSpPr txBox="1"/>
          <p:nvPr/>
        </p:nvSpPr>
        <p:spPr>
          <a:xfrm>
            <a:off x="153416" y="121310"/>
            <a:ext cx="2541658" cy="523220"/>
          </a:xfrm>
          <a:prstGeom prst="rect">
            <a:avLst/>
          </a:prstGeom>
          <a:noFill/>
        </p:spPr>
        <p:txBody>
          <a:bodyPr wrap="none" rtlCol="0">
            <a:spAutoFit/>
          </a:bodyPr>
          <a:lstStyle/>
          <a:p>
            <a:pPr algn="l"/>
            <a:r>
              <a:rPr lang="zh-CN" altLang="en-US" sz="2800" b="1" dirty="0">
                <a:solidFill>
                  <a:srgbClr val="191919"/>
                </a:solidFill>
                <a:latin typeface="PingFang SC"/>
              </a:rPr>
              <a:t>膜蒸馏</a:t>
            </a:r>
            <a:r>
              <a:rPr lang="en-US" altLang="zh-CN" sz="2800" b="1" dirty="0">
                <a:solidFill>
                  <a:srgbClr val="191919"/>
                </a:solidFill>
                <a:latin typeface="PingFang SC"/>
              </a:rPr>
              <a:t>—COF</a:t>
            </a:r>
            <a:r>
              <a:rPr lang="zh-CN" altLang="en-US" sz="2800" b="1" dirty="0">
                <a:solidFill>
                  <a:srgbClr val="191919"/>
                </a:solidFill>
                <a:latin typeface="PingFang SC"/>
              </a:rPr>
              <a:t>膜</a:t>
            </a:r>
            <a:endParaRPr lang="zh-CN" altLang="en-US" sz="2800" b="1" i="0" dirty="0">
              <a:solidFill>
                <a:srgbClr val="191919"/>
              </a:solidFill>
              <a:effectLst/>
              <a:latin typeface="PingFang SC"/>
            </a:endParaRPr>
          </a:p>
        </p:txBody>
      </p:sp>
      <p:pic>
        <p:nvPicPr>
          <p:cNvPr id="7" name="图片 6">
            <a:extLst>
              <a:ext uri="{FF2B5EF4-FFF2-40B4-BE49-F238E27FC236}">
                <a16:creationId xmlns:a16="http://schemas.microsoft.com/office/drawing/2014/main" id="{27B654E1-44C8-41D0-B36D-6BF482F89BAB}"/>
              </a:ext>
            </a:extLst>
          </p:cNvPr>
          <p:cNvPicPr>
            <a:picLocks noChangeAspect="1"/>
          </p:cNvPicPr>
          <p:nvPr/>
        </p:nvPicPr>
        <p:blipFill>
          <a:blip r:embed="rId2"/>
          <a:stretch>
            <a:fillRect/>
          </a:stretch>
        </p:blipFill>
        <p:spPr>
          <a:xfrm>
            <a:off x="461729" y="747265"/>
            <a:ext cx="8298748" cy="2034704"/>
          </a:xfrm>
          <a:prstGeom prst="rect">
            <a:avLst/>
          </a:prstGeom>
        </p:spPr>
      </p:pic>
      <p:pic>
        <p:nvPicPr>
          <p:cNvPr id="13" name="图片 12">
            <a:extLst>
              <a:ext uri="{FF2B5EF4-FFF2-40B4-BE49-F238E27FC236}">
                <a16:creationId xmlns:a16="http://schemas.microsoft.com/office/drawing/2014/main" id="{3456C5A7-51C4-4CB4-BAB0-6430C7AC98DA}"/>
              </a:ext>
            </a:extLst>
          </p:cNvPr>
          <p:cNvPicPr>
            <a:picLocks noChangeAspect="1"/>
          </p:cNvPicPr>
          <p:nvPr/>
        </p:nvPicPr>
        <p:blipFill>
          <a:blip r:embed="rId3"/>
          <a:stretch>
            <a:fillRect/>
          </a:stretch>
        </p:blipFill>
        <p:spPr>
          <a:xfrm>
            <a:off x="863231" y="3276819"/>
            <a:ext cx="7495745" cy="3145536"/>
          </a:xfrm>
          <a:prstGeom prst="rect">
            <a:avLst/>
          </a:prstGeom>
        </p:spPr>
      </p:pic>
      <p:sp>
        <p:nvSpPr>
          <p:cNvPr id="15" name="文本框 14">
            <a:extLst>
              <a:ext uri="{FF2B5EF4-FFF2-40B4-BE49-F238E27FC236}">
                <a16:creationId xmlns:a16="http://schemas.microsoft.com/office/drawing/2014/main" id="{E59B399D-03B2-41F4-86A2-80688AA73319}"/>
              </a:ext>
            </a:extLst>
          </p:cNvPr>
          <p:cNvSpPr txBox="1"/>
          <p:nvPr/>
        </p:nvSpPr>
        <p:spPr>
          <a:xfrm>
            <a:off x="384048" y="2842552"/>
            <a:ext cx="8650224" cy="646331"/>
          </a:xfrm>
          <a:prstGeom prst="rect">
            <a:avLst/>
          </a:prstGeom>
          <a:noFill/>
        </p:spPr>
        <p:txBody>
          <a:bodyPr wrap="square">
            <a:spAutoFit/>
          </a:bodyPr>
          <a:lstStyle/>
          <a:p>
            <a:pPr algn="just"/>
            <a:r>
              <a:rPr lang="zh-CN" altLang="en-US" dirty="0"/>
              <a:t>支撑层上的</a:t>
            </a:r>
            <a:r>
              <a:rPr lang="en-US" altLang="zh-CN" dirty="0"/>
              <a:t>COF</a:t>
            </a:r>
            <a:r>
              <a:rPr lang="zh-CN" altLang="en-US" dirty="0"/>
              <a:t>膜除了具有抗污染和抗润湿的能力外，在进料温度为</a:t>
            </a:r>
            <a:r>
              <a:rPr lang="en-US" altLang="zh-CN" dirty="0"/>
              <a:t>85°C</a:t>
            </a:r>
            <a:r>
              <a:rPr lang="zh-CN" altLang="en-US" dirty="0"/>
              <a:t>、绝对压力为</a:t>
            </a:r>
            <a:r>
              <a:rPr lang="en-US" altLang="zh-CN" dirty="0"/>
              <a:t>16kPa</a:t>
            </a:r>
            <a:r>
              <a:rPr lang="zh-CN" altLang="en-US" dirty="0"/>
              <a:t>的条件下，膜通量为</a:t>
            </a:r>
            <a:r>
              <a:rPr lang="en-US" altLang="zh-CN" dirty="0"/>
              <a:t>600lm</a:t>
            </a:r>
            <a:r>
              <a:rPr lang="en-US" altLang="zh-CN" baseline="30000" dirty="0"/>
              <a:t>-2</a:t>
            </a:r>
            <a:r>
              <a:rPr lang="en-US" altLang="zh-CN" dirty="0"/>
              <a:t> h</a:t>
            </a:r>
            <a:r>
              <a:rPr lang="en-US" altLang="zh-CN" baseline="30000" dirty="0"/>
              <a:t>-1</a:t>
            </a:r>
            <a:r>
              <a:rPr lang="zh-CN" altLang="en-US" dirty="0"/>
              <a:t>，是用于海水淡化的最先进的</a:t>
            </a:r>
            <a:r>
              <a:rPr lang="en-US" altLang="zh-CN" dirty="0"/>
              <a:t>MD</a:t>
            </a:r>
            <a:r>
              <a:rPr lang="zh-CN" altLang="en-US" dirty="0"/>
              <a:t>膜的</a:t>
            </a:r>
            <a:r>
              <a:rPr lang="en-US" altLang="zh-CN" dirty="0"/>
              <a:t>3</a:t>
            </a:r>
            <a:r>
              <a:rPr lang="zh-CN" altLang="en-US" dirty="0"/>
              <a:t>倍</a:t>
            </a:r>
          </a:p>
        </p:txBody>
      </p:sp>
    </p:spTree>
    <p:extLst>
      <p:ext uri="{BB962C8B-B14F-4D97-AF65-F5344CB8AC3E}">
        <p14:creationId xmlns:p14="http://schemas.microsoft.com/office/powerpoint/2010/main" val="40924259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7199407"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191919"/>
                </a:solidFill>
                <a:effectLst/>
                <a:uLnTx/>
                <a:uFillTx/>
                <a:latin typeface="PingFang SC"/>
                <a:ea typeface="等线" panose="02010600030101010101" pitchFamily="2" charset="-122"/>
                <a:cs typeface="+mn-cs"/>
              </a:rPr>
              <a:t>膜蒸馏</a:t>
            </a:r>
            <a:r>
              <a:rPr kumimoji="0" lang="en-US" altLang="zh-CN" sz="2800" b="1" i="0" u="none" strike="noStrike" kern="1200" cap="none" spc="0" normalizeH="0" baseline="0" noProof="0" dirty="0">
                <a:ln>
                  <a:noFill/>
                </a:ln>
                <a:solidFill>
                  <a:srgbClr val="191919"/>
                </a:solidFill>
                <a:effectLst/>
                <a:uLnTx/>
                <a:uFillTx/>
                <a:latin typeface="PingFang SC"/>
                <a:ea typeface="等线" panose="02010600030101010101" pitchFamily="2" charset="-122"/>
                <a:cs typeface="+mn-cs"/>
              </a:rPr>
              <a:t>--</a:t>
            </a:r>
            <a:r>
              <a:rPr kumimoji="0" lang="zh-CN" altLang="en-US" sz="2800" b="1" i="0" u="none" strike="noStrike" kern="1200" cap="none" spc="0" normalizeH="0" baseline="0" noProof="0" dirty="0">
                <a:ln>
                  <a:noFill/>
                </a:ln>
                <a:solidFill>
                  <a:srgbClr val="191919"/>
                </a:solidFill>
                <a:effectLst/>
                <a:uLnTx/>
                <a:uFillTx/>
                <a:latin typeface="PingFang SC"/>
                <a:ea typeface="等线" panose="02010600030101010101" pitchFamily="2" charset="-122"/>
                <a:cs typeface="+mn-cs"/>
              </a:rPr>
              <a:t>电荷梯度水凝胶膜实现高盐废水脱盐</a:t>
            </a:r>
          </a:p>
        </p:txBody>
      </p:sp>
      <p:sp>
        <p:nvSpPr>
          <p:cNvPr id="2" name="灯片编号占位符 1">
            <a:extLst>
              <a:ext uri="{FF2B5EF4-FFF2-40B4-BE49-F238E27FC236}">
                <a16:creationId xmlns:a16="http://schemas.microsoft.com/office/drawing/2014/main" id="{A67DD6F1-612A-4E8A-A2CA-A100F2838B06}"/>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BC2FF01-D777-4C71-9C84-F2B3332F6256}" type="slidenum">
              <a:rPr kumimoji="0" lang="zh-CN" altLang="en-US" sz="12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10" name="文本框 9">
            <a:extLst>
              <a:ext uri="{FF2B5EF4-FFF2-40B4-BE49-F238E27FC236}">
                <a16:creationId xmlns:a16="http://schemas.microsoft.com/office/drawing/2014/main" id="{C8B46EC6-607B-43D5-9F2D-7AA7727088F9}"/>
              </a:ext>
            </a:extLst>
          </p:cNvPr>
          <p:cNvSpPr txBox="1"/>
          <p:nvPr/>
        </p:nvSpPr>
        <p:spPr>
          <a:xfrm>
            <a:off x="173736" y="1008716"/>
            <a:ext cx="8661920" cy="4649221"/>
          </a:xfrm>
          <a:prstGeom prst="rect">
            <a:avLst/>
          </a:prstGeom>
          <a:noFill/>
        </p:spPr>
        <p:txBody>
          <a:bodyPr wrap="square">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rPr>
              <a:t>      零</a:t>
            </a:r>
            <a:r>
              <a:rPr kumimoji="0" lang="zh-CN" altLang="en-US" sz="2000" b="0" i="0" u="none" strike="noStrike" kern="1200" cap="none" spc="0" normalizeH="0" baseline="0" noProof="0" dirty="0">
                <a:ln>
                  <a:noFill/>
                </a:ln>
                <a:solidFill>
                  <a:prstClr val="black"/>
                </a:solidFill>
                <a:effectLst/>
                <a:uLnTx/>
                <a:uFillTx/>
                <a:latin typeface="Arial" panose="020B0604020202020204" pitchFamily="34" charset="0"/>
                <a:ea typeface="黑体" panose="02010609060101010101" pitchFamily="49" charset="-122"/>
                <a:cs typeface="Arial" panose="020B0604020202020204" pitchFamily="34" charset="0"/>
              </a:rPr>
              <a:t>液体排放（</a:t>
            </a:r>
            <a:r>
              <a:rPr kumimoji="0" lang="en-US" altLang="zh-CN" sz="2000" b="0" i="0" u="none" strike="noStrike" kern="1200" cap="none" spc="0" normalizeH="0" baseline="0" noProof="0" dirty="0">
                <a:ln>
                  <a:noFill/>
                </a:ln>
                <a:solidFill>
                  <a:prstClr val="black"/>
                </a:solidFill>
                <a:effectLst/>
                <a:uLnTx/>
                <a:uFillTx/>
                <a:latin typeface="Arial" panose="020B0604020202020204" pitchFamily="34" charset="0"/>
                <a:ea typeface="黑体" panose="02010609060101010101" pitchFamily="49" charset="-122"/>
                <a:cs typeface="Arial" panose="020B0604020202020204" pitchFamily="34" charset="0"/>
              </a:rPr>
              <a:t>ZLD</a:t>
            </a:r>
            <a:r>
              <a:rPr kumimoji="0" lang="zh-CN" altLang="en-US" sz="2000" b="0" i="0" u="none" strike="noStrike" kern="1200" cap="none" spc="0" normalizeH="0" baseline="0" noProof="0" dirty="0">
                <a:ln>
                  <a:noFill/>
                </a:ln>
                <a:solidFill>
                  <a:prstClr val="black"/>
                </a:solidFill>
                <a:effectLst/>
                <a:uLnTx/>
                <a:uFillTx/>
                <a:latin typeface="Arial" panose="020B0604020202020204" pitchFamily="34" charset="0"/>
                <a:ea typeface="黑体" panose="02010609060101010101" pitchFamily="49" charset="-122"/>
                <a:cs typeface="Arial" panose="020B0604020202020204" pitchFamily="34" charset="0"/>
              </a:rPr>
              <a:t>）可以最大限度地提高水的回收率，并且避免废水外排对生态环境的污染风险，是一种近乎理想的废水管理策略。废水中通常包含广谱的有机污染物和高浓度的无机盐，因此需要经过一系列复杂的预处理和脱盐过程才能实现零液体排放，但这种非直接的零液体排放系统成本和能耗巨大。</a:t>
            </a:r>
            <a:endParaRPr kumimoji="0" lang="en-US" altLang="zh-CN" sz="2000" b="0" i="0" u="none" strike="noStrike" kern="1200" cap="none" spc="0" normalizeH="0" baseline="0" noProof="0" dirty="0">
              <a:ln>
                <a:noFill/>
              </a:ln>
              <a:solidFill>
                <a:prstClr val="black"/>
              </a:solidFill>
              <a:effectLst/>
              <a:uLnTx/>
              <a:uFillTx/>
              <a:latin typeface="Arial" panose="020B0604020202020204" pitchFamily="34" charset="0"/>
              <a:ea typeface="黑体" panose="02010609060101010101" pitchFamily="49" charset="-122"/>
              <a:cs typeface="Arial" panose="020B0604020202020204" pitchFamily="34" charset="0"/>
            </a:endParaRPr>
          </a:p>
          <a:p>
            <a:pPr marL="0" marR="0" lvl="0" indent="0" algn="just" defTabSz="457200" rtl="0" eaLnBrk="1" fontAlgn="auto" latinLnBrk="0" hangingPunct="1">
              <a:lnSpc>
                <a:spcPct val="15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prstClr val="black"/>
                </a:solidFill>
                <a:effectLst/>
                <a:uLnTx/>
                <a:uFillTx/>
                <a:latin typeface="Arial" panose="020B0604020202020204" pitchFamily="34" charset="0"/>
                <a:ea typeface="黑体" panose="02010609060101010101" pitchFamily="49" charset="-122"/>
                <a:cs typeface="Arial" panose="020B0604020202020204" pitchFamily="34" charset="0"/>
              </a:rPr>
              <a:t>       膜蒸馏（</a:t>
            </a:r>
            <a:r>
              <a:rPr kumimoji="0" lang="en-US" altLang="zh-CN" sz="2000" b="0" i="0" u="none" strike="noStrike" kern="1200" cap="none" spc="0" normalizeH="0" baseline="0" noProof="0" dirty="0">
                <a:ln>
                  <a:noFill/>
                </a:ln>
                <a:solidFill>
                  <a:prstClr val="black"/>
                </a:solidFill>
                <a:effectLst/>
                <a:uLnTx/>
                <a:uFillTx/>
                <a:latin typeface="Arial" panose="020B0604020202020204" pitchFamily="34" charset="0"/>
                <a:ea typeface="黑体" panose="02010609060101010101" pitchFamily="49" charset="-122"/>
                <a:cs typeface="Arial" panose="020B0604020202020204" pitchFamily="34" charset="0"/>
              </a:rPr>
              <a:t>MD</a:t>
            </a:r>
            <a:r>
              <a:rPr kumimoji="0" lang="zh-CN" altLang="en-US" sz="2000" b="0" i="0" u="none" strike="noStrike" kern="1200" cap="none" spc="0" normalizeH="0" baseline="0" noProof="0" dirty="0">
                <a:ln>
                  <a:noFill/>
                </a:ln>
                <a:solidFill>
                  <a:prstClr val="black"/>
                </a:solidFill>
                <a:effectLst/>
                <a:uLnTx/>
                <a:uFillTx/>
                <a:latin typeface="Arial" panose="020B0604020202020204" pitchFamily="34" charset="0"/>
                <a:ea typeface="黑体" panose="02010609060101010101" pitchFamily="49" charset="-122"/>
                <a:cs typeface="Arial" panose="020B0604020202020204" pitchFamily="34" charset="0"/>
              </a:rPr>
              <a:t>）技术能够处理反渗透技术无法处理的超高盐度废水，而且可以回收利用工业废热，有望实现低成本的直接零液体排放。传统的膜蒸馏技术采用疏水多孔膜将热盐水与冷淡水分离。然而，疏水多孔膜存在很高的膜润湿风险，有机物污染与无机盐结垢都会降低疏水膜的疏水性，从而引起热盐水与冷淡水跨膜混合，使得系统丧失脱盐能力。</a:t>
            </a:r>
          </a:p>
        </p:txBody>
      </p:sp>
    </p:spTree>
    <p:extLst>
      <p:ext uri="{BB962C8B-B14F-4D97-AF65-F5344CB8AC3E}">
        <p14:creationId xmlns:p14="http://schemas.microsoft.com/office/powerpoint/2010/main" val="18548730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2" name="灯片编号占位符 1">
            <a:extLst>
              <a:ext uri="{FF2B5EF4-FFF2-40B4-BE49-F238E27FC236}">
                <a16:creationId xmlns:a16="http://schemas.microsoft.com/office/drawing/2014/main" id="{DC5F4057-27B5-45B0-98F8-8537E3C3006F}"/>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BC2FF01-D777-4C71-9C84-F2B3332F6256}" type="slidenum">
              <a:rPr kumimoji="0" lang="zh-CN" altLang="en-US" sz="12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9" name="文本框 8">
            <a:extLst>
              <a:ext uri="{FF2B5EF4-FFF2-40B4-BE49-F238E27FC236}">
                <a16:creationId xmlns:a16="http://schemas.microsoft.com/office/drawing/2014/main" id="{4EE2D69A-CB89-45DE-903B-327EFDA6DFA3}"/>
              </a:ext>
            </a:extLst>
          </p:cNvPr>
          <p:cNvSpPr txBox="1"/>
          <p:nvPr/>
        </p:nvSpPr>
        <p:spPr>
          <a:xfrm>
            <a:off x="173736" y="100584"/>
            <a:ext cx="7199407"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191919"/>
                </a:solidFill>
                <a:effectLst/>
                <a:uLnTx/>
                <a:uFillTx/>
                <a:latin typeface="PingFang SC"/>
                <a:ea typeface="等线" panose="02010600030101010101" pitchFamily="2" charset="-122"/>
                <a:cs typeface="+mn-cs"/>
              </a:rPr>
              <a:t>膜蒸馏</a:t>
            </a:r>
            <a:r>
              <a:rPr kumimoji="0" lang="en-US" altLang="zh-CN" sz="2800" b="1" i="0" u="none" strike="noStrike" kern="1200" cap="none" spc="0" normalizeH="0" baseline="0" noProof="0" dirty="0">
                <a:ln>
                  <a:noFill/>
                </a:ln>
                <a:solidFill>
                  <a:srgbClr val="191919"/>
                </a:solidFill>
                <a:effectLst/>
                <a:uLnTx/>
                <a:uFillTx/>
                <a:latin typeface="PingFang SC"/>
                <a:ea typeface="等线" panose="02010600030101010101" pitchFamily="2" charset="-122"/>
                <a:cs typeface="+mn-cs"/>
              </a:rPr>
              <a:t>--</a:t>
            </a:r>
            <a:r>
              <a:rPr kumimoji="0" lang="zh-CN" altLang="en-US" sz="2800" b="1" i="0" u="none" strike="noStrike" kern="1200" cap="none" spc="0" normalizeH="0" baseline="0" noProof="0" dirty="0">
                <a:ln>
                  <a:noFill/>
                </a:ln>
                <a:solidFill>
                  <a:srgbClr val="191919"/>
                </a:solidFill>
                <a:effectLst/>
                <a:uLnTx/>
                <a:uFillTx/>
                <a:latin typeface="PingFang SC"/>
                <a:ea typeface="等线" panose="02010600030101010101" pitchFamily="2" charset="-122"/>
                <a:cs typeface="+mn-cs"/>
              </a:rPr>
              <a:t>电荷梯度水凝胶膜实现高盐废水脱盐</a:t>
            </a:r>
          </a:p>
        </p:txBody>
      </p:sp>
      <p:pic>
        <p:nvPicPr>
          <p:cNvPr id="10" name="图片 9">
            <a:extLst>
              <a:ext uri="{FF2B5EF4-FFF2-40B4-BE49-F238E27FC236}">
                <a16:creationId xmlns:a16="http://schemas.microsoft.com/office/drawing/2014/main" id="{05803D9F-284D-4AAD-81E8-5FC5EA5A80B9}"/>
              </a:ext>
            </a:extLst>
          </p:cNvPr>
          <p:cNvPicPr>
            <a:picLocks noChangeAspect="1"/>
          </p:cNvPicPr>
          <p:nvPr/>
        </p:nvPicPr>
        <p:blipFill>
          <a:blip r:embed="rId2"/>
          <a:stretch>
            <a:fillRect/>
          </a:stretch>
        </p:blipFill>
        <p:spPr>
          <a:xfrm>
            <a:off x="447282" y="767991"/>
            <a:ext cx="8418982" cy="5714089"/>
          </a:xfrm>
          <a:prstGeom prst="rect">
            <a:avLst/>
          </a:prstGeom>
        </p:spPr>
      </p:pic>
    </p:spTree>
    <p:extLst>
      <p:ext uri="{BB962C8B-B14F-4D97-AF65-F5344CB8AC3E}">
        <p14:creationId xmlns:p14="http://schemas.microsoft.com/office/powerpoint/2010/main" val="19606620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777135F1-F62B-4548-974C-04B00E135756}"/>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BC2FF01-D777-4C71-9C84-F2B3332F6256}" type="slidenum">
              <a:rPr kumimoji="0" lang="zh-CN" altLang="en-US" sz="12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pic>
        <p:nvPicPr>
          <p:cNvPr id="9" name="图片 8">
            <a:extLst>
              <a:ext uri="{FF2B5EF4-FFF2-40B4-BE49-F238E27FC236}">
                <a16:creationId xmlns:a16="http://schemas.microsoft.com/office/drawing/2014/main" id="{9AD1AAA9-8F07-4EFD-AD5B-C597CBE37531}"/>
              </a:ext>
            </a:extLst>
          </p:cNvPr>
          <p:cNvPicPr>
            <a:picLocks noChangeAspect="1"/>
          </p:cNvPicPr>
          <p:nvPr/>
        </p:nvPicPr>
        <p:blipFill>
          <a:blip r:embed="rId2"/>
          <a:stretch>
            <a:fillRect/>
          </a:stretch>
        </p:blipFill>
        <p:spPr>
          <a:xfrm>
            <a:off x="373123" y="-1408"/>
            <a:ext cx="7287517" cy="6024348"/>
          </a:xfrm>
          <a:prstGeom prst="rect">
            <a:avLst/>
          </a:prstGeom>
        </p:spPr>
      </p:pic>
      <p:pic>
        <p:nvPicPr>
          <p:cNvPr id="11" name="图片 10">
            <a:extLst>
              <a:ext uri="{FF2B5EF4-FFF2-40B4-BE49-F238E27FC236}">
                <a16:creationId xmlns:a16="http://schemas.microsoft.com/office/drawing/2014/main" id="{58721B11-F207-4B78-97C5-CA17D6D99238}"/>
              </a:ext>
            </a:extLst>
          </p:cNvPr>
          <p:cNvPicPr>
            <a:picLocks noChangeAspect="1"/>
          </p:cNvPicPr>
          <p:nvPr/>
        </p:nvPicPr>
        <p:blipFill>
          <a:blip r:embed="rId3"/>
          <a:stretch>
            <a:fillRect/>
          </a:stretch>
        </p:blipFill>
        <p:spPr>
          <a:xfrm>
            <a:off x="2934971" y="5588686"/>
            <a:ext cx="4806949" cy="1074725"/>
          </a:xfrm>
          <a:prstGeom prst="rect">
            <a:avLst/>
          </a:prstGeom>
        </p:spPr>
      </p:pic>
    </p:spTree>
    <p:extLst>
      <p:ext uri="{BB962C8B-B14F-4D97-AF65-F5344CB8AC3E}">
        <p14:creationId xmlns:p14="http://schemas.microsoft.com/office/powerpoint/2010/main" val="14244120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2" name="文本框 1">
            <a:extLst>
              <a:ext uri="{FF2B5EF4-FFF2-40B4-BE49-F238E27FC236}">
                <a16:creationId xmlns:a16="http://schemas.microsoft.com/office/drawing/2014/main" id="{1D28298D-FEA5-4FBD-9745-F48896C054F8}"/>
              </a:ext>
            </a:extLst>
          </p:cNvPr>
          <p:cNvSpPr txBox="1"/>
          <p:nvPr/>
        </p:nvSpPr>
        <p:spPr>
          <a:xfrm>
            <a:off x="258357" y="873760"/>
            <a:ext cx="8519883" cy="5560561"/>
          </a:xfrm>
          <a:prstGeom prst="rect">
            <a:avLst/>
          </a:prstGeom>
          <a:noFill/>
        </p:spPr>
        <p:txBody>
          <a:bodyPr wrap="square" rtlCol="0">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      </a:t>
            </a:r>
            <a:r>
              <a:rPr kumimoji="0" lang="zh-CN" altLang="en-US" sz="24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提出了一种新范式膜蒸馏策略，即采用亲水无孔的电荷梯度水凝胶</a:t>
            </a:r>
            <a:r>
              <a:rPr kumimoji="0" lang="en-US" altLang="zh-CN" sz="24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(CGH)</a:t>
            </a:r>
            <a:r>
              <a:rPr kumimoji="0" lang="zh-CN" altLang="en-US" sz="24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膜替代传统的疏水多孔膜。这种电荷梯度水凝胶膜具有准固态结构，可以把液体盐水与有机污染物约束在聚合物网络中，因此具有抵抗有机污染的特性。</a:t>
            </a:r>
            <a:endParaRPr kumimoji="0" lang="en-US" altLang="zh-CN" sz="24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endParaRPr>
          </a:p>
          <a:p>
            <a:pPr marL="0" marR="0" lvl="0" indent="0" algn="just" defTabSz="457200" rtl="0" eaLnBrk="1" fontAlgn="auto" latinLnBrk="0" hangingPunct="1">
              <a:lnSpc>
                <a:spcPct val="15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     </a:t>
            </a:r>
            <a:r>
              <a:rPr kumimoji="0" lang="zh-CN" altLang="en-US" sz="24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 聚合物网络上的电荷梯度提供了巨大的渗透压泵效应，使得膜在快速输运水分的同时，将部分无机盐阻挡在外，因此具有防止盐垢污染的特性。</a:t>
            </a:r>
            <a:endParaRPr kumimoji="0" lang="en-US" altLang="zh-CN" sz="24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endParaRPr>
          </a:p>
          <a:p>
            <a:pPr marL="0" marR="0" lvl="0" indent="0" algn="just" defTabSz="457200" rtl="0" eaLnBrk="1" fontAlgn="auto" latinLnBrk="0" hangingPunct="1">
              <a:lnSpc>
                <a:spcPct val="15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      </a:t>
            </a:r>
            <a:r>
              <a:rPr kumimoji="0" lang="zh-CN" altLang="en-US" sz="24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由于蒸发发生在渗透侧，蒸汽的传质阻力大大减小，电荷梯度水凝胶膜的水通量相比商业的聚四氟乙烯（</a:t>
            </a:r>
            <a:r>
              <a:rPr kumimoji="0" lang="en-US" altLang="zh-CN" sz="24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PTFE</a:t>
            </a:r>
            <a:r>
              <a:rPr kumimoji="0" lang="zh-CN" altLang="en-US" sz="24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）膜可提高</a:t>
            </a:r>
            <a:r>
              <a:rPr kumimoji="0" lang="en-US" altLang="zh-CN" sz="24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60%-110%</a:t>
            </a:r>
            <a:r>
              <a:rPr kumimoji="0" lang="zh-CN" altLang="en-US" sz="24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a:t>
            </a:r>
          </a:p>
        </p:txBody>
      </p:sp>
      <p:sp>
        <p:nvSpPr>
          <p:cNvPr id="3" name="灯片编号占位符 2">
            <a:extLst>
              <a:ext uri="{FF2B5EF4-FFF2-40B4-BE49-F238E27FC236}">
                <a16:creationId xmlns:a16="http://schemas.microsoft.com/office/drawing/2014/main" id="{362C1E28-34CC-4148-9C82-44D9DEC59515}"/>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BC2FF01-D777-4C71-9C84-F2B3332F6256}" type="slidenum">
              <a:rPr kumimoji="0" lang="zh-CN" altLang="en-US" sz="12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8" name="文本框 7">
            <a:extLst>
              <a:ext uri="{FF2B5EF4-FFF2-40B4-BE49-F238E27FC236}">
                <a16:creationId xmlns:a16="http://schemas.microsoft.com/office/drawing/2014/main" id="{22C111C2-4512-44C0-9C9D-BB5E13A78B0E}"/>
              </a:ext>
            </a:extLst>
          </p:cNvPr>
          <p:cNvSpPr txBox="1"/>
          <p:nvPr/>
        </p:nvSpPr>
        <p:spPr>
          <a:xfrm>
            <a:off x="153416" y="121310"/>
            <a:ext cx="7199407"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191919"/>
                </a:solidFill>
                <a:effectLst/>
                <a:uLnTx/>
                <a:uFillTx/>
                <a:latin typeface="PingFang SC"/>
                <a:ea typeface="等线" panose="02010600030101010101" pitchFamily="2" charset="-122"/>
                <a:cs typeface="+mn-cs"/>
              </a:rPr>
              <a:t>膜蒸馏</a:t>
            </a:r>
            <a:r>
              <a:rPr kumimoji="0" lang="en-US" altLang="zh-CN" sz="2800" b="1" i="0" u="none" strike="noStrike" kern="1200" cap="none" spc="0" normalizeH="0" baseline="0" noProof="0" dirty="0">
                <a:ln>
                  <a:noFill/>
                </a:ln>
                <a:solidFill>
                  <a:srgbClr val="191919"/>
                </a:solidFill>
                <a:effectLst/>
                <a:uLnTx/>
                <a:uFillTx/>
                <a:latin typeface="PingFang SC"/>
                <a:ea typeface="等线" panose="02010600030101010101" pitchFamily="2" charset="-122"/>
                <a:cs typeface="+mn-cs"/>
              </a:rPr>
              <a:t>--</a:t>
            </a:r>
            <a:r>
              <a:rPr kumimoji="0" lang="zh-CN" altLang="en-US" sz="2800" b="1" i="0" u="none" strike="noStrike" kern="1200" cap="none" spc="0" normalizeH="0" baseline="0" noProof="0" dirty="0">
                <a:ln>
                  <a:noFill/>
                </a:ln>
                <a:solidFill>
                  <a:srgbClr val="191919"/>
                </a:solidFill>
                <a:effectLst/>
                <a:uLnTx/>
                <a:uFillTx/>
                <a:latin typeface="PingFang SC"/>
                <a:ea typeface="等线" panose="02010600030101010101" pitchFamily="2" charset="-122"/>
                <a:cs typeface="+mn-cs"/>
              </a:rPr>
              <a:t>电荷梯度水凝胶膜实现高盐废水脱盐</a:t>
            </a:r>
          </a:p>
        </p:txBody>
      </p:sp>
    </p:spTree>
    <p:extLst>
      <p:ext uri="{BB962C8B-B14F-4D97-AF65-F5344CB8AC3E}">
        <p14:creationId xmlns:p14="http://schemas.microsoft.com/office/powerpoint/2010/main" val="38088093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2" name="文本框 1">
            <a:extLst>
              <a:ext uri="{FF2B5EF4-FFF2-40B4-BE49-F238E27FC236}">
                <a16:creationId xmlns:a16="http://schemas.microsoft.com/office/drawing/2014/main" id="{1D28298D-FEA5-4FBD-9745-F48896C054F8}"/>
              </a:ext>
            </a:extLst>
          </p:cNvPr>
          <p:cNvSpPr txBox="1"/>
          <p:nvPr/>
        </p:nvSpPr>
        <p:spPr>
          <a:xfrm>
            <a:off x="258357" y="873760"/>
            <a:ext cx="8519883" cy="5091330"/>
          </a:xfrm>
          <a:prstGeom prst="rect">
            <a:avLst/>
          </a:prstGeom>
          <a:noFill/>
        </p:spPr>
        <p:txBody>
          <a:bodyPr wrap="square" rtlCol="0">
            <a:spAutoFit/>
          </a:bodyPr>
          <a:lstStyle/>
          <a:p>
            <a:pPr marL="342900" marR="0" lvl="0" indent="-342900" algn="just" defTabSz="4572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en-US" altLang="zh-CN" sz="2200" dirty="0">
                <a:solidFill>
                  <a:prstClr val="black"/>
                </a:solidFill>
                <a:latin typeface="Arial" panose="020B0604020202020204" pitchFamily="34" charset="0"/>
                <a:ea typeface="楷体" panose="02010609060101010101" pitchFamily="49" charset="-122"/>
                <a:cs typeface="Arial" panose="020B0604020202020204" pitchFamily="34" charset="0"/>
              </a:rPr>
              <a:t> </a:t>
            </a:r>
            <a:r>
              <a:rPr lang="zh-CN" altLang="en-US" sz="2200" b="1" dirty="0">
                <a:solidFill>
                  <a:srgbClr val="FF0000"/>
                </a:solidFill>
                <a:latin typeface="黑体" panose="02010609060101010101" pitchFamily="49" charset="-122"/>
                <a:ea typeface="黑体" panose="02010609060101010101" pitchFamily="49" charset="-122"/>
                <a:cs typeface="Arial" panose="020B0604020202020204" pitchFamily="34" charset="0"/>
              </a:rPr>
              <a:t>制备低价、优质的膜蒸馏用膜</a:t>
            </a:r>
            <a:r>
              <a:rPr lang="zh-CN" altLang="en-US" sz="2200" dirty="0">
                <a:solidFill>
                  <a:prstClr val="black"/>
                </a:solidFill>
                <a:latin typeface="黑体" panose="02010609060101010101" pitchFamily="49" charset="-122"/>
                <a:ea typeface="黑体" panose="02010609060101010101" pitchFamily="49" charset="-122"/>
                <a:cs typeface="Arial" panose="020B0604020202020204" pitchFamily="34" charset="0"/>
              </a:rPr>
              <a:t>；制备出高分离性能、高通量、低成本、易于工业化的膜蒸馏用膜，同时设计出传质、传热性能良好的膜组件。</a:t>
            </a:r>
            <a:endParaRPr lang="en-US" altLang="zh-CN" sz="2200" dirty="0">
              <a:solidFill>
                <a:prstClr val="black"/>
              </a:solidFill>
              <a:latin typeface="黑体" panose="02010609060101010101" pitchFamily="49" charset="-122"/>
              <a:ea typeface="黑体" panose="02010609060101010101" pitchFamily="49" charset="-122"/>
              <a:cs typeface="Arial" panose="020B0604020202020204" pitchFamily="34" charset="0"/>
            </a:endParaRPr>
          </a:p>
          <a:p>
            <a:pPr marL="342900" marR="0" lvl="0" indent="-342900" algn="just" defTabSz="4572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zh-CN" altLang="en-US" sz="2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Arial" panose="020B0604020202020204" pitchFamily="34" charset="0"/>
              </a:rPr>
              <a:t>制备抗润湿、抗污染的膜蒸馏用膜</a:t>
            </a:r>
            <a:r>
              <a:rPr kumimoji="0" lang="zh-CN" altLang="en-US" sz="22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Arial" panose="020B0604020202020204" pitchFamily="34" charset="0"/>
              </a:rPr>
              <a:t>：运行过程中出现的污染减小了膜蒸馏的通量，也加剧了膜润湿，使得盐水进入透过侧，降低产水品质。</a:t>
            </a:r>
            <a:endParaRPr kumimoji="0" lang="en-US" altLang="zh-CN" sz="22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Arial" panose="020B0604020202020204" pitchFamily="34" charset="0"/>
            </a:endParaRPr>
          </a:p>
          <a:p>
            <a:pPr marL="342900" marR="0" lvl="0" indent="-342900" algn="just" defTabSz="4572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zh-CN" altLang="en-US" sz="2200" b="1" dirty="0">
                <a:solidFill>
                  <a:srgbClr val="FF0000"/>
                </a:solidFill>
                <a:latin typeface="黑体" panose="02010609060101010101" pitchFamily="49" charset="-122"/>
                <a:ea typeface="黑体" panose="02010609060101010101" pitchFamily="49" charset="-122"/>
                <a:cs typeface="Arial" panose="020B0604020202020204" pitchFamily="34" charset="0"/>
              </a:rPr>
              <a:t>制备低能耗的膜蒸馏用膜</a:t>
            </a:r>
            <a:r>
              <a:rPr lang="zh-CN" altLang="en-US" sz="2200" dirty="0">
                <a:solidFill>
                  <a:prstClr val="black"/>
                </a:solidFill>
                <a:latin typeface="黑体" panose="02010609060101010101" pitchFamily="49" charset="-122"/>
                <a:ea typeface="黑体" panose="02010609060101010101" pitchFamily="49" charset="-122"/>
                <a:cs typeface="Arial" panose="020B0604020202020204" pitchFamily="34" charset="0"/>
              </a:rPr>
              <a:t>：包含液相到气相的相变过程，热量以汽化热的形式从热测通过膜传递到冷侧，在汽化热传递过程中，由于冷热测存在温差而存在跨膜导热损失。</a:t>
            </a:r>
            <a:endParaRPr lang="en-US" altLang="zh-CN" sz="2200" dirty="0">
              <a:solidFill>
                <a:prstClr val="black"/>
              </a:solidFill>
              <a:latin typeface="黑体" panose="02010609060101010101" pitchFamily="49" charset="-122"/>
              <a:ea typeface="黑体" panose="02010609060101010101" pitchFamily="49" charset="-122"/>
              <a:cs typeface="Arial" panose="020B0604020202020204" pitchFamily="34" charset="0"/>
            </a:endParaRPr>
          </a:p>
          <a:p>
            <a:pPr marL="342900" marR="0" lvl="0" indent="-342900" algn="just" defTabSz="4572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zh-CN" altLang="en-US" sz="2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Arial" panose="020B0604020202020204" pitchFamily="34" charset="0"/>
              </a:rPr>
              <a:t>完善膜蒸馏过程的传递机理</a:t>
            </a:r>
          </a:p>
        </p:txBody>
      </p:sp>
      <p:sp>
        <p:nvSpPr>
          <p:cNvPr id="3" name="灯片编号占位符 2">
            <a:extLst>
              <a:ext uri="{FF2B5EF4-FFF2-40B4-BE49-F238E27FC236}">
                <a16:creationId xmlns:a16="http://schemas.microsoft.com/office/drawing/2014/main" id="{362C1E28-34CC-4148-9C82-44D9DEC59515}"/>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BC2FF01-D777-4C71-9C84-F2B3332F6256}" type="slidenum">
              <a:rPr kumimoji="0" lang="zh-CN" altLang="en-US" sz="12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21</a:t>
            </a:fld>
            <a:endParaRPr kumimoji="0" lang="zh-CN" altLang="en-US" sz="12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8" name="文本框 7">
            <a:extLst>
              <a:ext uri="{FF2B5EF4-FFF2-40B4-BE49-F238E27FC236}">
                <a16:creationId xmlns:a16="http://schemas.microsoft.com/office/drawing/2014/main" id="{22C111C2-4512-44C0-9C9D-BB5E13A78B0E}"/>
              </a:ext>
            </a:extLst>
          </p:cNvPr>
          <p:cNvSpPr txBox="1"/>
          <p:nvPr/>
        </p:nvSpPr>
        <p:spPr>
          <a:xfrm>
            <a:off x="153416" y="121310"/>
            <a:ext cx="3057247"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191919"/>
                </a:solidFill>
                <a:effectLst/>
                <a:uLnTx/>
                <a:uFillTx/>
                <a:latin typeface="PingFang SC"/>
                <a:ea typeface="等线" panose="02010600030101010101" pitchFamily="2" charset="-122"/>
                <a:cs typeface="+mn-cs"/>
              </a:rPr>
              <a:t>膜蒸馏的发展方向</a:t>
            </a:r>
          </a:p>
        </p:txBody>
      </p:sp>
    </p:spTree>
    <p:extLst>
      <p:ext uri="{BB962C8B-B14F-4D97-AF65-F5344CB8AC3E}">
        <p14:creationId xmlns:p14="http://schemas.microsoft.com/office/powerpoint/2010/main" val="2171935083"/>
      </p:ext>
    </p:extLst>
  </p:cSld>
  <p:clrMapOvr>
    <a:masterClrMapping/>
  </p:clrMapOvr>
</p:sld>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4661</TotalTime>
  <Words>1524</Words>
  <Application>Microsoft Office PowerPoint</Application>
  <PresentationFormat>全屏显示(4:3)</PresentationFormat>
  <Paragraphs>107</Paragraphs>
  <Slides>21</Slides>
  <Notes>1</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21</vt:i4>
      </vt:variant>
    </vt:vector>
  </HeadingPairs>
  <TitlesOfParts>
    <vt:vector size="30" baseType="lpstr">
      <vt:lpstr>Helvetica Neue</vt:lpstr>
      <vt:lpstr>PingFang SC</vt:lpstr>
      <vt:lpstr>等线</vt:lpstr>
      <vt:lpstr>黑体</vt:lpstr>
      <vt:lpstr>Arial</vt:lpstr>
      <vt:lpstr>Calibri</vt:lpstr>
      <vt:lpstr>Calibri Light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qi pengfei</dc:creator>
  <cp:lastModifiedBy>qi pengfei</cp:lastModifiedBy>
  <cp:revision>50</cp:revision>
  <dcterms:created xsi:type="dcterms:W3CDTF">2021-10-20T11:40:33Z</dcterms:created>
  <dcterms:modified xsi:type="dcterms:W3CDTF">2021-11-07T13:23:36Z</dcterms:modified>
</cp:coreProperties>
</file>