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colors2.xml" ContentType="application/vnd.openxmlformats-officedocument.drawingml.diagramColors+xml"/>
  <Override PartName="/ppt/diagrams/colors3.xml" ContentType="application/vnd.openxmlformats-officedocument.drawingml.diagramColors+xml"/>
  <Override PartName="/ppt/diagrams/colors4.xml" ContentType="application/vnd.openxmlformats-officedocument.drawingml.diagramColors+xml"/>
  <Override PartName="/ppt/diagrams/colors5.xml" ContentType="application/vnd.openxmlformats-officedocument.drawingml.diagramColors+xml"/>
  <Override PartName="/ppt/diagrams/colors6.xml" ContentType="application/vnd.openxmlformats-officedocument.drawingml.diagramColors+xml"/>
  <Override PartName="/ppt/diagrams/colors7.xml" ContentType="application/vnd.openxmlformats-officedocument.drawingml.diagramColors+xml"/>
  <Override PartName="/ppt/diagrams/colors8.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diagrams/data6.xml" ContentType="application/vnd.openxmlformats-officedocument.drawingml.diagramData+xml"/>
  <Override PartName="/ppt/diagrams/data7.xml" ContentType="application/vnd.openxmlformats-officedocument.drawingml.diagramData+xml"/>
  <Override PartName="/ppt/diagrams/data8.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drawing3.xml" ContentType="application/vnd.ms-office.drawingml.diagramDrawing+xml"/>
  <Override PartName="/ppt/diagrams/drawing4.xml" ContentType="application/vnd.ms-office.drawingml.diagramDrawing+xml"/>
  <Override PartName="/ppt/diagrams/drawing5.xml" ContentType="application/vnd.ms-office.drawingml.diagramDrawing+xml"/>
  <Override PartName="/ppt/diagrams/drawing6.xml" ContentType="application/vnd.ms-office.drawingml.diagramDrawing+xml"/>
  <Override PartName="/ppt/diagrams/drawing7.xml" ContentType="application/vnd.ms-office.drawingml.diagramDrawing+xml"/>
  <Override PartName="/ppt/diagrams/drawing8.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layout3.xml" ContentType="application/vnd.openxmlformats-officedocument.drawingml.diagramLayout+xml"/>
  <Override PartName="/ppt/diagrams/layout4.xml" ContentType="application/vnd.openxmlformats-officedocument.drawingml.diagramLayout+xml"/>
  <Override PartName="/ppt/diagrams/layout5.xml" ContentType="application/vnd.openxmlformats-officedocument.drawingml.diagramLayout+xml"/>
  <Override PartName="/ppt/diagrams/layout6.xml" ContentType="application/vnd.openxmlformats-officedocument.drawingml.diagramLayout+xml"/>
  <Override PartName="/ppt/diagrams/layout7.xml" ContentType="application/vnd.openxmlformats-officedocument.drawingml.diagramLayout+xml"/>
  <Override PartName="/ppt/diagrams/layout8.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diagrams/quickStyle3.xml" ContentType="application/vnd.openxmlformats-officedocument.drawingml.diagramStyle+xml"/>
  <Override PartName="/ppt/diagrams/quickStyle4.xml" ContentType="application/vnd.openxmlformats-officedocument.drawingml.diagramStyle+xml"/>
  <Override PartName="/ppt/diagrams/quickStyle5.xml" ContentType="application/vnd.openxmlformats-officedocument.drawingml.diagramStyle+xml"/>
  <Override PartName="/ppt/diagrams/quickStyle6.xml" ContentType="application/vnd.openxmlformats-officedocument.drawingml.diagramStyle+xml"/>
  <Override PartName="/ppt/diagrams/quickStyle7.xml" ContentType="application/vnd.openxmlformats-officedocument.drawingml.diagramStyle+xml"/>
  <Override PartName="/ppt/diagrams/quickStyle8.xml" ContentType="application/vnd.openxmlformats-officedocument.drawingml.diagramStyl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65" r:id="rId3"/>
    <p:sldId id="469" r:id="rId4"/>
    <p:sldId id="526" r:id="rId5"/>
    <p:sldId id="801" r:id="rId6"/>
    <p:sldId id="802" r:id="rId7"/>
    <p:sldId id="803" r:id="rId8"/>
    <p:sldId id="812" r:id="rId9"/>
    <p:sldId id="804" r:id="rId10"/>
    <p:sldId id="805" r:id="rId11"/>
    <p:sldId id="806" r:id="rId12"/>
    <p:sldId id="808" r:id="rId13"/>
    <p:sldId id="807" r:id="rId14"/>
    <p:sldId id="809" r:id="rId15"/>
    <p:sldId id="810" r:id="rId16"/>
    <p:sldId id="811" r:id="rId17"/>
    <p:sldId id="813" r:id="rId18"/>
    <p:sldId id="814" r:id="rId19"/>
    <p:sldId id="815" r:id="rId20"/>
    <p:sldId id="816" r:id="rId21"/>
    <p:sldId id="818" r:id="rId22"/>
    <p:sldId id="817" r:id="rId23"/>
    <p:sldId id="820" r:id="rId24"/>
    <p:sldId id="821" r:id="rId25"/>
    <p:sldId id="822" r:id="rId26"/>
    <p:sldId id="823" r:id="rId27"/>
    <p:sldId id="824" r:id="rId28"/>
    <p:sldId id="819" r:id="rId29"/>
    <p:sldId id="825" r:id="rId30"/>
    <p:sldId id="826" r:id="rId31"/>
    <p:sldId id="827" r:id="rId32"/>
    <p:sldId id="447" r:id="rId33"/>
    <p:sldId id="763" r:id="rId34"/>
    <p:sldId id="405" r:id="rId35"/>
  </p:sldIdLst>
  <p:sldSz cx="12192000" cy="6858000"/>
  <p:notesSz cx="6858000" cy="9144000"/>
  <p:custDataLst>
    <p:tags r:id="rId3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63" userDrawn="1">
          <p15:clr>
            <a:srgbClr val="A4A3A4"/>
          </p15:clr>
        </p15:guide>
        <p15:guide id="3" pos="370" userDrawn="1">
          <p15:clr>
            <a:srgbClr val="A4A3A4"/>
          </p15:clr>
        </p15:guide>
        <p15:guide id="4" pos="7265" userDrawn="1">
          <p15:clr>
            <a:srgbClr val="A4A3A4"/>
          </p15:clr>
        </p15:guide>
        <p15:guide id="5" orient="horz" pos="618" userDrawn="1">
          <p15:clr>
            <a:srgbClr val="A4A3A4"/>
          </p15:clr>
        </p15:guide>
        <p15:guide id="8" orient="horz" pos="40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C7EDF"/>
    <a:srgbClr val="1978DD"/>
    <a:srgbClr val="FCDC7D"/>
    <a:srgbClr val="FCFCFE"/>
    <a:srgbClr val="FBFCFC"/>
    <a:srgbClr val="F5F7FA"/>
    <a:srgbClr val="36AD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67" d="100"/>
          <a:sy n="67" d="100"/>
        </p:scale>
        <p:origin x="102" y="150"/>
      </p:cViewPr>
      <p:guideLst>
        <p:guide pos="3863"/>
        <p:guide pos="370"/>
        <p:guide pos="7265"/>
        <p:guide orient="horz" pos="618"/>
        <p:guide orient="horz" pos="4020"/>
      </p:guideLst>
    </p:cSldViewPr>
  </p:slideViewPr>
  <p:notesTextViewPr>
    <p:cViewPr>
      <p:scale>
        <a:sx n="1" d="1"/>
        <a:sy n="1" d="1"/>
      </p:scale>
      <p:origin x="0" y="0"/>
    </p:cViewPr>
  </p:notesTextViewPr>
  <p:sorterViewPr>
    <p:cViewPr varScale="1">
      <p:scale>
        <a:sx n="1" d="1"/>
        <a:sy n="1" d="1"/>
      </p:scale>
      <p:origin x="0" y="-15252"/>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9" Type="http://schemas.openxmlformats.org/officeDocument/2006/relationships/tags" Target="tags/tag1.xml"/><Relationship Id="rId38" Type="http://schemas.openxmlformats.org/officeDocument/2006/relationships/tableStyles" Target="tableStyles.xml"/><Relationship Id="rId37" Type="http://schemas.openxmlformats.org/officeDocument/2006/relationships/viewProps" Target="viewProps.xml"/><Relationship Id="rId36" Type="http://schemas.openxmlformats.org/officeDocument/2006/relationships/presProps" Target="presProps.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8C4299F6-B1DC-479C-B841-B6C7265E6CFA}" type="doc">
      <dgm:prSet loTypeId="urn:microsoft.com/office/officeart/2005/8/layout/arrow4" loCatId="relationship" qsTypeId="urn:microsoft.com/office/officeart/2005/8/quickstyle/simple1" qsCatId="simple" csTypeId="urn:microsoft.com/office/officeart/2005/8/colors/accent1_2" csCatId="accent1"/>
      <dgm:spPr/>
      <dgm:t>
        <a:bodyPr/>
        <a:lstStyle/>
        <a:p>
          <a:endParaRPr lang="zh-CN" altLang="en-US"/>
        </a:p>
      </dgm:t>
    </dgm:pt>
    <dgm:pt modelId="{6B960C4D-3004-43BE-814A-A40531EFA001}">
      <dgm:prSet/>
      <dgm:spPr/>
      <dgm:t>
        <a:bodyPr/>
        <a:lstStyle/>
        <a:p>
          <a:pPr rtl="0"/>
          <a:r>
            <a:rPr lang="zh-CN" b="1" dirty="0" smtClean="0"/>
            <a:t>如果资源采取其他的使用方法，能够在他人未受损害的情况下使至少一个人的经济福利得到提高，就说明它目前的使用是低效率的。</a:t>
          </a:r>
          <a:endParaRPr lang="zh-CN" dirty="0"/>
        </a:p>
      </dgm:t>
    </dgm:pt>
    <dgm:pt modelId="{79030F57-BD2E-4037-8A0F-65A3DD66947F}" cxnId="{62FEF2C6-1E2D-4CE6-BDAE-C931C7EADA34}" type="parTrans">
      <dgm:prSet/>
      <dgm:spPr/>
      <dgm:t>
        <a:bodyPr/>
        <a:lstStyle/>
        <a:p>
          <a:endParaRPr lang="zh-CN" altLang="en-US"/>
        </a:p>
      </dgm:t>
    </dgm:pt>
    <dgm:pt modelId="{989BC54E-70F7-40F0-A97F-A0CB7FBD148F}" cxnId="{62FEF2C6-1E2D-4CE6-BDAE-C931C7EADA34}" type="sibTrans">
      <dgm:prSet/>
      <dgm:spPr/>
      <dgm:t>
        <a:bodyPr/>
        <a:lstStyle/>
        <a:p>
          <a:endParaRPr lang="zh-CN" altLang="en-US"/>
        </a:p>
      </dgm:t>
    </dgm:pt>
    <dgm:pt modelId="{D22C5669-FEA6-42D7-A0D9-CC01BD13BCFF}">
      <dgm:prSet/>
      <dgm:spPr/>
      <dgm:t>
        <a:bodyPr/>
        <a:lstStyle/>
        <a:p>
          <a:pPr rtl="0"/>
          <a:r>
            <a:rPr lang="zh-CN" b="1" smtClean="0"/>
            <a:t>如果在不损害其他人经济福利的情况下，已不可能再找到使用资源的其他方法来增加任何一个人的经济福利，就说明此时资源的使用是高效率的。</a:t>
          </a:r>
          <a:endParaRPr lang="zh-CN"/>
        </a:p>
      </dgm:t>
    </dgm:pt>
    <dgm:pt modelId="{0A432EB8-4095-418E-897E-908D316A5330}" cxnId="{C741EC3A-4E51-4030-A694-7DE7E719240D}" type="parTrans">
      <dgm:prSet/>
      <dgm:spPr/>
      <dgm:t>
        <a:bodyPr/>
        <a:lstStyle/>
        <a:p>
          <a:endParaRPr lang="zh-CN" altLang="en-US"/>
        </a:p>
      </dgm:t>
    </dgm:pt>
    <dgm:pt modelId="{BF1D18E2-0DAB-4DE1-AFEC-349D7020DD3A}" cxnId="{C741EC3A-4E51-4030-A694-7DE7E719240D}" type="sibTrans">
      <dgm:prSet/>
      <dgm:spPr/>
      <dgm:t>
        <a:bodyPr/>
        <a:lstStyle/>
        <a:p>
          <a:endParaRPr lang="zh-CN" altLang="en-US"/>
        </a:p>
      </dgm:t>
    </dgm:pt>
    <dgm:pt modelId="{8B99ED10-A5E2-4B61-8C26-9BACC9C75439}" type="pres">
      <dgm:prSet presAssocID="{8C4299F6-B1DC-479C-B841-B6C7265E6CFA}" presName="compositeShape" presStyleCnt="0">
        <dgm:presLayoutVars>
          <dgm:chMax val="2"/>
          <dgm:dir/>
          <dgm:resizeHandles val="exact"/>
        </dgm:presLayoutVars>
      </dgm:prSet>
      <dgm:spPr/>
    </dgm:pt>
    <dgm:pt modelId="{E0005064-622E-49C6-B2DB-911DB5B2ECFD}" type="pres">
      <dgm:prSet presAssocID="{6B960C4D-3004-43BE-814A-A40531EFA001}" presName="upArrow" presStyleLbl="node1" presStyleIdx="0" presStyleCnt="2"/>
      <dgm:spPr/>
    </dgm:pt>
    <dgm:pt modelId="{6AA3439E-7AB3-4DA3-88D6-290606DE06DB}" type="pres">
      <dgm:prSet presAssocID="{6B960C4D-3004-43BE-814A-A40531EFA001}" presName="upArrowText" presStyleLbl="revTx" presStyleIdx="0" presStyleCnt="2">
        <dgm:presLayoutVars>
          <dgm:chMax val="0"/>
          <dgm:bulletEnabled val="1"/>
        </dgm:presLayoutVars>
      </dgm:prSet>
      <dgm:spPr/>
    </dgm:pt>
    <dgm:pt modelId="{BA58DDF1-93EB-4D56-81C3-D5D732E2AC4B}" type="pres">
      <dgm:prSet presAssocID="{D22C5669-FEA6-42D7-A0D9-CC01BD13BCFF}" presName="downArrow" presStyleLbl="node1" presStyleIdx="1" presStyleCnt="2"/>
      <dgm:spPr/>
    </dgm:pt>
    <dgm:pt modelId="{D24204C8-DE50-4D53-9751-1E0B3BFD9EEE}" type="pres">
      <dgm:prSet presAssocID="{D22C5669-FEA6-42D7-A0D9-CC01BD13BCFF}" presName="downArrowText" presStyleLbl="revTx" presStyleIdx="1" presStyleCnt="2">
        <dgm:presLayoutVars>
          <dgm:chMax val="0"/>
          <dgm:bulletEnabled val="1"/>
        </dgm:presLayoutVars>
      </dgm:prSet>
      <dgm:spPr/>
    </dgm:pt>
  </dgm:ptLst>
  <dgm:cxnLst>
    <dgm:cxn modelId="{83E9F6A9-021C-4286-857E-7066445046B2}" type="presOf" srcId="{D22C5669-FEA6-42D7-A0D9-CC01BD13BCFF}" destId="{D24204C8-DE50-4D53-9751-1E0B3BFD9EEE}" srcOrd="0" destOrd="0" presId="urn:microsoft.com/office/officeart/2005/8/layout/arrow4"/>
    <dgm:cxn modelId="{62FEF2C6-1E2D-4CE6-BDAE-C931C7EADA34}" srcId="{8C4299F6-B1DC-479C-B841-B6C7265E6CFA}" destId="{6B960C4D-3004-43BE-814A-A40531EFA001}" srcOrd="0" destOrd="0" parTransId="{79030F57-BD2E-4037-8A0F-65A3DD66947F}" sibTransId="{989BC54E-70F7-40F0-A97F-A0CB7FBD148F}"/>
    <dgm:cxn modelId="{31A3AE01-CA18-4D02-98A7-4061733BC81C}" type="presOf" srcId="{8C4299F6-B1DC-479C-B841-B6C7265E6CFA}" destId="{8B99ED10-A5E2-4B61-8C26-9BACC9C75439}" srcOrd="0" destOrd="0" presId="urn:microsoft.com/office/officeart/2005/8/layout/arrow4"/>
    <dgm:cxn modelId="{C741EC3A-4E51-4030-A694-7DE7E719240D}" srcId="{8C4299F6-B1DC-479C-B841-B6C7265E6CFA}" destId="{D22C5669-FEA6-42D7-A0D9-CC01BD13BCFF}" srcOrd="1" destOrd="0" parTransId="{0A432EB8-4095-418E-897E-908D316A5330}" sibTransId="{BF1D18E2-0DAB-4DE1-AFEC-349D7020DD3A}"/>
    <dgm:cxn modelId="{A8CCA5DF-0289-41D8-8055-BD3B5F6FEBF0}" type="presOf" srcId="{6B960C4D-3004-43BE-814A-A40531EFA001}" destId="{6AA3439E-7AB3-4DA3-88D6-290606DE06DB}" srcOrd="0" destOrd="0" presId="urn:microsoft.com/office/officeart/2005/8/layout/arrow4"/>
    <dgm:cxn modelId="{AB4B5A07-9198-43B5-8D03-A61E18257A19}" type="presParOf" srcId="{8B99ED10-A5E2-4B61-8C26-9BACC9C75439}" destId="{E0005064-622E-49C6-B2DB-911DB5B2ECFD}" srcOrd="0" destOrd="0" presId="urn:microsoft.com/office/officeart/2005/8/layout/arrow4"/>
    <dgm:cxn modelId="{44C67D23-0DD6-4FD2-B04D-9A2C89CF3944}" type="presParOf" srcId="{8B99ED10-A5E2-4B61-8C26-9BACC9C75439}" destId="{6AA3439E-7AB3-4DA3-88D6-290606DE06DB}" srcOrd="1" destOrd="0" presId="urn:microsoft.com/office/officeart/2005/8/layout/arrow4"/>
    <dgm:cxn modelId="{6C6E0E02-9A04-4B47-BD7E-14464C50F1AF}" type="presParOf" srcId="{8B99ED10-A5E2-4B61-8C26-9BACC9C75439}" destId="{BA58DDF1-93EB-4D56-81C3-D5D732E2AC4B}" srcOrd="2" destOrd="0" presId="urn:microsoft.com/office/officeart/2005/8/layout/arrow4"/>
    <dgm:cxn modelId="{54CD6F88-4934-4FB9-9DC0-879D0C255826}" type="presParOf" srcId="{8B99ED10-A5E2-4B61-8C26-9BACC9C75439}" destId="{D24204C8-DE50-4D53-9751-1E0B3BFD9EEE}" srcOrd="3" destOrd="0" presId="urn:microsoft.com/office/officeart/2005/8/layout/arrow4"/>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B6AFBFB-BE06-4C42-B163-7797120129D1}" type="doc">
      <dgm:prSet loTypeId="urn:microsoft.com/office/officeart/2005/8/layout/arrow6" loCatId="process" qsTypeId="urn:microsoft.com/office/officeart/2005/8/quickstyle/simple1" qsCatId="simple" csTypeId="urn:microsoft.com/office/officeart/2005/8/colors/accent1_2" csCatId="accent1"/>
      <dgm:spPr/>
      <dgm:t>
        <a:bodyPr/>
        <a:lstStyle/>
        <a:p>
          <a:endParaRPr lang="zh-CN" altLang="en-US"/>
        </a:p>
      </dgm:t>
    </dgm:pt>
    <dgm:pt modelId="{35212E75-5A52-4A99-A0DC-F04E9E886FA1}">
      <dgm:prSet/>
      <dgm:spPr/>
      <dgm:t>
        <a:bodyPr/>
        <a:lstStyle/>
        <a:p>
          <a:pPr rtl="0"/>
          <a:r>
            <a:rPr lang="zh-CN" smtClean="0"/>
            <a:t>消费者剩余是指消费者在购买某种产品时愿意支付的价格和实际支付的价格之间的差额，代表消费者从购买产品中得到的净经济福利。</a:t>
          </a:r>
          <a:endParaRPr lang="zh-CN"/>
        </a:p>
      </dgm:t>
    </dgm:pt>
    <dgm:pt modelId="{AB344EB0-360D-4111-89CB-EBE4D4BCAC18}" cxnId="{DF6820F0-D69A-42DF-A64D-40DDE4B44080}" type="parTrans">
      <dgm:prSet/>
      <dgm:spPr/>
      <dgm:t>
        <a:bodyPr/>
        <a:lstStyle/>
        <a:p>
          <a:endParaRPr lang="zh-CN" altLang="en-US"/>
        </a:p>
      </dgm:t>
    </dgm:pt>
    <dgm:pt modelId="{8AFBE009-6A55-42A4-BDCB-4F6CAA6A7CC0}" cxnId="{DF6820F0-D69A-42DF-A64D-40DDE4B44080}" type="sibTrans">
      <dgm:prSet/>
      <dgm:spPr/>
      <dgm:t>
        <a:bodyPr/>
        <a:lstStyle/>
        <a:p>
          <a:endParaRPr lang="zh-CN" altLang="en-US"/>
        </a:p>
      </dgm:t>
    </dgm:pt>
    <dgm:pt modelId="{6EDB2B79-BF73-4391-80BA-5EAFE989F1D1}">
      <dgm:prSet/>
      <dgm:spPr/>
      <dgm:t>
        <a:bodyPr/>
        <a:lstStyle/>
        <a:p>
          <a:pPr rtl="0"/>
          <a:r>
            <a:rPr lang="zh-CN" smtClean="0"/>
            <a:t>生产者剩余是指生产者在提供产品时销售收入与成本之间的差额（利润），代表生产者从提供产品中得到的净经济福利。</a:t>
          </a:r>
          <a:endParaRPr lang="zh-CN"/>
        </a:p>
      </dgm:t>
    </dgm:pt>
    <dgm:pt modelId="{3368E97A-B4DC-403C-ADB3-3FBFFB1F94BB}" cxnId="{E94664DB-0B28-4DC9-A96E-D5982CB5D525}" type="parTrans">
      <dgm:prSet/>
      <dgm:spPr/>
      <dgm:t>
        <a:bodyPr/>
        <a:lstStyle/>
        <a:p>
          <a:endParaRPr lang="zh-CN" altLang="en-US"/>
        </a:p>
      </dgm:t>
    </dgm:pt>
    <dgm:pt modelId="{4905F4C1-F120-4489-80D4-D847332537D7}" cxnId="{E94664DB-0B28-4DC9-A96E-D5982CB5D525}" type="sibTrans">
      <dgm:prSet/>
      <dgm:spPr/>
      <dgm:t>
        <a:bodyPr/>
        <a:lstStyle/>
        <a:p>
          <a:endParaRPr lang="zh-CN" altLang="en-US"/>
        </a:p>
      </dgm:t>
    </dgm:pt>
    <dgm:pt modelId="{687A03F0-25AF-4522-9FB4-5CF261043E3C}" type="pres">
      <dgm:prSet presAssocID="{CB6AFBFB-BE06-4C42-B163-7797120129D1}" presName="compositeShape" presStyleCnt="0">
        <dgm:presLayoutVars>
          <dgm:chMax val="2"/>
          <dgm:dir/>
          <dgm:resizeHandles val="exact"/>
        </dgm:presLayoutVars>
      </dgm:prSet>
      <dgm:spPr/>
    </dgm:pt>
    <dgm:pt modelId="{B14ECA57-3DF3-47F4-BB20-A39A78C54CC2}" type="pres">
      <dgm:prSet presAssocID="{CB6AFBFB-BE06-4C42-B163-7797120129D1}" presName="ribbon" presStyleLbl="node1" presStyleIdx="0" presStyleCnt="1"/>
      <dgm:spPr/>
    </dgm:pt>
    <dgm:pt modelId="{E89415E6-4F22-40FC-A0BF-1AA5EA524502}" type="pres">
      <dgm:prSet presAssocID="{CB6AFBFB-BE06-4C42-B163-7797120129D1}" presName="leftArrowText" presStyleLbl="node1" presStyleIdx="0" presStyleCnt="1">
        <dgm:presLayoutVars>
          <dgm:chMax val="0"/>
          <dgm:bulletEnabled val="1"/>
        </dgm:presLayoutVars>
      </dgm:prSet>
      <dgm:spPr/>
    </dgm:pt>
    <dgm:pt modelId="{A97B7EC5-7265-4B35-9809-7E32BC07FA3B}" type="pres">
      <dgm:prSet presAssocID="{CB6AFBFB-BE06-4C42-B163-7797120129D1}" presName="rightArrowText" presStyleLbl="node1" presStyleIdx="0" presStyleCnt="1">
        <dgm:presLayoutVars>
          <dgm:chMax val="0"/>
          <dgm:bulletEnabled val="1"/>
        </dgm:presLayoutVars>
      </dgm:prSet>
      <dgm:spPr/>
    </dgm:pt>
  </dgm:ptLst>
  <dgm:cxnLst>
    <dgm:cxn modelId="{F5FA1CC8-2AE2-43CA-A66A-7B062EA6D413}" type="presOf" srcId="{CB6AFBFB-BE06-4C42-B163-7797120129D1}" destId="{687A03F0-25AF-4522-9FB4-5CF261043E3C}" srcOrd="0" destOrd="0" presId="urn:microsoft.com/office/officeart/2005/8/layout/arrow6"/>
    <dgm:cxn modelId="{DF6820F0-D69A-42DF-A64D-40DDE4B44080}" srcId="{CB6AFBFB-BE06-4C42-B163-7797120129D1}" destId="{35212E75-5A52-4A99-A0DC-F04E9E886FA1}" srcOrd="0" destOrd="0" parTransId="{AB344EB0-360D-4111-89CB-EBE4D4BCAC18}" sibTransId="{8AFBE009-6A55-42A4-BDCB-4F6CAA6A7CC0}"/>
    <dgm:cxn modelId="{D9FDEF0B-4A35-41FE-B459-DEBE9F8790BC}" type="presOf" srcId="{35212E75-5A52-4A99-A0DC-F04E9E886FA1}" destId="{E89415E6-4F22-40FC-A0BF-1AA5EA524502}" srcOrd="0" destOrd="0" presId="urn:microsoft.com/office/officeart/2005/8/layout/arrow6"/>
    <dgm:cxn modelId="{E10EE8DF-984E-438C-8819-E9A2887E5013}" type="presOf" srcId="{6EDB2B79-BF73-4391-80BA-5EAFE989F1D1}" destId="{A97B7EC5-7265-4B35-9809-7E32BC07FA3B}" srcOrd="0" destOrd="0" presId="urn:microsoft.com/office/officeart/2005/8/layout/arrow6"/>
    <dgm:cxn modelId="{E94664DB-0B28-4DC9-A96E-D5982CB5D525}" srcId="{CB6AFBFB-BE06-4C42-B163-7797120129D1}" destId="{6EDB2B79-BF73-4391-80BA-5EAFE989F1D1}" srcOrd="1" destOrd="0" parTransId="{3368E97A-B4DC-403C-ADB3-3FBFFB1F94BB}" sibTransId="{4905F4C1-F120-4489-80D4-D847332537D7}"/>
    <dgm:cxn modelId="{B29C0E3B-A071-4494-9F37-B6880DC1DF04}" type="presParOf" srcId="{687A03F0-25AF-4522-9FB4-5CF261043E3C}" destId="{B14ECA57-3DF3-47F4-BB20-A39A78C54CC2}" srcOrd="0" destOrd="0" presId="urn:microsoft.com/office/officeart/2005/8/layout/arrow6"/>
    <dgm:cxn modelId="{F497A284-F13A-4059-A9D7-BC88CFF79A91}" type="presParOf" srcId="{687A03F0-25AF-4522-9FB4-5CF261043E3C}" destId="{E89415E6-4F22-40FC-A0BF-1AA5EA524502}" srcOrd="1" destOrd="0" presId="urn:microsoft.com/office/officeart/2005/8/layout/arrow6"/>
    <dgm:cxn modelId="{2B103727-E63A-45AA-AE41-8BEF6D2A8BF0}" type="presParOf" srcId="{687A03F0-25AF-4522-9FB4-5CF261043E3C}" destId="{A97B7EC5-7265-4B35-9809-7E32BC07FA3B}" srcOrd="2" destOrd="0" presId="urn:microsoft.com/office/officeart/2005/8/layout/arrow6"/>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44771CB-B2AF-433F-9F07-D8A57D8E7498}" type="doc">
      <dgm:prSet loTypeId="urn:microsoft.com/office/officeart/2005/8/layout/arrow5" loCatId="relationship" qsTypeId="urn:microsoft.com/office/officeart/2005/8/quickstyle/simple1" qsCatId="simple" csTypeId="urn:microsoft.com/office/officeart/2005/8/colors/accent1_2" csCatId="accent1"/>
      <dgm:spPr/>
      <dgm:t>
        <a:bodyPr/>
        <a:lstStyle/>
        <a:p>
          <a:endParaRPr lang="zh-CN" altLang="en-US"/>
        </a:p>
      </dgm:t>
    </dgm:pt>
    <dgm:pt modelId="{60D93150-E133-4040-B0BE-18C3DE1307B8}">
      <dgm:prSet/>
      <dgm:spPr/>
      <dgm:t>
        <a:bodyPr/>
        <a:lstStyle/>
        <a:p>
          <a:pPr rtl="0"/>
          <a:r>
            <a:rPr lang="zh-CN" b="1" smtClean="0"/>
            <a:t>一是造成社会经济福利的进一步损失；</a:t>
          </a:r>
          <a:endParaRPr lang="zh-CN"/>
        </a:p>
      </dgm:t>
    </dgm:pt>
    <dgm:pt modelId="{70CF1854-6E98-4CE7-A3CB-D6E5B7ACC3C0}" cxnId="{54DD7B90-684C-43D8-ACC3-51454B119F7F}" type="parTrans">
      <dgm:prSet/>
      <dgm:spPr/>
      <dgm:t>
        <a:bodyPr/>
        <a:lstStyle/>
        <a:p>
          <a:endParaRPr lang="zh-CN" altLang="en-US"/>
        </a:p>
      </dgm:t>
    </dgm:pt>
    <dgm:pt modelId="{2185EDDB-EC9C-422C-B98B-06778AF7B94C}" cxnId="{54DD7B90-684C-43D8-ACC3-51454B119F7F}" type="sibTrans">
      <dgm:prSet/>
      <dgm:spPr/>
      <dgm:t>
        <a:bodyPr/>
        <a:lstStyle/>
        <a:p>
          <a:endParaRPr lang="zh-CN" altLang="en-US"/>
        </a:p>
      </dgm:t>
    </dgm:pt>
    <dgm:pt modelId="{32682C5E-BE8C-47B3-BC42-1B91E06C0F15}">
      <dgm:prSet/>
      <dgm:spPr/>
      <dgm:t>
        <a:bodyPr/>
        <a:lstStyle/>
        <a:p>
          <a:pPr rtl="0"/>
          <a:r>
            <a:rPr lang="zh-CN" b="1" smtClean="0"/>
            <a:t>二是导致政府工作的低效率和不公正。</a:t>
          </a:r>
          <a:endParaRPr lang="zh-CN"/>
        </a:p>
      </dgm:t>
    </dgm:pt>
    <dgm:pt modelId="{E47558D4-6C50-45BC-9255-5CAC720CF241}" cxnId="{4D201F41-BFBE-4A98-BACB-A52484CB082A}" type="parTrans">
      <dgm:prSet/>
      <dgm:spPr/>
      <dgm:t>
        <a:bodyPr/>
        <a:lstStyle/>
        <a:p>
          <a:endParaRPr lang="zh-CN" altLang="en-US"/>
        </a:p>
      </dgm:t>
    </dgm:pt>
    <dgm:pt modelId="{36A2C9AF-8223-4E34-A475-DAEA273B7202}" cxnId="{4D201F41-BFBE-4A98-BACB-A52484CB082A}" type="sibTrans">
      <dgm:prSet/>
      <dgm:spPr/>
      <dgm:t>
        <a:bodyPr/>
        <a:lstStyle/>
        <a:p>
          <a:endParaRPr lang="zh-CN" altLang="en-US"/>
        </a:p>
      </dgm:t>
    </dgm:pt>
    <dgm:pt modelId="{A0F4DC9B-4EBD-4A83-B0BA-33D4583D378C}" type="pres">
      <dgm:prSet presAssocID="{C44771CB-B2AF-433F-9F07-D8A57D8E7498}" presName="diagram" presStyleCnt="0">
        <dgm:presLayoutVars>
          <dgm:dir/>
          <dgm:resizeHandles val="exact"/>
        </dgm:presLayoutVars>
      </dgm:prSet>
      <dgm:spPr/>
    </dgm:pt>
    <dgm:pt modelId="{31737CF9-CBA4-41DB-9E55-7DD62C8AD29E}" type="pres">
      <dgm:prSet presAssocID="{60D93150-E133-4040-B0BE-18C3DE1307B8}" presName="arrow" presStyleLbl="node1" presStyleIdx="0" presStyleCnt="2">
        <dgm:presLayoutVars>
          <dgm:bulletEnabled val="1"/>
        </dgm:presLayoutVars>
      </dgm:prSet>
      <dgm:spPr/>
    </dgm:pt>
    <dgm:pt modelId="{16C7B3C2-3E52-4A34-B113-C820DC25FDC9}" type="pres">
      <dgm:prSet presAssocID="{32682C5E-BE8C-47B3-BC42-1B91E06C0F15}" presName="arrow" presStyleLbl="node1" presStyleIdx="1" presStyleCnt="2">
        <dgm:presLayoutVars>
          <dgm:bulletEnabled val="1"/>
        </dgm:presLayoutVars>
      </dgm:prSet>
      <dgm:spPr/>
    </dgm:pt>
  </dgm:ptLst>
  <dgm:cxnLst>
    <dgm:cxn modelId="{54DD7B90-684C-43D8-ACC3-51454B119F7F}" srcId="{C44771CB-B2AF-433F-9F07-D8A57D8E7498}" destId="{60D93150-E133-4040-B0BE-18C3DE1307B8}" srcOrd="0" destOrd="0" parTransId="{70CF1854-6E98-4CE7-A3CB-D6E5B7ACC3C0}" sibTransId="{2185EDDB-EC9C-422C-B98B-06778AF7B94C}"/>
    <dgm:cxn modelId="{4D201F41-BFBE-4A98-BACB-A52484CB082A}" srcId="{C44771CB-B2AF-433F-9F07-D8A57D8E7498}" destId="{32682C5E-BE8C-47B3-BC42-1B91E06C0F15}" srcOrd="1" destOrd="0" parTransId="{E47558D4-6C50-45BC-9255-5CAC720CF241}" sibTransId="{36A2C9AF-8223-4E34-A475-DAEA273B7202}"/>
    <dgm:cxn modelId="{F9DACEF3-35EA-482E-BDA8-A56CF97DC594}" type="presOf" srcId="{C44771CB-B2AF-433F-9F07-D8A57D8E7498}" destId="{A0F4DC9B-4EBD-4A83-B0BA-33D4583D378C}" srcOrd="0" destOrd="0" presId="urn:microsoft.com/office/officeart/2005/8/layout/arrow5"/>
    <dgm:cxn modelId="{0F8BA30A-E388-4936-81B2-E3B5FF5F57EE}" type="presOf" srcId="{32682C5E-BE8C-47B3-BC42-1B91E06C0F15}" destId="{16C7B3C2-3E52-4A34-B113-C820DC25FDC9}" srcOrd="0" destOrd="0" presId="urn:microsoft.com/office/officeart/2005/8/layout/arrow5"/>
    <dgm:cxn modelId="{3BD1FC1A-61E2-4167-8B5A-A2786E106489}" type="presOf" srcId="{60D93150-E133-4040-B0BE-18C3DE1307B8}" destId="{31737CF9-CBA4-41DB-9E55-7DD62C8AD29E}" srcOrd="0" destOrd="0" presId="urn:microsoft.com/office/officeart/2005/8/layout/arrow5"/>
    <dgm:cxn modelId="{FB08938D-B666-4654-AEE9-0C7FA36C574A}" type="presParOf" srcId="{A0F4DC9B-4EBD-4A83-B0BA-33D4583D378C}" destId="{31737CF9-CBA4-41DB-9E55-7DD62C8AD29E}" srcOrd="0" destOrd="0" presId="urn:microsoft.com/office/officeart/2005/8/layout/arrow5"/>
    <dgm:cxn modelId="{39822DF2-0A81-4DC9-A220-143244FBEEF9}" type="presParOf" srcId="{A0F4DC9B-4EBD-4A83-B0BA-33D4583D378C}" destId="{16C7B3C2-3E52-4A34-B113-C820DC25FDC9}" srcOrd="1" destOrd="0" presId="urn:microsoft.com/office/officeart/2005/8/layout/arrow5"/>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44771CB-B2AF-433F-9F07-D8A57D8E7498}" type="doc">
      <dgm:prSet loTypeId="urn:microsoft.com/office/officeart/2008/layout/CircleAccentTimeline" loCatId="process" qsTypeId="urn:microsoft.com/office/officeart/2005/8/quickstyle/simple1" qsCatId="simple" csTypeId="urn:microsoft.com/office/officeart/2005/8/colors/accent1_2" csCatId="accent1" phldr="1"/>
      <dgm:spPr/>
      <dgm:t>
        <a:bodyPr/>
        <a:lstStyle/>
        <a:p>
          <a:endParaRPr lang="zh-CN" altLang="en-US"/>
        </a:p>
      </dgm:t>
    </dgm:pt>
    <dgm:pt modelId="{60D93150-E133-4040-B0BE-18C3DE1307B8}">
      <dgm:prSet/>
      <dgm:spPr/>
      <dgm:t>
        <a:bodyPr/>
        <a:lstStyle/>
        <a:p>
          <a:pPr rtl="0"/>
          <a:r>
            <a:rPr lang="zh-CN" smtClean="0"/>
            <a:t>（</a:t>
          </a:r>
          <a:r>
            <a:rPr lang="en-US" smtClean="0"/>
            <a:t>1</a:t>
          </a:r>
          <a:r>
            <a:rPr lang="zh-CN" smtClean="0"/>
            <a:t>）分解垄断企业。</a:t>
          </a:r>
          <a:endParaRPr lang="zh-CN" dirty="0"/>
        </a:p>
      </dgm:t>
    </dgm:pt>
    <dgm:pt modelId="{70CF1854-6E98-4CE7-A3CB-D6E5B7ACC3C0}" cxnId="{54DD7B90-684C-43D8-ACC3-51454B119F7F}" type="parTrans">
      <dgm:prSet/>
      <dgm:spPr/>
      <dgm:t>
        <a:bodyPr/>
        <a:lstStyle/>
        <a:p>
          <a:endParaRPr lang="zh-CN" altLang="en-US"/>
        </a:p>
      </dgm:t>
    </dgm:pt>
    <dgm:pt modelId="{2185EDDB-EC9C-422C-B98B-06778AF7B94C}" cxnId="{54DD7B90-684C-43D8-ACC3-51454B119F7F}" type="sibTrans">
      <dgm:prSet/>
      <dgm:spPr/>
      <dgm:t>
        <a:bodyPr/>
        <a:lstStyle/>
        <a:p>
          <a:endParaRPr lang="zh-CN" altLang="en-US"/>
        </a:p>
      </dgm:t>
    </dgm:pt>
    <dgm:pt modelId="{FC47CC83-FD2E-4E4A-9C9B-D80470DA2C94}">
      <dgm:prSet/>
      <dgm:spPr/>
      <dgm:t>
        <a:bodyPr/>
        <a:lstStyle/>
        <a:p>
          <a:r>
            <a:rPr lang="zh-CN" smtClean="0"/>
            <a:t>（</a:t>
          </a:r>
          <a:r>
            <a:rPr lang="en-US" smtClean="0"/>
            <a:t>2</a:t>
          </a:r>
          <a:r>
            <a:rPr lang="zh-CN" smtClean="0"/>
            <a:t>）防止垄断的产生。</a:t>
          </a:r>
          <a:endParaRPr lang="zh-CN"/>
        </a:p>
      </dgm:t>
    </dgm:pt>
    <dgm:pt modelId="{BBF21197-642D-4504-9FAB-2381DAAE02AD}" cxnId="{0FC66C31-D3F7-426E-A24A-5A2A5816199B}" type="parTrans">
      <dgm:prSet/>
      <dgm:spPr/>
      <dgm:t>
        <a:bodyPr/>
        <a:lstStyle/>
        <a:p>
          <a:endParaRPr lang="zh-CN" altLang="en-US"/>
        </a:p>
      </dgm:t>
    </dgm:pt>
    <dgm:pt modelId="{F637573C-445C-489A-9F10-70588EEB0189}" cxnId="{0FC66C31-D3F7-426E-A24A-5A2A5816199B}" type="sibTrans">
      <dgm:prSet/>
      <dgm:spPr/>
      <dgm:t>
        <a:bodyPr/>
        <a:lstStyle/>
        <a:p>
          <a:endParaRPr lang="zh-CN" altLang="en-US"/>
        </a:p>
      </dgm:t>
    </dgm:pt>
    <dgm:pt modelId="{B4FAAD99-1489-460F-A2D8-8744A386737C}">
      <dgm:prSet/>
      <dgm:spPr/>
      <dgm:t>
        <a:bodyPr/>
        <a:lstStyle/>
        <a:p>
          <a:r>
            <a:rPr lang="zh-CN" smtClean="0"/>
            <a:t>（</a:t>
          </a:r>
          <a:r>
            <a:rPr lang="en-US" smtClean="0"/>
            <a:t>3</a:t>
          </a:r>
          <a:r>
            <a:rPr lang="zh-CN" smtClean="0"/>
            <a:t>）阻止能削弱竞争的兼并。</a:t>
          </a:r>
          <a:endParaRPr lang="zh-CN"/>
        </a:p>
      </dgm:t>
    </dgm:pt>
    <dgm:pt modelId="{97CDFEE9-6E23-47C1-AD5B-B5D8A2C9EF12}" cxnId="{FF696575-3F80-4784-AB1D-A90EA1D2867F}" type="parTrans">
      <dgm:prSet/>
      <dgm:spPr/>
      <dgm:t>
        <a:bodyPr/>
        <a:lstStyle/>
        <a:p>
          <a:endParaRPr lang="zh-CN" altLang="en-US"/>
        </a:p>
      </dgm:t>
    </dgm:pt>
    <dgm:pt modelId="{2AE8EFAD-0671-415C-B392-D7B63E4C5E9A}" cxnId="{FF696575-3F80-4784-AB1D-A90EA1D2867F}" type="sibTrans">
      <dgm:prSet/>
      <dgm:spPr/>
      <dgm:t>
        <a:bodyPr/>
        <a:lstStyle/>
        <a:p>
          <a:endParaRPr lang="zh-CN" altLang="en-US"/>
        </a:p>
      </dgm:t>
    </dgm:pt>
    <dgm:pt modelId="{08241063-53E8-428C-B8C0-8E88998DBB2E}">
      <dgm:prSet/>
      <dgm:spPr/>
      <dgm:t>
        <a:bodyPr/>
        <a:lstStyle/>
        <a:p>
          <a:r>
            <a:rPr lang="zh-CN" smtClean="0"/>
            <a:t>（</a:t>
          </a:r>
          <a:r>
            <a:rPr lang="en-US" smtClean="0"/>
            <a:t>4</a:t>
          </a:r>
          <a:r>
            <a:rPr lang="zh-CN" smtClean="0"/>
            <a:t>）防止串谋。</a:t>
          </a:r>
          <a:endParaRPr lang="zh-CN"/>
        </a:p>
      </dgm:t>
    </dgm:pt>
    <dgm:pt modelId="{5437F228-3E46-4D43-8503-A477A9710556}" cxnId="{D3A4B02D-030F-4EC6-9A92-AEA502241BAB}" type="parTrans">
      <dgm:prSet/>
      <dgm:spPr/>
      <dgm:t>
        <a:bodyPr/>
        <a:lstStyle/>
        <a:p>
          <a:endParaRPr lang="zh-CN" altLang="en-US"/>
        </a:p>
      </dgm:t>
    </dgm:pt>
    <dgm:pt modelId="{352E502A-9020-4824-9A63-E86E1E6302B9}" cxnId="{D3A4B02D-030F-4EC6-9A92-AEA502241BAB}" type="sibTrans">
      <dgm:prSet/>
      <dgm:spPr/>
      <dgm:t>
        <a:bodyPr/>
        <a:lstStyle/>
        <a:p>
          <a:endParaRPr lang="zh-CN" altLang="en-US"/>
        </a:p>
      </dgm:t>
    </dgm:pt>
    <dgm:pt modelId="{65F1C69F-EC52-4C8A-BBD4-5509089251B9}" type="pres">
      <dgm:prSet presAssocID="{C44771CB-B2AF-433F-9F07-D8A57D8E7498}" presName="Name0" presStyleCnt="0">
        <dgm:presLayoutVars>
          <dgm:dir/>
        </dgm:presLayoutVars>
      </dgm:prSet>
      <dgm:spPr/>
    </dgm:pt>
    <dgm:pt modelId="{1D91027E-DA76-447A-AAC2-5C65D459D2CB}" type="pres">
      <dgm:prSet presAssocID="{60D93150-E133-4040-B0BE-18C3DE1307B8}" presName="parComposite" presStyleCnt="0"/>
      <dgm:spPr/>
    </dgm:pt>
    <dgm:pt modelId="{1104F422-CB43-468B-B9EF-202DD2515D16}" type="pres">
      <dgm:prSet presAssocID="{60D93150-E133-4040-B0BE-18C3DE1307B8}" presName="parBigCircle" presStyleLbl="node0" presStyleIdx="0" presStyleCnt="4"/>
      <dgm:spPr/>
    </dgm:pt>
    <dgm:pt modelId="{6A6FBA29-062B-4BC6-9805-F701A85E5921}" type="pres">
      <dgm:prSet presAssocID="{60D93150-E133-4040-B0BE-18C3DE1307B8}" presName="parTx" presStyleLbl="revTx" presStyleIdx="0" presStyleCnt="4"/>
      <dgm:spPr/>
    </dgm:pt>
    <dgm:pt modelId="{0F29910F-4189-49E5-93BB-DBD4A39B30D7}" type="pres">
      <dgm:prSet presAssocID="{60D93150-E133-4040-B0BE-18C3DE1307B8}" presName="bSpace" presStyleCnt="0"/>
      <dgm:spPr/>
    </dgm:pt>
    <dgm:pt modelId="{5C6B0AA0-DE2B-4452-BB72-67CD3112A43F}" type="pres">
      <dgm:prSet presAssocID="{60D93150-E133-4040-B0BE-18C3DE1307B8}" presName="parBackupNorm" presStyleCnt="0"/>
      <dgm:spPr/>
    </dgm:pt>
    <dgm:pt modelId="{E21F4CAA-345C-47F8-93E4-FAA55AEE152C}" type="pres">
      <dgm:prSet presAssocID="{2185EDDB-EC9C-422C-B98B-06778AF7B94C}" presName="parSpace" presStyleCnt="0"/>
      <dgm:spPr/>
    </dgm:pt>
    <dgm:pt modelId="{FE353C85-8529-4315-B373-A01BC7955797}" type="pres">
      <dgm:prSet presAssocID="{FC47CC83-FD2E-4E4A-9C9B-D80470DA2C94}" presName="parComposite" presStyleCnt="0"/>
      <dgm:spPr/>
    </dgm:pt>
    <dgm:pt modelId="{5582F3C0-1F64-4468-8D56-4000C8B90575}" type="pres">
      <dgm:prSet presAssocID="{FC47CC83-FD2E-4E4A-9C9B-D80470DA2C94}" presName="parBigCircle" presStyleLbl="node0" presStyleIdx="1" presStyleCnt="4"/>
      <dgm:spPr/>
    </dgm:pt>
    <dgm:pt modelId="{083528BD-78CB-45A3-A6E0-678413B51ACD}" type="pres">
      <dgm:prSet presAssocID="{FC47CC83-FD2E-4E4A-9C9B-D80470DA2C94}" presName="parTx" presStyleLbl="revTx" presStyleIdx="1" presStyleCnt="4"/>
      <dgm:spPr/>
    </dgm:pt>
    <dgm:pt modelId="{347EB534-556C-4C43-9880-0B7C26058959}" type="pres">
      <dgm:prSet presAssocID="{FC47CC83-FD2E-4E4A-9C9B-D80470DA2C94}" presName="bSpace" presStyleCnt="0"/>
      <dgm:spPr/>
    </dgm:pt>
    <dgm:pt modelId="{01C3E226-3099-488E-9A0B-0742C4F24974}" type="pres">
      <dgm:prSet presAssocID="{FC47CC83-FD2E-4E4A-9C9B-D80470DA2C94}" presName="parBackupNorm" presStyleCnt="0"/>
      <dgm:spPr/>
    </dgm:pt>
    <dgm:pt modelId="{9A9800BB-C787-46DD-B16E-902CFCD5CF37}" type="pres">
      <dgm:prSet presAssocID="{F637573C-445C-489A-9F10-70588EEB0189}" presName="parSpace" presStyleCnt="0"/>
      <dgm:spPr/>
    </dgm:pt>
    <dgm:pt modelId="{65D25556-B813-4B0D-9671-548DD50AF07B}" type="pres">
      <dgm:prSet presAssocID="{B4FAAD99-1489-460F-A2D8-8744A386737C}" presName="parComposite" presStyleCnt="0"/>
      <dgm:spPr/>
    </dgm:pt>
    <dgm:pt modelId="{30139498-0235-4D00-8C4C-B1502D04EDE5}" type="pres">
      <dgm:prSet presAssocID="{B4FAAD99-1489-460F-A2D8-8744A386737C}" presName="parBigCircle" presStyleLbl="node0" presStyleIdx="2" presStyleCnt="4"/>
      <dgm:spPr/>
    </dgm:pt>
    <dgm:pt modelId="{C307A3E4-BB27-44A1-85EF-72421D68833B}" type="pres">
      <dgm:prSet presAssocID="{B4FAAD99-1489-460F-A2D8-8744A386737C}" presName="parTx" presStyleLbl="revTx" presStyleIdx="2" presStyleCnt="4"/>
      <dgm:spPr/>
    </dgm:pt>
    <dgm:pt modelId="{C74E8E1A-5661-4994-8178-7F726DA59FEE}" type="pres">
      <dgm:prSet presAssocID="{B4FAAD99-1489-460F-A2D8-8744A386737C}" presName="bSpace" presStyleCnt="0"/>
      <dgm:spPr/>
    </dgm:pt>
    <dgm:pt modelId="{93569585-1C35-4CD3-9D8B-D2A3F6C82B0A}" type="pres">
      <dgm:prSet presAssocID="{B4FAAD99-1489-460F-A2D8-8744A386737C}" presName="parBackupNorm" presStyleCnt="0"/>
      <dgm:spPr/>
    </dgm:pt>
    <dgm:pt modelId="{5B694CD1-59E4-4562-9865-9744D02CE5C8}" type="pres">
      <dgm:prSet presAssocID="{2AE8EFAD-0671-415C-B392-D7B63E4C5E9A}" presName="parSpace" presStyleCnt="0"/>
      <dgm:spPr/>
    </dgm:pt>
    <dgm:pt modelId="{2980CB72-D397-4201-B005-825686BDED50}" type="pres">
      <dgm:prSet presAssocID="{08241063-53E8-428C-B8C0-8E88998DBB2E}" presName="parComposite" presStyleCnt="0"/>
      <dgm:spPr/>
    </dgm:pt>
    <dgm:pt modelId="{B4EDE206-DDC8-4D86-95A8-589F64F5B828}" type="pres">
      <dgm:prSet presAssocID="{08241063-53E8-428C-B8C0-8E88998DBB2E}" presName="parBigCircle" presStyleLbl="node0" presStyleIdx="3" presStyleCnt="4"/>
      <dgm:spPr/>
    </dgm:pt>
    <dgm:pt modelId="{A2F1A8A8-99C9-4BFE-8016-F504BF25349F}" type="pres">
      <dgm:prSet presAssocID="{08241063-53E8-428C-B8C0-8E88998DBB2E}" presName="parTx" presStyleLbl="revTx" presStyleIdx="3" presStyleCnt="4"/>
      <dgm:spPr/>
    </dgm:pt>
    <dgm:pt modelId="{F6F19708-A6C7-4BCD-9570-CE91DE3160A9}" type="pres">
      <dgm:prSet presAssocID="{08241063-53E8-428C-B8C0-8E88998DBB2E}" presName="bSpace" presStyleCnt="0"/>
      <dgm:spPr/>
    </dgm:pt>
    <dgm:pt modelId="{FED3ABF4-BDBB-46C7-A223-2ACA020C29DB}" type="pres">
      <dgm:prSet presAssocID="{08241063-53E8-428C-B8C0-8E88998DBB2E}" presName="parBackupNorm" presStyleCnt="0"/>
      <dgm:spPr/>
    </dgm:pt>
    <dgm:pt modelId="{03B439E8-7CDD-41B2-B06B-A8D47DB39431}" type="pres">
      <dgm:prSet presAssocID="{352E502A-9020-4824-9A63-E86E1E6302B9}" presName="parSpace" presStyleCnt="0"/>
      <dgm:spPr/>
    </dgm:pt>
  </dgm:ptLst>
  <dgm:cxnLst>
    <dgm:cxn modelId="{FF696575-3F80-4784-AB1D-A90EA1D2867F}" srcId="{C44771CB-B2AF-433F-9F07-D8A57D8E7498}" destId="{B4FAAD99-1489-460F-A2D8-8744A386737C}" srcOrd="2" destOrd="0" parTransId="{97CDFEE9-6E23-47C1-AD5B-B5D8A2C9EF12}" sibTransId="{2AE8EFAD-0671-415C-B392-D7B63E4C5E9A}"/>
    <dgm:cxn modelId="{0D0A998E-0C25-44E1-9555-9CA11700C88E}" type="presOf" srcId="{B4FAAD99-1489-460F-A2D8-8744A386737C}" destId="{C307A3E4-BB27-44A1-85EF-72421D68833B}" srcOrd="0" destOrd="0" presId="urn:microsoft.com/office/officeart/2008/layout/CircleAccentTimeline"/>
    <dgm:cxn modelId="{54DD7B90-684C-43D8-ACC3-51454B119F7F}" srcId="{C44771CB-B2AF-433F-9F07-D8A57D8E7498}" destId="{60D93150-E133-4040-B0BE-18C3DE1307B8}" srcOrd="0" destOrd="0" parTransId="{70CF1854-6E98-4CE7-A3CB-D6E5B7ACC3C0}" sibTransId="{2185EDDB-EC9C-422C-B98B-06778AF7B94C}"/>
    <dgm:cxn modelId="{8F5163DE-71D0-404C-A9D5-0C44F49A7D92}" type="presOf" srcId="{60D93150-E133-4040-B0BE-18C3DE1307B8}" destId="{6A6FBA29-062B-4BC6-9805-F701A85E5921}" srcOrd="0" destOrd="0" presId="urn:microsoft.com/office/officeart/2008/layout/CircleAccentTimeline"/>
    <dgm:cxn modelId="{A7C0EE10-2E66-45F7-9C00-9C39D49CA876}" type="presOf" srcId="{FC47CC83-FD2E-4E4A-9C9B-D80470DA2C94}" destId="{083528BD-78CB-45A3-A6E0-678413B51ACD}" srcOrd="0" destOrd="0" presId="urn:microsoft.com/office/officeart/2008/layout/CircleAccentTimeline"/>
    <dgm:cxn modelId="{D3A4B02D-030F-4EC6-9A92-AEA502241BAB}" srcId="{C44771CB-B2AF-433F-9F07-D8A57D8E7498}" destId="{08241063-53E8-428C-B8C0-8E88998DBB2E}" srcOrd="3" destOrd="0" parTransId="{5437F228-3E46-4D43-8503-A477A9710556}" sibTransId="{352E502A-9020-4824-9A63-E86E1E6302B9}"/>
    <dgm:cxn modelId="{B43A571E-C7B5-45A3-B38D-CF94FD9BC15F}" type="presOf" srcId="{C44771CB-B2AF-433F-9F07-D8A57D8E7498}" destId="{65F1C69F-EC52-4C8A-BBD4-5509089251B9}" srcOrd="0" destOrd="0" presId="urn:microsoft.com/office/officeart/2008/layout/CircleAccentTimeline"/>
    <dgm:cxn modelId="{0FC66C31-D3F7-426E-A24A-5A2A5816199B}" srcId="{C44771CB-B2AF-433F-9F07-D8A57D8E7498}" destId="{FC47CC83-FD2E-4E4A-9C9B-D80470DA2C94}" srcOrd="1" destOrd="0" parTransId="{BBF21197-642D-4504-9FAB-2381DAAE02AD}" sibTransId="{F637573C-445C-489A-9F10-70588EEB0189}"/>
    <dgm:cxn modelId="{1A9360DF-A764-4548-8392-03D329AEF9BC}" type="presOf" srcId="{08241063-53E8-428C-B8C0-8E88998DBB2E}" destId="{A2F1A8A8-99C9-4BFE-8016-F504BF25349F}" srcOrd="0" destOrd="0" presId="urn:microsoft.com/office/officeart/2008/layout/CircleAccentTimeline"/>
    <dgm:cxn modelId="{5F13FD2E-E726-4D62-BD5A-A3D4C3FC9C0A}" type="presParOf" srcId="{65F1C69F-EC52-4C8A-BBD4-5509089251B9}" destId="{1D91027E-DA76-447A-AAC2-5C65D459D2CB}" srcOrd="0" destOrd="0" presId="urn:microsoft.com/office/officeart/2008/layout/CircleAccentTimeline"/>
    <dgm:cxn modelId="{953923EA-DFE1-4464-97F0-4BBA6CA1D76A}" type="presParOf" srcId="{1D91027E-DA76-447A-AAC2-5C65D459D2CB}" destId="{1104F422-CB43-468B-B9EF-202DD2515D16}" srcOrd="0" destOrd="0" presId="urn:microsoft.com/office/officeart/2008/layout/CircleAccentTimeline"/>
    <dgm:cxn modelId="{C6DFCBEA-72D0-499F-94D0-BD5EA336606F}" type="presParOf" srcId="{1D91027E-DA76-447A-AAC2-5C65D459D2CB}" destId="{6A6FBA29-062B-4BC6-9805-F701A85E5921}" srcOrd="1" destOrd="0" presId="urn:microsoft.com/office/officeart/2008/layout/CircleAccentTimeline"/>
    <dgm:cxn modelId="{82B5EAEC-95F0-411F-88CE-AA5D4E687D1D}" type="presParOf" srcId="{1D91027E-DA76-447A-AAC2-5C65D459D2CB}" destId="{0F29910F-4189-49E5-93BB-DBD4A39B30D7}" srcOrd="2" destOrd="0" presId="urn:microsoft.com/office/officeart/2008/layout/CircleAccentTimeline"/>
    <dgm:cxn modelId="{9A61565F-A5C4-42C3-9A0B-7DF3272FA3E5}" type="presParOf" srcId="{65F1C69F-EC52-4C8A-BBD4-5509089251B9}" destId="{5C6B0AA0-DE2B-4452-BB72-67CD3112A43F}" srcOrd="1" destOrd="0" presId="urn:microsoft.com/office/officeart/2008/layout/CircleAccentTimeline"/>
    <dgm:cxn modelId="{064DCF5D-5924-497E-AF17-68EA1EA0A9AB}" type="presParOf" srcId="{65F1C69F-EC52-4C8A-BBD4-5509089251B9}" destId="{E21F4CAA-345C-47F8-93E4-FAA55AEE152C}" srcOrd="2" destOrd="0" presId="urn:microsoft.com/office/officeart/2008/layout/CircleAccentTimeline"/>
    <dgm:cxn modelId="{87023493-3E3A-442A-A077-73F2BAB41FF2}" type="presParOf" srcId="{65F1C69F-EC52-4C8A-BBD4-5509089251B9}" destId="{FE353C85-8529-4315-B373-A01BC7955797}" srcOrd="3" destOrd="0" presId="urn:microsoft.com/office/officeart/2008/layout/CircleAccentTimeline"/>
    <dgm:cxn modelId="{9AA10F19-77BE-48DC-84E9-E4D49F60203F}" type="presParOf" srcId="{FE353C85-8529-4315-B373-A01BC7955797}" destId="{5582F3C0-1F64-4468-8D56-4000C8B90575}" srcOrd="0" destOrd="0" presId="urn:microsoft.com/office/officeart/2008/layout/CircleAccentTimeline"/>
    <dgm:cxn modelId="{54FAAB94-0644-46FF-9FFA-7B62C80C023A}" type="presParOf" srcId="{FE353C85-8529-4315-B373-A01BC7955797}" destId="{083528BD-78CB-45A3-A6E0-678413B51ACD}" srcOrd="1" destOrd="0" presId="urn:microsoft.com/office/officeart/2008/layout/CircleAccentTimeline"/>
    <dgm:cxn modelId="{E4FD104A-EBD9-4008-93E4-847BDE97640F}" type="presParOf" srcId="{FE353C85-8529-4315-B373-A01BC7955797}" destId="{347EB534-556C-4C43-9880-0B7C26058959}" srcOrd="2" destOrd="0" presId="urn:microsoft.com/office/officeart/2008/layout/CircleAccentTimeline"/>
    <dgm:cxn modelId="{735B7999-B688-467B-BF0F-B41C3550DDE4}" type="presParOf" srcId="{65F1C69F-EC52-4C8A-BBD4-5509089251B9}" destId="{01C3E226-3099-488E-9A0B-0742C4F24974}" srcOrd="4" destOrd="0" presId="urn:microsoft.com/office/officeart/2008/layout/CircleAccentTimeline"/>
    <dgm:cxn modelId="{0E5E6D2F-C86B-45BE-BD67-0A40C1482A95}" type="presParOf" srcId="{65F1C69F-EC52-4C8A-BBD4-5509089251B9}" destId="{9A9800BB-C787-46DD-B16E-902CFCD5CF37}" srcOrd="5" destOrd="0" presId="urn:microsoft.com/office/officeart/2008/layout/CircleAccentTimeline"/>
    <dgm:cxn modelId="{B1CF3CBB-EC8C-469C-A936-83BCD1558A3A}" type="presParOf" srcId="{65F1C69F-EC52-4C8A-BBD4-5509089251B9}" destId="{65D25556-B813-4B0D-9671-548DD50AF07B}" srcOrd="6" destOrd="0" presId="urn:microsoft.com/office/officeart/2008/layout/CircleAccentTimeline"/>
    <dgm:cxn modelId="{E07E49EB-4AC5-4D57-947C-B9D64441DF8C}" type="presParOf" srcId="{65D25556-B813-4B0D-9671-548DD50AF07B}" destId="{30139498-0235-4D00-8C4C-B1502D04EDE5}" srcOrd="0" destOrd="0" presId="urn:microsoft.com/office/officeart/2008/layout/CircleAccentTimeline"/>
    <dgm:cxn modelId="{B43278DB-8D3E-4313-84B9-6BD75B3A1D11}" type="presParOf" srcId="{65D25556-B813-4B0D-9671-548DD50AF07B}" destId="{C307A3E4-BB27-44A1-85EF-72421D68833B}" srcOrd="1" destOrd="0" presId="urn:microsoft.com/office/officeart/2008/layout/CircleAccentTimeline"/>
    <dgm:cxn modelId="{A774B866-24DE-4EE0-84B1-996B70932FC6}" type="presParOf" srcId="{65D25556-B813-4B0D-9671-548DD50AF07B}" destId="{C74E8E1A-5661-4994-8178-7F726DA59FEE}" srcOrd="2" destOrd="0" presId="urn:microsoft.com/office/officeart/2008/layout/CircleAccentTimeline"/>
    <dgm:cxn modelId="{3B7DC905-6CC2-4BF8-A6EE-348EAA721538}" type="presParOf" srcId="{65F1C69F-EC52-4C8A-BBD4-5509089251B9}" destId="{93569585-1C35-4CD3-9D8B-D2A3F6C82B0A}" srcOrd="7" destOrd="0" presId="urn:microsoft.com/office/officeart/2008/layout/CircleAccentTimeline"/>
    <dgm:cxn modelId="{A0B62314-FD97-4A70-8C99-74E9C2775C6C}" type="presParOf" srcId="{65F1C69F-EC52-4C8A-BBD4-5509089251B9}" destId="{5B694CD1-59E4-4562-9865-9744D02CE5C8}" srcOrd="8" destOrd="0" presId="urn:microsoft.com/office/officeart/2008/layout/CircleAccentTimeline"/>
    <dgm:cxn modelId="{14148D3B-F8AF-4BEE-B446-C1731FA49205}" type="presParOf" srcId="{65F1C69F-EC52-4C8A-BBD4-5509089251B9}" destId="{2980CB72-D397-4201-B005-825686BDED50}" srcOrd="9" destOrd="0" presId="urn:microsoft.com/office/officeart/2008/layout/CircleAccentTimeline"/>
    <dgm:cxn modelId="{12CD2ADB-201F-4ABB-8586-221495E5A1B9}" type="presParOf" srcId="{2980CB72-D397-4201-B005-825686BDED50}" destId="{B4EDE206-DDC8-4D86-95A8-589F64F5B828}" srcOrd="0" destOrd="0" presId="urn:microsoft.com/office/officeart/2008/layout/CircleAccentTimeline"/>
    <dgm:cxn modelId="{FBF8DE86-387C-4C89-938E-26E479C0ADBF}" type="presParOf" srcId="{2980CB72-D397-4201-B005-825686BDED50}" destId="{A2F1A8A8-99C9-4BFE-8016-F504BF25349F}" srcOrd="1" destOrd="0" presId="urn:microsoft.com/office/officeart/2008/layout/CircleAccentTimeline"/>
    <dgm:cxn modelId="{94BE5CAA-1FFD-4EBD-B1D3-C225A6FA98E2}" type="presParOf" srcId="{2980CB72-D397-4201-B005-825686BDED50}" destId="{F6F19708-A6C7-4BCD-9570-CE91DE3160A9}" srcOrd="2" destOrd="0" presId="urn:microsoft.com/office/officeart/2008/layout/CircleAccentTimeline"/>
    <dgm:cxn modelId="{0B4906A6-DC1E-4FA1-8397-8E4A84E34B2C}" type="presParOf" srcId="{65F1C69F-EC52-4C8A-BBD4-5509089251B9}" destId="{FED3ABF4-BDBB-46C7-A223-2ACA020C29DB}" srcOrd="10" destOrd="0" presId="urn:microsoft.com/office/officeart/2008/layout/CircleAccentTimeline"/>
    <dgm:cxn modelId="{80E7054A-3727-471C-967B-1DF93DB9751F}" type="presParOf" srcId="{65F1C69F-EC52-4C8A-BBD4-5509089251B9}" destId="{03B439E8-7CDD-41B2-B06B-A8D47DB39431}" srcOrd="11" destOrd="0" presId="urn:microsoft.com/office/officeart/2008/layout/CircleAccentTimeline"/>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44771CB-B2AF-433F-9F07-D8A57D8E7498}" type="doc">
      <dgm:prSet loTypeId="urn:microsoft.com/office/officeart/2005/8/layout/hProcess11" loCatId="process" qsTypeId="urn:microsoft.com/office/officeart/2005/8/quickstyle/simple1" qsCatId="simple" csTypeId="urn:microsoft.com/office/officeart/2005/8/colors/accent1_2" csCatId="accent1" phldr="1"/>
      <dgm:spPr/>
      <dgm:t>
        <a:bodyPr/>
        <a:lstStyle/>
        <a:p>
          <a:endParaRPr lang="zh-CN" altLang="en-US"/>
        </a:p>
      </dgm:t>
    </dgm:pt>
    <dgm:pt modelId="{60D93150-E133-4040-B0BE-18C3DE1307B8}">
      <dgm:prSet/>
      <dgm:spPr/>
      <dgm:t>
        <a:bodyPr/>
        <a:lstStyle/>
        <a:p>
          <a:pPr rtl="0"/>
          <a:r>
            <a:rPr lang="zh-CN" smtClean="0"/>
            <a:t>（</a:t>
          </a:r>
          <a:r>
            <a:rPr lang="en-US" smtClean="0"/>
            <a:t>1</a:t>
          </a:r>
          <a:r>
            <a:rPr lang="zh-CN" smtClean="0"/>
            <a:t>）禁止垄断协议。</a:t>
          </a:r>
          <a:endParaRPr lang="zh-CN" dirty="0"/>
        </a:p>
      </dgm:t>
    </dgm:pt>
    <dgm:pt modelId="{70CF1854-6E98-4CE7-A3CB-D6E5B7ACC3C0}" cxnId="{54DD7B90-684C-43D8-ACC3-51454B119F7F}" type="parTrans">
      <dgm:prSet/>
      <dgm:spPr/>
      <dgm:t>
        <a:bodyPr/>
        <a:lstStyle/>
        <a:p>
          <a:endParaRPr lang="zh-CN" altLang="en-US"/>
        </a:p>
      </dgm:t>
    </dgm:pt>
    <dgm:pt modelId="{2185EDDB-EC9C-422C-B98B-06778AF7B94C}" cxnId="{54DD7B90-684C-43D8-ACC3-51454B119F7F}" type="sibTrans">
      <dgm:prSet/>
      <dgm:spPr/>
      <dgm:t>
        <a:bodyPr/>
        <a:lstStyle/>
        <a:p>
          <a:endParaRPr lang="zh-CN" altLang="en-US"/>
        </a:p>
      </dgm:t>
    </dgm:pt>
    <dgm:pt modelId="{1E076380-752D-4351-9A43-FA425CEC4E9F}">
      <dgm:prSet/>
      <dgm:spPr/>
      <dgm:t>
        <a:bodyPr/>
        <a:lstStyle/>
        <a:p>
          <a:r>
            <a:rPr lang="zh-CN" smtClean="0"/>
            <a:t>（</a:t>
          </a:r>
          <a:r>
            <a:rPr lang="en-US" smtClean="0"/>
            <a:t>2</a:t>
          </a:r>
          <a:r>
            <a:rPr lang="zh-CN" smtClean="0"/>
            <a:t>）禁止滥用市场支配地位。</a:t>
          </a:r>
          <a:endParaRPr lang="zh-CN"/>
        </a:p>
      </dgm:t>
    </dgm:pt>
    <dgm:pt modelId="{8B2C7275-E2BD-40E0-A446-CA98B7CEDE1E}" cxnId="{BA86A83B-45E4-4480-B92F-B7A3A76A8B25}" type="parTrans">
      <dgm:prSet/>
      <dgm:spPr/>
      <dgm:t>
        <a:bodyPr/>
        <a:lstStyle/>
        <a:p>
          <a:endParaRPr lang="zh-CN" altLang="en-US"/>
        </a:p>
      </dgm:t>
    </dgm:pt>
    <dgm:pt modelId="{8C5EB2FA-4304-4493-8CD4-1B6D232A3011}" cxnId="{BA86A83B-45E4-4480-B92F-B7A3A76A8B25}" type="sibTrans">
      <dgm:prSet/>
      <dgm:spPr/>
      <dgm:t>
        <a:bodyPr/>
        <a:lstStyle/>
        <a:p>
          <a:endParaRPr lang="zh-CN" altLang="en-US"/>
        </a:p>
      </dgm:t>
    </dgm:pt>
    <dgm:pt modelId="{25EE6434-25A4-4939-AF91-2DE740691743}">
      <dgm:prSet/>
      <dgm:spPr/>
      <dgm:t>
        <a:bodyPr/>
        <a:lstStyle/>
        <a:p>
          <a:r>
            <a:rPr lang="zh-CN" smtClean="0"/>
            <a:t>（</a:t>
          </a:r>
          <a:r>
            <a:rPr lang="en-US" smtClean="0"/>
            <a:t>3</a:t>
          </a:r>
          <a:r>
            <a:rPr lang="zh-CN" smtClean="0"/>
            <a:t>）限制经营者集中。</a:t>
          </a:r>
          <a:endParaRPr lang="zh-CN"/>
        </a:p>
      </dgm:t>
    </dgm:pt>
    <dgm:pt modelId="{A902398E-701E-46D9-BCAB-2E0595C0F8DA}" cxnId="{144FCBA6-303B-4040-BAAC-0DE7426F1995}" type="parTrans">
      <dgm:prSet/>
      <dgm:spPr/>
      <dgm:t>
        <a:bodyPr/>
        <a:lstStyle/>
        <a:p>
          <a:endParaRPr lang="zh-CN" altLang="en-US"/>
        </a:p>
      </dgm:t>
    </dgm:pt>
    <dgm:pt modelId="{EF04F441-AB26-4C69-8C31-B25C1788283C}" cxnId="{144FCBA6-303B-4040-BAAC-0DE7426F1995}" type="sibTrans">
      <dgm:prSet/>
      <dgm:spPr/>
      <dgm:t>
        <a:bodyPr/>
        <a:lstStyle/>
        <a:p>
          <a:endParaRPr lang="zh-CN" altLang="en-US"/>
        </a:p>
      </dgm:t>
    </dgm:pt>
    <dgm:pt modelId="{85FAA77E-6DD8-49F0-88B5-73D3E2409BBF}">
      <dgm:prSet/>
      <dgm:spPr/>
      <dgm:t>
        <a:bodyPr/>
        <a:lstStyle/>
        <a:p>
          <a:r>
            <a:rPr lang="zh-CN" smtClean="0"/>
            <a:t>（</a:t>
          </a:r>
          <a:r>
            <a:rPr lang="en-US" smtClean="0"/>
            <a:t>4</a:t>
          </a:r>
          <a:r>
            <a:rPr lang="zh-CN" smtClean="0"/>
            <a:t>）滥用行政权力排除、限制竞争。</a:t>
          </a:r>
          <a:endParaRPr lang="zh-CN"/>
        </a:p>
      </dgm:t>
    </dgm:pt>
    <dgm:pt modelId="{8CEB95BA-92D3-4740-9184-DF194FA10EB4}" cxnId="{AEBF7931-2085-422D-9CAA-DFD31554FB3E}" type="parTrans">
      <dgm:prSet/>
      <dgm:spPr/>
      <dgm:t>
        <a:bodyPr/>
        <a:lstStyle/>
        <a:p>
          <a:endParaRPr lang="zh-CN" altLang="en-US"/>
        </a:p>
      </dgm:t>
    </dgm:pt>
    <dgm:pt modelId="{DC223BB2-C8FD-4D9B-9ECF-D14F3E2505E9}" cxnId="{AEBF7931-2085-422D-9CAA-DFD31554FB3E}" type="sibTrans">
      <dgm:prSet/>
      <dgm:spPr/>
      <dgm:t>
        <a:bodyPr/>
        <a:lstStyle/>
        <a:p>
          <a:endParaRPr lang="zh-CN" altLang="en-US"/>
        </a:p>
      </dgm:t>
    </dgm:pt>
    <dgm:pt modelId="{765166E3-B83D-4E09-9DE7-EB06905D9478}" type="pres">
      <dgm:prSet presAssocID="{C44771CB-B2AF-433F-9F07-D8A57D8E7498}" presName="Name0" presStyleCnt="0">
        <dgm:presLayoutVars>
          <dgm:dir/>
          <dgm:resizeHandles val="exact"/>
        </dgm:presLayoutVars>
      </dgm:prSet>
      <dgm:spPr/>
    </dgm:pt>
    <dgm:pt modelId="{D20798FC-5E72-4D6C-AD26-49C2A8831AE0}" type="pres">
      <dgm:prSet presAssocID="{C44771CB-B2AF-433F-9F07-D8A57D8E7498}" presName="arrow" presStyleLbl="bgShp" presStyleIdx="0" presStyleCnt="1"/>
      <dgm:spPr/>
    </dgm:pt>
    <dgm:pt modelId="{29914C4C-B625-41AA-B239-9D26E7E6F2D5}" type="pres">
      <dgm:prSet presAssocID="{C44771CB-B2AF-433F-9F07-D8A57D8E7498}" presName="points" presStyleCnt="0"/>
      <dgm:spPr/>
    </dgm:pt>
    <dgm:pt modelId="{F43BF33E-3C2B-4B3B-9381-9D5A2EFAD5CF}" type="pres">
      <dgm:prSet presAssocID="{60D93150-E133-4040-B0BE-18C3DE1307B8}" presName="compositeA" presStyleCnt="0"/>
      <dgm:spPr/>
    </dgm:pt>
    <dgm:pt modelId="{599578F4-9295-4C44-B768-BE9FC212FF51}" type="pres">
      <dgm:prSet presAssocID="{60D93150-E133-4040-B0BE-18C3DE1307B8}" presName="textA" presStyleLbl="revTx" presStyleIdx="0" presStyleCnt="4">
        <dgm:presLayoutVars>
          <dgm:bulletEnabled val="1"/>
        </dgm:presLayoutVars>
      </dgm:prSet>
      <dgm:spPr/>
    </dgm:pt>
    <dgm:pt modelId="{68C0AAFE-CDA4-4BB0-AE91-BFB097864C54}" type="pres">
      <dgm:prSet presAssocID="{60D93150-E133-4040-B0BE-18C3DE1307B8}" presName="circleA" presStyleLbl="node1" presStyleIdx="0" presStyleCnt="4"/>
      <dgm:spPr/>
    </dgm:pt>
    <dgm:pt modelId="{0513AECC-E6D2-436A-8D45-7105797861AD}" type="pres">
      <dgm:prSet presAssocID="{60D93150-E133-4040-B0BE-18C3DE1307B8}" presName="spaceA" presStyleCnt="0"/>
      <dgm:spPr/>
    </dgm:pt>
    <dgm:pt modelId="{9393146C-462F-4905-B6FC-F2333C7766BC}" type="pres">
      <dgm:prSet presAssocID="{2185EDDB-EC9C-422C-B98B-06778AF7B94C}" presName="space" presStyleCnt="0"/>
      <dgm:spPr/>
    </dgm:pt>
    <dgm:pt modelId="{761698E2-D755-4CF2-9B8F-D4025AED1DC0}" type="pres">
      <dgm:prSet presAssocID="{1E076380-752D-4351-9A43-FA425CEC4E9F}" presName="compositeB" presStyleCnt="0"/>
      <dgm:spPr/>
    </dgm:pt>
    <dgm:pt modelId="{4802B768-F2EB-41AE-B8A6-3F0F574DEC29}" type="pres">
      <dgm:prSet presAssocID="{1E076380-752D-4351-9A43-FA425CEC4E9F}" presName="textB" presStyleLbl="revTx" presStyleIdx="1" presStyleCnt="4">
        <dgm:presLayoutVars>
          <dgm:bulletEnabled val="1"/>
        </dgm:presLayoutVars>
      </dgm:prSet>
      <dgm:spPr/>
    </dgm:pt>
    <dgm:pt modelId="{93C681DB-A221-42AE-95E9-D37B19E3873E}" type="pres">
      <dgm:prSet presAssocID="{1E076380-752D-4351-9A43-FA425CEC4E9F}" presName="circleB" presStyleLbl="node1" presStyleIdx="1" presStyleCnt="4"/>
      <dgm:spPr/>
    </dgm:pt>
    <dgm:pt modelId="{D524B130-7B1F-4654-A0FD-CC5C9742846D}" type="pres">
      <dgm:prSet presAssocID="{1E076380-752D-4351-9A43-FA425CEC4E9F}" presName="spaceB" presStyleCnt="0"/>
      <dgm:spPr/>
    </dgm:pt>
    <dgm:pt modelId="{0D9F870A-76FA-4E77-923A-DAD1113BA6AA}" type="pres">
      <dgm:prSet presAssocID="{8C5EB2FA-4304-4493-8CD4-1B6D232A3011}" presName="space" presStyleCnt="0"/>
      <dgm:spPr/>
    </dgm:pt>
    <dgm:pt modelId="{3A314DF4-39FF-42D5-8D42-4591B24A0FC6}" type="pres">
      <dgm:prSet presAssocID="{25EE6434-25A4-4939-AF91-2DE740691743}" presName="compositeA" presStyleCnt="0"/>
      <dgm:spPr/>
    </dgm:pt>
    <dgm:pt modelId="{B6286B4F-B006-44FD-A457-4591908C3D74}" type="pres">
      <dgm:prSet presAssocID="{25EE6434-25A4-4939-AF91-2DE740691743}" presName="textA" presStyleLbl="revTx" presStyleIdx="2" presStyleCnt="4">
        <dgm:presLayoutVars>
          <dgm:bulletEnabled val="1"/>
        </dgm:presLayoutVars>
      </dgm:prSet>
      <dgm:spPr/>
    </dgm:pt>
    <dgm:pt modelId="{E1E69A0B-8C67-48C2-9E0E-388571465DA3}" type="pres">
      <dgm:prSet presAssocID="{25EE6434-25A4-4939-AF91-2DE740691743}" presName="circleA" presStyleLbl="node1" presStyleIdx="2" presStyleCnt="4"/>
      <dgm:spPr/>
    </dgm:pt>
    <dgm:pt modelId="{B29151E9-0726-40B8-A4D6-19188F3800DA}" type="pres">
      <dgm:prSet presAssocID="{25EE6434-25A4-4939-AF91-2DE740691743}" presName="spaceA" presStyleCnt="0"/>
      <dgm:spPr/>
    </dgm:pt>
    <dgm:pt modelId="{098223AC-2C7B-4016-9FA6-30A5AE30B3E2}" type="pres">
      <dgm:prSet presAssocID="{EF04F441-AB26-4C69-8C31-B25C1788283C}" presName="space" presStyleCnt="0"/>
      <dgm:spPr/>
    </dgm:pt>
    <dgm:pt modelId="{9F1F2104-AFEC-4E81-BB3E-1998A1FCADF5}" type="pres">
      <dgm:prSet presAssocID="{85FAA77E-6DD8-49F0-88B5-73D3E2409BBF}" presName="compositeB" presStyleCnt="0"/>
      <dgm:spPr/>
    </dgm:pt>
    <dgm:pt modelId="{907D40E1-920B-4F25-B4FE-D77E64884D6E}" type="pres">
      <dgm:prSet presAssocID="{85FAA77E-6DD8-49F0-88B5-73D3E2409BBF}" presName="textB" presStyleLbl="revTx" presStyleIdx="3" presStyleCnt="4">
        <dgm:presLayoutVars>
          <dgm:bulletEnabled val="1"/>
        </dgm:presLayoutVars>
      </dgm:prSet>
      <dgm:spPr/>
    </dgm:pt>
    <dgm:pt modelId="{1D540718-F873-4518-9812-0E72D018B95A}" type="pres">
      <dgm:prSet presAssocID="{85FAA77E-6DD8-49F0-88B5-73D3E2409BBF}" presName="circleB" presStyleLbl="node1" presStyleIdx="3" presStyleCnt="4"/>
      <dgm:spPr/>
    </dgm:pt>
    <dgm:pt modelId="{69BF6097-13DF-45B6-B7F5-AC2139E25A64}" type="pres">
      <dgm:prSet presAssocID="{85FAA77E-6DD8-49F0-88B5-73D3E2409BBF}" presName="spaceB" presStyleCnt="0"/>
      <dgm:spPr/>
    </dgm:pt>
  </dgm:ptLst>
  <dgm:cxnLst>
    <dgm:cxn modelId="{B4D1BFC2-4B1E-4C66-A22A-A7E475A3912B}" type="presOf" srcId="{C44771CB-B2AF-433F-9F07-D8A57D8E7498}" destId="{765166E3-B83D-4E09-9DE7-EB06905D9478}" srcOrd="0" destOrd="0" presId="urn:microsoft.com/office/officeart/2005/8/layout/hProcess11"/>
    <dgm:cxn modelId="{D7B811F7-789F-4B13-895A-F8A9C2E286BE}" type="presOf" srcId="{85FAA77E-6DD8-49F0-88B5-73D3E2409BBF}" destId="{907D40E1-920B-4F25-B4FE-D77E64884D6E}" srcOrd="0" destOrd="0" presId="urn:microsoft.com/office/officeart/2005/8/layout/hProcess11"/>
    <dgm:cxn modelId="{07152491-9E38-4378-819E-0A037F2C9086}" type="presOf" srcId="{25EE6434-25A4-4939-AF91-2DE740691743}" destId="{B6286B4F-B006-44FD-A457-4591908C3D74}" srcOrd="0" destOrd="0" presId="urn:microsoft.com/office/officeart/2005/8/layout/hProcess11"/>
    <dgm:cxn modelId="{BA86A83B-45E4-4480-B92F-B7A3A76A8B25}" srcId="{C44771CB-B2AF-433F-9F07-D8A57D8E7498}" destId="{1E076380-752D-4351-9A43-FA425CEC4E9F}" srcOrd="1" destOrd="0" parTransId="{8B2C7275-E2BD-40E0-A446-CA98B7CEDE1E}" sibTransId="{8C5EB2FA-4304-4493-8CD4-1B6D232A3011}"/>
    <dgm:cxn modelId="{AEBF7931-2085-422D-9CAA-DFD31554FB3E}" srcId="{C44771CB-B2AF-433F-9F07-D8A57D8E7498}" destId="{85FAA77E-6DD8-49F0-88B5-73D3E2409BBF}" srcOrd="3" destOrd="0" parTransId="{8CEB95BA-92D3-4740-9184-DF194FA10EB4}" sibTransId="{DC223BB2-C8FD-4D9B-9ECF-D14F3E2505E9}"/>
    <dgm:cxn modelId="{144FCBA6-303B-4040-BAAC-0DE7426F1995}" srcId="{C44771CB-B2AF-433F-9F07-D8A57D8E7498}" destId="{25EE6434-25A4-4939-AF91-2DE740691743}" srcOrd="2" destOrd="0" parTransId="{A902398E-701E-46D9-BCAB-2E0595C0F8DA}" sibTransId="{EF04F441-AB26-4C69-8C31-B25C1788283C}"/>
    <dgm:cxn modelId="{54DD7B90-684C-43D8-ACC3-51454B119F7F}" srcId="{C44771CB-B2AF-433F-9F07-D8A57D8E7498}" destId="{60D93150-E133-4040-B0BE-18C3DE1307B8}" srcOrd="0" destOrd="0" parTransId="{70CF1854-6E98-4CE7-A3CB-D6E5B7ACC3C0}" sibTransId="{2185EDDB-EC9C-422C-B98B-06778AF7B94C}"/>
    <dgm:cxn modelId="{18D279D1-2F05-44CD-A553-48239B8CAB1E}" type="presOf" srcId="{1E076380-752D-4351-9A43-FA425CEC4E9F}" destId="{4802B768-F2EB-41AE-B8A6-3F0F574DEC29}" srcOrd="0" destOrd="0" presId="urn:microsoft.com/office/officeart/2005/8/layout/hProcess11"/>
    <dgm:cxn modelId="{45619E0F-66E4-43E0-BB9D-42380D2F96E2}" type="presOf" srcId="{60D93150-E133-4040-B0BE-18C3DE1307B8}" destId="{599578F4-9295-4C44-B768-BE9FC212FF51}" srcOrd="0" destOrd="0" presId="urn:microsoft.com/office/officeart/2005/8/layout/hProcess11"/>
    <dgm:cxn modelId="{FBEB409C-D21E-4839-ACB3-2CBD30DC53EB}" type="presParOf" srcId="{765166E3-B83D-4E09-9DE7-EB06905D9478}" destId="{D20798FC-5E72-4D6C-AD26-49C2A8831AE0}" srcOrd="0" destOrd="0" presId="urn:microsoft.com/office/officeart/2005/8/layout/hProcess11"/>
    <dgm:cxn modelId="{100B2179-622A-4CD9-8BED-5835E9CECFB0}" type="presParOf" srcId="{765166E3-B83D-4E09-9DE7-EB06905D9478}" destId="{29914C4C-B625-41AA-B239-9D26E7E6F2D5}" srcOrd="1" destOrd="0" presId="urn:microsoft.com/office/officeart/2005/8/layout/hProcess11"/>
    <dgm:cxn modelId="{BA2F2ADD-712C-43FC-80CE-FD277D8A0ED5}" type="presParOf" srcId="{29914C4C-B625-41AA-B239-9D26E7E6F2D5}" destId="{F43BF33E-3C2B-4B3B-9381-9D5A2EFAD5CF}" srcOrd="0" destOrd="0" presId="urn:microsoft.com/office/officeart/2005/8/layout/hProcess11"/>
    <dgm:cxn modelId="{9A0578D2-B7D4-4719-9DCB-557EFE97DE52}" type="presParOf" srcId="{F43BF33E-3C2B-4B3B-9381-9D5A2EFAD5CF}" destId="{599578F4-9295-4C44-B768-BE9FC212FF51}" srcOrd="0" destOrd="0" presId="urn:microsoft.com/office/officeart/2005/8/layout/hProcess11"/>
    <dgm:cxn modelId="{0141FAA2-31F0-4955-B317-28EBDB2D6DDA}" type="presParOf" srcId="{F43BF33E-3C2B-4B3B-9381-9D5A2EFAD5CF}" destId="{68C0AAFE-CDA4-4BB0-AE91-BFB097864C54}" srcOrd="1" destOrd="0" presId="urn:microsoft.com/office/officeart/2005/8/layout/hProcess11"/>
    <dgm:cxn modelId="{7A55DB0C-451A-4FE2-A578-943E34637AC7}" type="presParOf" srcId="{F43BF33E-3C2B-4B3B-9381-9D5A2EFAD5CF}" destId="{0513AECC-E6D2-436A-8D45-7105797861AD}" srcOrd="2" destOrd="0" presId="urn:microsoft.com/office/officeart/2005/8/layout/hProcess11"/>
    <dgm:cxn modelId="{F5AD9D3F-657E-421C-813A-3ABCBFC8A4B2}" type="presParOf" srcId="{29914C4C-B625-41AA-B239-9D26E7E6F2D5}" destId="{9393146C-462F-4905-B6FC-F2333C7766BC}" srcOrd="1" destOrd="0" presId="urn:microsoft.com/office/officeart/2005/8/layout/hProcess11"/>
    <dgm:cxn modelId="{D2F47F99-EA05-4C55-A57D-59092FDD450E}" type="presParOf" srcId="{29914C4C-B625-41AA-B239-9D26E7E6F2D5}" destId="{761698E2-D755-4CF2-9B8F-D4025AED1DC0}" srcOrd="2" destOrd="0" presId="urn:microsoft.com/office/officeart/2005/8/layout/hProcess11"/>
    <dgm:cxn modelId="{47C42B54-A22F-4EDB-A488-875E40EDFE41}" type="presParOf" srcId="{761698E2-D755-4CF2-9B8F-D4025AED1DC0}" destId="{4802B768-F2EB-41AE-B8A6-3F0F574DEC29}" srcOrd="0" destOrd="0" presId="urn:microsoft.com/office/officeart/2005/8/layout/hProcess11"/>
    <dgm:cxn modelId="{1A511DD3-CA6B-49B5-99BD-1EC4D3B915A6}" type="presParOf" srcId="{761698E2-D755-4CF2-9B8F-D4025AED1DC0}" destId="{93C681DB-A221-42AE-95E9-D37B19E3873E}" srcOrd="1" destOrd="0" presId="urn:microsoft.com/office/officeart/2005/8/layout/hProcess11"/>
    <dgm:cxn modelId="{87230D41-F6EB-4A6A-B905-7205E71F472F}" type="presParOf" srcId="{761698E2-D755-4CF2-9B8F-D4025AED1DC0}" destId="{D524B130-7B1F-4654-A0FD-CC5C9742846D}" srcOrd="2" destOrd="0" presId="urn:microsoft.com/office/officeart/2005/8/layout/hProcess11"/>
    <dgm:cxn modelId="{161D1BAA-31BC-434E-8D46-3B4917D7B13B}" type="presParOf" srcId="{29914C4C-B625-41AA-B239-9D26E7E6F2D5}" destId="{0D9F870A-76FA-4E77-923A-DAD1113BA6AA}" srcOrd="3" destOrd="0" presId="urn:microsoft.com/office/officeart/2005/8/layout/hProcess11"/>
    <dgm:cxn modelId="{EEB66747-4578-40C6-AD01-FBBC76B93E42}" type="presParOf" srcId="{29914C4C-B625-41AA-B239-9D26E7E6F2D5}" destId="{3A314DF4-39FF-42D5-8D42-4591B24A0FC6}" srcOrd="4" destOrd="0" presId="urn:microsoft.com/office/officeart/2005/8/layout/hProcess11"/>
    <dgm:cxn modelId="{AB3650BC-9A9F-4CC8-A4CA-262B27BF6754}" type="presParOf" srcId="{3A314DF4-39FF-42D5-8D42-4591B24A0FC6}" destId="{B6286B4F-B006-44FD-A457-4591908C3D74}" srcOrd="0" destOrd="0" presId="urn:microsoft.com/office/officeart/2005/8/layout/hProcess11"/>
    <dgm:cxn modelId="{0AB1FF9D-3567-4301-90F8-AD2EC719289B}" type="presParOf" srcId="{3A314DF4-39FF-42D5-8D42-4591B24A0FC6}" destId="{E1E69A0B-8C67-48C2-9E0E-388571465DA3}" srcOrd="1" destOrd="0" presId="urn:microsoft.com/office/officeart/2005/8/layout/hProcess11"/>
    <dgm:cxn modelId="{E0AFB568-4CA4-445A-BBCE-88BE5175264C}" type="presParOf" srcId="{3A314DF4-39FF-42D5-8D42-4591B24A0FC6}" destId="{B29151E9-0726-40B8-A4D6-19188F3800DA}" srcOrd="2" destOrd="0" presId="urn:microsoft.com/office/officeart/2005/8/layout/hProcess11"/>
    <dgm:cxn modelId="{FD60FFD2-1B43-44F3-8828-D39C94F6BC12}" type="presParOf" srcId="{29914C4C-B625-41AA-B239-9D26E7E6F2D5}" destId="{098223AC-2C7B-4016-9FA6-30A5AE30B3E2}" srcOrd="5" destOrd="0" presId="urn:microsoft.com/office/officeart/2005/8/layout/hProcess11"/>
    <dgm:cxn modelId="{BC51113D-C5F6-4506-8073-5E9E5F958A2D}" type="presParOf" srcId="{29914C4C-B625-41AA-B239-9D26E7E6F2D5}" destId="{9F1F2104-AFEC-4E81-BB3E-1998A1FCADF5}" srcOrd="6" destOrd="0" presId="urn:microsoft.com/office/officeart/2005/8/layout/hProcess11"/>
    <dgm:cxn modelId="{A3F41005-EC87-4CFA-A25E-109538A8722E}" type="presParOf" srcId="{9F1F2104-AFEC-4E81-BB3E-1998A1FCADF5}" destId="{907D40E1-920B-4F25-B4FE-D77E64884D6E}" srcOrd="0" destOrd="0" presId="urn:microsoft.com/office/officeart/2005/8/layout/hProcess11"/>
    <dgm:cxn modelId="{049D58E5-7477-486C-A3B1-F3EF1B8C1214}" type="presParOf" srcId="{9F1F2104-AFEC-4E81-BB3E-1998A1FCADF5}" destId="{1D540718-F873-4518-9812-0E72D018B95A}" srcOrd="1" destOrd="0" presId="urn:microsoft.com/office/officeart/2005/8/layout/hProcess11"/>
    <dgm:cxn modelId="{4F3C6852-97B3-44B6-9AF1-21A00FBCE25D}" type="presParOf" srcId="{9F1F2104-AFEC-4E81-BB3E-1998A1FCADF5}" destId="{69BF6097-13DF-45B6-B7F5-AC2139E25A64}" srcOrd="2" destOrd="0" presId="urn:microsoft.com/office/officeart/2005/8/layout/hProcess11"/>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E9EB10E-1F8D-4594-A3D4-04FB3AE493A7}" type="doc">
      <dgm:prSet loTypeId="urn:microsoft.com/office/officeart/2005/8/layout/arrow1" loCatId="process" qsTypeId="urn:microsoft.com/office/officeart/2005/8/quickstyle/simple1" qsCatId="simple" csTypeId="urn:microsoft.com/office/officeart/2005/8/colors/accent1_2" csCatId="accent1"/>
      <dgm:spPr/>
      <dgm:t>
        <a:bodyPr/>
        <a:lstStyle/>
        <a:p>
          <a:endParaRPr lang="zh-CN" altLang="en-US"/>
        </a:p>
      </dgm:t>
    </dgm:pt>
    <dgm:pt modelId="{4E0050A5-3217-4121-9FCA-36D417F5DBA4}">
      <dgm:prSet/>
      <dgm:spPr/>
      <dgm:t>
        <a:bodyPr/>
        <a:lstStyle/>
        <a:p>
          <a:pPr rtl="0"/>
          <a:r>
            <a:rPr lang="zh-CN" b="1" smtClean="0"/>
            <a:t>（</a:t>
          </a:r>
          <a:r>
            <a:rPr lang="en-US" b="1" smtClean="0"/>
            <a:t>1</a:t>
          </a:r>
          <a:r>
            <a:rPr lang="zh-CN" b="1" smtClean="0"/>
            <a:t>）价格管制：在理论上应该定在</a:t>
          </a:r>
          <a:r>
            <a:rPr lang="en-US" b="1" i="1" smtClean="0"/>
            <a:t>P</a:t>
          </a:r>
          <a:r>
            <a:rPr lang="en-US" b="1" smtClean="0"/>
            <a:t>=</a:t>
          </a:r>
          <a:r>
            <a:rPr lang="en-US" b="1" i="1" smtClean="0"/>
            <a:t>MC</a:t>
          </a:r>
          <a:r>
            <a:rPr lang="zh-CN" b="1" smtClean="0"/>
            <a:t>处；但在实际中通常是</a:t>
          </a:r>
          <a:r>
            <a:rPr lang="en-US" b="1" i="1" smtClean="0"/>
            <a:t>P</a:t>
          </a:r>
          <a:r>
            <a:rPr lang="en-US" b="1" smtClean="0"/>
            <a:t>=</a:t>
          </a:r>
          <a:r>
            <a:rPr lang="en-US" b="1" i="1" smtClean="0"/>
            <a:t>AC</a:t>
          </a:r>
          <a:r>
            <a:rPr lang="zh-CN" b="1" smtClean="0"/>
            <a:t>。</a:t>
          </a:r>
          <a:endParaRPr lang="zh-CN"/>
        </a:p>
      </dgm:t>
    </dgm:pt>
    <dgm:pt modelId="{5C4CCC7F-3682-4648-9D1E-0793C166EDD8}" cxnId="{556E93B5-35A0-4A6A-A4A0-A01505F4CACA}" type="parTrans">
      <dgm:prSet/>
      <dgm:spPr/>
      <dgm:t>
        <a:bodyPr/>
        <a:lstStyle/>
        <a:p>
          <a:endParaRPr lang="zh-CN" altLang="en-US"/>
        </a:p>
      </dgm:t>
    </dgm:pt>
    <dgm:pt modelId="{FC1B92F5-1C94-4A42-8704-9774CEBB0FAF}" cxnId="{556E93B5-35A0-4A6A-A4A0-A01505F4CACA}" type="sibTrans">
      <dgm:prSet/>
      <dgm:spPr/>
      <dgm:t>
        <a:bodyPr/>
        <a:lstStyle/>
        <a:p>
          <a:endParaRPr lang="zh-CN" altLang="en-US"/>
        </a:p>
      </dgm:t>
    </dgm:pt>
    <dgm:pt modelId="{0B837C1F-BA98-44DA-9EFA-F6188D745F8C}">
      <dgm:prSet/>
      <dgm:spPr/>
      <dgm:t>
        <a:bodyPr/>
        <a:lstStyle/>
        <a:p>
          <a:pPr rtl="0"/>
          <a:r>
            <a:rPr lang="zh-CN" b="1" smtClean="0"/>
            <a:t>（</a:t>
          </a:r>
          <a:r>
            <a:rPr lang="en-US" b="1" smtClean="0"/>
            <a:t>2</a:t>
          </a:r>
          <a:r>
            <a:rPr lang="zh-CN" b="1" smtClean="0"/>
            <a:t>）限制新企业进入。</a:t>
          </a:r>
          <a:endParaRPr lang="zh-CN"/>
        </a:p>
      </dgm:t>
    </dgm:pt>
    <dgm:pt modelId="{239E9DED-0C7A-4786-B5AA-F55DCDA50B02}" cxnId="{007D29DA-6298-41C0-8792-E3BE87EFB88B}" type="parTrans">
      <dgm:prSet/>
      <dgm:spPr/>
      <dgm:t>
        <a:bodyPr/>
        <a:lstStyle/>
        <a:p>
          <a:endParaRPr lang="zh-CN" altLang="en-US"/>
        </a:p>
      </dgm:t>
    </dgm:pt>
    <dgm:pt modelId="{4DB57055-6F1E-490C-A09E-396F1C080CF2}" cxnId="{007D29DA-6298-41C0-8792-E3BE87EFB88B}" type="sibTrans">
      <dgm:prSet/>
      <dgm:spPr/>
      <dgm:t>
        <a:bodyPr/>
        <a:lstStyle/>
        <a:p>
          <a:endParaRPr lang="zh-CN" altLang="en-US"/>
        </a:p>
      </dgm:t>
    </dgm:pt>
    <dgm:pt modelId="{CD60D910-289A-4EF0-876A-6D910EAE4C22}" type="pres">
      <dgm:prSet presAssocID="{FE9EB10E-1F8D-4594-A3D4-04FB3AE493A7}" presName="cycle" presStyleCnt="0">
        <dgm:presLayoutVars>
          <dgm:dir/>
          <dgm:resizeHandles val="exact"/>
        </dgm:presLayoutVars>
      </dgm:prSet>
      <dgm:spPr/>
    </dgm:pt>
    <dgm:pt modelId="{219C2D58-4469-4B10-8A25-744FE23A7AD9}" type="pres">
      <dgm:prSet presAssocID="{4E0050A5-3217-4121-9FCA-36D417F5DBA4}" presName="arrow" presStyleLbl="node1" presStyleIdx="0" presStyleCnt="2">
        <dgm:presLayoutVars>
          <dgm:bulletEnabled val="1"/>
        </dgm:presLayoutVars>
      </dgm:prSet>
      <dgm:spPr/>
    </dgm:pt>
    <dgm:pt modelId="{00CA0CFD-E5D7-4BE8-B544-1E9486927477}" type="pres">
      <dgm:prSet presAssocID="{0B837C1F-BA98-44DA-9EFA-F6188D745F8C}" presName="arrow" presStyleLbl="node1" presStyleIdx="1" presStyleCnt="2">
        <dgm:presLayoutVars>
          <dgm:bulletEnabled val="1"/>
        </dgm:presLayoutVars>
      </dgm:prSet>
      <dgm:spPr/>
    </dgm:pt>
  </dgm:ptLst>
  <dgm:cxnLst>
    <dgm:cxn modelId="{B4336F8F-E3B9-4F21-8A38-74F52F94EF00}" type="presOf" srcId="{4E0050A5-3217-4121-9FCA-36D417F5DBA4}" destId="{219C2D58-4469-4B10-8A25-744FE23A7AD9}" srcOrd="0" destOrd="0" presId="urn:microsoft.com/office/officeart/2005/8/layout/arrow1"/>
    <dgm:cxn modelId="{007D29DA-6298-41C0-8792-E3BE87EFB88B}" srcId="{FE9EB10E-1F8D-4594-A3D4-04FB3AE493A7}" destId="{0B837C1F-BA98-44DA-9EFA-F6188D745F8C}" srcOrd="1" destOrd="0" parTransId="{239E9DED-0C7A-4786-B5AA-F55DCDA50B02}" sibTransId="{4DB57055-6F1E-490C-A09E-396F1C080CF2}"/>
    <dgm:cxn modelId="{556E93B5-35A0-4A6A-A4A0-A01505F4CACA}" srcId="{FE9EB10E-1F8D-4594-A3D4-04FB3AE493A7}" destId="{4E0050A5-3217-4121-9FCA-36D417F5DBA4}" srcOrd="0" destOrd="0" parTransId="{5C4CCC7F-3682-4648-9D1E-0793C166EDD8}" sibTransId="{FC1B92F5-1C94-4A42-8704-9774CEBB0FAF}"/>
    <dgm:cxn modelId="{922DF8F6-93B8-4932-87BA-8277E539D986}" type="presOf" srcId="{0B837C1F-BA98-44DA-9EFA-F6188D745F8C}" destId="{00CA0CFD-E5D7-4BE8-B544-1E9486927477}" srcOrd="0" destOrd="0" presId="urn:microsoft.com/office/officeart/2005/8/layout/arrow1"/>
    <dgm:cxn modelId="{BED3C5EB-D8F9-474A-93A1-46B6AC630361}" type="presOf" srcId="{FE9EB10E-1F8D-4594-A3D4-04FB3AE493A7}" destId="{CD60D910-289A-4EF0-876A-6D910EAE4C22}" srcOrd="0" destOrd="0" presId="urn:microsoft.com/office/officeart/2005/8/layout/arrow1"/>
    <dgm:cxn modelId="{3B9C567D-A36C-4395-990E-C0A7A063845B}" type="presParOf" srcId="{CD60D910-289A-4EF0-876A-6D910EAE4C22}" destId="{219C2D58-4469-4B10-8A25-744FE23A7AD9}" srcOrd="0" destOrd="0" presId="urn:microsoft.com/office/officeart/2005/8/layout/arrow1"/>
    <dgm:cxn modelId="{A0DA1420-E3E0-4917-B5C1-3D2D1BB2B4B7}" type="presParOf" srcId="{CD60D910-289A-4EF0-876A-6D910EAE4C22}" destId="{00CA0CFD-E5D7-4BE8-B544-1E9486927477}" srcOrd="1" destOrd="0" presId="urn:microsoft.com/office/officeart/2005/8/layout/arrow1"/>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FD06B74-FAE8-43C3-A877-FBEA4CEBD314}"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zh-CN" altLang="en-US"/>
        </a:p>
      </dgm:t>
    </dgm:pt>
    <dgm:pt modelId="{C6CBC1D9-2788-441C-A52F-7C11F22A56DC}">
      <dgm:prSet/>
      <dgm:spPr/>
      <dgm:t>
        <a:bodyPr/>
        <a:lstStyle/>
        <a:p>
          <a:pPr rtl="0"/>
          <a:r>
            <a:rPr lang="zh-CN" smtClean="0"/>
            <a:t>（</a:t>
          </a:r>
          <a:r>
            <a:rPr lang="en-US" smtClean="0"/>
            <a:t>1</a:t>
          </a:r>
          <a:r>
            <a:rPr lang="zh-CN" smtClean="0"/>
            <a:t>）采取行政的办法，即规定排污限额（或排污标准），如果企业超过这个限额，就予以罚款或其他处罚；</a:t>
          </a:r>
          <a:endParaRPr lang="zh-CN"/>
        </a:p>
      </dgm:t>
    </dgm:pt>
    <dgm:pt modelId="{24771227-4625-4BE8-ABFD-77D48AC554D0}" cxnId="{FD3D4BCC-3885-4C4E-AF8C-BD29DAEE59C0}" type="parTrans">
      <dgm:prSet/>
      <dgm:spPr/>
      <dgm:t>
        <a:bodyPr/>
        <a:lstStyle/>
        <a:p>
          <a:endParaRPr lang="zh-CN" altLang="en-US"/>
        </a:p>
      </dgm:t>
    </dgm:pt>
    <dgm:pt modelId="{03C50158-07AE-4846-B44E-6CB42E9E0D53}" cxnId="{FD3D4BCC-3885-4C4E-AF8C-BD29DAEE59C0}" type="sibTrans">
      <dgm:prSet/>
      <dgm:spPr/>
      <dgm:t>
        <a:bodyPr/>
        <a:lstStyle/>
        <a:p>
          <a:endParaRPr lang="zh-CN" altLang="en-US"/>
        </a:p>
      </dgm:t>
    </dgm:pt>
    <dgm:pt modelId="{872F8195-8098-465C-B7B0-9566836B20FE}">
      <dgm:prSet/>
      <dgm:spPr/>
      <dgm:t>
        <a:bodyPr/>
        <a:lstStyle/>
        <a:p>
          <a:pPr rtl="0"/>
          <a:r>
            <a:rPr lang="zh-CN" smtClean="0"/>
            <a:t>（</a:t>
          </a:r>
          <a:r>
            <a:rPr lang="en-US" smtClean="0"/>
            <a:t>2</a:t>
          </a:r>
          <a:r>
            <a:rPr lang="zh-CN" smtClean="0"/>
            <a:t>）根据排污量的大小征收排污费（或排污税）。</a:t>
          </a:r>
          <a:endParaRPr lang="zh-CN"/>
        </a:p>
      </dgm:t>
    </dgm:pt>
    <dgm:pt modelId="{C78BF53D-3B87-41C0-89AD-DD9DFF348C67}" cxnId="{99058BF5-A98E-44AB-AE70-DA9E07AB9F5B}" type="parTrans">
      <dgm:prSet/>
      <dgm:spPr/>
      <dgm:t>
        <a:bodyPr/>
        <a:lstStyle/>
        <a:p>
          <a:endParaRPr lang="zh-CN" altLang="en-US"/>
        </a:p>
      </dgm:t>
    </dgm:pt>
    <dgm:pt modelId="{C05DD5D9-8F83-4347-9477-76482C78E37F}" cxnId="{99058BF5-A98E-44AB-AE70-DA9E07AB9F5B}" type="sibTrans">
      <dgm:prSet/>
      <dgm:spPr/>
      <dgm:t>
        <a:bodyPr/>
        <a:lstStyle/>
        <a:p>
          <a:endParaRPr lang="zh-CN" altLang="en-US"/>
        </a:p>
      </dgm:t>
    </dgm:pt>
    <dgm:pt modelId="{BFE33445-08AE-403A-B1DB-F66C75F27809}" type="pres">
      <dgm:prSet presAssocID="{3FD06B74-FAE8-43C3-A877-FBEA4CEBD314}" presName="linear" presStyleCnt="0">
        <dgm:presLayoutVars>
          <dgm:animLvl val="lvl"/>
          <dgm:resizeHandles val="exact"/>
        </dgm:presLayoutVars>
      </dgm:prSet>
      <dgm:spPr/>
    </dgm:pt>
    <dgm:pt modelId="{DC829D09-720A-463C-A47A-DE7D606853F0}" type="pres">
      <dgm:prSet presAssocID="{C6CBC1D9-2788-441C-A52F-7C11F22A56DC}" presName="parentText" presStyleLbl="node1" presStyleIdx="0" presStyleCnt="2">
        <dgm:presLayoutVars>
          <dgm:chMax val="0"/>
          <dgm:bulletEnabled val="1"/>
        </dgm:presLayoutVars>
      </dgm:prSet>
      <dgm:spPr/>
    </dgm:pt>
    <dgm:pt modelId="{BE755ADE-0BA4-4BB2-B2ED-0AB5D432FF96}" type="pres">
      <dgm:prSet presAssocID="{03C50158-07AE-4846-B44E-6CB42E9E0D53}" presName="spacer" presStyleCnt="0"/>
      <dgm:spPr/>
    </dgm:pt>
    <dgm:pt modelId="{4E69E195-E90A-42D0-AA55-85258EE7B1E3}" type="pres">
      <dgm:prSet presAssocID="{872F8195-8098-465C-B7B0-9566836B20FE}" presName="parentText" presStyleLbl="node1" presStyleIdx="1" presStyleCnt="2">
        <dgm:presLayoutVars>
          <dgm:chMax val="0"/>
          <dgm:bulletEnabled val="1"/>
        </dgm:presLayoutVars>
      </dgm:prSet>
      <dgm:spPr/>
    </dgm:pt>
  </dgm:ptLst>
  <dgm:cxnLst>
    <dgm:cxn modelId="{CDAF8FF1-76F7-4338-8BD6-BB3637EF20BF}" type="presOf" srcId="{3FD06B74-FAE8-43C3-A877-FBEA4CEBD314}" destId="{BFE33445-08AE-403A-B1DB-F66C75F27809}" srcOrd="0" destOrd="0" presId="urn:microsoft.com/office/officeart/2005/8/layout/vList2"/>
    <dgm:cxn modelId="{FD3D4BCC-3885-4C4E-AF8C-BD29DAEE59C0}" srcId="{3FD06B74-FAE8-43C3-A877-FBEA4CEBD314}" destId="{C6CBC1D9-2788-441C-A52F-7C11F22A56DC}" srcOrd="0" destOrd="0" parTransId="{24771227-4625-4BE8-ABFD-77D48AC554D0}" sibTransId="{03C50158-07AE-4846-B44E-6CB42E9E0D53}"/>
    <dgm:cxn modelId="{572051BB-A09F-4559-BFB7-0594B9D6EFEF}" type="presOf" srcId="{C6CBC1D9-2788-441C-A52F-7C11F22A56DC}" destId="{DC829D09-720A-463C-A47A-DE7D606853F0}" srcOrd="0" destOrd="0" presId="urn:microsoft.com/office/officeart/2005/8/layout/vList2"/>
    <dgm:cxn modelId="{99058BF5-A98E-44AB-AE70-DA9E07AB9F5B}" srcId="{3FD06B74-FAE8-43C3-A877-FBEA4CEBD314}" destId="{872F8195-8098-465C-B7B0-9566836B20FE}" srcOrd="1" destOrd="0" parTransId="{C78BF53D-3B87-41C0-89AD-DD9DFF348C67}" sibTransId="{C05DD5D9-8F83-4347-9477-76482C78E37F}"/>
    <dgm:cxn modelId="{7619F0BB-5F90-406B-8E5D-090FBAC2CFA8}" type="presOf" srcId="{872F8195-8098-465C-B7B0-9566836B20FE}" destId="{4E69E195-E90A-42D0-AA55-85258EE7B1E3}" srcOrd="0" destOrd="0" presId="urn:microsoft.com/office/officeart/2005/8/layout/vList2"/>
    <dgm:cxn modelId="{2C238734-42B1-4189-965B-E41C336A33C0}" type="presParOf" srcId="{BFE33445-08AE-403A-B1DB-F66C75F27809}" destId="{DC829D09-720A-463C-A47A-DE7D606853F0}" srcOrd="0" destOrd="0" presId="urn:microsoft.com/office/officeart/2005/8/layout/vList2"/>
    <dgm:cxn modelId="{F691FF15-83C9-459F-A708-FA4CAAE94C4F}" type="presParOf" srcId="{BFE33445-08AE-403A-B1DB-F66C75F27809}" destId="{BE755ADE-0BA4-4BB2-B2ED-0AB5D432FF96}" srcOrd="1" destOrd="0" presId="urn:microsoft.com/office/officeart/2005/8/layout/vList2"/>
    <dgm:cxn modelId="{49BDDD1A-BF53-4226-ACF9-5FB96AA9F25E}" type="presParOf" srcId="{BFE33445-08AE-403A-B1DB-F66C75F27809}" destId="{4E69E195-E90A-42D0-AA55-85258EE7B1E3}" srcOrd="2" destOrd="0" presId="urn:microsoft.com/office/officeart/2005/8/layout/vList2"/>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A1607F6-5052-4125-B29C-1D6286A1AB5B}" type="doc">
      <dgm:prSet loTypeId="urn:microsoft.com/office/officeart/2005/8/layout/matrix3" loCatId="matrix" qsTypeId="urn:microsoft.com/office/officeart/2005/8/quickstyle/simple1" qsCatId="simple" csTypeId="urn:microsoft.com/office/officeart/2005/8/colors/accent1_2" csCatId="accent1"/>
      <dgm:spPr/>
      <dgm:t>
        <a:bodyPr/>
        <a:lstStyle/>
        <a:p>
          <a:endParaRPr lang="zh-CN" altLang="en-US"/>
        </a:p>
      </dgm:t>
    </dgm:pt>
    <dgm:pt modelId="{4B5613D4-DEF0-4665-BE01-00EF162CD198}">
      <dgm:prSet/>
      <dgm:spPr/>
      <dgm:t>
        <a:bodyPr/>
        <a:lstStyle/>
        <a:p>
          <a:pPr rtl="0"/>
          <a:r>
            <a:rPr lang="zh-CN" b="1" smtClean="0"/>
            <a:t>进一步完善社会保障制度；</a:t>
          </a:r>
          <a:endParaRPr lang="zh-CN"/>
        </a:p>
      </dgm:t>
    </dgm:pt>
    <dgm:pt modelId="{EFC32DD2-84F9-4C99-9EE5-2514C1138E31}" cxnId="{98912A51-590F-401A-A0BF-117F1F5637C7}" type="parTrans">
      <dgm:prSet/>
      <dgm:spPr/>
      <dgm:t>
        <a:bodyPr/>
        <a:lstStyle/>
        <a:p>
          <a:endParaRPr lang="zh-CN" altLang="en-US"/>
        </a:p>
      </dgm:t>
    </dgm:pt>
    <dgm:pt modelId="{FBEFB6D1-67CA-49E5-A827-93BD36EFBC72}" cxnId="{98912A51-590F-401A-A0BF-117F1F5637C7}" type="sibTrans">
      <dgm:prSet/>
      <dgm:spPr/>
      <dgm:t>
        <a:bodyPr/>
        <a:lstStyle/>
        <a:p>
          <a:endParaRPr lang="zh-CN" altLang="en-US"/>
        </a:p>
      </dgm:t>
    </dgm:pt>
    <dgm:pt modelId="{B9031718-3A09-45C7-BB68-9A0B244473F3}">
      <dgm:prSet/>
      <dgm:spPr/>
      <dgm:t>
        <a:bodyPr/>
        <a:lstStyle/>
        <a:p>
          <a:pPr rtl="0"/>
          <a:r>
            <a:rPr lang="zh-CN" b="1" smtClean="0"/>
            <a:t>改革国民教育和医疗卫生保障制度；</a:t>
          </a:r>
          <a:endParaRPr lang="zh-CN"/>
        </a:p>
      </dgm:t>
    </dgm:pt>
    <dgm:pt modelId="{D3B3849A-1240-4BF9-BFAF-00920542E463}" cxnId="{AD0B6636-BB9E-4050-BEAF-2157F52AF2E4}" type="parTrans">
      <dgm:prSet/>
      <dgm:spPr/>
      <dgm:t>
        <a:bodyPr/>
        <a:lstStyle/>
        <a:p>
          <a:endParaRPr lang="zh-CN" altLang="en-US"/>
        </a:p>
      </dgm:t>
    </dgm:pt>
    <dgm:pt modelId="{30737A2C-7D66-41C9-82C1-11B35075BB65}" cxnId="{AD0B6636-BB9E-4050-BEAF-2157F52AF2E4}" type="sibTrans">
      <dgm:prSet/>
      <dgm:spPr/>
      <dgm:t>
        <a:bodyPr/>
        <a:lstStyle/>
        <a:p>
          <a:endParaRPr lang="zh-CN" altLang="en-US"/>
        </a:p>
      </dgm:t>
    </dgm:pt>
    <dgm:pt modelId="{B61171E8-717C-462A-8158-F88DDBE1AA68}">
      <dgm:prSet/>
      <dgm:spPr/>
      <dgm:t>
        <a:bodyPr/>
        <a:lstStyle/>
        <a:p>
          <a:pPr rtl="0"/>
          <a:r>
            <a:rPr lang="zh-CN" b="1" smtClean="0"/>
            <a:t>促进充分就业；</a:t>
          </a:r>
          <a:endParaRPr lang="zh-CN"/>
        </a:p>
      </dgm:t>
    </dgm:pt>
    <dgm:pt modelId="{79433C65-6ED8-48E5-A20D-7353F185E973}" cxnId="{1E1F81C1-5DBC-49E0-B303-CCB955C04100}" type="parTrans">
      <dgm:prSet/>
      <dgm:spPr/>
      <dgm:t>
        <a:bodyPr/>
        <a:lstStyle/>
        <a:p>
          <a:endParaRPr lang="zh-CN" altLang="en-US"/>
        </a:p>
      </dgm:t>
    </dgm:pt>
    <dgm:pt modelId="{6AC35A9E-BA78-4A6B-9F91-44CAC4264D30}" cxnId="{1E1F81C1-5DBC-49E0-B303-CCB955C04100}" type="sibTrans">
      <dgm:prSet/>
      <dgm:spPr/>
      <dgm:t>
        <a:bodyPr/>
        <a:lstStyle/>
        <a:p>
          <a:endParaRPr lang="zh-CN" altLang="en-US"/>
        </a:p>
      </dgm:t>
    </dgm:pt>
    <dgm:pt modelId="{D5EC2479-47F6-4A6A-8184-1F1BF4E6E26B}">
      <dgm:prSet/>
      <dgm:spPr/>
      <dgm:t>
        <a:bodyPr/>
        <a:lstStyle/>
        <a:p>
          <a:pPr rtl="0"/>
          <a:r>
            <a:rPr lang="zh-CN" b="1" smtClean="0"/>
            <a:t>建立更加公平合理的税收制度和分配结构。</a:t>
          </a:r>
          <a:endParaRPr lang="zh-CN"/>
        </a:p>
      </dgm:t>
    </dgm:pt>
    <dgm:pt modelId="{DA623D00-7BD3-416D-A439-7EE79CB0C825}" cxnId="{4A4E1741-FBB8-468F-8778-3317B45C5A2C}" type="parTrans">
      <dgm:prSet/>
      <dgm:spPr/>
      <dgm:t>
        <a:bodyPr/>
        <a:lstStyle/>
        <a:p>
          <a:endParaRPr lang="zh-CN" altLang="en-US"/>
        </a:p>
      </dgm:t>
    </dgm:pt>
    <dgm:pt modelId="{D8AC40DB-EE60-4E20-A87A-E16D0D67FE35}" cxnId="{4A4E1741-FBB8-468F-8778-3317B45C5A2C}" type="sibTrans">
      <dgm:prSet/>
      <dgm:spPr/>
      <dgm:t>
        <a:bodyPr/>
        <a:lstStyle/>
        <a:p>
          <a:endParaRPr lang="zh-CN" altLang="en-US"/>
        </a:p>
      </dgm:t>
    </dgm:pt>
    <dgm:pt modelId="{4E7B60A9-885A-4647-81CE-6F764F533B60}" type="pres">
      <dgm:prSet presAssocID="{EA1607F6-5052-4125-B29C-1D6286A1AB5B}" presName="matrix" presStyleCnt="0">
        <dgm:presLayoutVars>
          <dgm:chMax val="1"/>
          <dgm:dir/>
          <dgm:resizeHandles val="exact"/>
        </dgm:presLayoutVars>
      </dgm:prSet>
      <dgm:spPr/>
    </dgm:pt>
    <dgm:pt modelId="{EB7FD7BD-367E-46E3-A409-3332AC227B58}" type="pres">
      <dgm:prSet presAssocID="{EA1607F6-5052-4125-B29C-1D6286A1AB5B}" presName="diamond" presStyleLbl="bgShp" presStyleIdx="0" presStyleCnt="1"/>
      <dgm:spPr/>
    </dgm:pt>
    <dgm:pt modelId="{5CF6227F-9510-48F0-95D5-5F8C99419E98}" type="pres">
      <dgm:prSet presAssocID="{EA1607F6-5052-4125-B29C-1D6286A1AB5B}" presName="quad1" presStyleLbl="node1" presStyleIdx="0" presStyleCnt="4">
        <dgm:presLayoutVars>
          <dgm:chMax val="0"/>
          <dgm:chPref val="0"/>
          <dgm:bulletEnabled val="1"/>
        </dgm:presLayoutVars>
      </dgm:prSet>
      <dgm:spPr/>
    </dgm:pt>
    <dgm:pt modelId="{30A055F6-3354-4730-9D2A-A51F21678DED}" type="pres">
      <dgm:prSet presAssocID="{EA1607F6-5052-4125-B29C-1D6286A1AB5B}" presName="quad2" presStyleLbl="node1" presStyleIdx="1" presStyleCnt="4">
        <dgm:presLayoutVars>
          <dgm:chMax val="0"/>
          <dgm:chPref val="0"/>
          <dgm:bulletEnabled val="1"/>
        </dgm:presLayoutVars>
      </dgm:prSet>
      <dgm:spPr/>
    </dgm:pt>
    <dgm:pt modelId="{158EB089-60A2-4194-81D8-65D63B9C0AF4}" type="pres">
      <dgm:prSet presAssocID="{EA1607F6-5052-4125-B29C-1D6286A1AB5B}" presName="quad3" presStyleLbl="node1" presStyleIdx="2" presStyleCnt="4">
        <dgm:presLayoutVars>
          <dgm:chMax val="0"/>
          <dgm:chPref val="0"/>
          <dgm:bulletEnabled val="1"/>
        </dgm:presLayoutVars>
      </dgm:prSet>
      <dgm:spPr/>
    </dgm:pt>
    <dgm:pt modelId="{F693777C-6C96-4872-8BCA-4B44BEAB7F19}" type="pres">
      <dgm:prSet presAssocID="{EA1607F6-5052-4125-B29C-1D6286A1AB5B}" presName="quad4" presStyleLbl="node1" presStyleIdx="3" presStyleCnt="4">
        <dgm:presLayoutVars>
          <dgm:chMax val="0"/>
          <dgm:chPref val="0"/>
          <dgm:bulletEnabled val="1"/>
        </dgm:presLayoutVars>
      </dgm:prSet>
      <dgm:spPr/>
    </dgm:pt>
  </dgm:ptLst>
  <dgm:cxnLst>
    <dgm:cxn modelId="{AD0B6636-BB9E-4050-BEAF-2157F52AF2E4}" srcId="{EA1607F6-5052-4125-B29C-1D6286A1AB5B}" destId="{B9031718-3A09-45C7-BB68-9A0B244473F3}" srcOrd="1" destOrd="0" parTransId="{D3B3849A-1240-4BF9-BFAF-00920542E463}" sibTransId="{30737A2C-7D66-41C9-82C1-11B35075BB65}"/>
    <dgm:cxn modelId="{C1A56B7A-610B-42D1-B798-DBE6F3F7FCF3}" type="presOf" srcId="{D5EC2479-47F6-4A6A-8184-1F1BF4E6E26B}" destId="{F693777C-6C96-4872-8BCA-4B44BEAB7F19}" srcOrd="0" destOrd="0" presId="urn:microsoft.com/office/officeart/2005/8/layout/matrix3"/>
    <dgm:cxn modelId="{DD86F28F-A7B5-41A7-A05E-E15B7ADBABF3}" type="presOf" srcId="{EA1607F6-5052-4125-B29C-1D6286A1AB5B}" destId="{4E7B60A9-885A-4647-81CE-6F764F533B60}" srcOrd="0" destOrd="0" presId="urn:microsoft.com/office/officeart/2005/8/layout/matrix3"/>
    <dgm:cxn modelId="{98912A51-590F-401A-A0BF-117F1F5637C7}" srcId="{EA1607F6-5052-4125-B29C-1D6286A1AB5B}" destId="{4B5613D4-DEF0-4665-BE01-00EF162CD198}" srcOrd="0" destOrd="0" parTransId="{EFC32DD2-84F9-4C99-9EE5-2514C1138E31}" sibTransId="{FBEFB6D1-67CA-49E5-A827-93BD36EFBC72}"/>
    <dgm:cxn modelId="{4A4E1741-FBB8-468F-8778-3317B45C5A2C}" srcId="{EA1607F6-5052-4125-B29C-1D6286A1AB5B}" destId="{D5EC2479-47F6-4A6A-8184-1F1BF4E6E26B}" srcOrd="3" destOrd="0" parTransId="{DA623D00-7BD3-416D-A439-7EE79CB0C825}" sibTransId="{D8AC40DB-EE60-4E20-A87A-E16D0D67FE35}"/>
    <dgm:cxn modelId="{DE163F9C-6F6E-4388-B5BD-160EB5683222}" type="presOf" srcId="{B9031718-3A09-45C7-BB68-9A0B244473F3}" destId="{30A055F6-3354-4730-9D2A-A51F21678DED}" srcOrd="0" destOrd="0" presId="urn:microsoft.com/office/officeart/2005/8/layout/matrix3"/>
    <dgm:cxn modelId="{BC7EE721-385F-4B62-A026-BC2D15BC32F1}" type="presOf" srcId="{B61171E8-717C-462A-8158-F88DDBE1AA68}" destId="{158EB089-60A2-4194-81D8-65D63B9C0AF4}" srcOrd="0" destOrd="0" presId="urn:microsoft.com/office/officeart/2005/8/layout/matrix3"/>
    <dgm:cxn modelId="{1E1F81C1-5DBC-49E0-B303-CCB955C04100}" srcId="{EA1607F6-5052-4125-B29C-1D6286A1AB5B}" destId="{B61171E8-717C-462A-8158-F88DDBE1AA68}" srcOrd="2" destOrd="0" parTransId="{79433C65-6ED8-48E5-A20D-7353F185E973}" sibTransId="{6AC35A9E-BA78-4A6B-9F91-44CAC4264D30}"/>
    <dgm:cxn modelId="{D25A9A20-673C-4A57-BC45-4EC6282C9B3E}" type="presOf" srcId="{4B5613D4-DEF0-4665-BE01-00EF162CD198}" destId="{5CF6227F-9510-48F0-95D5-5F8C99419E98}" srcOrd="0" destOrd="0" presId="urn:microsoft.com/office/officeart/2005/8/layout/matrix3"/>
    <dgm:cxn modelId="{C082ADBA-3E55-44B3-87BE-D385247729E7}" type="presParOf" srcId="{4E7B60A9-885A-4647-81CE-6F764F533B60}" destId="{EB7FD7BD-367E-46E3-A409-3332AC227B58}" srcOrd="0" destOrd="0" presId="urn:microsoft.com/office/officeart/2005/8/layout/matrix3"/>
    <dgm:cxn modelId="{8341351E-834F-4BA0-86EB-B9D6FD045234}" type="presParOf" srcId="{4E7B60A9-885A-4647-81CE-6F764F533B60}" destId="{5CF6227F-9510-48F0-95D5-5F8C99419E98}" srcOrd="1" destOrd="0" presId="urn:microsoft.com/office/officeart/2005/8/layout/matrix3"/>
    <dgm:cxn modelId="{291F97EF-3488-4FA3-BE88-4D4794FAE351}" type="presParOf" srcId="{4E7B60A9-885A-4647-81CE-6F764F533B60}" destId="{30A055F6-3354-4730-9D2A-A51F21678DED}" srcOrd="2" destOrd="0" presId="urn:microsoft.com/office/officeart/2005/8/layout/matrix3"/>
    <dgm:cxn modelId="{A71DD9AF-73D9-48F2-8C9D-B8E4DB13AFFD}" type="presParOf" srcId="{4E7B60A9-885A-4647-81CE-6F764F533B60}" destId="{158EB089-60A2-4194-81D8-65D63B9C0AF4}" srcOrd="3" destOrd="0" presId="urn:microsoft.com/office/officeart/2005/8/layout/matrix3"/>
    <dgm:cxn modelId="{29795B95-C5A1-49B8-9A62-55AD699BE4AB}" type="presParOf" srcId="{4E7B60A9-885A-4647-81CE-6F764F533B60}" destId="{F693777C-6C96-4872-8BCA-4B44BEAB7F19}" srcOrd="4" destOrd="0" presId="urn:microsoft.com/office/officeart/2005/8/layout/matrix3"/>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8524875" cy="2585323"/>
        <a:chOff x="0" y="0"/>
        <a:chExt cx="8524875" cy="2585323"/>
      </a:xfrm>
    </dsp:grpSpPr>
    <dsp:sp modelId="{E0005064-622E-49C6-B2DB-911DB5B2ECFD}">
      <dsp:nvSpPr>
        <dsp:cNvPr id="3" name="上箭头 2"/>
        <dsp:cNvSpPr/>
      </dsp:nvSpPr>
      <dsp:spPr bwMode="white">
        <a:xfrm>
          <a:off x="4689" y="0"/>
          <a:ext cx="2813209" cy="1240955"/>
        </a:xfrm>
        <a:prstGeom prst="upArrow">
          <a:avLst/>
        </a:prstGeom>
      </dsp:spPr>
      <dsp:style>
        <a:lnRef idx="2">
          <a:schemeClr val="lt1"/>
        </a:lnRef>
        <a:fillRef idx="1">
          <a:schemeClr val="accent1"/>
        </a:fillRef>
        <a:effectRef idx="0">
          <a:scrgbClr r="0" g="0" b="0"/>
        </a:effectRef>
        <a:fontRef idx="minor">
          <a:schemeClr val="lt1"/>
        </a:fontRef>
      </dsp:style>
      <dsp:txXfrm>
        <a:off x="4689" y="0"/>
        <a:ext cx="2813209" cy="1240955"/>
      </dsp:txXfrm>
    </dsp:sp>
    <dsp:sp modelId="{6AA3439E-7AB3-4DA3-88D6-290606DE06DB}">
      <dsp:nvSpPr>
        <dsp:cNvPr id="4" name="矩形 3"/>
        <dsp:cNvSpPr/>
      </dsp:nvSpPr>
      <dsp:spPr bwMode="white">
        <a:xfrm>
          <a:off x="2902294" y="0"/>
          <a:ext cx="4773930" cy="1240955"/>
        </a:xfrm>
        <a:prstGeom prst="rect">
          <a:avLst/>
        </a:prstGeom>
      </dsp:spPr>
      <dsp:style>
        <a:lnRef idx="0">
          <a:schemeClr val="dk1">
            <a:alpha val="0"/>
          </a:schemeClr>
        </a:lnRef>
        <a:fillRef idx="0">
          <a:schemeClr val="lt1">
            <a:alpha val="0"/>
          </a:schemeClr>
        </a:fillRef>
        <a:effectRef idx="0">
          <a:scrgbClr r="0" g="0" b="0"/>
        </a:effectRef>
        <a:fontRef idx="minor"/>
      </dsp:style>
      <dsp:txBody>
        <a:bodyPr lIns="120904" tIns="0" rIns="120904" bIns="120904" anchor="ctr"/>
        <a:lstStyle>
          <a:lvl1pPr algn="l">
            <a:defRPr sz="1700"/>
          </a:lvl1pPr>
          <a:lvl2pPr marL="114300" indent="-114300" algn="l">
            <a:defRPr sz="1300"/>
          </a:lvl2pPr>
          <a:lvl3pPr marL="228600" indent="-114300" algn="l">
            <a:defRPr sz="1300"/>
          </a:lvl3pPr>
          <a:lvl4pPr marL="342900" indent="-114300" algn="l">
            <a:defRPr sz="1300"/>
          </a:lvl4pPr>
          <a:lvl5pPr marL="457200" indent="-114300" algn="l">
            <a:defRPr sz="1300"/>
          </a:lvl5pPr>
          <a:lvl6pPr marL="571500" indent="-114300" algn="l">
            <a:defRPr sz="1300"/>
          </a:lvl6pPr>
          <a:lvl7pPr marL="685800" indent="-114300" algn="l">
            <a:defRPr sz="1300"/>
          </a:lvl7pPr>
          <a:lvl8pPr marL="800100" indent="-114300" algn="l">
            <a:defRPr sz="1300"/>
          </a:lvl8pPr>
          <a:lvl9pPr marL="914400" indent="-114300" algn="l">
            <a:defRPr sz="1300"/>
          </a:lvl9pPr>
        </a:lstStyle>
        <a:p>
          <a:pPr lvl="0" rtl="0">
            <a:lnSpc>
              <a:spcPct val="100000"/>
            </a:lnSpc>
            <a:spcBef>
              <a:spcPct val="0"/>
            </a:spcBef>
            <a:spcAft>
              <a:spcPct val="35000"/>
            </a:spcAft>
          </a:pPr>
          <a:r>
            <a:rPr lang="zh-CN" b="1" dirty="0" smtClean="0">
              <a:solidFill>
                <a:schemeClr val="tx1"/>
              </a:solidFill>
            </a:rPr>
            <a:t>如果资源采取其他的使用方法，能够在他人未受损害的情况下使至少一个人的经济福利得到提高，就说明它目前的使用是低效率的。</a:t>
          </a:r>
          <a:endParaRPr lang="zh-CN" dirty="0">
            <a:solidFill>
              <a:schemeClr val="tx1"/>
            </a:solidFill>
          </a:endParaRPr>
        </a:p>
      </dsp:txBody>
      <dsp:txXfrm>
        <a:off x="2902294" y="0"/>
        <a:ext cx="4773930" cy="1240955"/>
      </dsp:txXfrm>
    </dsp:sp>
    <dsp:sp modelId="{BA58DDF1-93EB-4D56-81C3-D5D732E2AC4B}">
      <dsp:nvSpPr>
        <dsp:cNvPr id="5" name="下箭头 4"/>
        <dsp:cNvSpPr/>
      </dsp:nvSpPr>
      <dsp:spPr bwMode="white">
        <a:xfrm>
          <a:off x="848651" y="1344368"/>
          <a:ext cx="2813209" cy="1240955"/>
        </a:xfrm>
        <a:prstGeom prst="downArrow">
          <a:avLst/>
        </a:prstGeom>
      </dsp:spPr>
      <dsp:style>
        <a:lnRef idx="2">
          <a:schemeClr val="lt1"/>
        </a:lnRef>
        <a:fillRef idx="1">
          <a:schemeClr val="accent1"/>
        </a:fillRef>
        <a:effectRef idx="0">
          <a:scrgbClr r="0" g="0" b="0"/>
        </a:effectRef>
        <a:fontRef idx="minor">
          <a:schemeClr val="lt1"/>
        </a:fontRef>
      </dsp:style>
      <dsp:txXfrm>
        <a:off x="848651" y="1344368"/>
        <a:ext cx="2813209" cy="1240955"/>
      </dsp:txXfrm>
    </dsp:sp>
    <dsp:sp modelId="{D24204C8-DE50-4D53-9751-1E0B3BFD9EEE}">
      <dsp:nvSpPr>
        <dsp:cNvPr id="6" name="矩形 5"/>
        <dsp:cNvSpPr/>
      </dsp:nvSpPr>
      <dsp:spPr bwMode="white">
        <a:xfrm>
          <a:off x="3746256" y="1344368"/>
          <a:ext cx="4773930" cy="1240955"/>
        </a:xfrm>
        <a:prstGeom prst="rect">
          <a:avLst/>
        </a:prstGeom>
      </dsp:spPr>
      <dsp:style>
        <a:lnRef idx="0">
          <a:schemeClr val="dk1">
            <a:alpha val="0"/>
          </a:schemeClr>
        </a:lnRef>
        <a:fillRef idx="0">
          <a:schemeClr val="lt1">
            <a:alpha val="0"/>
          </a:schemeClr>
        </a:fillRef>
        <a:effectRef idx="0">
          <a:scrgbClr r="0" g="0" b="0"/>
        </a:effectRef>
        <a:fontRef idx="minor"/>
      </dsp:style>
      <dsp:txBody>
        <a:bodyPr lIns="120904" tIns="0" rIns="120904" bIns="120904" anchor="ctr"/>
        <a:lstStyle>
          <a:lvl1pPr algn="l">
            <a:defRPr sz="1700"/>
          </a:lvl1pPr>
          <a:lvl2pPr marL="114300" indent="-114300" algn="l">
            <a:defRPr sz="1300"/>
          </a:lvl2pPr>
          <a:lvl3pPr marL="228600" indent="-114300" algn="l">
            <a:defRPr sz="1300"/>
          </a:lvl3pPr>
          <a:lvl4pPr marL="342900" indent="-114300" algn="l">
            <a:defRPr sz="1300"/>
          </a:lvl4pPr>
          <a:lvl5pPr marL="457200" indent="-114300" algn="l">
            <a:defRPr sz="1300"/>
          </a:lvl5pPr>
          <a:lvl6pPr marL="571500" indent="-114300" algn="l">
            <a:defRPr sz="1300"/>
          </a:lvl6pPr>
          <a:lvl7pPr marL="685800" indent="-114300" algn="l">
            <a:defRPr sz="1300"/>
          </a:lvl7pPr>
          <a:lvl8pPr marL="800100" indent="-114300" algn="l">
            <a:defRPr sz="1300"/>
          </a:lvl8pPr>
          <a:lvl9pPr marL="914400" indent="-114300" algn="l">
            <a:defRPr sz="1300"/>
          </a:lvl9pPr>
        </a:lstStyle>
        <a:p>
          <a:pPr lvl="0" rtl="0">
            <a:lnSpc>
              <a:spcPct val="100000"/>
            </a:lnSpc>
            <a:spcBef>
              <a:spcPct val="0"/>
            </a:spcBef>
            <a:spcAft>
              <a:spcPct val="35000"/>
            </a:spcAft>
          </a:pPr>
          <a:r>
            <a:rPr lang="zh-CN" b="1" smtClean="0">
              <a:solidFill>
                <a:schemeClr val="tx1"/>
              </a:solidFill>
            </a:rPr>
            <a:t>如果在不损害其他人经济福利的情况下，已不可能再找到使用资源的其他方法来增加任何一个人的经济福利，就说明此时资源的使用是高效率的。</a:t>
          </a:r>
          <a:endParaRPr lang="zh-CN">
            <a:solidFill>
              <a:schemeClr val="tx1"/>
            </a:solidFill>
          </a:endParaRPr>
        </a:p>
      </dsp:txBody>
      <dsp:txXfrm>
        <a:off x="3746256" y="1344368"/>
        <a:ext cx="4773930" cy="1240955"/>
      </dsp:txXfrm>
    </dsp:sp>
  </dsp:spTree>
</dsp:drawing>
</file>

<file path=ppt/diagrams/drawing2.xml><?xml version="1.0" encoding="utf-8"?>
<dsp:drawing xmlns:dgm="http://schemas.openxmlformats.org/drawingml/2006/diagram" xmlns:dsp="http://schemas.microsoft.com/office/drawing/2008/diagram" xmlns:a="http://schemas.openxmlformats.org/drawingml/2006/main" xmlns:r="http://schemas.openxmlformats.org/officeDocument/2006/relationships">
  <dsp:spTree>
    <dsp:nvGrpSpPr>
      <dsp:cNvPr id="2" name="组合 1"/>
      <dsp:cNvGrpSpPr/>
    </dsp:nvGrpSpPr>
    <dsp:grpSpPr>
      <a:xfrm>
        <a:off x="0" y="0"/>
        <a:ext cx="6096000" cy="2438400"/>
        <a:chOff x="0" y="0"/>
        <a:chExt cx="6096000" cy="2438400"/>
      </a:xfrm>
    </dsp:grpSpPr>
    <dsp:sp modelId="{B14ECA57-3DF3-47F4-BB20-A39A78C54CC2}">
      <dsp:nvSpPr>
        <dsp:cNvPr id="3" name="形状 2"/>
        <dsp:cNvSpPr/>
      </dsp:nvSpPr>
      <dsp:spPr bwMode="white">
        <a:xfrm>
          <a:off x="0" y="587716"/>
          <a:ext cx="6096000" cy="2438400"/>
        </a:xfrm>
        <a:prstGeom prst="leftRightRibbon">
          <a:avLst/>
        </a:prstGeom>
      </dsp:spPr>
      <dsp:style>
        <a:lnRef idx="2">
          <a:schemeClr val="lt1"/>
        </a:lnRef>
        <a:fillRef idx="1">
          <a:schemeClr val="accent1"/>
        </a:fillRef>
        <a:effectRef idx="0">
          <a:scrgbClr r="0" g="0" b="0"/>
        </a:effectRef>
        <a:fontRef idx="minor">
          <a:schemeClr val="lt1"/>
        </a:fontRef>
      </dsp:style>
      <dsp:txXfrm>
        <a:off x="0" y="587716"/>
        <a:ext cx="6096000" cy="2438400"/>
      </dsp:txXfrm>
    </dsp:sp>
    <dsp:sp modelId="{E89415E6-4F22-40FC-A0BF-1AA5EA524502}">
      <dsp:nvSpPr>
        <dsp:cNvPr id="4" name="矩形 3"/>
        <dsp:cNvSpPr/>
      </dsp:nvSpPr>
      <dsp:spPr bwMode="white">
        <a:xfrm>
          <a:off x="731520" y="1014436"/>
          <a:ext cx="2011680" cy="1194816"/>
        </a:xfrm>
        <a:prstGeom prst="rect">
          <a:avLst/>
        </a:prstGeom>
        <a:noFill/>
        <a:ln>
          <a:noFill/>
        </a:ln>
      </dsp:spPr>
      <dsp:style>
        <a:lnRef idx="2">
          <a:scrgbClr r="0" g="0" b="0"/>
        </a:lnRef>
        <a:fillRef idx="1">
          <a:scrgbClr r="0" g="0" b="0"/>
        </a:fillRef>
        <a:effectRef idx="0">
          <a:scrgbClr r="0" g="0" b="0"/>
        </a:effectRef>
        <a:fontRef idx="minor">
          <a:schemeClr val="lt1"/>
        </a:fontRef>
      </dsp:style>
      <dsp:txBody>
        <a:bodyPr lIns="0" tIns="46228" rIns="0" bIns="49530" anchor="ctr"/>
        <a:lstStyle>
          <a:lvl1pPr algn="ctr">
            <a:defRPr sz="1300"/>
          </a:lvl1pPr>
          <a:lvl2pPr marL="57150" indent="-57150" algn="ctr">
            <a:defRPr sz="1000"/>
          </a:lvl2pPr>
          <a:lvl3pPr marL="114300" indent="-57150" algn="ctr">
            <a:defRPr sz="1000"/>
          </a:lvl3pPr>
          <a:lvl4pPr marL="171450" indent="-57150" algn="ctr">
            <a:defRPr sz="1000"/>
          </a:lvl4pPr>
          <a:lvl5pPr marL="228600" indent="-57150" algn="ctr">
            <a:defRPr sz="1000"/>
          </a:lvl5pPr>
          <a:lvl6pPr marL="285750" indent="-57150" algn="ctr">
            <a:defRPr sz="1000"/>
          </a:lvl6pPr>
          <a:lvl7pPr marL="342900" indent="-57150" algn="ctr">
            <a:defRPr sz="1000"/>
          </a:lvl7pPr>
          <a:lvl8pPr marL="400050" indent="-57150" algn="ctr">
            <a:defRPr sz="1000"/>
          </a:lvl8pPr>
          <a:lvl9pPr marL="457200" indent="-57150" algn="ctr">
            <a:defRPr sz="1000"/>
          </a:lvl9pPr>
        </a:lstStyle>
        <a:p>
          <a:pPr lvl="0" rtl="0">
            <a:lnSpc>
              <a:spcPct val="100000"/>
            </a:lnSpc>
            <a:spcBef>
              <a:spcPct val="0"/>
            </a:spcBef>
            <a:spcAft>
              <a:spcPct val="35000"/>
            </a:spcAft>
          </a:pPr>
          <a:r>
            <a:rPr lang="zh-CN" smtClean="0"/>
            <a:t>消费者剩余是指消费者在购买某种产品时愿意支付的价格和实际支付的价格之间的差额，代表消费者从购买产品中得到的净经济福利。</a:t>
          </a:r>
          <a:endParaRPr lang="zh-CN"/>
        </a:p>
      </dsp:txBody>
      <dsp:txXfrm>
        <a:off x="731520" y="1014436"/>
        <a:ext cx="2011680" cy="1194816"/>
      </dsp:txXfrm>
    </dsp:sp>
    <dsp:sp modelId="{A97B7EC5-7265-4B35-9809-7E32BC07FA3B}">
      <dsp:nvSpPr>
        <dsp:cNvPr id="5" name="矩形 4"/>
        <dsp:cNvSpPr/>
      </dsp:nvSpPr>
      <dsp:spPr bwMode="white">
        <a:xfrm>
          <a:off x="3048000" y="1404580"/>
          <a:ext cx="2377440" cy="1194816"/>
        </a:xfrm>
        <a:prstGeom prst="rect">
          <a:avLst/>
        </a:prstGeom>
        <a:noFill/>
        <a:ln>
          <a:noFill/>
        </a:ln>
      </dsp:spPr>
      <dsp:style>
        <a:lnRef idx="2">
          <a:scrgbClr r="0" g="0" b="0"/>
        </a:lnRef>
        <a:fillRef idx="1">
          <a:scrgbClr r="0" g="0" b="0"/>
        </a:fillRef>
        <a:effectRef idx="0">
          <a:scrgbClr r="0" g="0" b="0"/>
        </a:effectRef>
        <a:fontRef idx="minor">
          <a:schemeClr val="lt1"/>
        </a:fontRef>
      </dsp:style>
      <dsp:txBody>
        <a:bodyPr lIns="0" tIns="46228" rIns="0" bIns="49530" anchor="ctr"/>
        <a:lstStyle>
          <a:lvl1pPr algn="ctr">
            <a:defRPr sz="1300"/>
          </a:lvl1pPr>
          <a:lvl2pPr marL="57150" indent="-57150" algn="ctr">
            <a:defRPr sz="1000"/>
          </a:lvl2pPr>
          <a:lvl3pPr marL="114300" indent="-57150" algn="ctr">
            <a:defRPr sz="1000"/>
          </a:lvl3pPr>
          <a:lvl4pPr marL="171450" indent="-57150" algn="ctr">
            <a:defRPr sz="1000"/>
          </a:lvl4pPr>
          <a:lvl5pPr marL="228600" indent="-57150" algn="ctr">
            <a:defRPr sz="1000"/>
          </a:lvl5pPr>
          <a:lvl6pPr marL="285750" indent="-57150" algn="ctr">
            <a:defRPr sz="1000"/>
          </a:lvl6pPr>
          <a:lvl7pPr marL="342900" indent="-57150" algn="ctr">
            <a:defRPr sz="1000"/>
          </a:lvl7pPr>
          <a:lvl8pPr marL="400050" indent="-57150" algn="ctr">
            <a:defRPr sz="1000"/>
          </a:lvl8pPr>
          <a:lvl9pPr marL="457200" indent="-57150" algn="ctr">
            <a:defRPr sz="1000"/>
          </a:lvl9pPr>
        </a:lstStyle>
        <a:p>
          <a:pPr lvl="0" rtl="0">
            <a:lnSpc>
              <a:spcPct val="100000"/>
            </a:lnSpc>
            <a:spcBef>
              <a:spcPct val="0"/>
            </a:spcBef>
            <a:spcAft>
              <a:spcPct val="35000"/>
            </a:spcAft>
          </a:pPr>
          <a:r>
            <a:rPr lang="zh-CN" smtClean="0"/>
            <a:t>生产者剩余是指生产者在提供产品时销售收入与成本之间的差额（利润），代表生产者从提供产品中得到的净经济福利。</a:t>
          </a:r>
          <a:endParaRPr lang="zh-CN"/>
        </a:p>
      </dsp:txBody>
      <dsp:txXfrm>
        <a:off x="3048000" y="1404580"/>
        <a:ext cx="2377440" cy="119481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737CF9-CBA4-41DB-9E55-7DD62C8AD29E}">
      <dsp:nvSpPr>
        <dsp:cNvPr id="0" name=""/>
        <dsp:cNvSpPr/>
      </dsp:nvSpPr>
      <dsp:spPr>
        <a:xfrm rot="16200000">
          <a:off x="2157" y="965"/>
          <a:ext cx="1890117" cy="1890117"/>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lvl="0" algn="ctr" defTabSz="577850" rtl="0">
            <a:lnSpc>
              <a:spcPct val="90000"/>
            </a:lnSpc>
            <a:spcBef>
              <a:spcPct val="0"/>
            </a:spcBef>
            <a:spcAft>
              <a:spcPct val="35000"/>
            </a:spcAft>
          </a:pPr>
          <a:r>
            <a:rPr lang="zh-CN" sz="1300" b="1" kern="1200" smtClean="0"/>
            <a:t>一是造成社会经济福利的进一步损失；</a:t>
          </a:r>
          <a:endParaRPr lang="zh-CN" sz="1300" kern="1200"/>
        </a:p>
      </dsp:txBody>
      <dsp:txXfrm rot="5400000">
        <a:off x="2157" y="473494"/>
        <a:ext cx="1559347" cy="945059"/>
      </dsp:txXfrm>
    </dsp:sp>
    <dsp:sp modelId="{16C7B3C2-3E52-4A34-B113-C820DC25FDC9}">
      <dsp:nvSpPr>
        <dsp:cNvPr id="0" name=""/>
        <dsp:cNvSpPr/>
      </dsp:nvSpPr>
      <dsp:spPr>
        <a:xfrm rot="5400000">
          <a:off x="4203725" y="965"/>
          <a:ext cx="1890117" cy="1890117"/>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lvl="0" algn="ctr" defTabSz="577850" rtl="0">
            <a:lnSpc>
              <a:spcPct val="90000"/>
            </a:lnSpc>
            <a:spcBef>
              <a:spcPct val="0"/>
            </a:spcBef>
            <a:spcAft>
              <a:spcPct val="35000"/>
            </a:spcAft>
          </a:pPr>
          <a:r>
            <a:rPr lang="zh-CN" sz="1300" b="1" kern="1200" smtClean="0"/>
            <a:t>二是导致政府工作的低效率和不公正。</a:t>
          </a:r>
          <a:endParaRPr lang="zh-CN" sz="1300" kern="1200"/>
        </a:p>
      </dsp:txBody>
      <dsp:txXfrm rot="-5400000">
        <a:off x="4534495" y="473494"/>
        <a:ext cx="1559347" cy="94505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04F422-CB43-468B-B9EF-202DD2515D16}">
      <dsp:nvSpPr>
        <dsp:cNvPr id="0" name=""/>
        <dsp:cNvSpPr/>
      </dsp:nvSpPr>
      <dsp:spPr>
        <a:xfrm>
          <a:off x="821698" y="1258308"/>
          <a:ext cx="1043741" cy="1043741"/>
        </a:xfrm>
        <a:prstGeom prst="donut">
          <a:avLst>
            <a:gd name="adj" fmla="val 2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A6FBA29-062B-4BC6-9805-F701A85E5921}">
      <dsp:nvSpPr>
        <dsp:cNvPr id="0" name=""/>
        <dsp:cNvSpPr/>
      </dsp:nvSpPr>
      <dsp:spPr>
        <a:xfrm rot="17700000">
          <a:off x="1189465" y="407446"/>
          <a:ext cx="1297487" cy="6252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0" rIns="0" bIns="0" numCol="1" spcCol="1270" anchor="ctr" anchorCtr="0">
          <a:noAutofit/>
        </a:bodyPr>
        <a:lstStyle/>
        <a:p>
          <a:pPr lvl="0" algn="l" defTabSz="666750" rtl="0">
            <a:lnSpc>
              <a:spcPct val="90000"/>
            </a:lnSpc>
            <a:spcBef>
              <a:spcPct val="0"/>
            </a:spcBef>
            <a:spcAft>
              <a:spcPct val="35000"/>
            </a:spcAft>
          </a:pPr>
          <a:r>
            <a:rPr lang="zh-CN" sz="1500" kern="1200" smtClean="0"/>
            <a:t>（</a:t>
          </a:r>
          <a:r>
            <a:rPr lang="en-US" sz="1500" kern="1200" smtClean="0"/>
            <a:t>1</a:t>
          </a:r>
          <a:r>
            <a:rPr lang="zh-CN" sz="1500" kern="1200" smtClean="0"/>
            <a:t>）分解垄断企业。</a:t>
          </a:r>
          <a:endParaRPr lang="zh-CN" sz="1500" kern="1200" dirty="0"/>
        </a:p>
      </dsp:txBody>
      <dsp:txXfrm>
        <a:off x="1189465" y="407446"/>
        <a:ext cx="1297487" cy="625288"/>
      </dsp:txXfrm>
    </dsp:sp>
    <dsp:sp modelId="{5582F3C0-1F64-4468-8D56-4000C8B90575}">
      <dsp:nvSpPr>
        <dsp:cNvPr id="0" name=""/>
        <dsp:cNvSpPr/>
      </dsp:nvSpPr>
      <dsp:spPr>
        <a:xfrm>
          <a:off x="1944141" y="1258308"/>
          <a:ext cx="1043741" cy="1043741"/>
        </a:xfrm>
        <a:prstGeom prst="donut">
          <a:avLst>
            <a:gd name="adj" fmla="val 2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83528BD-78CB-45A3-A6E0-678413B51ACD}">
      <dsp:nvSpPr>
        <dsp:cNvPr id="0" name=""/>
        <dsp:cNvSpPr/>
      </dsp:nvSpPr>
      <dsp:spPr>
        <a:xfrm rot="17700000">
          <a:off x="2311909" y="407446"/>
          <a:ext cx="1297487" cy="6252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0" rIns="0" bIns="0" numCol="1" spcCol="1270" anchor="ctr" anchorCtr="0">
          <a:noAutofit/>
        </a:bodyPr>
        <a:lstStyle/>
        <a:p>
          <a:pPr lvl="0" algn="l" defTabSz="666750">
            <a:lnSpc>
              <a:spcPct val="90000"/>
            </a:lnSpc>
            <a:spcBef>
              <a:spcPct val="0"/>
            </a:spcBef>
            <a:spcAft>
              <a:spcPct val="35000"/>
            </a:spcAft>
          </a:pPr>
          <a:r>
            <a:rPr lang="zh-CN" sz="1500" kern="1200" smtClean="0"/>
            <a:t>（</a:t>
          </a:r>
          <a:r>
            <a:rPr lang="en-US" sz="1500" kern="1200" smtClean="0"/>
            <a:t>2</a:t>
          </a:r>
          <a:r>
            <a:rPr lang="zh-CN" sz="1500" kern="1200" smtClean="0"/>
            <a:t>）防止垄断的产生。</a:t>
          </a:r>
          <a:endParaRPr lang="zh-CN" sz="1500" kern="1200"/>
        </a:p>
      </dsp:txBody>
      <dsp:txXfrm>
        <a:off x="2311909" y="407446"/>
        <a:ext cx="1297487" cy="625288"/>
      </dsp:txXfrm>
    </dsp:sp>
    <dsp:sp modelId="{30139498-0235-4D00-8C4C-B1502D04EDE5}">
      <dsp:nvSpPr>
        <dsp:cNvPr id="0" name=""/>
        <dsp:cNvSpPr/>
      </dsp:nvSpPr>
      <dsp:spPr>
        <a:xfrm>
          <a:off x="3066585" y="1258308"/>
          <a:ext cx="1043741" cy="1043741"/>
        </a:xfrm>
        <a:prstGeom prst="donut">
          <a:avLst>
            <a:gd name="adj" fmla="val 2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307A3E4-BB27-44A1-85EF-72421D68833B}">
      <dsp:nvSpPr>
        <dsp:cNvPr id="0" name=""/>
        <dsp:cNvSpPr/>
      </dsp:nvSpPr>
      <dsp:spPr>
        <a:xfrm rot="17700000">
          <a:off x="3434352" y="407446"/>
          <a:ext cx="1297487" cy="6252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0" rIns="0" bIns="0" numCol="1" spcCol="1270" anchor="ctr" anchorCtr="0">
          <a:noAutofit/>
        </a:bodyPr>
        <a:lstStyle/>
        <a:p>
          <a:pPr lvl="0" algn="l" defTabSz="666750">
            <a:lnSpc>
              <a:spcPct val="90000"/>
            </a:lnSpc>
            <a:spcBef>
              <a:spcPct val="0"/>
            </a:spcBef>
            <a:spcAft>
              <a:spcPct val="35000"/>
            </a:spcAft>
          </a:pPr>
          <a:r>
            <a:rPr lang="zh-CN" sz="1500" kern="1200" smtClean="0"/>
            <a:t>（</a:t>
          </a:r>
          <a:r>
            <a:rPr lang="en-US" sz="1500" kern="1200" smtClean="0"/>
            <a:t>3</a:t>
          </a:r>
          <a:r>
            <a:rPr lang="zh-CN" sz="1500" kern="1200" smtClean="0"/>
            <a:t>）阻止能削弱竞争的兼并。</a:t>
          </a:r>
          <a:endParaRPr lang="zh-CN" sz="1500" kern="1200"/>
        </a:p>
      </dsp:txBody>
      <dsp:txXfrm>
        <a:off x="3434352" y="407446"/>
        <a:ext cx="1297487" cy="625288"/>
      </dsp:txXfrm>
    </dsp:sp>
    <dsp:sp modelId="{B4EDE206-DDC8-4D86-95A8-589F64F5B828}">
      <dsp:nvSpPr>
        <dsp:cNvPr id="0" name=""/>
        <dsp:cNvSpPr/>
      </dsp:nvSpPr>
      <dsp:spPr>
        <a:xfrm>
          <a:off x="4189028" y="1258308"/>
          <a:ext cx="1043741" cy="1043741"/>
        </a:xfrm>
        <a:prstGeom prst="donut">
          <a:avLst>
            <a:gd name="adj" fmla="val 2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2F1A8A8-99C9-4BFE-8016-F504BF25349F}">
      <dsp:nvSpPr>
        <dsp:cNvPr id="0" name=""/>
        <dsp:cNvSpPr/>
      </dsp:nvSpPr>
      <dsp:spPr>
        <a:xfrm rot="17700000">
          <a:off x="4556796" y="407446"/>
          <a:ext cx="1297487" cy="6252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0" tIns="0" rIns="0" bIns="0" numCol="1" spcCol="1270" anchor="ctr" anchorCtr="0">
          <a:noAutofit/>
        </a:bodyPr>
        <a:lstStyle/>
        <a:p>
          <a:pPr lvl="0" algn="l" defTabSz="666750">
            <a:lnSpc>
              <a:spcPct val="90000"/>
            </a:lnSpc>
            <a:spcBef>
              <a:spcPct val="0"/>
            </a:spcBef>
            <a:spcAft>
              <a:spcPct val="35000"/>
            </a:spcAft>
          </a:pPr>
          <a:r>
            <a:rPr lang="zh-CN" sz="1500" kern="1200" smtClean="0"/>
            <a:t>（</a:t>
          </a:r>
          <a:r>
            <a:rPr lang="en-US" sz="1500" kern="1200" smtClean="0"/>
            <a:t>4</a:t>
          </a:r>
          <a:r>
            <a:rPr lang="zh-CN" sz="1500" kern="1200" smtClean="0"/>
            <a:t>）防止串谋。</a:t>
          </a:r>
          <a:endParaRPr lang="zh-CN" sz="1500" kern="1200"/>
        </a:p>
      </dsp:txBody>
      <dsp:txXfrm>
        <a:off x="4556796" y="407446"/>
        <a:ext cx="1297487" cy="62528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0798FC-5E72-4D6C-AD26-49C2A8831AE0}">
      <dsp:nvSpPr>
        <dsp:cNvPr id="0" name=""/>
        <dsp:cNvSpPr/>
      </dsp:nvSpPr>
      <dsp:spPr>
        <a:xfrm>
          <a:off x="0" y="947072"/>
          <a:ext cx="6584761" cy="1262762"/>
        </a:xfrm>
        <a:prstGeom prst="notched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99578F4-9295-4C44-B768-BE9FC212FF51}">
      <dsp:nvSpPr>
        <dsp:cNvPr id="0" name=""/>
        <dsp:cNvSpPr/>
      </dsp:nvSpPr>
      <dsp:spPr>
        <a:xfrm>
          <a:off x="2966" y="0"/>
          <a:ext cx="1426591" cy="12627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b" anchorCtr="0">
          <a:noAutofit/>
        </a:bodyPr>
        <a:lstStyle/>
        <a:p>
          <a:pPr lvl="0" algn="ctr" defTabSz="711200" rtl="0">
            <a:lnSpc>
              <a:spcPct val="90000"/>
            </a:lnSpc>
            <a:spcBef>
              <a:spcPct val="0"/>
            </a:spcBef>
            <a:spcAft>
              <a:spcPct val="35000"/>
            </a:spcAft>
          </a:pPr>
          <a:r>
            <a:rPr lang="zh-CN" sz="1600" kern="1200" smtClean="0"/>
            <a:t>（</a:t>
          </a:r>
          <a:r>
            <a:rPr lang="en-US" sz="1600" kern="1200" smtClean="0"/>
            <a:t>1</a:t>
          </a:r>
          <a:r>
            <a:rPr lang="zh-CN" sz="1600" kern="1200" smtClean="0"/>
            <a:t>）禁止垄断协议。</a:t>
          </a:r>
          <a:endParaRPr lang="zh-CN" sz="1600" kern="1200" dirty="0"/>
        </a:p>
      </dsp:txBody>
      <dsp:txXfrm>
        <a:off x="2966" y="0"/>
        <a:ext cx="1426591" cy="1262762"/>
      </dsp:txXfrm>
    </dsp:sp>
    <dsp:sp modelId="{68C0AAFE-CDA4-4BB0-AE91-BFB097864C54}">
      <dsp:nvSpPr>
        <dsp:cNvPr id="0" name=""/>
        <dsp:cNvSpPr/>
      </dsp:nvSpPr>
      <dsp:spPr>
        <a:xfrm>
          <a:off x="558416" y="1420608"/>
          <a:ext cx="315690" cy="31569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02B768-F2EB-41AE-B8A6-3F0F574DEC29}">
      <dsp:nvSpPr>
        <dsp:cNvPr id="0" name=""/>
        <dsp:cNvSpPr/>
      </dsp:nvSpPr>
      <dsp:spPr>
        <a:xfrm>
          <a:off x="1500886" y="1894144"/>
          <a:ext cx="1426591" cy="12627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t" anchorCtr="0">
          <a:noAutofit/>
        </a:bodyPr>
        <a:lstStyle/>
        <a:p>
          <a:pPr lvl="0" algn="ctr" defTabSz="711200">
            <a:lnSpc>
              <a:spcPct val="90000"/>
            </a:lnSpc>
            <a:spcBef>
              <a:spcPct val="0"/>
            </a:spcBef>
            <a:spcAft>
              <a:spcPct val="35000"/>
            </a:spcAft>
          </a:pPr>
          <a:r>
            <a:rPr lang="zh-CN" sz="1600" kern="1200" smtClean="0"/>
            <a:t>（</a:t>
          </a:r>
          <a:r>
            <a:rPr lang="en-US" sz="1600" kern="1200" smtClean="0"/>
            <a:t>2</a:t>
          </a:r>
          <a:r>
            <a:rPr lang="zh-CN" sz="1600" kern="1200" smtClean="0"/>
            <a:t>）禁止滥用市场支配地位。</a:t>
          </a:r>
          <a:endParaRPr lang="zh-CN" sz="1600" kern="1200"/>
        </a:p>
      </dsp:txBody>
      <dsp:txXfrm>
        <a:off x="1500886" y="1894144"/>
        <a:ext cx="1426591" cy="1262762"/>
      </dsp:txXfrm>
    </dsp:sp>
    <dsp:sp modelId="{93C681DB-A221-42AE-95E9-D37B19E3873E}">
      <dsp:nvSpPr>
        <dsp:cNvPr id="0" name=""/>
        <dsp:cNvSpPr/>
      </dsp:nvSpPr>
      <dsp:spPr>
        <a:xfrm>
          <a:off x="2056336" y="1420608"/>
          <a:ext cx="315690" cy="31569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6286B4F-B006-44FD-A457-4591908C3D74}">
      <dsp:nvSpPr>
        <dsp:cNvPr id="0" name=""/>
        <dsp:cNvSpPr/>
      </dsp:nvSpPr>
      <dsp:spPr>
        <a:xfrm>
          <a:off x="2998807" y="0"/>
          <a:ext cx="1426591" cy="12627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b" anchorCtr="0">
          <a:noAutofit/>
        </a:bodyPr>
        <a:lstStyle/>
        <a:p>
          <a:pPr lvl="0" algn="ctr" defTabSz="711200">
            <a:lnSpc>
              <a:spcPct val="90000"/>
            </a:lnSpc>
            <a:spcBef>
              <a:spcPct val="0"/>
            </a:spcBef>
            <a:spcAft>
              <a:spcPct val="35000"/>
            </a:spcAft>
          </a:pPr>
          <a:r>
            <a:rPr lang="zh-CN" sz="1600" kern="1200" smtClean="0"/>
            <a:t>（</a:t>
          </a:r>
          <a:r>
            <a:rPr lang="en-US" sz="1600" kern="1200" smtClean="0"/>
            <a:t>3</a:t>
          </a:r>
          <a:r>
            <a:rPr lang="zh-CN" sz="1600" kern="1200" smtClean="0"/>
            <a:t>）限制经营者集中。</a:t>
          </a:r>
          <a:endParaRPr lang="zh-CN" sz="1600" kern="1200"/>
        </a:p>
      </dsp:txBody>
      <dsp:txXfrm>
        <a:off x="2998807" y="0"/>
        <a:ext cx="1426591" cy="1262762"/>
      </dsp:txXfrm>
    </dsp:sp>
    <dsp:sp modelId="{E1E69A0B-8C67-48C2-9E0E-388571465DA3}">
      <dsp:nvSpPr>
        <dsp:cNvPr id="0" name=""/>
        <dsp:cNvSpPr/>
      </dsp:nvSpPr>
      <dsp:spPr>
        <a:xfrm>
          <a:off x="3554257" y="1420608"/>
          <a:ext cx="315690" cy="31569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7D40E1-920B-4F25-B4FE-D77E64884D6E}">
      <dsp:nvSpPr>
        <dsp:cNvPr id="0" name=""/>
        <dsp:cNvSpPr/>
      </dsp:nvSpPr>
      <dsp:spPr>
        <a:xfrm>
          <a:off x="4496727" y="1894144"/>
          <a:ext cx="1426591" cy="12627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t" anchorCtr="0">
          <a:noAutofit/>
        </a:bodyPr>
        <a:lstStyle/>
        <a:p>
          <a:pPr lvl="0" algn="ctr" defTabSz="711200">
            <a:lnSpc>
              <a:spcPct val="90000"/>
            </a:lnSpc>
            <a:spcBef>
              <a:spcPct val="0"/>
            </a:spcBef>
            <a:spcAft>
              <a:spcPct val="35000"/>
            </a:spcAft>
          </a:pPr>
          <a:r>
            <a:rPr lang="zh-CN" sz="1600" kern="1200" smtClean="0"/>
            <a:t>（</a:t>
          </a:r>
          <a:r>
            <a:rPr lang="en-US" sz="1600" kern="1200" smtClean="0"/>
            <a:t>4</a:t>
          </a:r>
          <a:r>
            <a:rPr lang="zh-CN" sz="1600" kern="1200" smtClean="0"/>
            <a:t>）滥用行政权力排除、限制竞争。</a:t>
          </a:r>
          <a:endParaRPr lang="zh-CN" sz="1600" kern="1200"/>
        </a:p>
      </dsp:txBody>
      <dsp:txXfrm>
        <a:off x="4496727" y="1894144"/>
        <a:ext cx="1426591" cy="1262762"/>
      </dsp:txXfrm>
    </dsp:sp>
    <dsp:sp modelId="{1D540718-F873-4518-9812-0E72D018B95A}">
      <dsp:nvSpPr>
        <dsp:cNvPr id="0" name=""/>
        <dsp:cNvSpPr/>
      </dsp:nvSpPr>
      <dsp:spPr>
        <a:xfrm>
          <a:off x="5052177" y="1420608"/>
          <a:ext cx="315690" cy="31569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9C2D58-4469-4B10-8A25-744FE23A7AD9}">
      <dsp:nvSpPr>
        <dsp:cNvPr id="0" name=""/>
        <dsp:cNvSpPr/>
      </dsp:nvSpPr>
      <dsp:spPr>
        <a:xfrm rot="16200000">
          <a:off x="280" y="476"/>
          <a:ext cx="2155031" cy="2155031"/>
        </a:xfrm>
        <a:prstGeom prst="up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lvl="0" algn="ctr" defTabSz="488950" rtl="0">
            <a:lnSpc>
              <a:spcPct val="90000"/>
            </a:lnSpc>
            <a:spcBef>
              <a:spcPct val="0"/>
            </a:spcBef>
            <a:spcAft>
              <a:spcPct val="35000"/>
            </a:spcAft>
          </a:pPr>
          <a:r>
            <a:rPr lang="zh-CN" sz="1100" b="1" kern="1200" smtClean="0"/>
            <a:t>（</a:t>
          </a:r>
          <a:r>
            <a:rPr lang="en-US" sz="1100" b="1" kern="1200" smtClean="0"/>
            <a:t>1</a:t>
          </a:r>
          <a:r>
            <a:rPr lang="zh-CN" sz="1100" b="1" kern="1200" smtClean="0"/>
            <a:t>）价格管制：在理论上应该定在</a:t>
          </a:r>
          <a:r>
            <a:rPr lang="en-US" sz="1100" b="1" i="1" kern="1200" smtClean="0"/>
            <a:t>P</a:t>
          </a:r>
          <a:r>
            <a:rPr lang="en-US" sz="1100" b="1" kern="1200" smtClean="0"/>
            <a:t>=</a:t>
          </a:r>
          <a:r>
            <a:rPr lang="en-US" sz="1100" b="1" i="1" kern="1200" smtClean="0"/>
            <a:t>MC</a:t>
          </a:r>
          <a:r>
            <a:rPr lang="zh-CN" sz="1100" b="1" kern="1200" smtClean="0"/>
            <a:t>处；但在实际中通常是</a:t>
          </a:r>
          <a:r>
            <a:rPr lang="en-US" sz="1100" b="1" i="1" kern="1200" smtClean="0"/>
            <a:t>P</a:t>
          </a:r>
          <a:r>
            <a:rPr lang="en-US" sz="1100" b="1" kern="1200" smtClean="0"/>
            <a:t>=</a:t>
          </a:r>
          <a:r>
            <a:rPr lang="en-US" sz="1100" b="1" i="1" kern="1200" smtClean="0"/>
            <a:t>AC</a:t>
          </a:r>
          <a:r>
            <a:rPr lang="zh-CN" sz="1100" b="1" kern="1200" smtClean="0"/>
            <a:t>。</a:t>
          </a:r>
          <a:endParaRPr lang="zh-CN" sz="1100" kern="1200"/>
        </a:p>
      </dsp:txBody>
      <dsp:txXfrm rot="5400000">
        <a:off x="377410" y="539234"/>
        <a:ext cx="1777901" cy="1077515"/>
      </dsp:txXfrm>
    </dsp:sp>
    <dsp:sp modelId="{00CA0CFD-E5D7-4BE8-B544-1E9486927477}">
      <dsp:nvSpPr>
        <dsp:cNvPr id="0" name=""/>
        <dsp:cNvSpPr/>
      </dsp:nvSpPr>
      <dsp:spPr>
        <a:xfrm rot="5400000">
          <a:off x="3940688" y="476"/>
          <a:ext cx="2155031" cy="2155031"/>
        </a:xfrm>
        <a:prstGeom prst="up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78232" numCol="1" spcCol="1270" anchor="ctr" anchorCtr="0">
          <a:noAutofit/>
        </a:bodyPr>
        <a:lstStyle/>
        <a:p>
          <a:pPr lvl="0" algn="ctr" defTabSz="488950" rtl="0">
            <a:lnSpc>
              <a:spcPct val="90000"/>
            </a:lnSpc>
            <a:spcBef>
              <a:spcPct val="0"/>
            </a:spcBef>
            <a:spcAft>
              <a:spcPct val="35000"/>
            </a:spcAft>
          </a:pPr>
          <a:r>
            <a:rPr lang="zh-CN" sz="1100" b="1" kern="1200" smtClean="0"/>
            <a:t>（</a:t>
          </a:r>
          <a:r>
            <a:rPr lang="en-US" sz="1100" b="1" kern="1200" smtClean="0"/>
            <a:t>2</a:t>
          </a:r>
          <a:r>
            <a:rPr lang="zh-CN" sz="1100" b="1" kern="1200" smtClean="0"/>
            <a:t>）限制新企业进入。</a:t>
          </a:r>
          <a:endParaRPr lang="zh-CN" sz="1100" kern="1200"/>
        </a:p>
      </dsp:txBody>
      <dsp:txXfrm rot="-5400000">
        <a:off x="3940688" y="539234"/>
        <a:ext cx="1777901" cy="107751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829D09-720A-463C-A47A-DE7D606853F0}">
      <dsp:nvSpPr>
        <dsp:cNvPr id="0" name=""/>
        <dsp:cNvSpPr/>
      </dsp:nvSpPr>
      <dsp:spPr>
        <a:xfrm>
          <a:off x="0" y="47459"/>
          <a:ext cx="8486503" cy="43918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rtl="0">
            <a:lnSpc>
              <a:spcPct val="90000"/>
            </a:lnSpc>
            <a:spcBef>
              <a:spcPct val="0"/>
            </a:spcBef>
            <a:spcAft>
              <a:spcPct val="35000"/>
            </a:spcAft>
          </a:pPr>
          <a:r>
            <a:rPr lang="zh-CN" sz="1400" kern="1200" smtClean="0"/>
            <a:t>（</a:t>
          </a:r>
          <a:r>
            <a:rPr lang="en-US" sz="1400" kern="1200" smtClean="0"/>
            <a:t>1</a:t>
          </a:r>
          <a:r>
            <a:rPr lang="zh-CN" sz="1400" kern="1200" smtClean="0"/>
            <a:t>）采取行政的办法，即规定排污限额（或排污标准），如果企业超过这个限额，就予以罚款或其他处罚；</a:t>
          </a:r>
          <a:endParaRPr lang="zh-CN" sz="1400" kern="1200"/>
        </a:p>
      </dsp:txBody>
      <dsp:txXfrm>
        <a:off x="21439" y="68898"/>
        <a:ext cx="8443625" cy="396310"/>
      </dsp:txXfrm>
    </dsp:sp>
    <dsp:sp modelId="{4E69E195-E90A-42D0-AA55-85258EE7B1E3}">
      <dsp:nvSpPr>
        <dsp:cNvPr id="0" name=""/>
        <dsp:cNvSpPr/>
      </dsp:nvSpPr>
      <dsp:spPr>
        <a:xfrm>
          <a:off x="0" y="526968"/>
          <a:ext cx="8486503" cy="43918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l" defTabSz="622300" rtl="0">
            <a:lnSpc>
              <a:spcPct val="90000"/>
            </a:lnSpc>
            <a:spcBef>
              <a:spcPct val="0"/>
            </a:spcBef>
            <a:spcAft>
              <a:spcPct val="35000"/>
            </a:spcAft>
          </a:pPr>
          <a:r>
            <a:rPr lang="zh-CN" sz="1400" kern="1200" smtClean="0"/>
            <a:t>（</a:t>
          </a:r>
          <a:r>
            <a:rPr lang="en-US" sz="1400" kern="1200" smtClean="0"/>
            <a:t>2</a:t>
          </a:r>
          <a:r>
            <a:rPr lang="zh-CN" sz="1400" kern="1200" smtClean="0"/>
            <a:t>）根据排污量的大小征收排污费（或排污税）。</a:t>
          </a:r>
          <a:endParaRPr lang="zh-CN" sz="1400" kern="1200"/>
        </a:p>
      </dsp:txBody>
      <dsp:txXfrm>
        <a:off x="21439" y="548407"/>
        <a:ext cx="8443625" cy="39631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7FD7BD-367E-46E3-A409-3332AC227B58}">
      <dsp:nvSpPr>
        <dsp:cNvPr id="0" name=""/>
        <dsp:cNvSpPr/>
      </dsp:nvSpPr>
      <dsp:spPr>
        <a:xfrm>
          <a:off x="1040606" y="0"/>
          <a:ext cx="4014787" cy="4014787"/>
        </a:xfrm>
        <a:prstGeom prst="diamond">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CF6227F-9510-48F0-95D5-5F8C99419E98}">
      <dsp:nvSpPr>
        <dsp:cNvPr id="0" name=""/>
        <dsp:cNvSpPr/>
      </dsp:nvSpPr>
      <dsp:spPr>
        <a:xfrm>
          <a:off x="1422011" y="381404"/>
          <a:ext cx="1565766" cy="156576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zh-CN" sz="1600" b="1" kern="1200" smtClean="0"/>
            <a:t>进一步完善社会保障制度；</a:t>
          </a:r>
          <a:endParaRPr lang="zh-CN" sz="1600" kern="1200"/>
        </a:p>
      </dsp:txBody>
      <dsp:txXfrm>
        <a:off x="1498445" y="457838"/>
        <a:ext cx="1412898" cy="1412898"/>
      </dsp:txXfrm>
    </dsp:sp>
    <dsp:sp modelId="{30A055F6-3354-4730-9D2A-A51F21678DED}">
      <dsp:nvSpPr>
        <dsp:cNvPr id="0" name=""/>
        <dsp:cNvSpPr/>
      </dsp:nvSpPr>
      <dsp:spPr>
        <a:xfrm>
          <a:off x="3108221" y="381404"/>
          <a:ext cx="1565766" cy="156576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zh-CN" sz="1600" b="1" kern="1200" smtClean="0"/>
            <a:t>改革国民教育和医疗卫生保障制度；</a:t>
          </a:r>
          <a:endParaRPr lang="zh-CN" sz="1600" kern="1200"/>
        </a:p>
      </dsp:txBody>
      <dsp:txXfrm>
        <a:off x="3184655" y="457838"/>
        <a:ext cx="1412898" cy="1412898"/>
      </dsp:txXfrm>
    </dsp:sp>
    <dsp:sp modelId="{158EB089-60A2-4194-81D8-65D63B9C0AF4}">
      <dsp:nvSpPr>
        <dsp:cNvPr id="0" name=""/>
        <dsp:cNvSpPr/>
      </dsp:nvSpPr>
      <dsp:spPr>
        <a:xfrm>
          <a:off x="1422011" y="2067615"/>
          <a:ext cx="1565766" cy="156576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zh-CN" sz="1600" b="1" kern="1200" smtClean="0"/>
            <a:t>促进充分就业；</a:t>
          </a:r>
          <a:endParaRPr lang="zh-CN" sz="1600" kern="1200"/>
        </a:p>
      </dsp:txBody>
      <dsp:txXfrm>
        <a:off x="1498445" y="2144049"/>
        <a:ext cx="1412898" cy="1412898"/>
      </dsp:txXfrm>
    </dsp:sp>
    <dsp:sp modelId="{F693777C-6C96-4872-8BCA-4B44BEAB7F19}">
      <dsp:nvSpPr>
        <dsp:cNvPr id="0" name=""/>
        <dsp:cNvSpPr/>
      </dsp:nvSpPr>
      <dsp:spPr>
        <a:xfrm>
          <a:off x="3108221" y="2067615"/>
          <a:ext cx="1565766" cy="156576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rtl="0">
            <a:lnSpc>
              <a:spcPct val="90000"/>
            </a:lnSpc>
            <a:spcBef>
              <a:spcPct val="0"/>
            </a:spcBef>
            <a:spcAft>
              <a:spcPct val="35000"/>
            </a:spcAft>
          </a:pPr>
          <a:r>
            <a:rPr lang="zh-CN" sz="1600" b="1" kern="1200" smtClean="0"/>
            <a:t>建立更加公平合理的税收制度和分配结构。</a:t>
          </a:r>
          <a:endParaRPr lang="zh-CN" sz="1600" kern="1200"/>
        </a:p>
      </dsp:txBody>
      <dsp:txXfrm>
        <a:off x="3184655" y="2144049"/>
        <a:ext cx="1412898" cy="1412898"/>
      </dsp:txXfrm>
    </dsp:sp>
  </dsp:spTree>
</dsp:drawing>
</file>

<file path=ppt/diagrams/layout1.xml><?xml version="1.0" encoding="utf-8"?>
<dgm:layoutDef xmlns:dgm="http://schemas.openxmlformats.org/drawingml/2006/diagram" xmlns:a="http://schemas.openxmlformats.org/drawingml/2006/main" uniqueId="urn:microsoft.com/office/officeart/2005/8/layout/arrow4">
  <dgm:title val=""/>
  <dgm:desc val=""/>
  <dgm:catLst>
    <dgm:cat type="relationship" pri="8000"/>
    <dgm:cat type="process" pri="30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shape xmlns:r="http://schemas.openxmlformats.org/officeDocument/2006/relationships" r:blip="">
      <dgm:adjLst/>
    </dgm:shape>
    <dgm:presOf/>
    <dgm:choose name="Name0">
      <dgm:if name="Name1" func="var" arg="dir" op="equ" val="norm">
        <dgm:choose name="Name2">
          <dgm:if name="Name3" axis="ch" ptType="node" func="cnt" op="lte" val="1">
            <dgm:constrLst>
              <dgm:constr type="primFontSz" for="des" ptType="node" op="equ" val="65"/>
              <dgm:constr type="w" for="ch" forName="upArrow" refType="w" fact="0.33"/>
              <dgm:constr type="h" for="ch" forName="upArrow" refType="h"/>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dgm:constr type="b" for="ch" forName="upArrowText" refType="h" fact="0.48"/>
              <dgm:constr type="l" for="ch" forName="upArrowText" refType="w" refFor="ch" refForName="upArrow" fact="1.03"/>
            </dgm:constrLst>
          </dgm:if>
          <dgm:else name="Name4">
            <dgm:constrLst>
              <dgm:constr type="primFontSz" for="des" ptType="node" op="equ" val="65"/>
              <dgm:constr type="w" for="ch" forName="upArrow" refType="w" fact="0.33"/>
              <dgm:constr type="h" for="ch" forName="upArrow" refType="h" fact="0.48"/>
              <dgm:constr type="b" for="ch" forName="upArrow" refType="h" fact="0.48"/>
              <dgm:constr type="l" for="ch" forName="upArrow"/>
              <dgm:constr type="h" for="ch" forName="upArrow" refType="w" refFor="ch" refForName="upArrow" op="gte" fact="0.75"/>
              <dgm:constr type="w" for="ch" forName="upArrowText" refType="w" fact="0.56"/>
              <dgm:constr type="h" for="ch" forName="upArrowText" refType="h" fact="0.48"/>
              <dgm:constr type="b" for="ch" forName="upArrowText" refType="h" fact="0.48"/>
              <dgm:constr type="l" for="ch" forName="upArrowText" refType="w" refFor="ch" refForName="upArrow" fact="1.03"/>
              <dgm:constr type="w" for="ch" forName="downArrow" refType="w" fact="0.33"/>
              <dgm:constr type="h" for="ch" forName="downArrow" refType="h" fact="0.48"/>
              <dgm:constr type="t" for="ch" forName="downArrow" refType="h" fact="0.52"/>
              <dgm:constr type="l" for="ch" forName="downArrow" refType="w" refFor="ch" refForName="downArrow" fact="0.3"/>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refType="w" refFor="ch" refForName="downArrow" fact="1.33"/>
            </dgm:constrLst>
          </dgm:else>
        </dgm:choose>
      </dgm:if>
      <dgm:else name="Name5">
        <dgm:choose name="Name6">
          <dgm:if name="Name7" axis="ch" ptType="node" func="cnt" op="lte" val="1">
            <dgm:constrLst>
              <dgm:constr type="primFontSz" for="des" ptType="node" op="equ" val="65"/>
              <dgm:constr type="w" for="ch" forName="upArrow" refType="w" fact="0.33"/>
              <dgm:constr type="h" for="ch" forName="upArrow" refType="h"/>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dgm:constr type="t" for="ch" forName="upArrowText"/>
              <dgm:constr type="l" for="ch" forName="upArrowText" refType="w" fact="0.1"/>
            </dgm:constrLst>
          </dgm:if>
          <dgm:else name="Name8">
            <dgm:constrLst>
              <dgm:constr type="primFontSz" for="des" ptType="node" op="equ" val="65"/>
              <dgm:constr type="w" for="ch" forName="upArrow" refType="w" fact="0.33"/>
              <dgm:constr type="h" for="ch" forName="upArrow" refType="h" fact="0.48"/>
              <dgm:constr type="t" for="ch" forName="upArrow"/>
              <dgm:constr type="l" for="ch" forName="upArrow" refType="w" fact="0.67"/>
              <dgm:constr type="h" for="ch" forName="upArrow" refType="w" refFor="ch" refForName="upArrow" op="gte" fact="0.75"/>
              <dgm:constr type="w" for="ch" forName="upArrowText" refType="w" fact="0.56"/>
              <dgm:constr type="h" for="ch" forName="upArrowText" refType="h" fact="0.48"/>
              <dgm:constr type="t" for="ch" forName="upArrowText"/>
              <dgm:constr type="l" for="ch" forName="upArrowText" refType="w" fact="0.1"/>
              <dgm:constr type="w" for="ch" forName="downArrow" refType="w" fact="0.33"/>
              <dgm:constr type="h" for="ch" forName="downArrow" refType="h" fact="0.48"/>
              <dgm:constr type="t" for="ch" forName="downArrow" refType="h" fact="0.52"/>
              <dgm:constr type="l" for="ch" forName="downArrow" refType="w" fact="0.57"/>
              <dgm:constr type="h" for="ch" forName="downArrow" refType="w" refFor="ch" refForName="downArrow" op="gte" fact="0.75"/>
              <dgm:constr type="w" for="ch" forName="downArrowText" refType="w" fact="0.56"/>
              <dgm:constr type="h" for="ch" forName="downArrowText" refType="h" fact="0.48"/>
              <dgm:constr type="t" for="ch" forName="downArrowText" refType="h" fact="0.52"/>
              <dgm:constr type="l" for="ch" forName="downArrowText"/>
            </dgm:constrLst>
          </dgm:else>
        </dgm:choose>
      </dgm:else>
    </dgm:choose>
    <dgm:ruleLst/>
    <dgm:forEach name="Name9" axis="ch" ptType="node" cnt="1">
      <dgm:layoutNode name="upArrow" styleLbl="node1">
        <dgm:alg type="sp"/>
        <dgm:shape xmlns:r="http://schemas.openxmlformats.org/officeDocument/2006/relationships" type="upArrow" r:blip="">
          <dgm:adjLst/>
        </dgm:shape>
        <dgm:presOf/>
        <dgm:constrLst/>
        <dgm:ruleLst/>
      </dgm:layoutNode>
      <dgm:layoutNode name="upArrowText" styleLbl="revTx">
        <dgm:varLst>
          <dgm:chMax val="0"/>
          <dgm:bulletEnabled val="1"/>
        </dgm:varLst>
        <dgm:choose name="Name10">
          <dgm:if name="Name11" axis="root des" ptType="all node" func="maxDepth" op="gt" val="1">
            <dgm:alg type="tx">
              <dgm:param type="parTxLTRAlign" val="l"/>
              <dgm:param type="parTxRTLAlign" val="r"/>
              <dgm:param type="txAnchorVertCh" val="mid"/>
            </dgm:alg>
          </dgm:if>
          <dgm:else name="Name12">
            <dgm:choose name="Name13">
              <dgm:if name="Name14" func="var" arg="dir" op="equ" val="norm">
                <dgm:alg type="tx">
                  <dgm:param type="parTxLTRAlign" val="l"/>
                  <dgm:param type="parTxRTLAlign" val="l"/>
                  <dgm:param type="txAnchorVertCh" val="mid"/>
                </dgm:alg>
              </dgm:if>
              <dgm:else name="Name15">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forEach name="Name16" axis="ch" ptType="node" st="2"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chMax val="0"/>
          <dgm:bulletEnabled val="1"/>
        </dgm:varLst>
        <dgm:choose name="Name17">
          <dgm:if name="Name18" axis="root des" ptType="all node" func="maxDepth" op="gt" val="1">
            <dgm:alg type="tx">
              <dgm:param type="parTxLTRAlign" val="l"/>
              <dgm:param type="parTxRTLAlign" val="r"/>
              <dgm:param type="txAnchorVertCh" val="mid"/>
            </dgm:alg>
          </dgm:if>
          <dgm:else name="Name19">
            <dgm:choose name="Name20">
              <dgm:if name="Name21" func="var" arg="dir" op="equ" val="norm">
                <dgm:alg type="tx">
                  <dgm:param type="parTxLTRAlign" val="l"/>
                  <dgm:param type="parTxRTLAlign" val="l"/>
                  <dgm:param type="txAnchorVertCh" val="mid"/>
                </dgm:alg>
              </dgm:if>
              <dgm:else name="Name22">
                <dgm:alg type="tx">
                  <dgm:param type="parTxLTRAlign" val="r"/>
                  <dgm:param type="parTxRTLAlign" val="r"/>
                  <dgm:param type="txAnchorVertCh" val="mid"/>
                </dgm:alg>
              </dgm:else>
            </dgm:choose>
          </dgm:else>
        </dgm:choose>
        <dgm:shape xmlns:r="http://schemas.openxmlformats.org/officeDocument/2006/relationships" type="rect" r:blip="">
          <dgm:adjLst/>
        </dgm:shape>
        <dgm:presOf axis="desOrSelf" ptType="node"/>
        <dgm:constrLst>
          <dgm:constr type="tMarg"/>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ar" val="2.5"/>
      <dgm:param type="vertAlign" val="mid"/>
      <dgm:param type="horzAlign" val="ctr"/>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3.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CircleAccentTimeline">
  <dgm:title val=""/>
  <dgm:desc val=""/>
  <dgm:catLst>
    <dgm:cat type="process" pri="75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41" srcId="1" destId="11" srcOrd="0" destOrd="0"/>
        <dgm:cxn modelId="42" srcId="1" destId="12" srcOrd="1" destOrd="0"/>
        <dgm:cxn modelId="5" srcId="0" destId="2" srcOrd="0" destOrd="0"/>
        <dgm:cxn modelId="51" srcId="2" destId="21" srcOrd="0" destOrd="0"/>
        <dgm:cxn modelId="52" srcId="2" destId="22" srcOrd="1"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clrData>
  <dgm:layoutNode name="Name0">
    <dgm:varLst>
      <dgm:dir/>
    </dgm:varLst>
    <dgm:choose name="Name1">
      <dgm:if name="Name2" func="var" arg="dir" op="equ" val="norm">
        <dgm:alg type="lin">
          <dgm:param type="nodeVertAlign" val="b"/>
          <dgm:param type="fallback" val="2D"/>
        </dgm:alg>
      </dgm:if>
      <dgm:else name="Name3">
        <dgm:alg type="lin">
          <dgm:param type="linDir" val="fromR"/>
          <dgm:param type="nodeVertAlign" val="b"/>
          <dgm:param type="fallback" val="2D"/>
        </dgm:alg>
      </dgm:else>
    </dgm:choose>
    <dgm:shape xmlns:r="http://schemas.openxmlformats.org/officeDocument/2006/relationships" r:blip="">
      <dgm:adjLst/>
    </dgm:shape>
    <dgm:constrLst>
      <dgm:constr type="h" for="ch" forName="parComposite" refType="h"/>
      <dgm:constr type="w" for="ch" forName="parComposite" refType="h" refFor="ch" refForName="parComposite" fact="0.4986"/>
      <dgm:constr type="h" for="ch" forName="desComposite" refType="h" fact="0.8722"/>
      <dgm:constr type="w" for="ch" forName="desComposite" refType="h" refFor="ch" refForName="desComposite" fact="0.6056"/>
      <dgm:constr type="w" for="ch" forName="parBackupNorm" refType="w" refFor="ch" refForName="parComposite" fact="-0.3369"/>
      <dgm:constr type="w" for="ch" forName="parBackupRTL" refType="w" refFor="ch" refForName="parComposite" fact="-0.3369"/>
      <dgm:constr type="w" for="ch" forName="parBackupRev" refType="w" refFor="ch" refForName="parComposite" fact="0"/>
      <dgm:constr type="w" for="ch" forName="desBackupLeftNorm" refType="w" refFor="ch" refForName="desComposite" fact="-0.3376"/>
      <dgm:constr type="w" for="ch" forName="desBackupLeftRev" refType="w" refFor="ch" refForName="desComposite" fact="-0.3376"/>
      <dgm:constr type="w" for="ch" forName="desBackupRightNorm" refType="w" refFor="ch" refForName="desComposite" fact="-0.3376"/>
      <dgm:constr type="w" for="ch" forName="desBackupRightRev" refType="w" refFor="ch" refForName="desComposite" fact="-0.3376"/>
      <dgm:constr type="w" for="ch" forName="parSpace" refType="w" refFor="ch" refForName="parComposite" fact="0.05"/>
      <dgm:constr type="w" for="ch" forName="desSpace" refType="w" refFor="ch" refForName="parComposite" fact="0.05"/>
      <dgm:constr type="primFontSz" for="des" forName="parTx" op="equ" val="65"/>
      <dgm:constr type="primFontSz" for="des" forName="chTx" refType="primFontSz" refFor="des" refForName="parTx" op="lte" val="65"/>
      <dgm:constr type="primFontSz" for="des" forName="desTx" refType="primFontSz" refFor="des" refForName="chTx" op="lte" val="65"/>
      <dgm:constr type="primFontSz" for="des" forName="desTx" refType="primFontSz" refFor="des" refForName="parTx" op="lte"/>
    </dgm:constrLst>
    <dgm:forEach name="Name4" axis="ch" ptType="node">
      <dgm:layoutNode name="parComposite">
        <dgm:alg type="composite"/>
        <dgm:shape xmlns:r="http://schemas.openxmlformats.org/officeDocument/2006/relationships" r:blip="">
          <dgm:adjLst/>
        </dgm:shape>
        <dgm:choose name="Name5">
          <dgm:if name="Name6" func="var" arg="dir" op="equ" val="norm">
            <dgm:constrLst>
              <dgm:constr type="l" for="ch" forName="parBigCircle"/>
              <dgm:constr type="ctrY" for="ch" forName="parBigCircle" refType="h" fact="0.5639"/>
              <dgm:constr type="w" for="ch" forName="parBigCircle" refType="w" fact="0.6631"/>
              <dgm:constr type="h" for="ch" forName="parBigCircle" refType="w" refFor="ch" refForName="parBigCircle"/>
              <dgm:constr type="r" for="ch" forName="parTx" refType="w"/>
              <dgm:constr type="t" for="ch" forName="parTx"/>
              <dgm:constr type="w" for="ch" forName="parTx" refType="w" fact="0.7084"/>
              <dgm:constr type="h" for="ch" forName="parTx" refType="h" fact="0.4562"/>
              <dgm:constr type="t" for="ch" forName="bSpace" refType="ctrY" refFor="ch" refForName="parBigCircle"/>
              <dgm:constr type="b" for="ch" forName="bSpace" refType="h"/>
              <dgm:constr type="l" for="ch" forName="bSpace"/>
              <dgm:constr type="w" for="ch" forName="bSpace" val="1"/>
            </dgm:constrLst>
          </dgm:if>
          <dgm:else name="Name7">
            <dgm:constrLst>
              <dgm:constr type="r" for="ch" forName="parBigCircle" refType="w"/>
              <dgm:constr type="ctrY" for="ch" forName="parBigCircle" refType="h" fact="0.5639"/>
              <dgm:constr type="w" for="ch" forName="parBigCircle" refType="w" fact="0.6631"/>
              <dgm:constr type="h" for="ch" forName="parBigCircle" refType="w" refFor="ch" refForName="parBigCircle"/>
              <dgm:constr type="l" for="ch" forName="parTx" fact="0"/>
              <dgm:constr type="t" for="ch" forName="parTx"/>
              <dgm:constr type="w" for="ch" forName="parTx" refType="w" fact="0.7084"/>
              <dgm:constr type="h" for="ch" forName="parTx" refType="h" fact="0.4562"/>
              <dgm:constr type="t" for="ch" forName="bSpace" refType="ctrY" refFor="ch" refForName="parBigCircle"/>
              <dgm:constr type="b" for="ch" forName="bSpace" refType="h"/>
              <dgm:constr type="r" for="ch" forName="bSpace"/>
              <dgm:constr type="w" for="ch" forName="bSpace" val="1"/>
            </dgm:constrLst>
          </dgm:else>
        </dgm:choose>
        <dgm:layoutNode name="parBigCircle" styleLbl="node0">
          <dgm:alg type="sp"/>
          <dgm:shape xmlns:r="http://schemas.openxmlformats.org/officeDocument/2006/relationships" type="donut" r:blip="">
            <dgm:adjLst>
              <dgm:adj idx="1" val="0.2"/>
            </dgm:adjLst>
          </dgm:shape>
          <dgm:presOf/>
          <dgm:constrLst>
            <dgm:constr type="h" refType="w" op="equ"/>
          </dgm:constrLst>
        </dgm:layoutNode>
        <dgm:layoutNode name="parTx" styleLbl="revTx">
          <dgm:choose name="Name8">
            <dgm:if name="Name9" func="var" arg="dir" op="equ" val="norm">
              <dgm:alg type="tx">
                <dgm:param type="autoTxRot" val="grav"/>
                <dgm:param type="parTxLTRAlign" val="l"/>
              </dgm:alg>
              <dgm:shape xmlns:r="http://schemas.openxmlformats.org/officeDocument/2006/relationships" type="rect" r:blip="" rot="295">
                <dgm:adjLst/>
              </dgm:shape>
              <dgm:presOf axis="self" ptType="node"/>
              <dgm:constrLst>
                <dgm:constr type="lMarg" refType="primFontSz" fact="0.2"/>
                <dgm:constr type="rMarg"/>
                <dgm:constr type="tMarg"/>
                <dgm:constr type="bMarg"/>
              </dgm:constrLst>
            </dgm:if>
            <dgm:else name="Name10">
              <dgm:alg type="tx">
                <dgm:param type="autoTxRot" val="grav"/>
                <dgm:param type="parTxLTRAlign" val="r"/>
              </dgm:alg>
              <dgm:shape xmlns:r="http://schemas.openxmlformats.org/officeDocument/2006/relationships" type="rect" r:blip="" rot="65">
                <dgm:adjLst/>
              </dgm:shape>
              <dgm:presOf axis="self" ptType="node"/>
              <dgm:constrLst>
                <dgm:constr type="lMarg"/>
                <dgm:constr type="rMarg" refType="primFontSz" fact="0.2"/>
                <dgm:constr type="tMarg"/>
                <dgm:constr type="bMarg"/>
              </dgm:constrLst>
            </dgm:else>
          </dgm:choose>
          <dgm:ruleLst>
            <dgm:rule type="primFontSz" val="5" fact="NaN" max="NaN"/>
          </dgm:ruleLst>
        </dgm:layoutNode>
        <dgm:layoutNode name="bSpace">
          <dgm:alg type="sp"/>
          <dgm:shape xmlns:r="http://schemas.openxmlformats.org/officeDocument/2006/relationships" r:blip="">
            <dgm:adjLst/>
          </dgm:shape>
          <dgm:presOf/>
        </dgm:layoutNode>
      </dgm:layoutNode>
      <dgm:choose name="Name11">
        <dgm:if name="Name12" func="var" arg="dir" op="equ" val="norm">
          <dgm:layoutNode name="parBackupNorm">
            <dgm:alg type="sp"/>
            <dgm:shape xmlns:r="http://schemas.openxmlformats.org/officeDocument/2006/relationships" r:blip="">
              <dgm:adjLst/>
            </dgm:shape>
            <dgm:presOf/>
          </dgm:layoutNode>
        </dgm:if>
        <dgm:else name="Name13">
          <dgm:layoutNode name="parBackupRTL">
            <dgm:alg type="sp"/>
            <dgm:shape xmlns:r="http://schemas.openxmlformats.org/officeDocument/2006/relationships" r:blip="">
              <dgm:adjLst/>
            </dgm:shape>
            <dgm:presOf/>
          </dgm:layoutNode>
        </dgm:else>
      </dgm:choose>
      <dgm:forEach name="Name14" axis="followSib" ptType="sibTrans" hideLastTrans="0" cnt="1">
        <dgm:layoutNode name="parSpace">
          <dgm:alg type="sp"/>
          <dgm:shape xmlns:r="http://schemas.openxmlformats.org/officeDocument/2006/relationships" r:blip="">
            <dgm:adjLst/>
          </dgm:shape>
          <dgm:presOf/>
        </dgm:layoutNode>
      </dgm:forEach>
      <dgm:forEach name="Name15" axis="ch" ptType="node">
        <dgm:choose name="Name16">
          <dgm:if name="Name17" func="var" arg="dir" op="equ" val="norm">
            <dgm:layoutNode name="desBackupLeftNorm">
              <dgm:alg type="sp"/>
              <dgm:shape xmlns:r="http://schemas.openxmlformats.org/officeDocument/2006/relationships" r:blip="">
                <dgm:adjLst/>
              </dgm:shape>
              <dgm:presOf/>
            </dgm:layoutNode>
          </dgm:if>
          <dgm:else name="Name18">
            <dgm:choose name="Name19">
              <dgm:if name="Name20" axis="self" ptType="node" func="pos" op="equ" val="1">
                <dgm:layoutNode name="desBackupRightRev">
                  <dgm:alg type="sp"/>
                  <dgm:shape xmlns:r="http://schemas.openxmlformats.org/officeDocument/2006/relationships" r:blip="">
                    <dgm:adjLst/>
                  </dgm:shape>
                  <dgm:presOf/>
                </dgm:layoutNode>
              </dgm:if>
              <dgm:else name="Name21"/>
            </dgm:choose>
          </dgm:else>
        </dgm:choose>
        <dgm:layoutNode name="desComposite">
          <dgm:alg type="composite"/>
          <dgm:shape xmlns:r="http://schemas.openxmlformats.org/officeDocument/2006/relationships" r:blip="">
            <dgm:adjLst/>
          </dgm:shape>
          <dgm:choose name="Name22">
            <dgm:if name="Name23" func="var" arg="dir" op="equ" val="norm">
              <dgm:constrLst>
                <dgm:constr type="ctrX" for="ch" forName="desCircle" refType="w" fact="0.5"/>
                <dgm:constr type="ctrY" for="ch" forName="desCircle" refType="h" fact="0.5"/>
                <dgm:constr type="w" for="ch" forName="desCircle" refType="w" fact="0.3249"/>
                <dgm:constr type="h" for="ch" forName="desCircle" refType="w" refFor="ch" refForName="desCircle"/>
                <dgm:constr type="l" for="ch" forName="chTx"/>
                <dgm:constr type="b" for="ch" forName="chTx" refType="h"/>
                <dgm:constr type="w" for="ch" forName="chTx" refType="w" fact="0.5786"/>
                <dgm:constr type="h" for="ch" forName="chTx" refType="h" fact="0.4525"/>
                <dgm:constr type="r" for="ch" forName="desTx" refType="w"/>
                <dgm:constr type="t" for="ch" forName="desTx"/>
                <dgm:constr type="w" for="ch" forName="desTx" refType="w" fact="0.5786"/>
                <dgm:constr type="h" for="ch" forName="desTx" refType="h" fact="0.4525"/>
              </dgm:constrLst>
            </dgm:if>
            <dgm:else name="Name24">
              <dgm:constrLst>
                <dgm:constr type="ctrX" for="ch" forName="desCircle" refType="w" fact="0.5"/>
                <dgm:constr type="ctrY" for="ch" forName="desCircle" refType="h" fact="0.5"/>
                <dgm:constr type="w" for="ch" forName="desCircle" refType="w" fact="0.3249"/>
                <dgm:constr type="h" for="ch" forName="desCircle" refType="w" refFor="ch" refForName="desCircle"/>
                <dgm:constr type="r" for="ch" forName="chTx" refType="w"/>
                <dgm:constr type="b" for="ch" forName="chTx" refType="h"/>
                <dgm:constr type="w" for="ch" forName="chTx" refType="w" fact="0.5786"/>
                <dgm:constr type="h" for="ch" forName="chTx" refType="h" fact="0.4525"/>
                <dgm:constr type="l" for="ch" forName="desTx"/>
                <dgm:constr type="t" for="ch" forName="desTx"/>
                <dgm:constr type="w" for="ch" forName="desTx" refType="w" fact="0.5786"/>
                <dgm:constr type="h" for="ch" forName="desTx" refType="h" fact="0.4525"/>
              </dgm:constrLst>
            </dgm:else>
          </dgm:choose>
          <dgm:layoutNode name="desCircle" styleLbl="node1">
            <dgm:alg type="sp"/>
            <dgm:shape xmlns:r="http://schemas.openxmlformats.org/officeDocument/2006/relationships" type="ellipse" r:blip="">
              <dgm:adjLst/>
            </dgm:shape>
            <dgm:presOf/>
            <dgm:constrLst>
              <dgm:constr type="h" refType="w" op="equ"/>
            </dgm:constrLst>
          </dgm:layoutNode>
          <dgm:layoutNode name="chTx" styleLbl="revTx">
            <dgm:choose name="Name25">
              <dgm:if name="Name26" func="var" arg="dir" op="equ" val="norm">
                <dgm:alg type="tx">
                  <dgm:param type="autoTxRot" val="grav"/>
                  <dgm:param type="parTxLTRAlign" val="r"/>
                  <dgm:param type="txAnchorVertCh" val="mid"/>
                  <dgm:param type="txAnchorVert" val="mid"/>
                </dgm:alg>
                <dgm:shape xmlns:r="http://schemas.openxmlformats.org/officeDocument/2006/relationships" type="rect" r:blip="" rot="295">
                  <dgm:adjLst/>
                </dgm:shape>
                <dgm:presOf axis="self" ptType="node"/>
              </dgm:if>
              <dgm:else name="Name27">
                <dgm:alg type="tx">
                  <dgm:param type="autoTxRot" val="grav"/>
                  <dgm:param type="parTxLTRAlign" val="l"/>
                  <dgm:param type="txAnchorVertCh" val="mid"/>
                  <dgm:param type="txAnchorVert" val="mid"/>
                </dgm:alg>
                <dgm:shape xmlns:r="http://schemas.openxmlformats.org/officeDocument/2006/relationships" type="rect" r:blip="" rot="65">
                  <dgm:adjLst/>
                </dgm:shape>
                <dgm:presOf axis="self" ptType="node"/>
              </dgm:else>
            </dgm:choose>
            <dgm:choose name="Name28">
              <dgm:if name="Name29" func="var" arg="dir" op="equ" val="norm">
                <dgm:constrLst>
                  <dgm:constr type="lMarg"/>
                  <dgm:constr type="rMarg" refType="primFontSz" fact="0.2"/>
                  <dgm:constr type="tMarg"/>
                  <dgm:constr type="bMarg"/>
                </dgm:constrLst>
              </dgm:if>
              <dgm:else name="Name30">
                <dgm:constrLst>
                  <dgm:constr type="rMarg"/>
                  <dgm:constr type="lMarg" refType="primFontSz" fact="0.2"/>
                  <dgm:constr type="tMarg"/>
                  <dgm:constr type="bMarg"/>
                </dgm:constrLst>
              </dgm:else>
            </dgm:choose>
            <dgm:ruleLst>
              <dgm:rule type="primFontSz" val="5" fact="NaN" max="NaN"/>
            </dgm:ruleLst>
          </dgm:layoutNode>
          <dgm:layoutNode name="desTx" styleLbl="revTx">
            <dgm:varLst>
              <dgm:bulletEnabled val="1"/>
            </dgm:varLst>
            <dgm:choose name="Name31">
              <dgm:if name="Name32" func="var" arg="dir" op="equ" val="norm">
                <dgm:alg type="tx">
                  <dgm:param type="autoTxRot" val="grav"/>
                  <dgm:param type="parTxLTRAlign" val="l"/>
                  <dgm:param type="shpTxLTRAlignCh" val="l"/>
                  <dgm:param type="stBulletLvl" val="1"/>
                  <dgm:param type="txAnchorVert" val="mid"/>
                </dgm:alg>
                <dgm:shape xmlns:r="http://schemas.openxmlformats.org/officeDocument/2006/relationships" type="rect" r:blip="" rot="295">
                  <dgm:adjLst/>
                </dgm:shape>
                <dgm:presOf axis="des" ptType="node"/>
              </dgm:if>
              <dgm:else name="Name33">
                <dgm:alg type="tx">
                  <dgm:param type="autoTxRot" val="grav"/>
                  <dgm:param type="parTxLTRAlign" val="r"/>
                  <dgm:param type="shpTxLTRAlignCh" val="r"/>
                  <dgm:param type="stBulletLvl" val="1"/>
                  <dgm:param type="txAnchorVert" val="mid"/>
                </dgm:alg>
                <dgm:shape xmlns:r="http://schemas.openxmlformats.org/officeDocument/2006/relationships" type="rect" r:blip="" rot="65">
                  <dgm:adjLst/>
                </dgm:shape>
                <dgm:presOf axis="des" ptType="node"/>
              </dgm:else>
            </dgm:choose>
            <dgm:choose name="Name34">
              <dgm:if name="Name35" func="var" arg="dir" op="equ" val="norm">
                <dgm:constrLst>
                  <dgm:constr type="rMarg"/>
                  <dgm:constr type="lMarg" refType="primFontSz" fact="0.2"/>
                  <dgm:constr type="tMarg"/>
                  <dgm:constr type="bMarg"/>
                </dgm:constrLst>
              </dgm:if>
              <dgm:else name="Name36">
                <dgm:constrLst>
                  <dgm:constr type="lMarg"/>
                  <dgm:constr type="rMarg" refType="primFontSz" fact="0.2"/>
                  <dgm:constr type="tMarg"/>
                  <dgm:constr type="bMarg"/>
                </dgm:constrLst>
              </dgm:else>
            </dgm:choose>
            <dgm:ruleLst>
              <dgm:rule type="primFontSz" val="5" fact="NaN" max="NaN"/>
            </dgm:ruleLst>
          </dgm:layoutNode>
        </dgm:layoutNode>
        <dgm:layoutNode name="desBackupRightNorm">
          <dgm:alg type="sp"/>
          <dgm:shape xmlns:r="http://schemas.openxmlformats.org/officeDocument/2006/relationships" r:blip="">
            <dgm:adjLst/>
          </dgm:shape>
          <dgm:presOf/>
        </dgm:layoutNode>
        <dgm:choose name="Name37">
          <dgm:if name="Name38" func="var" arg="dir" op="neq" val="norm">
            <dgm:choose name="Name39">
              <dgm:if name="Name40" axis="self" ptType="node" func="revPos" op="neq" val="1">
                <dgm:layoutNode name="desBackupLeftRev">
                  <dgm:alg type="sp"/>
                  <dgm:shape xmlns:r="http://schemas.openxmlformats.org/officeDocument/2006/relationships" r:blip="">
                    <dgm:adjLst/>
                  </dgm:shape>
                  <dgm:presOf/>
                </dgm:layoutNode>
              </dgm:if>
              <dgm:else name="Name41"/>
            </dgm:choose>
          </dgm:if>
          <dgm:else name="Name42"/>
        </dgm:choose>
        <dgm:forEach name="Name43" axis="followSib" ptType="sibTrans" hideLastTrans="0" cnt="1">
          <dgm:layoutNode name="desSpace">
            <dgm:alg type="sp"/>
            <dgm:shape xmlns:r="http://schemas.openxmlformats.org/officeDocument/2006/relationships" r:blip="">
              <dgm:adjLst/>
            </dgm:shape>
            <dgm:presOf/>
          </dgm:layoutNode>
        </dgm:forEach>
      </dgm:forEach>
      <dgm:choose name="Name44">
        <dgm:if name="Name45" func="var" arg="dir" op="neq" val="norm">
          <dgm:layoutNode name="parBackupRev">
            <dgm:alg type="sp"/>
            <dgm:shape xmlns:r="http://schemas.openxmlformats.org/officeDocument/2006/relationships" r:blip="">
              <dgm:adjLst/>
            </dgm:shape>
            <dgm:presOf/>
          </dgm:layoutNode>
        </dgm:if>
        <dgm:else name="Name46"/>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type="notchedRightArrow" r:blip="" rot="180">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HorzCh" val="ctr"/>
                  <dgm:param type="txAnchorVertCh" val="b"/>
                  <dgm:param type="txAnchorVert" val="b"/>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HorzCh" val="ctr"/>
                  <dgm:param type="txAnchorVertCh" val="t"/>
                  <dgm:param type="txAnchorVert" val="t"/>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arrow1">
  <dgm:title val=""/>
  <dgm:desc val=""/>
  <dgm:catLst>
    <dgm:cat type="relationship" pri="7000"/>
    <dgm:cat type="process" pri="32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ycle">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equ" val="2">
        <dgm:constrLst>
          <dgm:constr type="primFontSz" for="ch" ptType="node" op="equ" val="65"/>
          <dgm:constr type="w" for="ch" ptType="node" refType="w"/>
          <dgm:constr type="h" for="ch" ptType="node" refType="w" refFor="ch" refPtType="node"/>
          <dgm:constr type="sibSp" refType="w" refFor="ch" refPtType="node" fact="0.1"/>
          <dgm:constr type="diam" refType="w" refFor="ch" refPtType="node" fact="1.1"/>
        </dgm:constrLst>
      </dgm:if>
      <dgm:if name="Name11" axis="ch" ptType="node" func="cnt" op="equ" val="5">
        <dgm:constrLst>
          <dgm:constr type="primFontSz" for="ch" ptType="node" op="equ" val="65"/>
          <dgm:constr type="w" for="ch" ptType="node" refType="w"/>
          <dgm:constr type="h" for="ch" ptType="node" refType="w" refFor="ch" refPtType="node"/>
          <dgm:constr type="sibSp" refType="w" refFor="ch" refPtType="node" fact="-0.24"/>
        </dgm:constrLst>
      </dgm:if>
      <dgm:if name="Name12" axis="ch" ptType="node" func="cnt" op="equ" val="6">
        <dgm:constrLst>
          <dgm:constr type="primFontSz" for="ch" ptType="node" op="equ" val="65"/>
          <dgm:constr type="w" for="ch" ptType="node" refType="w"/>
          <dgm:constr type="h" for="ch" ptType="node" refType="w" refFor="ch" refPtType="node"/>
          <dgm:constr type="sibSp" refType="w" refFor="ch" refPtType="node" fact="-0.2"/>
        </dgm:constrLst>
      </dgm:if>
      <dgm:if name="Name13" axis="ch" ptType="node" func="cnt" op="equ" val="8">
        <dgm:constrLst>
          <dgm:constr type="primFontSz" for="ch" ptType="node" op="equ" val="65"/>
          <dgm:constr type="w" for="ch" ptType="node" refType="w"/>
          <dgm:constr type="h" for="ch" ptType="node" refType="w" refFor="ch" refPtType="node"/>
          <dgm:constr type="sibSp" refType="w" refFor="ch" refPtType="node" fact="-0.15"/>
        </dgm:constrLst>
      </dgm:if>
      <dgm:if name="Name14" axis="ch" ptType="node" func="cnt" op="equ" val="10">
        <dgm:constrLst>
          <dgm:constr type="primFontSz" for="ch" ptType="node" op="lte" val="65"/>
          <dgm:constr type="w" for="ch" ptType="node" refType="w"/>
          <dgm:constr type="h" for="ch" ptType="node" refType="w" refFor="ch" refPtType="node"/>
          <dgm:constr type="sibSp" refType="w" refFor="ch" refPtType="node" fact="-0.24"/>
        </dgm:constrLst>
      </dgm:if>
      <dgm:else name="Name15">
        <dgm:constrLst>
          <dgm:constr type="primFontSz" for="ch" ptType="node" op="equ" val="65"/>
          <dgm:constr type="w" for="ch" ptType="node" refType="w"/>
          <dgm:constr type="h" for="ch" ptType="node" refType="w" refFor="ch" refPtType="node"/>
          <dgm:constr type="sibSp" refType="w" refFor="ch" refPtType="node" fact="-0.35"/>
        </dgm:constrLst>
      </dgm:else>
    </dgm:choose>
    <dgm:ruleLst/>
    <dgm:forEach name="Name16" axis="ch" ptType="node">
      <dgm:layoutNode name="arrow">
        <dgm:varLst>
          <dgm:bulletEnabled val="1"/>
        </dgm:varLst>
        <dgm:alg type="tx"/>
        <dgm:shape xmlns:r="http://schemas.openxmlformats.org/officeDocument/2006/relationships" type="upArrow" r:blip="">
          <dgm:adjLst>
            <dgm:adj idx="2" val="0.35"/>
          </dgm:adjLst>
        </dgm:shape>
        <dgm:presOf axis="desOrSelf" ptType="node"/>
        <dgm:constrLst/>
        <dgm:ruleLst>
          <dgm:rule type="primFontSz" val="5" fact="NaN" max="NaN"/>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lnSpAfChP" val="20"/>
              <dgm:param type="stBulletLvl" val="1"/>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封面页与结束页">
    <p:spTree>
      <p:nvGrpSpPr>
        <p:cNvPr id="1" name=""/>
        <p:cNvGrpSpPr/>
        <p:nvPr/>
      </p:nvGrpSpPr>
      <p:grpSpPr>
        <a:xfrm>
          <a:off x="0" y="0"/>
          <a:ext cx="0" cy="0"/>
          <a:chOff x="0" y="0"/>
          <a:chExt cx="0" cy="0"/>
        </a:xfrm>
      </p:grpSpPr>
      <p:pic>
        <p:nvPicPr>
          <p:cNvPr id="6" name="图片 5" descr="/Users/huangkui/Downloads/48168746.png48168746"/>
          <p:cNvPicPr>
            <a:picLocks noChangeAspect="1"/>
          </p:cNvPicPr>
          <p:nvPr userDrawn="1"/>
        </p:nvPicPr>
        <p:blipFill>
          <a:blip r:embed="rId2"/>
          <a:srcRect t="232" b="39719"/>
          <a:stretch>
            <a:fillRect/>
          </a:stretch>
        </p:blipFill>
        <p:spPr>
          <a:xfrm>
            <a:off x="10143" y="0"/>
            <a:ext cx="12171714" cy="6831554"/>
          </a:xfrm>
          <a:custGeom>
            <a:avLst/>
            <a:gdLst>
              <a:gd name="connsiteX0" fmla="*/ 0 w 12171714"/>
              <a:gd name="connsiteY0" fmla="*/ 0 h 6831554"/>
              <a:gd name="connsiteX1" fmla="*/ 12171714 w 12171714"/>
              <a:gd name="connsiteY1" fmla="*/ 0 h 6831554"/>
              <a:gd name="connsiteX2" fmla="*/ 12171714 w 12171714"/>
              <a:gd name="connsiteY2" fmla="*/ 6831554 h 6831554"/>
              <a:gd name="connsiteX3" fmla="*/ 0 w 12171714"/>
              <a:gd name="connsiteY3" fmla="*/ 6831554 h 6831554"/>
            </a:gdLst>
            <a:ahLst/>
            <a:cxnLst>
              <a:cxn ang="0">
                <a:pos x="connsiteX0" y="connsiteY0"/>
              </a:cxn>
              <a:cxn ang="0">
                <a:pos x="connsiteX1" y="connsiteY1"/>
              </a:cxn>
              <a:cxn ang="0">
                <a:pos x="connsiteX2" y="connsiteY2"/>
              </a:cxn>
              <a:cxn ang="0">
                <a:pos x="connsiteX3" y="connsiteY3"/>
              </a:cxn>
            </a:cxnLst>
            <a:rect l="l" t="t" r="r" b="b"/>
            <a:pathLst>
              <a:path w="12171714" h="6831554">
                <a:moveTo>
                  <a:pt x="0" y="0"/>
                </a:moveTo>
                <a:lnTo>
                  <a:pt x="12171714" y="0"/>
                </a:lnTo>
                <a:lnTo>
                  <a:pt x="12171714" y="6831554"/>
                </a:lnTo>
                <a:lnTo>
                  <a:pt x="0" y="6831554"/>
                </a:lnTo>
                <a:close/>
              </a:path>
            </a:pathLst>
          </a:custGeom>
        </p:spPr>
      </p:pic>
      <p:sp>
        <p:nvSpPr>
          <p:cNvPr id="7" name="任意多边形: 形状 6"/>
          <p:cNvSpPr/>
          <p:nvPr userDrawn="1"/>
        </p:nvSpPr>
        <p:spPr>
          <a:xfrm>
            <a:off x="377362" y="4780221"/>
            <a:ext cx="11814639" cy="2077779"/>
          </a:xfrm>
          <a:custGeom>
            <a:avLst/>
            <a:gdLst>
              <a:gd name="connsiteX0" fmla="*/ 11814639 w 11814639"/>
              <a:gd name="connsiteY0" fmla="*/ 0 h 2077779"/>
              <a:gd name="connsiteX1" fmla="*/ 11814639 w 11814639"/>
              <a:gd name="connsiteY1" fmla="*/ 1587411 h 2077779"/>
              <a:gd name="connsiteX2" fmla="*/ 11789129 w 11814639"/>
              <a:gd name="connsiteY2" fmla="*/ 2077779 h 2077779"/>
              <a:gd name="connsiteX3" fmla="*/ 0 w 11814639"/>
              <a:gd name="connsiteY3" fmla="*/ 2077779 h 2077779"/>
              <a:gd name="connsiteX4" fmla="*/ 60307 w 11814639"/>
              <a:gd name="connsiteY4" fmla="*/ 2073001 h 2077779"/>
              <a:gd name="connsiteX5" fmla="*/ 11459872 w 11814639"/>
              <a:gd name="connsiteY5" fmla="*/ 122911 h 20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14639" h="2077779">
                <a:moveTo>
                  <a:pt x="11814639" y="0"/>
                </a:moveTo>
                <a:lnTo>
                  <a:pt x="11814639" y="1587411"/>
                </a:lnTo>
                <a:lnTo>
                  <a:pt x="11789129" y="2077779"/>
                </a:lnTo>
                <a:lnTo>
                  <a:pt x="0" y="2077779"/>
                </a:lnTo>
                <a:lnTo>
                  <a:pt x="60307" y="2073001"/>
                </a:lnTo>
                <a:cubicBezTo>
                  <a:pt x="2098167" y="1908070"/>
                  <a:pt x="7724159" y="1362077"/>
                  <a:pt x="11459872" y="122911"/>
                </a:cubicBezTo>
                <a:close/>
              </a:path>
            </a:pathLst>
          </a:custGeom>
          <a:gradFill>
            <a:gsLst>
              <a:gs pos="0">
                <a:schemeClr val="accent1">
                  <a:alpha val="60000"/>
                </a:schemeClr>
              </a:gs>
              <a:gs pos="51000">
                <a:schemeClr val="accent1">
                  <a:alpha val="40000"/>
                </a:schemeClr>
              </a:gs>
              <a:gs pos="100000">
                <a:schemeClr val="accent2">
                  <a:alpha val="40000"/>
                </a:schemeClr>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lt1"/>
              </a:solidFill>
            </a:endParaRPr>
          </a:p>
        </p:txBody>
      </p:sp>
      <p:sp>
        <p:nvSpPr>
          <p:cNvPr id="9" name="任意多边形: 形状 8"/>
          <p:cNvSpPr/>
          <p:nvPr userDrawn="1"/>
        </p:nvSpPr>
        <p:spPr>
          <a:xfrm>
            <a:off x="2866260" y="4865538"/>
            <a:ext cx="9299485" cy="2006748"/>
          </a:xfrm>
          <a:custGeom>
            <a:avLst/>
            <a:gdLst>
              <a:gd name="connsiteX0" fmla="*/ 0 w 2550526"/>
              <a:gd name="connsiteY0" fmla="*/ 795958 h 795957"/>
              <a:gd name="connsiteX1" fmla="*/ 2550526 w 2550526"/>
              <a:gd name="connsiteY1" fmla="*/ 0 h 795957"/>
              <a:gd name="connsiteX2" fmla="*/ 2550526 w 2550526"/>
              <a:gd name="connsiteY2" fmla="*/ 795958 h 795957"/>
              <a:gd name="connsiteX3" fmla="*/ 0 w 2550526"/>
              <a:gd name="connsiteY3" fmla="*/ 795958 h 795957"/>
            </a:gdLst>
            <a:ahLst/>
            <a:cxnLst>
              <a:cxn ang="0">
                <a:pos x="connsiteX0" y="connsiteY0"/>
              </a:cxn>
              <a:cxn ang="0">
                <a:pos x="connsiteX1" y="connsiteY1"/>
              </a:cxn>
              <a:cxn ang="0">
                <a:pos x="connsiteX2" y="connsiteY2"/>
              </a:cxn>
              <a:cxn ang="0">
                <a:pos x="connsiteX3" y="connsiteY3"/>
              </a:cxn>
            </a:cxnLst>
            <a:rect l="l" t="t" r="r" b="b"/>
            <a:pathLst>
              <a:path w="2550526" h="795957">
                <a:moveTo>
                  <a:pt x="0" y="795958"/>
                </a:moveTo>
                <a:cubicBezTo>
                  <a:pt x="0" y="795958"/>
                  <a:pt x="1550388" y="657531"/>
                  <a:pt x="2550526" y="0"/>
                </a:cubicBezTo>
                <a:lnTo>
                  <a:pt x="2550526" y="795958"/>
                </a:lnTo>
                <a:lnTo>
                  <a:pt x="0" y="795958"/>
                </a:lnTo>
                <a:close/>
              </a:path>
            </a:pathLst>
          </a:custGeom>
          <a:gradFill>
            <a:gsLst>
              <a:gs pos="23000">
                <a:schemeClr val="accent1"/>
              </a:gs>
              <a:gs pos="63000">
                <a:schemeClr val="accent1">
                  <a:lumMod val="69000"/>
                  <a:lumOff val="31000"/>
                </a:schemeClr>
              </a:gs>
              <a:gs pos="100000">
                <a:schemeClr val="accent2"/>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lt1"/>
              </a:solidFill>
            </a:endParaRPr>
          </a:p>
        </p:txBody>
      </p:sp>
    </p:spTree>
  </p:cSld>
  <p:clrMapOvr>
    <a:masterClrMapping/>
  </p:clrMapOvr>
  <p:transition spd="slow">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目录与转场">
    <p:spTree>
      <p:nvGrpSpPr>
        <p:cNvPr id="1" name=""/>
        <p:cNvGrpSpPr/>
        <p:nvPr/>
      </p:nvGrpSpPr>
      <p:grpSpPr>
        <a:xfrm>
          <a:off x="0" y="0"/>
          <a:ext cx="0" cy="0"/>
          <a:chOff x="0" y="0"/>
          <a:chExt cx="0" cy="0"/>
        </a:xfrm>
      </p:grpSpPr>
      <p:pic>
        <p:nvPicPr>
          <p:cNvPr id="5" name="图片 4" descr="/Users/huangkui/Downloads/48168746.png48168746"/>
          <p:cNvPicPr>
            <a:picLocks noChangeAspect="1"/>
          </p:cNvPicPr>
          <p:nvPr userDrawn="1"/>
        </p:nvPicPr>
        <p:blipFill>
          <a:blip r:embed="rId2"/>
          <a:srcRect t="232" b="39719"/>
          <a:stretch>
            <a:fillRect/>
          </a:stretch>
        </p:blipFill>
        <p:spPr>
          <a:xfrm>
            <a:off x="10143" y="0"/>
            <a:ext cx="12171714" cy="6831554"/>
          </a:xfrm>
          <a:custGeom>
            <a:avLst/>
            <a:gdLst>
              <a:gd name="connsiteX0" fmla="*/ 0 w 12171714"/>
              <a:gd name="connsiteY0" fmla="*/ 0 h 6831554"/>
              <a:gd name="connsiteX1" fmla="*/ 12171714 w 12171714"/>
              <a:gd name="connsiteY1" fmla="*/ 0 h 6831554"/>
              <a:gd name="connsiteX2" fmla="*/ 12171714 w 12171714"/>
              <a:gd name="connsiteY2" fmla="*/ 6831554 h 6831554"/>
              <a:gd name="connsiteX3" fmla="*/ 0 w 12171714"/>
              <a:gd name="connsiteY3" fmla="*/ 6831554 h 6831554"/>
            </a:gdLst>
            <a:ahLst/>
            <a:cxnLst>
              <a:cxn ang="0">
                <a:pos x="connsiteX0" y="connsiteY0"/>
              </a:cxn>
              <a:cxn ang="0">
                <a:pos x="connsiteX1" y="connsiteY1"/>
              </a:cxn>
              <a:cxn ang="0">
                <a:pos x="connsiteX2" y="connsiteY2"/>
              </a:cxn>
              <a:cxn ang="0">
                <a:pos x="connsiteX3" y="connsiteY3"/>
              </a:cxn>
            </a:cxnLst>
            <a:rect l="l" t="t" r="r" b="b"/>
            <a:pathLst>
              <a:path w="12171714" h="6831554">
                <a:moveTo>
                  <a:pt x="0" y="0"/>
                </a:moveTo>
                <a:lnTo>
                  <a:pt x="12171714" y="0"/>
                </a:lnTo>
                <a:lnTo>
                  <a:pt x="12171714" y="6831554"/>
                </a:lnTo>
                <a:lnTo>
                  <a:pt x="0" y="6831554"/>
                </a:lnTo>
                <a:close/>
              </a:path>
            </a:pathLst>
          </a:custGeom>
        </p:spPr>
      </p:pic>
      <p:sp>
        <p:nvSpPr>
          <p:cNvPr id="7" name="任意多边形: 形状 6"/>
          <p:cNvSpPr/>
          <p:nvPr/>
        </p:nvSpPr>
        <p:spPr>
          <a:xfrm flipH="1">
            <a:off x="377362" y="4780221"/>
            <a:ext cx="11814639" cy="2077779"/>
          </a:xfrm>
          <a:custGeom>
            <a:avLst/>
            <a:gdLst>
              <a:gd name="connsiteX0" fmla="*/ 11814639 w 11814639"/>
              <a:gd name="connsiteY0" fmla="*/ 0 h 2077779"/>
              <a:gd name="connsiteX1" fmla="*/ 11814639 w 11814639"/>
              <a:gd name="connsiteY1" fmla="*/ 1587411 h 2077779"/>
              <a:gd name="connsiteX2" fmla="*/ 11789129 w 11814639"/>
              <a:gd name="connsiteY2" fmla="*/ 2077779 h 2077779"/>
              <a:gd name="connsiteX3" fmla="*/ 0 w 11814639"/>
              <a:gd name="connsiteY3" fmla="*/ 2077779 h 2077779"/>
              <a:gd name="connsiteX4" fmla="*/ 60307 w 11814639"/>
              <a:gd name="connsiteY4" fmla="*/ 2073001 h 2077779"/>
              <a:gd name="connsiteX5" fmla="*/ 11459872 w 11814639"/>
              <a:gd name="connsiteY5" fmla="*/ 122911 h 20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14639" h="2077779">
                <a:moveTo>
                  <a:pt x="11814639" y="0"/>
                </a:moveTo>
                <a:lnTo>
                  <a:pt x="11814639" y="1587411"/>
                </a:lnTo>
                <a:lnTo>
                  <a:pt x="11789129" y="2077779"/>
                </a:lnTo>
                <a:lnTo>
                  <a:pt x="0" y="2077779"/>
                </a:lnTo>
                <a:lnTo>
                  <a:pt x="60307" y="2073001"/>
                </a:lnTo>
                <a:cubicBezTo>
                  <a:pt x="2098167" y="1908070"/>
                  <a:pt x="7724159" y="1362077"/>
                  <a:pt x="11459872" y="122911"/>
                </a:cubicBezTo>
                <a:close/>
              </a:path>
            </a:pathLst>
          </a:custGeom>
          <a:gradFill>
            <a:gsLst>
              <a:gs pos="0">
                <a:schemeClr val="accent1">
                  <a:alpha val="60000"/>
                </a:schemeClr>
              </a:gs>
              <a:gs pos="51000">
                <a:schemeClr val="accent1">
                  <a:alpha val="40000"/>
                </a:schemeClr>
              </a:gs>
              <a:gs pos="100000">
                <a:schemeClr val="accent2">
                  <a:alpha val="40000"/>
                </a:schemeClr>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
        <p:nvSpPr>
          <p:cNvPr id="8" name="任意多边形: 形状 7"/>
          <p:cNvSpPr/>
          <p:nvPr/>
        </p:nvSpPr>
        <p:spPr>
          <a:xfrm flipH="1">
            <a:off x="403618" y="4865538"/>
            <a:ext cx="9299485" cy="2006748"/>
          </a:xfrm>
          <a:custGeom>
            <a:avLst/>
            <a:gdLst>
              <a:gd name="connsiteX0" fmla="*/ 0 w 2550526"/>
              <a:gd name="connsiteY0" fmla="*/ 795958 h 795957"/>
              <a:gd name="connsiteX1" fmla="*/ 2550526 w 2550526"/>
              <a:gd name="connsiteY1" fmla="*/ 0 h 795957"/>
              <a:gd name="connsiteX2" fmla="*/ 2550526 w 2550526"/>
              <a:gd name="connsiteY2" fmla="*/ 795958 h 795957"/>
              <a:gd name="connsiteX3" fmla="*/ 0 w 2550526"/>
              <a:gd name="connsiteY3" fmla="*/ 795958 h 795957"/>
            </a:gdLst>
            <a:ahLst/>
            <a:cxnLst>
              <a:cxn ang="0">
                <a:pos x="connsiteX0" y="connsiteY0"/>
              </a:cxn>
              <a:cxn ang="0">
                <a:pos x="connsiteX1" y="connsiteY1"/>
              </a:cxn>
              <a:cxn ang="0">
                <a:pos x="connsiteX2" y="connsiteY2"/>
              </a:cxn>
              <a:cxn ang="0">
                <a:pos x="connsiteX3" y="connsiteY3"/>
              </a:cxn>
            </a:cxnLst>
            <a:rect l="l" t="t" r="r" b="b"/>
            <a:pathLst>
              <a:path w="2550526" h="795957">
                <a:moveTo>
                  <a:pt x="0" y="795958"/>
                </a:moveTo>
                <a:cubicBezTo>
                  <a:pt x="0" y="795958"/>
                  <a:pt x="1550388" y="657531"/>
                  <a:pt x="2550526" y="0"/>
                </a:cubicBezTo>
                <a:lnTo>
                  <a:pt x="2550526" y="795958"/>
                </a:lnTo>
                <a:lnTo>
                  <a:pt x="0" y="795958"/>
                </a:lnTo>
                <a:close/>
              </a:path>
            </a:pathLst>
          </a:custGeom>
          <a:gradFill>
            <a:gsLst>
              <a:gs pos="23000">
                <a:schemeClr val="accent1"/>
              </a:gs>
              <a:gs pos="63000">
                <a:schemeClr val="accent1">
                  <a:lumMod val="69000"/>
                  <a:lumOff val="31000"/>
                </a:schemeClr>
              </a:gs>
              <a:gs pos="100000">
                <a:schemeClr val="accent2"/>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Tree>
  </p:cSld>
  <p:clrMapOvr>
    <a:masterClrMapping/>
  </p:clrMapOvr>
  <p:transition spd="slow">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空白">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stretch>
            <a:fillRect/>
          </a:stretch>
        </p:blipFill>
        <p:spPr>
          <a:xfrm>
            <a:off x="11664" y="11896"/>
            <a:ext cx="12168671" cy="6834208"/>
          </a:xfrm>
          <a:prstGeom prst="rect">
            <a:avLst/>
          </a:prstGeom>
        </p:spPr>
      </p:pic>
      <p:sp>
        <p:nvSpPr>
          <p:cNvPr id="6" name="矩形 5"/>
          <p:cNvSpPr/>
          <p:nvPr userDrawn="1"/>
        </p:nvSpPr>
        <p:spPr>
          <a:xfrm>
            <a:off x="11664" y="328628"/>
            <a:ext cx="12192000" cy="873125"/>
          </a:xfrm>
          <a:prstGeom prst="rect">
            <a:avLst/>
          </a:prstGeom>
          <a:solidFill>
            <a:schemeClr val="bg1"/>
          </a:solidFill>
          <a:ln>
            <a:noFill/>
          </a:ln>
          <a:effectLst>
            <a:outerShdw blurRad="241300" dist="50800" dir="5400000" algn="ctr" rotWithShape="0">
              <a:srgbClr val="115CA7">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8" name="标题 7"/>
          <p:cNvSpPr>
            <a:spLocks noGrp="1"/>
          </p:cNvSpPr>
          <p:nvPr>
            <p:ph type="title"/>
          </p:nvPr>
        </p:nvSpPr>
        <p:spPr>
          <a:xfrm>
            <a:off x="1044575" y="486296"/>
            <a:ext cx="8875041" cy="535531"/>
          </a:xfrm>
        </p:spPr>
        <p:txBody>
          <a:bodyPr wrap="square" anchor="ctr">
            <a:spAutoFit/>
          </a:bodyPr>
          <a:lstStyle>
            <a:lvl1pPr>
              <a:defRPr lang="zh-CN" altLang="en-US"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微软雅黑 Light" panose="020B0502040204020203" pitchFamily="34" charset="-122"/>
                <a:ea typeface="微软雅黑 Light" panose="020B0502040204020203" pitchFamily="34" charset="-122"/>
                <a:cs typeface="+mn-cs"/>
              </a:defRPr>
            </a:lvl1pPr>
          </a:lstStyle>
          <a:p>
            <a:pPr marL="0" lvl="0"/>
            <a:r>
              <a:rPr lang="zh-CN" altLang="en-US" dirty="0"/>
              <a:t>单击此处编辑母版标题样式</a:t>
            </a:r>
            <a:endParaRPr lang="zh-CN" altLang="en-US" dirty="0"/>
          </a:p>
        </p:txBody>
      </p:sp>
      <p:sp>
        <p:nvSpPr>
          <p:cNvPr id="10" name="椭圆 9"/>
          <p:cNvSpPr/>
          <p:nvPr userDrawn="1"/>
        </p:nvSpPr>
        <p:spPr>
          <a:xfrm>
            <a:off x="546100" y="548757"/>
            <a:ext cx="245510" cy="245510"/>
          </a:xfrm>
          <a:prstGeom prst="ellipse">
            <a:avLst/>
          </a:prstGeom>
          <a:gradFill>
            <a:gsLst>
              <a:gs pos="23000">
                <a:schemeClr val="accent1"/>
              </a:gs>
              <a:gs pos="63000">
                <a:schemeClr val="accent1">
                  <a:lumMod val="69000"/>
                  <a:lumOff val="31000"/>
                </a:schemeClr>
              </a:gs>
              <a:gs pos="100000">
                <a:srgbClr val="FF0000"/>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
        <p:nvSpPr>
          <p:cNvPr id="11" name="椭圆 10"/>
          <p:cNvSpPr/>
          <p:nvPr userDrawn="1"/>
        </p:nvSpPr>
        <p:spPr>
          <a:xfrm>
            <a:off x="697861" y="820759"/>
            <a:ext cx="105414" cy="105414"/>
          </a:xfrm>
          <a:prstGeom prst="ellipse">
            <a:avLst/>
          </a:prstGeom>
          <a:gradFill>
            <a:gsLst>
              <a:gs pos="23000">
                <a:srgbClr val="FF0000"/>
              </a:gs>
              <a:gs pos="63000">
                <a:srgbClr val="C00000"/>
              </a:gs>
              <a:gs pos="100000">
                <a:schemeClr val="accent2"/>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Tree>
  </p:cSld>
  <p:clrMapOvr>
    <a:masterClrMapping/>
  </p:clrMapOvr>
  <p:transition spd="slow">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transition spd="slow">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结尾页">
    <p:spTree>
      <p:nvGrpSpPr>
        <p:cNvPr id="1" name=""/>
        <p:cNvGrpSpPr/>
        <p:nvPr/>
      </p:nvGrpSpPr>
      <p:grpSpPr>
        <a:xfrm>
          <a:off x="0" y="0"/>
          <a:ext cx="0" cy="0"/>
          <a:chOff x="0" y="0"/>
          <a:chExt cx="0" cy="0"/>
        </a:xfrm>
      </p:grpSpPr>
      <p:grpSp>
        <p:nvGrpSpPr>
          <p:cNvPr id="4" name="组合 3"/>
          <p:cNvGrpSpPr/>
          <p:nvPr userDrawn="1"/>
        </p:nvGrpSpPr>
        <p:grpSpPr>
          <a:xfrm>
            <a:off x="2730502" y="1973179"/>
            <a:ext cx="6730998" cy="2160874"/>
            <a:chOff x="731839" y="731839"/>
            <a:chExt cx="10728323" cy="5394323"/>
          </a:xfrm>
        </p:grpSpPr>
        <p:sp>
          <p:nvSpPr>
            <p:cNvPr id="13" name="矩形 12"/>
            <p:cNvSpPr/>
            <p:nvPr userDrawn="1"/>
          </p:nvSpPr>
          <p:spPr>
            <a:xfrm>
              <a:off x="731839" y="731839"/>
              <a:ext cx="10728323" cy="5394323"/>
            </a:xfrm>
            <a:prstGeom prst="rect">
              <a:avLst/>
            </a:prstGeom>
            <a:solidFill>
              <a:schemeClr val="bg1"/>
            </a:solidFill>
            <a:ln>
              <a:solidFill>
                <a:schemeClr val="accent1"/>
              </a:solidFill>
            </a:ln>
            <a:effectLst>
              <a:outerShdw blurRad="3429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lvl="0" algn="ctr"/>
              <a:endParaRPr lang="zh-CN" altLang="en-US"/>
            </a:p>
          </p:txBody>
        </p:sp>
        <p:sp>
          <p:nvSpPr>
            <p:cNvPr id="14" name="矩形 13"/>
            <p:cNvSpPr/>
            <p:nvPr userDrawn="1"/>
          </p:nvSpPr>
          <p:spPr>
            <a:xfrm>
              <a:off x="892705" y="980130"/>
              <a:ext cx="10406591" cy="4897742"/>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p>
          </p:txBody>
        </p:sp>
      </p:grpSp>
      <p:grpSp>
        <p:nvGrpSpPr>
          <p:cNvPr id="7" name="组合 6"/>
          <p:cNvGrpSpPr/>
          <p:nvPr userDrawn="1"/>
        </p:nvGrpSpPr>
        <p:grpSpPr>
          <a:xfrm>
            <a:off x="3839501" y="2495699"/>
            <a:ext cx="4512998" cy="923330"/>
            <a:chOff x="2370667" y="2413000"/>
            <a:chExt cx="4512998" cy="923330"/>
          </a:xfrm>
        </p:grpSpPr>
        <p:sp>
          <p:nvSpPr>
            <p:cNvPr id="8" name="文本框 7"/>
            <p:cNvSpPr txBox="1"/>
            <p:nvPr/>
          </p:nvSpPr>
          <p:spPr>
            <a:xfrm>
              <a:off x="2370667" y="2413000"/>
              <a:ext cx="3121047" cy="923330"/>
            </a:xfrm>
            <a:prstGeom prst="rect">
              <a:avLst/>
            </a:prstGeom>
            <a:noFill/>
          </p:spPr>
          <p:txBody>
            <a:bodyPr wrap="none" lIns="0" tIns="0" rIns="0" bIns="0" rtlCol="0">
              <a:noAutofit/>
            </a:bodyPr>
            <a:lstStyle/>
            <a:p>
              <a:r>
                <a:rPr lang="en-US" altLang="zh-CN" sz="6000" dirty="0">
                  <a:solidFill>
                    <a:schemeClr val="accent1"/>
                  </a:solidFill>
                </a:rPr>
                <a:t>THANKS</a:t>
              </a:r>
              <a:endParaRPr lang="zh-CN" altLang="en-US" sz="6000" dirty="0">
                <a:solidFill>
                  <a:schemeClr val="accent1"/>
                </a:solidFill>
              </a:endParaRPr>
            </a:p>
          </p:txBody>
        </p:sp>
        <p:grpSp>
          <p:nvGrpSpPr>
            <p:cNvPr id="9" name="组合 8"/>
            <p:cNvGrpSpPr/>
            <p:nvPr/>
          </p:nvGrpSpPr>
          <p:grpSpPr>
            <a:xfrm>
              <a:off x="5753106" y="2597408"/>
              <a:ext cx="1039452" cy="582097"/>
              <a:chOff x="5770563" y="2584450"/>
              <a:chExt cx="1039452" cy="582097"/>
            </a:xfrm>
          </p:grpSpPr>
          <p:sp>
            <p:nvSpPr>
              <p:cNvPr id="11" name="文本框 10"/>
              <p:cNvSpPr txBox="1"/>
              <p:nvPr/>
            </p:nvSpPr>
            <p:spPr>
              <a:xfrm>
                <a:off x="5770563" y="2584450"/>
                <a:ext cx="1039452" cy="307777"/>
              </a:xfrm>
              <a:prstGeom prst="rect">
                <a:avLst/>
              </a:prstGeom>
              <a:noFill/>
            </p:spPr>
            <p:txBody>
              <a:bodyPr wrap="none" lIns="0" tIns="0" rIns="0" bIns="0" rtlCol="0">
                <a:noAutofit/>
              </a:bodyPr>
              <a:lstStyle/>
              <a:p>
                <a:r>
                  <a:rPr lang="en-US" altLang="zh-CN" sz="2000" dirty="0">
                    <a:solidFill>
                      <a:schemeClr val="accent1"/>
                    </a:solidFill>
                  </a:rPr>
                  <a:t>For Your </a:t>
                </a:r>
                <a:endParaRPr lang="zh-CN" altLang="en-US" sz="2000" dirty="0">
                  <a:solidFill>
                    <a:schemeClr val="accent1"/>
                  </a:solidFill>
                </a:endParaRPr>
              </a:p>
            </p:txBody>
          </p:sp>
          <p:sp>
            <p:nvSpPr>
              <p:cNvPr id="12" name="文本框 11"/>
              <p:cNvSpPr txBox="1"/>
              <p:nvPr/>
            </p:nvSpPr>
            <p:spPr>
              <a:xfrm>
                <a:off x="5770563" y="2858770"/>
                <a:ext cx="1011495" cy="307777"/>
              </a:xfrm>
              <a:prstGeom prst="rect">
                <a:avLst/>
              </a:prstGeom>
              <a:noFill/>
            </p:spPr>
            <p:txBody>
              <a:bodyPr wrap="none" lIns="0" tIns="0" rIns="0" bIns="0" rtlCol="0">
                <a:noAutofit/>
              </a:bodyPr>
              <a:lstStyle/>
              <a:p>
                <a:r>
                  <a:rPr lang="en-US" altLang="zh-CN" sz="2000" dirty="0">
                    <a:solidFill>
                      <a:schemeClr val="accent1"/>
                    </a:solidFill>
                  </a:rPr>
                  <a:t>Attention</a:t>
                </a:r>
                <a:endParaRPr lang="zh-CN" altLang="en-US" sz="2000" dirty="0">
                  <a:solidFill>
                    <a:schemeClr val="accent1"/>
                  </a:solidFill>
                </a:endParaRPr>
              </a:p>
            </p:txBody>
          </p:sp>
        </p:grpSp>
        <p:sp>
          <p:nvSpPr>
            <p:cNvPr id="10" name="矩形: 圆角 9"/>
            <p:cNvSpPr/>
            <p:nvPr/>
          </p:nvSpPr>
          <p:spPr>
            <a:xfrm>
              <a:off x="5626100" y="2557463"/>
              <a:ext cx="1257565" cy="661987"/>
            </a:xfrm>
            <a:prstGeom prst="roundRect">
              <a:avLst>
                <a:gd name="adj" fmla="val 15708"/>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solidFill>
                  <a:schemeClr val="accent1"/>
                </a:solidFill>
              </a:endParaRPr>
            </a:p>
          </p:txBody>
        </p:sp>
      </p:grpSp>
      <p:cxnSp>
        <p:nvCxnSpPr>
          <p:cNvPr id="15" name="直接连接符 14"/>
          <p:cNvCxnSpPr/>
          <p:nvPr userDrawn="1"/>
        </p:nvCxnSpPr>
        <p:spPr>
          <a:xfrm>
            <a:off x="731838" y="5748041"/>
            <a:ext cx="1072832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plit orient="vert"/>
  </p:transition>
</p:sldLayout>
</file>

<file path=ppt/slideMasters/_rels/slideMaster1.xml.rels><?xml version="1.0" encoding="UTF-8" standalone="yes"?>
<Relationships xmlns="http://schemas.openxmlformats.org/package/2006/relationships"><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ransition spd="slow">
    <p:split orient="ver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1.xml"/><Relationship Id="rId4" Type="http://schemas.openxmlformats.org/officeDocument/2006/relationships/diagramColors" Target="../diagrams/colors1.xml"/><Relationship Id="rId3" Type="http://schemas.openxmlformats.org/officeDocument/2006/relationships/diagramQuickStyle" Target="../diagrams/quickStyle1.xml"/><Relationship Id="rId2" Type="http://schemas.openxmlformats.org/officeDocument/2006/relationships/diagramLayout" Target="../diagrams/layout1.xml"/><Relationship Id="rId1"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2.xml"/><Relationship Id="rId4" Type="http://schemas.openxmlformats.org/officeDocument/2006/relationships/diagramColors" Target="../diagrams/colors2.xml"/><Relationship Id="rId3" Type="http://schemas.openxmlformats.org/officeDocument/2006/relationships/diagramQuickStyle" Target="../diagrams/quickStyle2.xml"/><Relationship Id="rId2" Type="http://schemas.openxmlformats.org/officeDocument/2006/relationships/diagramLayout" Target="../diagrams/layout2.xml"/><Relationship Id="rId1" Type="http://schemas.openxmlformats.org/officeDocument/2006/relationships/diagramData" Target="../diagrams/data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4.jpeg"/><Relationship Id="rId1" Type="http://schemas.openxmlformats.org/officeDocument/2006/relationships/image" Target="../media/image3.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5.jpeg"/></Relationships>
</file>

<file path=ppt/slides/_rels/slide9.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3.xml"/><Relationship Id="rId4" Type="http://schemas.openxmlformats.org/officeDocument/2006/relationships/diagramColors" Target="../diagrams/colors3.xml"/><Relationship Id="rId3" Type="http://schemas.openxmlformats.org/officeDocument/2006/relationships/diagramQuickStyle" Target="../diagrams/quickStyle3.xml"/><Relationship Id="rId2" Type="http://schemas.openxmlformats.org/officeDocument/2006/relationships/diagramLayout" Target="../diagrams/layout3.xml"/><Relationship Id="rId1" Type="http://schemas.openxmlformats.org/officeDocument/2006/relationships/diagramData" Target="../diagrams/data3.xml"/></Relationships>
</file>

<file path=ppt/slides/_rels/slide10.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4.xml"/><Relationship Id="rId4" Type="http://schemas.openxmlformats.org/officeDocument/2006/relationships/diagramColors" Target="../diagrams/colors4.xml"/><Relationship Id="rId3" Type="http://schemas.openxmlformats.org/officeDocument/2006/relationships/diagramQuickStyle" Target="../diagrams/quickStyle4.xml"/><Relationship Id="rId2" Type="http://schemas.openxmlformats.org/officeDocument/2006/relationships/diagramLayout" Target="../diagrams/layout4.xml"/><Relationship Id="rId1" Type="http://schemas.openxmlformats.org/officeDocument/2006/relationships/diagramData" Target="../diagrams/data4.xml"/></Relationships>
</file>

<file path=ppt/slides/_rels/slide11.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5.xml"/><Relationship Id="rId4" Type="http://schemas.openxmlformats.org/officeDocument/2006/relationships/diagramColors" Target="../diagrams/colors5.xml"/><Relationship Id="rId3" Type="http://schemas.openxmlformats.org/officeDocument/2006/relationships/diagramQuickStyle" Target="../diagrams/quickStyle5.xml"/><Relationship Id="rId2" Type="http://schemas.openxmlformats.org/officeDocument/2006/relationships/diagramLayout" Target="../diagrams/layout5.xml"/><Relationship Id="rId1" Type="http://schemas.openxmlformats.org/officeDocument/2006/relationships/diagramData" Target="../diagrams/data5.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6.jpeg"/></Relationships>
</file>

<file path=ppt/slides/_rels/slide13.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6.xml"/><Relationship Id="rId4" Type="http://schemas.openxmlformats.org/officeDocument/2006/relationships/diagramColors" Target="../diagrams/colors6.xml"/><Relationship Id="rId3" Type="http://schemas.openxmlformats.org/officeDocument/2006/relationships/diagramQuickStyle" Target="../diagrams/quickStyle6.xml"/><Relationship Id="rId2" Type="http://schemas.openxmlformats.org/officeDocument/2006/relationships/diagramLayout" Target="../diagrams/layout6.xml"/><Relationship Id="rId1" Type="http://schemas.openxmlformats.org/officeDocument/2006/relationships/diagramData" Target="../diagrams/data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8.jpeg"/><Relationship Id="rId1" Type="http://schemas.openxmlformats.org/officeDocument/2006/relationships/image" Target="../media/image7.jpe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9.jpeg"/></Relationships>
</file>

<file path=ppt/slides/_rels/slide18.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7.xml"/><Relationship Id="rId4" Type="http://schemas.openxmlformats.org/officeDocument/2006/relationships/diagramColors" Target="../diagrams/colors7.xml"/><Relationship Id="rId3" Type="http://schemas.openxmlformats.org/officeDocument/2006/relationships/diagramQuickStyle" Target="../diagrams/quickStyle7.xml"/><Relationship Id="rId2" Type="http://schemas.openxmlformats.org/officeDocument/2006/relationships/diagramLayout" Target="../diagrams/layout7.xml"/><Relationship Id="rId1" Type="http://schemas.openxmlformats.org/officeDocument/2006/relationships/diagramData" Target="../diagrams/data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0.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8.xml"/><Relationship Id="rId4" Type="http://schemas.openxmlformats.org/officeDocument/2006/relationships/diagramColors" Target="../diagrams/colors8.xml"/><Relationship Id="rId3" Type="http://schemas.openxmlformats.org/officeDocument/2006/relationships/diagramQuickStyle" Target="../diagrams/quickStyle8.xml"/><Relationship Id="rId2" Type="http://schemas.openxmlformats.org/officeDocument/2006/relationships/diagramLayout" Target="../diagrams/layout8.xml"/><Relationship Id="rId1" Type="http://schemas.openxmlformats.org/officeDocument/2006/relationships/diagramData" Target="../diagrams/data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椭圆 77"/>
          <p:cNvSpPr/>
          <p:nvPr/>
        </p:nvSpPr>
        <p:spPr>
          <a:xfrm>
            <a:off x="4827622" y="1157148"/>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4961745" y="2796957"/>
            <a:ext cx="5815112" cy="1015663"/>
          </a:xfrm>
          <a:prstGeom prst="rect">
            <a:avLst/>
          </a:prstGeom>
          <a:noFill/>
        </p:spPr>
        <p:txBody>
          <a:bodyPr wrap="square" rtlCol="0">
            <a:spAutoFit/>
          </a:bodyPr>
          <a:lstStyle/>
          <a:p>
            <a:r>
              <a:rPr lang="zh-CN" altLang="en-US" sz="6000" b="1" spc="100" dirty="0">
                <a:solidFill>
                  <a:srgbClr val="002060"/>
                </a:solidFill>
                <a:latin typeface="微软雅黑 Light" panose="020B0502040204020203" pitchFamily="34" charset="-122"/>
                <a:ea typeface="微软雅黑 Light" panose="020B0502040204020203" pitchFamily="34" charset="-122"/>
              </a:rPr>
              <a:t>政府的经济作用</a:t>
            </a:r>
            <a:endParaRPr lang="zh-CN" altLang="en-US" sz="6000" b="1" spc="100" dirty="0">
              <a:solidFill>
                <a:srgbClr val="002060"/>
              </a:solidFill>
              <a:latin typeface="微软雅黑 Light" panose="020B0502040204020203" pitchFamily="34" charset="-122"/>
              <a:ea typeface="微软雅黑 Light" panose="020B0502040204020203" pitchFamily="34" charset="-122"/>
            </a:endParaRPr>
          </a:p>
        </p:txBody>
      </p:sp>
      <p:sp>
        <p:nvSpPr>
          <p:cNvPr id="68" name="矩形 67"/>
          <p:cNvSpPr/>
          <p:nvPr/>
        </p:nvSpPr>
        <p:spPr>
          <a:xfrm>
            <a:off x="4944065" y="1112121"/>
            <a:ext cx="5559138" cy="1015663"/>
          </a:xfrm>
          <a:prstGeom prst="rect">
            <a:avLst/>
          </a:prstGeom>
        </p:spPr>
        <p:txBody>
          <a:bodyPr wrap="square" anchor="ctr">
            <a:spAutoFit/>
          </a:bodyPr>
          <a:lstStyle/>
          <a:p>
            <a:r>
              <a:rPr lang="en-US" altLang="zh-CN" sz="6000" b="1" dirty="0" err="1" smtClean="0">
                <a:gradFill>
                  <a:gsLst>
                    <a:gs pos="21000">
                      <a:schemeClr val="accent1"/>
                    </a:gs>
                    <a:gs pos="100000">
                      <a:schemeClr val="accent2"/>
                    </a:gs>
                  </a:gsLst>
                  <a:lin ang="2700000" scaled="0"/>
                </a:gradFill>
                <a:effectLst>
                  <a:outerShdw blurRad="38100" dist="63500" dir="2700000" algn="tl">
                    <a:srgbClr val="000000">
                      <a:alpha val="9000"/>
                    </a:srgbClr>
                  </a:outerShdw>
                </a:effectLst>
              </a:rPr>
              <a:t>Charpter</a:t>
            </a:r>
            <a:r>
              <a:rPr lang="en-US" altLang="zh-CN" sz="6000" b="1" dirty="0" smtClean="0">
                <a:gradFill>
                  <a:gsLst>
                    <a:gs pos="21000">
                      <a:schemeClr val="accent1"/>
                    </a:gs>
                    <a:gs pos="100000">
                      <a:schemeClr val="accent2"/>
                    </a:gs>
                  </a:gsLst>
                  <a:lin ang="2700000" scaled="0"/>
                </a:gradFill>
                <a:effectLst>
                  <a:outerShdw blurRad="38100" dist="63500" dir="2700000" algn="tl">
                    <a:srgbClr val="000000">
                      <a:alpha val="9000"/>
                    </a:srgbClr>
                  </a:outerShdw>
                </a:effectLst>
              </a:rPr>
              <a:t> </a:t>
            </a:r>
            <a:r>
              <a:rPr lang="en-US" altLang="zh-CN" sz="6000" b="1" dirty="0" smtClean="0">
                <a:gradFill>
                  <a:gsLst>
                    <a:gs pos="21000">
                      <a:schemeClr val="accent1"/>
                    </a:gs>
                    <a:gs pos="100000">
                      <a:schemeClr val="accent2"/>
                    </a:gs>
                  </a:gsLst>
                  <a:lin ang="2700000" scaled="0"/>
                </a:gradFill>
                <a:effectLst>
                  <a:outerShdw blurRad="38100" dist="63500" dir="2700000" algn="tl">
                    <a:srgbClr val="000000">
                      <a:alpha val="9000"/>
                    </a:srgbClr>
                  </a:outerShdw>
                </a:effectLst>
              </a:rPr>
              <a:t>11</a:t>
            </a:r>
            <a:endParaRPr lang="zh-CN" altLang="zh-CN"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5128678" y="2472745"/>
            <a:ext cx="500592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5121395" y="2440915"/>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文本框 68"/>
          <p:cNvSpPr txBox="1"/>
          <p:nvPr/>
        </p:nvSpPr>
        <p:spPr>
          <a:xfrm>
            <a:off x="5036371" y="3812620"/>
            <a:ext cx="5190535" cy="369332"/>
          </a:xfrm>
          <a:prstGeom prst="rect">
            <a:avLst/>
          </a:prstGeom>
          <a:noFill/>
        </p:spPr>
        <p:txBody>
          <a:bodyPr wrap="square">
            <a:spAutoFit/>
          </a:bodyPr>
          <a:lstStyle/>
          <a:p>
            <a:pPr algn="dist"/>
            <a:r>
              <a:rPr lang="en-US" altLang="zh-CN" dirty="0">
                <a:solidFill>
                  <a:schemeClr val="bg1">
                    <a:lumMod val="50000"/>
                  </a:schemeClr>
                </a:solidFill>
              </a:rPr>
              <a:t>Managerial Economics</a:t>
            </a:r>
            <a:endParaRPr lang="en-US" altLang="zh-CN" dirty="0">
              <a:solidFill>
                <a:schemeClr val="bg1">
                  <a:lumMod val="50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fade">
                                      <p:cBhvr>
                                        <p:cTn id="7" dur="1000"/>
                                        <p:tgtEl>
                                          <p:spTgt spid="78"/>
                                        </p:tgtEl>
                                      </p:cBhvr>
                                    </p:animEffect>
                                    <p:anim calcmode="lin" valueType="num">
                                      <p:cBhvr>
                                        <p:cTn id="8" dur="1000" fill="hold"/>
                                        <p:tgtEl>
                                          <p:spTgt spid="78"/>
                                        </p:tgtEl>
                                        <p:attrNameLst>
                                          <p:attrName>ppt_x</p:attrName>
                                        </p:attrNameLst>
                                      </p:cBhvr>
                                      <p:tavLst>
                                        <p:tav tm="0">
                                          <p:val>
                                            <p:strVal val="#ppt_x"/>
                                          </p:val>
                                        </p:tav>
                                        <p:tav tm="100000">
                                          <p:val>
                                            <p:strVal val="#ppt_x"/>
                                          </p:val>
                                        </p:tav>
                                      </p:tavLst>
                                    </p:anim>
                                    <p:anim calcmode="lin" valueType="num">
                                      <p:cBhvr>
                                        <p:cTn id="9" dur="1000" fill="hold"/>
                                        <p:tgtEl>
                                          <p:spTgt spid="7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51855" y="2929189"/>
            <a:ext cx="2313254" cy="369332"/>
          </a:xfrm>
          <a:prstGeom prst="rect">
            <a:avLst/>
          </a:prstGeom>
          <a:noFill/>
        </p:spPr>
        <p:txBody>
          <a:bodyPr wrap="square" rtlCol="0">
            <a:spAutoFit/>
          </a:bodyPr>
          <a:lstStyle/>
          <a:p>
            <a:pPr algn="ctr"/>
            <a:r>
              <a:rPr lang="zh-CN" altLang="zh-CN" dirty="0"/>
              <a:t>市场的效率</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297375" y="2683044"/>
            <a:ext cx="2313254" cy="923330"/>
          </a:xfrm>
          <a:prstGeom prst="rect">
            <a:avLst/>
          </a:prstGeom>
          <a:noFill/>
        </p:spPr>
        <p:txBody>
          <a:bodyPr wrap="square" rtlCol="0">
            <a:spAutoFit/>
          </a:bodyPr>
          <a:lstStyle/>
          <a:p>
            <a:pPr algn="ctr"/>
            <a:r>
              <a:rPr lang="zh-CN" altLang="zh-CN" dirty="0"/>
              <a:t>垄断的弊端、政府的反垄断政策及对自然垄断企业的管制</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3950520"/>
            <a:ext cx="2313254" cy="646331"/>
          </a:xfrm>
          <a:prstGeom prst="rect">
            <a:avLst/>
          </a:prstGeom>
          <a:noFill/>
        </p:spPr>
        <p:txBody>
          <a:bodyPr wrap="square" rtlCol="0">
            <a:spAutoFit/>
          </a:bodyPr>
          <a:lstStyle/>
          <a:p>
            <a:pPr algn="ctr"/>
            <a:r>
              <a:rPr lang="zh-CN" altLang="zh-CN" dirty="0"/>
              <a:t>外部经济效应和政府的对策</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4078058"/>
            <a:ext cx="2313254" cy="369332"/>
          </a:xfrm>
          <a:prstGeom prst="rect">
            <a:avLst/>
          </a:prstGeom>
          <a:noFill/>
        </p:spPr>
        <p:txBody>
          <a:bodyPr wrap="square" rtlCol="0">
            <a:spAutoFit/>
          </a:bodyPr>
          <a:lstStyle/>
          <a:p>
            <a:pPr algn="ctr"/>
            <a:r>
              <a:rPr lang="zh-CN" altLang="zh-CN" dirty="0"/>
              <a:t>公共物品及其供给</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107256"/>
            <a:ext cx="2313254" cy="646331"/>
          </a:xfrm>
          <a:prstGeom prst="rect">
            <a:avLst/>
          </a:prstGeom>
          <a:noFill/>
        </p:spPr>
        <p:txBody>
          <a:bodyPr wrap="square" rtlCol="0">
            <a:spAutoFit/>
          </a:bodyPr>
          <a:lstStyle/>
          <a:p>
            <a:pPr algn="ctr"/>
            <a:r>
              <a:rPr lang="zh-CN" altLang="zh-CN" dirty="0"/>
              <a:t>信息不完全和政府的介入</a:t>
            </a:r>
            <a:r>
              <a:rPr lang="en-US" altLang="zh-CN" dirty="0"/>
              <a:t>	</a:t>
            </a:r>
            <a:endParaRPr lang="zh-CN" altLang="en-US" sz="2400" b="1" spc="100" dirty="0">
              <a:solidFill>
                <a:schemeClr val="tx1">
                  <a:lumMod val="75000"/>
                  <a:lumOff val="25000"/>
                </a:schemeClr>
              </a:solidFill>
            </a:endParaRPr>
          </a:p>
        </p:txBody>
      </p:sp>
      <p:sp>
        <p:nvSpPr>
          <p:cNvPr id="92" name="矩形: 圆角 32"/>
          <p:cNvSpPr/>
          <p:nvPr/>
        </p:nvSpPr>
        <p:spPr>
          <a:xfrm>
            <a:off x="8375202" y="503887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3" name="组合 92"/>
          <p:cNvGrpSpPr/>
          <p:nvPr/>
        </p:nvGrpSpPr>
        <p:grpSpPr>
          <a:xfrm>
            <a:off x="8186308" y="5000325"/>
            <a:ext cx="787041" cy="787042"/>
            <a:chOff x="3492534" y="1754037"/>
            <a:chExt cx="571466" cy="571466"/>
          </a:xfrm>
        </p:grpSpPr>
        <p:sp>
          <p:nvSpPr>
            <p:cNvPr id="94" name="椭圆 93"/>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5" name="弧形 94"/>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7" name="椭圆 106"/>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8" name="直接连接符 107"/>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11" name="椭圆 11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12" name="文本框 111"/>
          <p:cNvSpPr txBox="1"/>
          <p:nvPr/>
        </p:nvSpPr>
        <p:spPr>
          <a:xfrm>
            <a:off x="8369835" y="5178403"/>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13" name="文本框 112"/>
          <p:cNvSpPr txBox="1"/>
          <p:nvPr/>
        </p:nvSpPr>
        <p:spPr>
          <a:xfrm>
            <a:off x="8940855" y="5190966"/>
            <a:ext cx="2313254" cy="369332"/>
          </a:xfrm>
          <a:prstGeom prst="rect">
            <a:avLst/>
          </a:prstGeom>
          <a:noFill/>
        </p:spPr>
        <p:txBody>
          <a:bodyPr wrap="square" rtlCol="0">
            <a:spAutoFit/>
          </a:bodyPr>
          <a:lstStyle/>
          <a:p>
            <a:pPr algn="ctr"/>
            <a:r>
              <a:rPr lang="zh-CN" altLang="zh-CN" dirty="0"/>
              <a:t>效率与公平</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市场的效率</a:t>
            </a:r>
            <a:endParaRPr lang="zh-CN" altLang="zh-CN" dirty="0">
              <a:effectLst/>
            </a:endParaRPr>
          </a:p>
        </p:txBody>
      </p:sp>
      <p:sp>
        <p:nvSpPr>
          <p:cNvPr id="5" name="文本占位符 2"/>
          <p:cNvSpPr txBox="1"/>
          <p:nvPr/>
        </p:nvSpPr>
        <p:spPr>
          <a:xfrm>
            <a:off x="660506" y="1800824"/>
            <a:ext cx="10912369" cy="39860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一、怎样评价</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效率</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市场的效率是指市场在配置资源方面的效率</a:t>
            </a:r>
            <a:r>
              <a:rPr lang="zh-CN" altLang="en-US" sz="2000" b="1" dirty="0" smtClean="0">
                <a:solidFill>
                  <a:srgbClr val="002060"/>
                </a:solidFill>
                <a:latin typeface="微软雅黑 Light" panose="020B0502040204020203" pitchFamily="34" charset="-122"/>
                <a:ea typeface="微软雅黑 Light" panose="020B0502040204020203" pitchFamily="34" charset="-122"/>
              </a:rPr>
              <a:t>。评价</a:t>
            </a:r>
            <a:r>
              <a:rPr lang="zh-CN" altLang="en-US" sz="2000" b="1" dirty="0">
                <a:solidFill>
                  <a:srgbClr val="002060"/>
                </a:solidFill>
                <a:latin typeface="微软雅黑 Light" panose="020B0502040204020203" pitchFamily="34" charset="-122"/>
                <a:ea typeface="微软雅黑 Light" panose="020B0502040204020203" pitchFamily="34" charset="-122"/>
              </a:rPr>
              <a:t>市场效率的标准是</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1854252" y="3201523"/>
          <a:ext cx="8524875" cy="2585323"/>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市场的效率</a:t>
            </a:r>
            <a:endParaRPr lang="zh-CN" altLang="zh-CN" dirty="0">
              <a:effectLst/>
            </a:endParaRPr>
          </a:p>
        </p:txBody>
      </p:sp>
      <p:sp>
        <p:nvSpPr>
          <p:cNvPr id="5" name="文本占位符 2"/>
          <p:cNvSpPr txBox="1"/>
          <p:nvPr/>
        </p:nvSpPr>
        <p:spPr>
          <a:xfrm>
            <a:off x="660506" y="1800824"/>
            <a:ext cx="10912369" cy="39860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一、怎样评价</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效率</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这个用来评价资源使用（配置）效率的标准，通常称为帕累托效率或帕累托最优。</a:t>
            </a:r>
            <a:endParaRPr lang="en-US" altLang="zh-CN"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市场的效率</a:t>
            </a:r>
            <a:endParaRPr lang="zh-CN" altLang="zh-CN" dirty="0">
              <a:effectLst/>
            </a:endParaRPr>
          </a:p>
        </p:txBody>
      </p:sp>
      <p:sp>
        <p:nvSpPr>
          <p:cNvPr id="5" name="文本占位符 2"/>
          <p:cNvSpPr txBox="1"/>
          <p:nvPr/>
        </p:nvSpPr>
        <p:spPr>
          <a:xfrm>
            <a:off x="660506" y="1800824"/>
            <a:ext cx="10912369" cy="39860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二、对完全竞争市场效率的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评价</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完全竞争市场能够实现社会资源配置的高效率</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3068690" y="2773905"/>
          <a:ext cx="6096000" cy="3613832"/>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市场的效率</a:t>
            </a:r>
            <a:endParaRPr lang="zh-CN" altLang="zh-CN" dirty="0">
              <a:effectLst/>
            </a:endParaRPr>
          </a:p>
        </p:txBody>
      </p:sp>
      <p:sp>
        <p:nvSpPr>
          <p:cNvPr id="5" name="文本占位符 2"/>
          <p:cNvSpPr txBox="1"/>
          <p:nvPr/>
        </p:nvSpPr>
        <p:spPr>
          <a:xfrm>
            <a:off x="660506" y="1800824"/>
            <a:ext cx="10912369" cy="39860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二、对完全竞争市场效率的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评价</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pic>
        <p:nvPicPr>
          <p:cNvPr id="4" name="11-1.EPS" descr="id:2147515884;FounderCES"/>
          <p:cNvPicPr>
            <a:picLocks noChangeAspect="1"/>
          </p:cNvPicPr>
          <p:nvPr/>
        </p:nvPicPr>
        <p:blipFill>
          <a:blip r:embed="rId1">
            <a:duotone>
              <a:schemeClr val="accent1">
                <a:shade val="45000"/>
                <a:satMod val="135000"/>
              </a:schemeClr>
              <a:prstClr val="white"/>
            </a:duotone>
          </a:blip>
          <a:stretch>
            <a:fillRect/>
          </a:stretch>
        </p:blipFill>
        <p:spPr>
          <a:xfrm>
            <a:off x="2895600" y="3356383"/>
            <a:ext cx="2407920" cy="2026285"/>
          </a:xfrm>
          <a:prstGeom prst="rect">
            <a:avLst/>
          </a:prstGeom>
        </p:spPr>
      </p:pic>
      <p:pic>
        <p:nvPicPr>
          <p:cNvPr id="6" name="11-2.EPS" descr="id:2147515891;FounderCES"/>
          <p:cNvPicPr>
            <a:picLocks noChangeAspect="1"/>
          </p:cNvPicPr>
          <p:nvPr/>
        </p:nvPicPr>
        <p:blipFill>
          <a:blip r:embed="rId2">
            <a:duotone>
              <a:schemeClr val="accent1">
                <a:shade val="45000"/>
                <a:satMod val="135000"/>
              </a:schemeClr>
              <a:prstClr val="white"/>
            </a:duotone>
          </a:blip>
          <a:stretch>
            <a:fillRect/>
          </a:stretch>
        </p:blipFill>
        <p:spPr>
          <a:xfrm>
            <a:off x="7299960" y="3346858"/>
            <a:ext cx="2276475" cy="203581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51855" y="2929189"/>
            <a:ext cx="2313254" cy="369332"/>
          </a:xfrm>
          <a:prstGeom prst="rect">
            <a:avLst/>
          </a:prstGeom>
          <a:noFill/>
        </p:spPr>
        <p:txBody>
          <a:bodyPr wrap="square" rtlCol="0">
            <a:spAutoFit/>
          </a:bodyPr>
          <a:lstStyle/>
          <a:p>
            <a:pPr algn="ctr"/>
            <a:r>
              <a:rPr lang="zh-CN" altLang="zh-CN" dirty="0"/>
              <a:t>市场的效率</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297375" y="2683044"/>
            <a:ext cx="2313254" cy="923330"/>
          </a:xfrm>
          <a:prstGeom prst="rect">
            <a:avLst/>
          </a:prstGeom>
          <a:noFill/>
        </p:spPr>
        <p:txBody>
          <a:bodyPr wrap="square" rtlCol="0">
            <a:spAutoFit/>
          </a:bodyPr>
          <a:lstStyle/>
          <a:p>
            <a:pPr algn="ctr"/>
            <a:r>
              <a:rPr lang="zh-CN" altLang="zh-CN" dirty="0"/>
              <a:t>垄断的弊端、政府的反垄断政策及对自然垄断企业的管制</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3950520"/>
            <a:ext cx="2313254" cy="646331"/>
          </a:xfrm>
          <a:prstGeom prst="rect">
            <a:avLst/>
          </a:prstGeom>
          <a:noFill/>
        </p:spPr>
        <p:txBody>
          <a:bodyPr wrap="square" rtlCol="0">
            <a:spAutoFit/>
          </a:bodyPr>
          <a:lstStyle/>
          <a:p>
            <a:pPr algn="ctr"/>
            <a:r>
              <a:rPr lang="zh-CN" altLang="zh-CN" dirty="0"/>
              <a:t>外部经济效应和政府的对策</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4078058"/>
            <a:ext cx="2313254" cy="369332"/>
          </a:xfrm>
          <a:prstGeom prst="rect">
            <a:avLst/>
          </a:prstGeom>
          <a:noFill/>
        </p:spPr>
        <p:txBody>
          <a:bodyPr wrap="square" rtlCol="0">
            <a:spAutoFit/>
          </a:bodyPr>
          <a:lstStyle/>
          <a:p>
            <a:pPr algn="ctr"/>
            <a:r>
              <a:rPr lang="zh-CN" altLang="zh-CN" dirty="0"/>
              <a:t>公共物品及其供给</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107256"/>
            <a:ext cx="2313254" cy="646331"/>
          </a:xfrm>
          <a:prstGeom prst="rect">
            <a:avLst/>
          </a:prstGeom>
          <a:noFill/>
        </p:spPr>
        <p:txBody>
          <a:bodyPr wrap="square" rtlCol="0">
            <a:spAutoFit/>
          </a:bodyPr>
          <a:lstStyle/>
          <a:p>
            <a:pPr algn="ctr"/>
            <a:r>
              <a:rPr lang="zh-CN" altLang="zh-CN" dirty="0"/>
              <a:t>信息不完全和政府的介入</a:t>
            </a:r>
            <a:r>
              <a:rPr lang="en-US" altLang="zh-CN" dirty="0"/>
              <a:t>	</a:t>
            </a:r>
            <a:endParaRPr lang="zh-CN" altLang="en-US" sz="2400" b="1" spc="100" dirty="0">
              <a:solidFill>
                <a:schemeClr val="tx1">
                  <a:lumMod val="75000"/>
                  <a:lumOff val="25000"/>
                </a:schemeClr>
              </a:solidFill>
            </a:endParaRPr>
          </a:p>
        </p:txBody>
      </p:sp>
      <p:sp>
        <p:nvSpPr>
          <p:cNvPr id="92" name="矩形: 圆角 32"/>
          <p:cNvSpPr/>
          <p:nvPr/>
        </p:nvSpPr>
        <p:spPr>
          <a:xfrm>
            <a:off x="8375202" y="503887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3" name="组合 92"/>
          <p:cNvGrpSpPr/>
          <p:nvPr/>
        </p:nvGrpSpPr>
        <p:grpSpPr>
          <a:xfrm>
            <a:off x="8186308" y="5000325"/>
            <a:ext cx="787041" cy="787042"/>
            <a:chOff x="3492534" y="1754037"/>
            <a:chExt cx="571466" cy="571466"/>
          </a:xfrm>
        </p:grpSpPr>
        <p:sp>
          <p:nvSpPr>
            <p:cNvPr id="94" name="椭圆 93"/>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5" name="弧形 94"/>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7" name="椭圆 106"/>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8" name="直接连接符 107"/>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11" name="椭圆 11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12" name="文本框 111"/>
          <p:cNvSpPr txBox="1"/>
          <p:nvPr/>
        </p:nvSpPr>
        <p:spPr>
          <a:xfrm>
            <a:off x="8369835" y="5178403"/>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13" name="文本框 112"/>
          <p:cNvSpPr txBox="1"/>
          <p:nvPr/>
        </p:nvSpPr>
        <p:spPr>
          <a:xfrm>
            <a:off x="8940855" y="5190966"/>
            <a:ext cx="2313254" cy="369332"/>
          </a:xfrm>
          <a:prstGeom prst="rect">
            <a:avLst/>
          </a:prstGeom>
          <a:noFill/>
        </p:spPr>
        <p:txBody>
          <a:bodyPr wrap="square" rtlCol="0">
            <a:spAutoFit/>
          </a:bodyPr>
          <a:lstStyle/>
          <a:p>
            <a:pPr algn="ctr"/>
            <a:r>
              <a:rPr lang="zh-CN" altLang="zh-CN" dirty="0"/>
              <a:t>效率与公平</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264697"/>
            <a:ext cx="9157516" cy="978729"/>
          </a:xfrm>
        </p:spPr>
        <p:txBody>
          <a:bodyPr/>
          <a:lstStyle/>
          <a:p>
            <a:r>
              <a:rPr lang="zh-CN" altLang="en-US" dirty="0">
                <a:effectLst/>
              </a:rPr>
              <a:t>第</a:t>
            </a:r>
            <a:r>
              <a:rPr lang="en-US" altLang="zh-CN" dirty="0">
                <a:effectLst/>
              </a:rPr>
              <a:t>2</a:t>
            </a:r>
            <a:r>
              <a:rPr lang="zh-CN" altLang="en-US" dirty="0">
                <a:effectLst/>
              </a:rPr>
              <a:t>节　垄断的弊端、政府的反垄断政策及对自然垄断企业的管制</a:t>
            </a:r>
            <a:endParaRPr lang="zh-CN" altLang="zh-CN" dirty="0">
              <a:effectLst/>
            </a:endParaRPr>
          </a:p>
        </p:txBody>
      </p:sp>
      <p:sp>
        <p:nvSpPr>
          <p:cNvPr id="5" name="文本占位符 2"/>
          <p:cNvSpPr txBox="1"/>
          <p:nvPr/>
        </p:nvSpPr>
        <p:spPr>
          <a:xfrm>
            <a:off x="660506" y="1800824"/>
            <a:ext cx="10912369" cy="39860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一、垄断企业的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弊端</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无谓</a:t>
            </a:r>
            <a:r>
              <a:rPr lang="zh-CN" altLang="en-US" sz="2000" b="1" dirty="0" smtClean="0">
                <a:solidFill>
                  <a:srgbClr val="002060"/>
                </a:solidFill>
                <a:latin typeface="微软雅黑 Light" panose="020B0502040204020203" pitchFamily="34" charset="-122"/>
                <a:ea typeface="微软雅黑 Light" panose="020B0502040204020203" pitchFamily="34" charset="-122"/>
              </a:rPr>
              <a:t>损失</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指由垄断引起的社会总经济福利效益的净减少（等于图中三角形</a:t>
            </a:r>
            <a:r>
              <a:rPr lang="en-US" altLang="zh-CN" b="1" dirty="0">
                <a:solidFill>
                  <a:srgbClr val="0070C0"/>
                </a:solidFill>
                <a:latin typeface="微软雅黑 Light" panose="020B0502040204020203" pitchFamily="34" charset="-122"/>
                <a:ea typeface="微软雅黑 Light" panose="020B0502040204020203" pitchFamily="34" charset="-122"/>
              </a:rPr>
              <a:t>BGC</a:t>
            </a:r>
            <a:r>
              <a:rPr lang="zh-CN" altLang="en-US" b="1" dirty="0">
                <a:solidFill>
                  <a:srgbClr val="0070C0"/>
                </a:solidFill>
                <a:latin typeface="微软雅黑 Light" panose="020B0502040204020203" pitchFamily="34" charset="-122"/>
                <a:ea typeface="微软雅黑 Light" panose="020B0502040204020203" pitchFamily="34" charset="-122"/>
              </a:rPr>
              <a:t>的面积）。</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pic>
        <p:nvPicPr>
          <p:cNvPr id="4" name="11-3.EPS" descr="id:2147515927;FounderCES"/>
          <p:cNvPicPr/>
          <p:nvPr/>
        </p:nvPicPr>
        <p:blipFill>
          <a:blip r:embed="rId1">
            <a:duotone>
              <a:schemeClr val="accent1">
                <a:shade val="45000"/>
                <a:satMod val="135000"/>
              </a:schemeClr>
              <a:prstClr val="white"/>
            </a:duotone>
          </a:blip>
          <a:stretch>
            <a:fillRect/>
          </a:stretch>
        </p:blipFill>
        <p:spPr>
          <a:xfrm>
            <a:off x="4839705" y="3681186"/>
            <a:ext cx="2553970" cy="210566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264697"/>
            <a:ext cx="9157516" cy="978729"/>
          </a:xfrm>
        </p:spPr>
        <p:txBody>
          <a:bodyPr/>
          <a:lstStyle/>
          <a:p>
            <a:r>
              <a:rPr lang="zh-CN" altLang="en-US" dirty="0">
                <a:effectLst/>
              </a:rPr>
              <a:t>第</a:t>
            </a:r>
            <a:r>
              <a:rPr lang="en-US" altLang="zh-CN" dirty="0">
                <a:effectLst/>
              </a:rPr>
              <a:t>2</a:t>
            </a:r>
            <a:r>
              <a:rPr lang="zh-CN" altLang="en-US" dirty="0">
                <a:effectLst/>
              </a:rPr>
              <a:t>节　垄断的弊端、政府的反垄断政策及对自然垄断企业的管制</a:t>
            </a:r>
            <a:endParaRPr lang="zh-CN" altLang="zh-CN" dirty="0">
              <a:effectLst/>
            </a:endParaRPr>
          </a:p>
        </p:txBody>
      </p:sp>
      <p:sp>
        <p:nvSpPr>
          <p:cNvPr id="5" name="文本占位符 2"/>
          <p:cNvSpPr txBox="1"/>
          <p:nvPr/>
        </p:nvSpPr>
        <p:spPr>
          <a:xfrm>
            <a:off x="660506" y="1800824"/>
            <a:ext cx="10912369" cy="39860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一、垄断企业的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弊端</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寻租行为</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smtClean="0">
                <a:solidFill>
                  <a:srgbClr val="0070C0"/>
                </a:solidFill>
                <a:latin typeface="微软雅黑 Light" panose="020B0502040204020203" pitchFamily="34" charset="-122"/>
                <a:ea typeface="微软雅黑 Light" panose="020B0502040204020203" pitchFamily="34" charset="-122"/>
              </a:rPr>
              <a:t>指</a:t>
            </a:r>
            <a:r>
              <a:rPr lang="zh-CN" altLang="en-US" b="1" dirty="0">
                <a:solidFill>
                  <a:srgbClr val="0070C0"/>
                </a:solidFill>
                <a:latin typeface="微软雅黑 Light" panose="020B0502040204020203" pitchFamily="34" charset="-122"/>
                <a:ea typeface="微软雅黑 Light" panose="020B0502040204020203" pitchFamily="34" charset="-122"/>
              </a:rPr>
              <a:t>垄断者耗费社会资源以寻求垄断利润的行为。</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后果</a:t>
            </a:r>
            <a:r>
              <a:rPr lang="zh-CN" altLang="en-US" b="1" dirty="0" smtClean="0">
                <a:solidFill>
                  <a:srgbClr val="0070C0"/>
                </a:solidFill>
                <a:latin typeface="微软雅黑 Light" panose="020B0502040204020203" pitchFamily="34" charset="-122"/>
                <a:ea typeface="微软雅黑 Light" panose="020B0502040204020203" pitchFamily="34" charset="-122"/>
              </a:rPr>
              <a:t>：</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graphicFrame>
        <p:nvGraphicFramePr>
          <p:cNvPr id="6" name="图示 5"/>
          <p:cNvGraphicFramePr/>
          <p:nvPr/>
        </p:nvGraphicFramePr>
        <p:xfrm>
          <a:off x="3068690" y="3685793"/>
          <a:ext cx="6096000" cy="1892048"/>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264697"/>
            <a:ext cx="9157516" cy="978729"/>
          </a:xfrm>
        </p:spPr>
        <p:txBody>
          <a:bodyPr/>
          <a:lstStyle/>
          <a:p>
            <a:r>
              <a:rPr lang="zh-CN" altLang="en-US" dirty="0">
                <a:effectLst/>
              </a:rPr>
              <a:t>第</a:t>
            </a:r>
            <a:r>
              <a:rPr lang="en-US" altLang="zh-CN" dirty="0">
                <a:effectLst/>
              </a:rPr>
              <a:t>2</a:t>
            </a:r>
            <a:r>
              <a:rPr lang="zh-CN" altLang="en-US" dirty="0">
                <a:effectLst/>
              </a:rPr>
              <a:t>节　垄断的弊端、政府的反垄断政策及对自然垄断企业的管制</a:t>
            </a:r>
            <a:endParaRPr lang="zh-CN" altLang="zh-CN" dirty="0">
              <a:effectLst/>
            </a:endParaRPr>
          </a:p>
        </p:txBody>
      </p:sp>
      <p:sp>
        <p:nvSpPr>
          <p:cNvPr id="5" name="文本占位符 2"/>
          <p:cNvSpPr txBox="1"/>
          <p:nvPr/>
        </p:nvSpPr>
        <p:spPr>
          <a:xfrm>
            <a:off x="660506" y="1800824"/>
            <a:ext cx="10912369" cy="39860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二、政府的反垄断</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政策</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美国的反垄断</a:t>
            </a:r>
            <a:r>
              <a:rPr lang="zh-CN" altLang="en-US" sz="2000" b="1" dirty="0" smtClean="0">
                <a:solidFill>
                  <a:srgbClr val="002060"/>
                </a:solidFill>
                <a:latin typeface="微软雅黑 Light" panose="020B0502040204020203" pitchFamily="34" charset="-122"/>
                <a:ea typeface="微软雅黑 Light" panose="020B0502040204020203" pitchFamily="34" charset="-122"/>
              </a:rPr>
              <a:t>法</a:t>
            </a:r>
            <a:endParaRPr lang="zh-CN" altLang="en-US" sz="2000" b="1" dirty="0" smtClean="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6" name="图示 5"/>
          <p:cNvGraphicFramePr/>
          <p:nvPr/>
        </p:nvGraphicFramePr>
        <p:xfrm>
          <a:off x="2824309" y="2769324"/>
          <a:ext cx="6584761" cy="3156907"/>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264697"/>
            <a:ext cx="9157516" cy="978729"/>
          </a:xfrm>
        </p:spPr>
        <p:txBody>
          <a:bodyPr/>
          <a:lstStyle/>
          <a:p>
            <a:r>
              <a:rPr lang="zh-CN" altLang="en-US" dirty="0">
                <a:effectLst/>
              </a:rPr>
              <a:t>第</a:t>
            </a:r>
            <a:r>
              <a:rPr lang="en-US" altLang="zh-CN" dirty="0">
                <a:effectLst/>
              </a:rPr>
              <a:t>2</a:t>
            </a:r>
            <a:r>
              <a:rPr lang="zh-CN" altLang="en-US" dirty="0">
                <a:effectLst/>
              </a:rPr>
              <a:t>节　垄断的弊端、政府的反垄断政策及对自然垄断企业的管制</a:t>
            </a:r>
            <a:endParaRPr lang="zh-CN" altLang="zh-CN" dirty="0">
              <a:effectLst/>
            </a:endParaRPr>
          </a:p>
        </p:txBody>
      </p:sp>
      <p:sp>
        <p:nvSpPr>
          <p:cNvPr id="5" name="文本占位符 2"/>
          <p:cNvSpPr txBox="1"/>
          <p:nvPr/>
        </p:nvSpPr>
        <p:spPr>
          <a:xfrm>
            <a:off x="660506" y="1800824"/>
            <a:ext cx="10912369" cy="39860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二、政府的反垄断</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政策</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中国的反垄断</a:t>
            </a:r>
            <a:r>
              <a:rPr lang="zh-CN" altLang="en-US" sz="2000" b="1" dirty="0" smtClean="0">
                <a:solidFill>
                  <a:srgbClr val="002060"/>
                </a:solidFill>
                <a:latin typeface="微软雅黑 Light" panose="020B0502040204020203" pitchFamily="34" charset="-122"/>
                <a:ea typeface="微软雅黑 Light" panose="020B0502040204020203" pitchFamily="34" charset="-122"/>
              </a:rPr>
              <a:t>法</a:t>
            </a:r>
            <a:endParaRPr lang="zh-CN" altLang="en-US" sz="2000" b="1" dirty="0" smtClean="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6" name="图示 5"/>
          <p:cNvGraphicFramePr/>
          <p:nvPr/>
        </p:nvGraphicFramePr>
        <p:xfrm>
          <a:off x="2824309" y="2769324"/>
          <a:ext cx="6584761" cy="3156907"/>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264697"/>
            <a:ext cx="9157516" cy="978729"/>
          </a:xfrm>
        </p:spPr>
        <p:txBody>
          <a:bodyPr/>
          <a:lstStyle/>
          <a:p>
            <a:r>
              <a:rPr lang="zh-CN" altLang="en-US" dirty="0">
                <a:effectLst/>
              </a:rPr>
              <a:t>第</a:t>
            </a:r>
            <a:r>
              <a:rPr lang="en-US" altLang="zh-CN" dirty="0">
                <a:effectLst/>
              </a:rPr>
              <a:t>2</a:t>
            </a:r>
            <a:r>
              <a:rPr lang="zh-CN" altLang="en-US" dirty="0">
                <a:effectLst/>
              </a:rPr>
              <a:t>节　垄断的弊端、政府的反垄断政策及对自然垄断企业的管制</a:t>
            </a:r>
            <a:endParaRPr lang="zh-CN" altLang="zh-CN" dirty="0">
              <a:effectLst/>
            </a:endParaRPr>
          </a:p>
        </p:txBody>
      </p:sp>
      <p:sp>
        <p:nvSpPr>
          <p:cNvPr id="5" name="文本占位符 2"/>
          <p:cNvSpPr txBox="1"/>
          <p:nvPr/>
        </p:nvSpPr>
        <p:spPr>
          <a:xfrm>
            <a:off x="660506" y="1800824"/>
            <a:ext cx="10912369" cy="39860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三、政府对自然垄断企业的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管制</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自然垄断企业的规模经济十分显著，表现为它的平均成本曲线在相关产量范围内都是向右下方倾斜的，即这种企业的产量越大，成本越低。</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pic>
        <p:nvPicPr>
          <p:cNvPr id="7" name="11-4.EPS" descr="id:2147516023;FounderCES"/>
          <p:cNvPicPr>
            <a:picLocks noChangeAspect="1"/>
          </p:cNvPicPr>
          <p:nvPr/>
        </p:nvPicPr>
        <p:blipFill>
          <a:blip r:embed="rId1">
            <a:duotone>
              <a:schemeClr val="accent1">
                <a:shade val="45000"/>
                <a:satMod val="135000"/>
              </a:schemeClr>
              <a:prstClr val="white"/>
            </a:duotone>
          </a:blip>
          <a:stretch>
            <a:fillRect/>
          </a:stretch>
        </p:blipFill>
        <p:spPr>
          <a:xfrm>
            <a:off x="4931145" y="3492047"/>
            <a:ext cx="2371090" cy="217297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264697"/>
            <a:ext cx="9157516" cy="978729"/>
          </a:xfrm>
        </p:spPr>
        <p:txBody>
          <a:bodyPr/>
          <a:lstStyle/>
          <a:p>
            <a:r>
              <a:rPr lang="zh-CN" altLang="en-US" dirty="0">
                <a:effectLst/>
              </a:rPr>
              <a:t>第</a:t>
            </a:r>
            <a:r>
              <a:rPr lang="en-US" altLang="zh-CN" dirty="0">
                <a:effectLst/>
              </a:rPr>
              <a:t>2</a:t>
            </a:r>
            <a:r>
              <a:rPr lang="zh-CN" altLang="en-US" dirty="0">
                <a:effectLst/>
              </a:rPr>
              <a:t>节　垄断的弊端、政府的反垄断政策及对自然垄断企业的管制</a:t>
            </a:r>
            <a:endParaRPr lang="zh-CN" altLang="zh-CN" dirty="0">
              <a:effectLst/>
            </a:endParaRPr>
          </a:p>
        </p:txBody>
      </p:sp>
      <p:sp>
        <p:nvSpPr>
          <p:cNvPr id="5" name="文本占位符 2"/>
          <p:cNvSpPr txBox="1"/>
          <p:nvPr/>
        </p:nvSpPr>
        <p:spPr>
          <a:xfrm>
            <a:off x="660506" y="1800824"/>
            <a:ext cx="10912369" cy="39860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三、政府对自然垄断企业的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管制</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对于自然垄断企业，政府一般允许其垄断，但为了克服垄断带来的弊端，要对它实行管制。管制主要表现在两个方面</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3068690" y="3447982"/>
          <a:ext cx="6096000" cy="2155984"/>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51855" y="2929189"/>
            <a:ext cx="2313254" cy="369332"/>
          </a:xfrm>
          <a:prstGeom prst="rect">
            <a:avLst/>
          </a:prstGeom>
          <a:noFill/>
        </p:spPr>
        <p:txBody>
          <a:bodyPr wrap="square" rtlCol="0">
            <a:spAutoFit/>
          </a:bodyPr>
          <a:lstStyle/>
          <a:p>
            <a:pPr algn="ctr"/>
            <a:r>
              <a:rPr lang="zh-CN" altLang="zh-CN" dirty="0"/>
              <a:t>市场的效率</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297375" y="2683044"/>
            <a:ext cx="2313254" cy="923330"/>
          </a:xfrm>
          <a:prstGeom prst="rect">
            <a:avLst/>
          </a:prstGeom>
          <a:noFill/>
        </p:spPr>
        <p:txBody>
          <a:bodyPr wrap="square" rtlCol="0">
            <a:spAutoFit/>
          </a:bodyPr>
          <a:lstStyle/>
          <a:p>
            <a:pPr algn="ctr"/>
            <a:r>
              <a:rPr lang="zh-CN" altLang="zh-CN" dirty="0"/>
              <a:t>垄断的弊端、政府的反垄断政策及对自然垄断企业的管制</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3950520"/>
            <a:ext cx="2313254" cy="646331"/>
          </a:xfrm>
          <a:prstGeom prst="rect">
            <a:avLst/>
          </a:prstGeom>
          <a:noFill/>
        </p:spPr>
        <p:txBody>
          <a:bodyPr wrap="square" rtlCol="0">
            <a:spAutoFit/>
          </a:bodyPr>
          <a:lstStyle/>
          <a:p>
            <a:pPr algn="ctr"/>
            <a:r>
              <a:rPr lang="zh-CN" altLang="zh-CN" dirty="0"/>
              <a:t>外部经济效应和政府的对策</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4078058"/>
            <a:ext cx="2313254" cy="369332"/>
          </a:xfrm>
          <a:prstGeom prst="rect">
            <a:avLst/>
          </a:prstGeom>
          <a:noFill/>
        </p:spPr>
        <p:txBody>
          <a:bodyPr wrap="square" rtlCol="0">
            <a:spAutoFit/>
          </a:bodyPr>
          <a:lstStyle/>
          <a:p>
            <a:pPr algn="ctr"/>
            <a:r>
              <a:rPr lang="zh-CN" altLang="zh-CN" dirty="0"/>
              <a:t>公共物品及其供给</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107256"/>
            <a:ext cx="2313254" cy="646331"/>
          </a:xfrm>
          <a:prstGeom prst="rect">
            <a:avLst/>
          </a:prstGeom>
          <a:noFill/>
        </p:spPr>
        <p:txBody>
          <a:bodyPr wrap="square" rtlCol="0">
            <a:spAutoFit/>
          </a:bodyPr>
          <a:lstStyle/>
          <a:p>
            <a:pPr algn="ctr"/>
            <a:r>
              <a:rPr lang="zh-CN" altLang="zh-CN" dirty="0"/>
              <a:t>信息不完全和政府的介入</a:t>
            </a:r>
            <a:r>
              <a:rPr lang="en-US" altLang="zh-CN" dirty="0"/>
              <a:t>	</a:t>
            </a:r>
            <a:endParaRPr lang="zh-CN" altLang="en-US" sz="2400" b="1" spc="100" dirty="0">
              <a:solidFill>
                <a:schemeClr val="tx1">
                  <a:lumMod val="75000"/>
                  <a:lumOff val="25000"/>
                </a:schemeClr>
              </a:solidFill>
            </a:endParaRPr>
          </a:p>
        </p:txBody>
      </p:sp>
      <p:sp>
        <p:nvSpPr>
          <p:cNvPr id="92" name="矩形: 圆角 32"/>
          <p:cNvSpPr/>
          <p:nvPr/>
        </p:nvSpPr>
        <p:spPr>
          <a:xfrm>
            <a:off x="8375202" y="503887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3" name="组合 92"/>
          <p:cNvGrpSpPr/>
          <p:nvPr/>
        </p:nvGrpSpPr>
        <p:grpSpPr>
          <a:xfrm>
            <a:off x="8186308" y="5000325"/>
            <a:ext cx="787041" cy="787042"/>
            <a:chOff x="3492534" y="1754037"/>
            <a:chExt cx="571466" cy="571466"/>
          </a:xfrm>
        </p:grpSpPr>
        <p:sp>
          <p:nvSpPr>
            <p:cNvPr id="94" name="椭圆 93"/>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5" name="弧形 94"/>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7" name="椭圆 106"/>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8" name="直接连接符 107"/>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11" name="椭圆 11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12" name="文本框 111"/>
          <p:cNvSpPr txBox="1"/>
          <p:nvPr/>
        </p:nvSpPr>
        <p:spPr>
          <a:xfrm>
            <a:off x="8369835" y="5178403"/>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13" name="文本框 112"/>
          <p:cNvSpPr txBox="1"/>
          <p:nvPr/>
        </p:nvSpPr>
        <p:spPr>
          <a:xfrm>
            <a:off x="8940855" y="5190966"/>
            <a:ext cx="2313254" cy="369332"/>
          </a:xfrm>
          <a:prstGeom prst="rect">
            <a:avLst/>
          </a:prstGeom>
          <a:noFill/>
        </p:spPr>
        <p:txBody>
          <a:bodyPr wrap="square" rtlCol="0">
            <a:spAutoFit/>
          </a:bodyPr>
          <a:lstStyle/>
          <a:p>
            <a:pPr algn="ctr"/>
            <a:r>
              <a:rPr lang="zh-CN" altLang="zh-CN" dirty="0"/>
              <a:t>效率与公平</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外部经济效应和政府的对策</a:t>
            </a:r>
            <a:endParaRPr lang="zh-CN" altLang="zh-CN" dirty="0">
              <a:effectLst/>
            </a:endParaRPr>
          </a:p>
        </p:txBody>
      </p:sp>
      <p:sp>
        <p:nvSpPr>
          <p:cNvPr id="5" name="文本占位符 2"/>
          <p:cNvSpPr txBox="1"/>
          <p:nvPr/>
        </p:nvSpPr>
        <p:spPr>
          <a:xfrm>
            <a:off x="660506" y="1800824"/>
            <a:ext cx="10912369" cy="39860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一、外部经济效应和市场</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效率</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外部经济效应是指经济当事人的生产或消费行为影响到其他人的社会福利。</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外部经济效应可分为负（有害的）外部经济效应和正（有益的）外部经济效应两种。</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外部经济效应的存在，导致市场在配置社会资源上的失误。</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政府干预的原则：使外部成本或外部效益内部化。</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外部经济效应和政府的对策</a:t>
            </a:r>
            <a:endParaRPr lang="zh-CN" altLang="zh-CN" dirty="0">
              <a:effectLst/>
            </a:endParaRPr>
          </a:p>
        </p:txBody>
      </p:sp>
      <p:sp>
        <p:nvSpPr>
          <p:cNvPr id="5" name="文本占位符 2"/>
          <p:cNvSpPr txBox="1"/>
          <p:nvPr/>
        </p:nvSpPr>
        <p:spPr>
          <a:xfrm>
            <a:off x="660506" y="1800824"/>
            <a:ext cx="10912369" cy="39860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一、外部经济效应和市场</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效率</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pic>
        <p:nvPicPr>
          <p:cNvPr id="4" name="11-6.EPS" descr="id:2147516046;FounderCES"/>
          <p:cNvPicPr>
            <a:picLocks noChangeAspect="1"/>
          </p:cNvPicPr>
          <p:nvPr/>
        </p:nvPicPr>
        <p:blipFill>
          <a:blip r:embed="rId1">
            <a:duotone>
              <a:schemeClr val="accent1">
                <a:shade val="45000"/>
                <a:satMod val="135000"/>
              </a:schemeClr>
              <a:prstClr val="white"/>
            </a:duotone>
          </a:blip>
          <a:stretch>
            <a:fillRect/>
          </a:stretch>
        </p:blipFill>
        <p:spPr>
          <a:xfrm>
            <a:off x="2766967" y="2941982"/>
            <a:ext cx="2425700" cy="1703705"/>
          </a:xfrm>
          <a:prstGeom prst="rect">
            <a:avLst/>
          </a:prstGeom>
        </p:spPr>
      </p:pic>
      <p:pic>
        <p:nvPicPr>
          <p:cNvPr id="6" name="11-7.EPS" descr="id:2147516053;FounderCES"/>
          <p:cNvPicPr>
            <a:picLocks noChangeAspect="1"/>
          </p:cNvPicPr>
          <p:nvPr/>
        </p:nvPicPr>
        <p:blipFill>
          <a:blip r:embed="rId2">
            <a:duotone>
              <a:schemeClr val="accent1">
                <a:shade val="45000"/>
                <a:satMod val="135000"/>
              </a:schemeClr>
              <a:prstClr val="white"/>
            </a:duotone>
          </a:blip>
          <a:stretch>
            <a:fillRect/>
          </a:stretch>
        </p:blipFill>
        <p:spPr>
          <a:xfrm>
            <a:off x="6807245" y="2997227"/>
            <a:ext cx="2444115" cy="164846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外部经济效应和政府的对策</a:t>
            </a:r>
            <a:endParaRPr lang="zh-CN" altLang="zh-CN" dirty="0">
              <a:effectLst/>
            </a:endParaRPr>
          </a:p>
        </p:txBody>
      </p:sp>
      <p:sp>
        <p:nvSpPr>
          <p:cNvPr id="5" name="文本占位符 2"/>
          <p:cNvSpPr txBox="1"/>
          <p:nvPr/>
        </p:nvSpPr>
        <p:spPr>
          <a:xfrm>
            <a:off x="660506" y="1800824"/>
            <a:ext cx="10912369" cy="39860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二、政府怎样控制企业</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排污</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最优排污量的</a:t>
            </a:r>
            <a:r>
              <a:rPr lang="zh-CN" altLang="en-US" sz="2000" b="1" dirty="0" smtClean="0">
                <a:solidFill>
                  <a:srgbClr val="002060"/>
                </a:solidFill>
                <a:latin typeface="微软雅黑 Light" panose="020B0502040204020203" pitchFamily="34" charset="-122"/>
                <a:ea typeface="微软雅黑 Light" panose="020B0502040204020203" pitchFamily="34" charset="-122"/>
              </a:rPr>
              <a:t>确定</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当治理污染的边际成本恰好等于其边际效益时，企业排污量为最优。</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pic>
        <p:nvPicPr>
          <p:cNvPr id="4" name="11-8.EPS" descr="id:2147516081;FounderCES"/>
          <p:cNvPicPr>
            <a:picLocks noChangeAspect="1"/>
          </p:cNvPicPr>
          <p:nvPr/>
        </p:nvPicPr>
        <p:blipFill>
          <a:blip r:embed="rId1">
            <a:duotone>
              <a:schemeClr val="accent1">
                <a:shade val="45000"/>
                <a:satMod val="135000"/>
              </a:schemeClr>
              <a:prstClr val="white"/>
            </a:duotone>
          </a:blip>
          <a:stretch>
            <a:fillRect/>
          </a:stretch>
        </p:blipFill>
        <p:spPr>
          <a:xfrm>
            <a:off x="4795572" y="3793835"/>
            <a:ext cx="2642235" cy="210883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外部经济效应和政府的对策</a:t>
            </a:r>
            <a:endParaRPr lang="zh-CN" altLang="zh-CN" dirty="0">
              <a:effectLst/>
            </a:endParaRPr>
          </a:p>
        </p:txBody>
      </p:sp>
      <p:sp>
        <p:nvSpPr>
          <p:cNvPr id="5" name="文本占位符 2"/>
          <p:cNvSpPr txBox="1"/>
          <p:nvPr/>
        </p:nvSpPr>
        <p:spPr>
          <a:xfrm>
            <a:off x="660506" y="1800824"/>
            <a:ext cx="10912369" cy="39860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二、政府怎样控制企业</a:t>
            </a:r>
            <a:r>
              <a:rPr lang="zh-CN" altLang="en-US" sz="2400" b="1" dirty="0" smtClean="0">
                <a:solidFill>
                  <a:srgbClr val="7030A0"/>
                </a:solidFill>
                <a:latin typeface="微软雅黑 Light" panose="020B0502040204020203" pitchFamily="34" charset="-122"/>
                <a:ea typeface="微软雅黑 Light" panose="020B0502040204020203" pitchFamily="34" charset="-122"/>
              </a:rPr>
              <a:t>排污</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政府怎样控制企业的排污</a:t>
            </a:r>
            <a:r>
              <a:rPr lang="zh-CN" altLang="en-US" sz="2000" b="1" dirty="0" smtClean="0">
                <a:solidFill>
                  <a:srgbClr val="002060"/>
                </a:solidFill>
                <a:latin typeface="微软雅黑 Light" panose="020B0502040204020203" pitchFamily="34" charset="-122"/>
                <a:ea typeface="微软雅黑 Light" panose="020B0502040204020203" pitchFamily="34" charset="-122"/>
              </a:rPr>
              <a:t>量</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政府要控制企业的排污量，通常有两种办法</a:t>
            </a:r>
            <a:r>
              <a:rPr lang="zh-CN" altLang="en-US" b="1" dirty="0" smtClean="0">
                <a:solidFill>
                  <a:srgbClr val="0070C0"/>
                </a:solidFill>
                <a:latin typeface="微软雅黑 Light" panose="020B0502040204020203" pitchFamily="34" charset="-122"/>
                <a:ea typeface="微软雅黑 Light" panose="020B0502040204020203" pitchFamily="34" charset="-122"/>
              </a:rPr>
              <a:t>：</a:t>
            </a:r>
            <a:endParaRPr lang="en-US" altLang="zh-CN" b="1" dirty="0" smtClean="0">
              <a:solidFill>
                <a:srgbClr val="0070C0"/>
              </a:solidFill>
              <a:latin typeface="微软雅黑 Light" panose="020B0502040204020203" pitchFamily="34" charset="-122"/>
              <a:ea typeface="微软雅黑 Light" panose="020B0502040204020203" pitchFamily="34" charset="-122"/>
            </a:endParaRPr>
          </a:p>
          <a:p>
            <a:pPr lvl="2">
              <a:lnSpc>
                <a:spcPct val="150000"/>
              </a:lnSpc>
            </a:pPr>
            <a:endParaRPr lang="en-US" altLang="zh-CN" b="1" dirty="0" smtClean="0">
              <a:solidFill>
                <a:srgbClr val="0070C0"/>
              </a:solidFill>
              <a:latin typeface="微软雅黑 Light" panose="020B0502040204020203" pitchFamily="34" charset="-122"/>
              <a:ea typeface="微软雅黑 Light" panose="020B0502040204020203" pitchFamily="34" charset="-122"/>
            </a:endParaRPr>
          </a:p>
          <a:p>
            <a:pPr lvl="2">
              <a:lnSpc>
                <a:spcPct val="150000"/>
              </a:lnSpc>
            </a:pPr>
            <a:endParaRPr lang="en-US" altLang="zh-CN"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endParaRPr lang="en-US" altLang="zh-CN" b="1" dirty="0" smtClean="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一般来说，在上述两种办法中，收费的办法要优于规定限额的办法。</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graphicFrame>
        <p:nvGraphicFramePr>
          <p:cNvPr id="6" name="图示 5"/>
          <p:cNvGraphicFramePr/>
          <p:nvPr/>
        </p:nvGraphicFramePr>
        <p:xfrm>
          <a:off x="1873438" y="3509096"/>
          <a:ext cx="8486503" cy="1013617"/>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外部经济效应和政府的对策</a:t>
            </a:r>
            <a:endParaRPr lang="zh-CN" altLang="zh-CN" dirty="0">
              <a:effectLst/>
            </a:endParaRPr>
          </a:p>
        </p:txBody>
      </p:sp>
      <p:sp>
        <p:nvSpPr>
          <p:cNvPr id="5" name="文本占位符 2"/>
          <p:cNvSpPr txBox="1"/>
          <p:nvPr/>
        </p:nvSpPr>
        <p:spPr>
          <a:xfrm>
            <a:off x="660506" y="1800824"/>
            <a:ext cx="10912369" cy="39860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三、科斯</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定理</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政府控制污染很重要，美国经济学家罗纳德</a:t>
            </a:r>
            <a:r>
              <a:rPr lang="en-US" altLang="zh-CN" sz="2000" b="1" dirty="0">
                <a:solidFill>
                  <a:srgbClr val="002060"/>
                </a:solidFill>
                <a:latin typeface="微软雅黑 Light" panose="020B0502040204020203" pitchFamily="34" charset="-122"/>
                <a:ea typeface="微软雅黑 Light" panose="020B0502040204020203" pitchFamily="34" charset="-122"/>
              </a:rPr>
              <a:t>·</a:t>
            </a:r>
            <a:r>
              <a:rPr lang="zh-CN" altLang="en-US" sz="2000" b="1" dirty="0">
                <a:solidFill>
                  <a:srgbClr val="002060"/>
                </a:solidFill>
                <a:latin typeface="微软雅黑 Light" panose="020B0502040204020203" pitchFamily="34" charset="-122"/>
                <a:ea typeface="微软雅黑 Light" panose="020B0502040204020203" pitchFamily="34" charset="-122"/>
              </a:rPr>
              <a:t>科斯还认为： 在交易成本为零或者很小的情况下，只要当事人的产权能明确界定，那么，即使政府不加干预，通过当事人之间的协议和适当付费也能有效地解决污染问题，实现资源配置的帕累托最优。</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58890" y="4039029"/>
          <a:ext cx="10515600" cy="1473496"/>
        </p:xfrm>
        <a:graphic>
          <a:graphicData uri="http://schemas.openxmlformats.org/drawingml/2006/table">
            <a:tbl>
              <a:tblPr firstRow="1" firstCol="1" bandRow="1">
                <a:tableStyleId>{5C22544A-7EE6-4342-B048-85BDC9FD1C3A}</a:tableStyleId>
              </a:tblPr>
              <a:tblGrid>
                <a:gridCol w="3454626"/>
                <a:gridCol w="3455922"/>
                <a:gridCol w="3605052"/>
              </a:tblGrid>
              <a:tr h="368374">
                <a:tc>
                  <a:txBody>
                    <a:bodyPr/>
                    <a:lstStyle/>
                    <a:p>
                      <a:pPr algn="ctr">
                        <a:lnSpc>
                          <a:spcPct val="100000"/>
                        </a:lnSpc>
                        <a:spcAft>
                          <a:spcPts val="0"/>
                        </a:spcAft>
                      </a:pPr>
                      <a:r>
                        <a:rPr lang="zh-CN" sz="1400">
                          <a:effectLst/>
                        </a:rPr>
                        <a:t>工厂的治理方案</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工厂的治理成本</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农场的损失</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68374">
                <a:tc>
                  <a:txBody>
                    <a:bodyPr/>
                    <a:lstStyle/>
                    <a:p>
                      <a:pPr algn="ctr">
                        <a:lnSpc>
                          <a:spcPct val="100000"/>
                        </a:lnSpc>
                        <a:spcAft>
                          <a:spcPts val="0"/>
                        </a:spcAft>
                      </a:pPr>
                      <a:r>
                        <a:rPr lang="zh-CN" sz="1400">
                          <a:effectLst/>
                        </a:rPr>
                        <a:t>不治理（</a:t>
                      </a:r>
                      <a:r>
                        <a:rPr lang="en-US" sz="1400">
                          <a:effectLst/>
                        </a:rPr>
                        <a:t>0%</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zh-CN" sz="1400">
                          <a:effectLst/>
                        </a:rPr>
                        <a:t>　　</a:t>
                      </a:r>
                      <a:r>
                        <a:rPr lang="en-US" sz="1400">
                          <a:effectLst/>
                        </a:rPr>
                        <a:t>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100 000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68374">
                <a:tc>
                  <a:txBody>
                    <a:bodyPr/>
                    <a:lstStyle/>
                    <a:p>
                      <a:pPr algn="ctr">
                        <a:lnSpc>
                          <a:spcPct val="100000"/>
                        </a:lnSpc>
                        <a:spcAft>
                          <a:spcPts val="0"/>
                        </a:spcAft>
                      </a:pPr>
                      <a:r>
                        <a:rPr lang="zh-CN" sz="1400">
                          <a:effectLst/>
                        </a:rPr>
                        <a:t>治理一半（</a:t>
                      </a:r>
                      <a:r>
                        <a:rPr lang="en-US" sz="1400">
                          <a:effectLst/>
                        </a:rPr>
                        <a:t>50%</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50 000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30 000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r>
              <a:tr h="368374">
                <a:tc>
                  <a:txBody>
                    <a:bodyPr/>
                    <a:lstStyle/>
                    <a:p>
                      <a:pPr algn="ctr">
                        <a:lnSpc>
                          <a:spcPct val="100000"/>
                        </a:lnSpc>
                        <a:spcAft>
                          <a:spcPts val="0"/>
                        </a:spcAft>
                      </a:pPr>
                      <a:r>
                        <a:rPr lang="zh-CN" sz="1400">
                          <a:effectLst/>
                        </a:rPr>
                        <a:t>全部治理（</a:t>
                      </a:r>
                      <a:r>
                        <a:rPr lang="en-US" sz="1400">
                          <a:effectLst/>
                        </a:rPr>
                        <a:t>100%</a:t>
                      </a:r>
                      <a:r>
                        <a:rPr lang="zh-CN" sz="1400">
                          <a:effectLst/>
                        </a:rPr>
                        <a:t>）</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a:effectLst/>
                        </a:rPr>
                        <a:t>120 000</a:t>
                      </a:r>
                      <a:endParaRPr lang="zh-CN" sz="18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400" dirty="0">
                          <a:effectLst/>
                        </a:rPr>
                        <a:t>0</a:t>
                      </a:r>
                      <a:endParaRPr lang="zh-CN" sz="180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51855" y="2929189"/>
            <a:ext cx="2313254" cy="369332"/>
          </a:xfrm>
          <a:prstGeom prst="rect">
            <a:avLst/>
          </a:prstGeom>
          <a:noFill/>
        </p:spPr>
        <p:txBody>
          <a:bodyPr wrap="square" rtlCol="0">
            <a:spAutoFit/>
          </a:bodyPr>
          <a:lstStyle/>
          <a:p>
            <a:pPr algn="ctr"/>
            <a:r>
              <a:rPr lang="zh-CN" altLang="zh-CN" dirty="0"/>
              <a:t>市场的效率</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297375" y="2683044"/>
            <a:ext cx="2313254" cy="923330"/>
          </a:xfrm>
          <a:prstGeom prst="rect">
            <a:avLst/>
          </a:prstGeom>
          <a:noFill/>
        </p:spPr>
        <p:txBody>
          <a:bodyPr wrap="square" rtlCol="0">
            <a:spAutoFit/>
          </a:bodyPr>
          <a:lstStyle/>
          <a:p>
            <a:pPr algn="ctr"/>
            <a:r>
              <a:rPr lang="zh-CN" altLang="zh-CN" dirty="0"/>
              <a:t>垄断的弊端、政府的反垄断政策及对自然垄断企业的管制</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3950520"/>
            <a:ext cx="2313254" cy="646331"/>
          </a:xfrm>
          <a:prstGeom prst="rect">
            <a:avLst/>
          </a:prstGeom>
          <a:noFill/>
        </p:spPr>
        <p:txBody>
          <a:bodyPr wrap="square" rtlCol="0">
            <a:spAutoFit/>
          </a:bodyPr>
          <a:lstStyle/>
          <a:p>
            <a:pPr algn="ctr"/>
            <a:r>
              <a:rPr lang="zh-CN" altLang="zh-CN" dirty="0"/>
              <a:t>外部经济效应和政府的对策</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4078058"/>
            <a:ext cx="2313254" cy="369332"/>
          </a:xfrm>
          <a:prstGeom prst="rect">
            <a:avLst/>
          </a:prstGeom>
          <a:noFill/>
        </p:spPr>
        <p:txBody>
          <a:bodyPr wrap="square" rtlCol="0">
            <a:spAutoFit/>
          </a:bodyPr>
          <a:lstStyle/>
          <a:p>
            <a:pPr algn="ctr"/>
            <a:r>
              <a:rPr lang="zh-CN" altLang="zh-CN" dirty="0"/>
              <a:t>公共物品及其供给</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107256"/>
            <a:ext cx="2313254" cy="646331"/>
          </a:xfrm>
          <a:prstGeom prst="rect">
            <a:avLst/>
          </a:prstGeom>
          <a:noFill/>
        </p:spPr>
        <p:txBody>
          <a:bodyPr wrap="square" rtlCol="0">
            <a:spAutoFit/>
          </a:bodyPr>
          <a:lstStyle/>
          <a:p>
            <a:pPr algn="ctr"/>
            <a:r>
              <a:rPr lang="zh-CN" altLang="zh-CN" dirty="0"/>
              <a:t>信息不完全和政府的介入</a:t>
            </a:r>
            <a:r>
              <a:rPr lang="en-US" altLang="zh-CN" dirty="0"/>
              <a:t>	</a:t>
            </a:r>
            <a:endParaRPr lang="zh-CN" altLang="en-US" sz="2400" b="1" spc="100" dirty="0">
              <a:solidFill>
                <a:schemeClr val="tx1">
                  <a:lumMod val="75000"/>
                  <a:lumOff val="25000"/>
                </a:schemeClr>
              </a:solidFill>
            </a:endParaRPr>
          </a:p>
        </p:txBody>
      </p:sp>
      <p:sp>
        <p:nvSpPr>
          <p:cNvPr id="92" name="矩形: 圆角 32"/>
          <p:cNvSpPr/>
          <p:nvPr/>
        </p:nvSpPr>
        <p:spPr>
          <a:xfrm>
            <a:off x="8375202" y="503887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3" name="组合 92"/>
          <p:cNvGrpSpPr/>
          <p:nvPr/>
        </p:nvGrpSpPr>
        <p:grpSpPr>
          <a:xfrm>
            <a:off x="8186308" y="5000325"/>
            <a:ext cx="787041" cy="787042"/>
            <a:chOff x="3492534" y="1754037"/>
            <a:chExt cx="571466" cy="571466"/>
          </a:xfrm>
        </p:grpSpPr>
        <p:sp>
          <p:nvSpPr>
            <p:cNvPr id="94" name="椭圆 93"/>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5" name="弧形 94"/>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7" name="椭圆 106"/>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8" name="直接连接符 107"/>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11" name="椭圆 11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12" name="文本框 111"/>
          <p:cNvSpPr txBox="1"/>
          <p:nvPr/>
        </p:nvSpPr>
        <p:spPr>
          <a:xfrm>
            <a:off x="8369835" y="5178403"/>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13" name="文本框 112"/>
          <p:cNvSpPr txBox="1"/>
          <p:nvPr/>
        </p:nvSpPr>
        <p:spPr>
          <a:xfrm>
            <a:off x="8940855" y="5190966"/>
            <a:ext cx="2313254" cy="369332"/>
          </a:xfrm>
          <a:prstGeom prst="rect">
            <a:avLst/>
          </a:prstGeom>
          <a:noFill/>
        </p:spPr>
        <p:txBody>
          <a:bodyPr wrap="square" rtlCol="0">
            <a:spAutoFit/>
          </a:bodyPr>
          <a:lstStyle/>
          <a:p>
            <a:pPr algn="ctr"/>
            <a:r>
              <a:rPr lang="zh-CN" altLang="zh-CN" dirty="0"/>
              <a:t>效率与公平</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公共物品及其供给</a:t>
            </a:r>
            <a:endParaRPr lang="zh-CN" altLang="zh-CN" dirty="0">
              <a:effectLst/>
            </a:endParaRPr>
          </a:p>
        </p:txBody>
      </p:sp>
      <p:sp>
        <p:nvSpPr>
          <p:cNvPr id="5" name="文本占位符 2"/>
          <p:cNvSpPr txBox="1"/>
          <p:nvPr/>
        </p:nvSpPr>
        <p:spPr>
          <a:xfrm>
            <a:off x="660506" y="1800824"/>
            <a:ext cx="10912369" cy="39860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一、什么是公共</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物品</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公共物品是指能为绝大多数人共同消费或享用的产品或服务。公共物品不一定是政府提供的或国有企业生产的产品和服务</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公共物品的消费主要</a:t>
            </a:r>
            <a:r>
              <a:rPr lang="zh-CN" altLang="en-US" sz="2000" b="1" dirty="0" smtClean="0">
                <a:solidFill>
                  <a:srgbClr val="002060"/>
                </a:solidFill>
                <a:latin typeface="微软雅黑 Light" panose="020B0502040204020203" pitchFamily="34" charset="-122"/>
                <a:ea typeface="微软雅黑 Light" panose="020B0502040204020203" pitchFamily="34" charset="-122"/>
              </a:rPr>
              <a:t>具有两</a:t>
            </a:r>
            <a:r>
              <a:rPr lang="zh-CN" altLang="en-US" sz="2000" b="1" dirty="0">
                <a:solidFill>
                  <a:srgbClr val="002060"/>
                </a:solidFill>
                <a:latin typeface="微软雅黑 Light" panose="020B0502040204020203" pitchFamily="34" charset="-122"/>
                <a:ea typeface="微软雅黑 Light" panose="020B0502040204020203" pitchFamily="34" charset="-122"/>
              </a:rPr>
              <a:t>个特征</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公共物品及其供给</a:t>
            </a:r>
            <a:endParaRPr lang="zh-CN" altLang="zh-CN" dirty="0">
              <a:effectLst/>
            </a:endParaRPr>
          </a:p>
        </p:txBody>
      </p:sp>
      <p:sp>
        <p:nvSpPr>
          <p:cNvPr id="5" name="文本占位符 2"/>
          <p:cNvSpPr txBox="1"/>
          <p:nvPr/>
        </p:nvSpPr>
        <p:spPr>
          <a:xfrm>
            <a:off x="660506" y="1800824"/>
            <a:ext cx="10912369" cy="39860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一、什么是公共</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物品</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非竞争性</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非竞争性是指一种产品生产出来之后，增加一个消费者并不需要减少任何其他消费者对这种产品的消费。</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非排他性</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非排他性是指产品一旦生产出来，不管人们是否付费，都能享用。</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公共物品及其供给</a:t>
            </a:r>
            <a:endParaRPr lang="zh-CN" altLang="zh-CN" dirty="0">
              <a:effectLst/>
            </a:endParaRPr>
          </a:p>
        </p:txBody>
      </p:sp>
      <p:sp>
        <p:nvSpPr>
          <p:cNvPr id="5" name="文本占位符 2"/>
          <p:cNvSpPr txBox="1"/>
          <p:nvPr/>
        </p:nvSpPr>
        <p:spPr>
          <a:xfrm>
            <a:off x="660506" y="1800824"/>
            <a:ext cx="10912369" cy="39860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一、什么是公共</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物品</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有些公共物品的消费同时具有非竞争性和非排他性，这种公共物品称为纯公共物品。</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但也有些公共物品的消费只具有非竞争性，不具有非排他性。这种公共物品称为准公共物品。</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公共物品及其供给</a:t>
            </a:r>
            <a:endParaRPr lang="zh-CN" altLang="zh-CN" dirty="0">
              <a:effectLst/>
            </a:endParaRPr>
          </a:p>
        </p:txBody>
      </p:sp>
      <p:sp>
        <p:nvSpPr>
          <p:cNvPr id="5" name="文本占位符 2"/>
          <p:cNvSpPr txBox="1"/>
          <p:nvPr/>
        </p:nvSpPr>
        <p:spPr>
          <a:xfrm>
            <a:off x="660506" y="1800824"/>
            <a:ext cx="10912369" cy="39860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二、公共物品最优供给量的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确定</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公共物品的需求曲线（边际效益曲线）等于该物品每个消费者需求曲线的垂直相加。</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公共物品的最优供给量由它的边际效益曲线和边际成本曲线来决定。</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pic>
        <p:nvPicPr>
          <p:cNvPr id="4" name="11-9.EPS" descr="id:2147516201;FounderCES"/>
          <p:cNvPicPr>
            <a:picLocks noChangeAspect="1"/>
          </p:cNvPicPr>
          <p:nvPr/>
        </p:nvPicPr>
        <p:blipFill>
          <a:blip r:embed="rId1">
            <a:duotone>
              <a:schemeClr val="accent1">
                <a:shade val="45000"/>
                <a:satMod val="135000"/>
              </a:schemeClr>
              <a:prstClr val="white"/>
            </a:duotone>
          </a:blip>
          <a:stretch>
            <a:fillRect/>
          </a:stretch>
        </p:blipFill>
        <p:spPr>
          <a:xfrm>
            <a:off x="4736200" y="3661773"/>
            <a:ext cx="2760980" cy="248666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4</a:t>
            </a:r>
            <a:r>
              <a:rPr lang="zh-CN" altLang="zh-CN" dirty="0">
                <a:effectLst/>
              </a:rPr>
              <a:t>节　公共物品及其供给</a:t>
            </a:r>
            <a:endParaRPr lang="zh-CN" altLang="zh-CN" dirty="0">
              <a:effectLst/>
            </a:endParaRPr>
          </a:p>
        </p:txBody>
      </p:sp>
      <p:sp>
        <p:nvSpPr>
          <p:cNvPr id="5" name="文本占位符 2"/>
          <p:cNvSpPr txBox="1"/>
          <p:nvPr/>
        </p:nvSpPr>
        <p:spPr>
          <a:xfrm>
            <a:off x="660506" y="1800824"/>
            <a:ext cx="10912369" cy="39860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三、知识产权</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制度</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专利权即赋予发明者在一定时期内生产新产品（或使用新工艺）的垄断权。</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新知识属于公共物品，但专利制度使这种新知识 只有非竞争性，不具有非排他性。</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专利制度有利于鼓励创造发明，不利于新知识的传播。但总的来说，它利大于弊。</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51855" y="2929189"/>
            <a:ext cx="2313254" cy="369332"/>
          </a:xfrm>
          <a:prstGeom prst="rect">
            <a:avLst/>
          </a:prstGeom>
          <a:noFill/>
        </p:spPr>
        <p:txBody>
          <a:bodyPr wrap="square" rtlCol="0">
            <a:spAutoFit/>
          </a:bodyPr>
          <a:lstStyle/>
          <a:p>
            <a:pPr algn="ctr"/>
            <a:r>
              <a:rPr lang="zh-CN" altLang="zh-CN" dirty="0"/>
              <a:t>市场的效率</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297375" y="2683044"/>
            <a:ext cx="2313254" cy="923330"/>
          </a:xfrm>
          <a:prstGeom prst="rect">
            <a:avLst/>
          </a:prstGeom>
          <a:noFill/>
        </p:spPr>
        <p:txBody>
          <a:bodyPr wrap="square" rtlCol="0">
            <a:spAutoFit/>
          </a:bodyPr>
          <a:lstStyle/>
          <a:p>
            <a:pPr algn="ctr"/>
            <a:r>
              <a:rPr lang="zh-CN" altLang="zh-CN" dirty="0"/>
              <a:t>垄断的弊端、政府的反垄断政策及对自然垄断企业的管制</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3950520"/>
            <a:ext cx="2313254" cy="646331"/>
          </a:xfrm>
          <a:prstGeom prst="rect">
            <a:avLst/>
          </a:prstGeom>
          <a:noFill/>
        </p:spPr>
        <p:txBody>
          <a:bodyPr wrap="square" rtlCol="0">
            <a:spAutoFit/>
          </a:bodyPr>
          <a:lstStyle/>
          <a:p>
            <a:pPr algn="ctr"/>
            <a:r>
              <a:rPr lang="zh-CN" altLang="zh-CN" dirty="0"/>
              <a:t>外部经济效应和政府的对策</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4078058"/>
            <a:ext cx="2313254" cy="369332"/>
          </a:xfrm>
          <a:prstGeom prst="rect">
            <a:avLst/>
          </a:prstGeom>
          <a:noFill/>
        </p:spPr>
        <p:txBody>
          <a:bodyPr wrap="square" rtlCol="0">
            <a:spAutoFit/>
          </a:bodyPr>
          <a:lstStyle/>
          <a:p>
            <a:pPr algn="ctr"/>
            <a:r>
              <a:rPr lang="zh-CN" altLang="zh-CN" dirty="0"/>
              <a:t>公共物品及其供给</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107256"/>
            <a:ext cx="2313254" cy="646331"/>
          </a:xfrm>
          <a:prstGeom prst="rect">
            <a:avLst/>
          </a:prstGeom>
          <a:noFill/>
        </p:spPr>
        <p:txBody>
          <a:bodyPr wrap="square" rtlCol="0">
            <a:spAutoFit/>
          </a:bodyPr>
          <a:lstStyle/>
          <a:p>
            <a:pPr algn="ctr"/>
            <a:r>
              <a:rPr lang="zh-CN" altLang="zh-CN" dirty="0"/>
              <a:t>信息不完全和政府的介入</a:t>
            </a:r>
            <a:r>
              <a:rPr lang="en-US" altLang="zh-CN" dirty="0"/>
              <a:t>	</a:t>
            </a:r>
            <a:endParaRPr lang="zh-CN" altLang="en-US" sz="2400" b="1" spc="100" dirty="0">
              <a:solidFill>
                <a:schemeClr val="tx1">
                  <a:lumMod val="75000"/>
                  <a:lumOff val="25000"/>
                </a:schemeClr>
              </a:solidFill>
            </a:endParaRPr>
          </a:p>
        </p:txBody>
      </p:sp>
      <p:sp>
        <p:nvSpPr>
          <p:cNvPr id="92" name="矩形: 圆角 32"/>
          <p:cNvSpPr/>
          <p:nvPr/>
        </p:nvSpPr>
        <p:spPr>
          <a:xfrm>
            <a:off x="8375202" y="503887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3" name="组合 92"/>
          <p:cNvGrpSpPr/>
          <p:nvPr/>
        </p:nvGrpSpPr>
        <p:grpSpPr>
          <a:xfrm>
            <a:off x="8186308" y="5000325"/>
            <a:ext cx="787041" cy="787042"/>
            <a:chOff x="3492534" y="1754037"/>
            <a:chExt cx="571466" cy="571466"/>
          </a:xfrm>
        </p:grpSpPr>
        <p:sp>
          <p:nvSpPr>
            <p:cNvPr id="94" name="椭圆 93"/>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5" name="弧形 94"/>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7" name="椭圆 106"/>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8" name="直接连接符 107"/>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11" name="椭圆 11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12" name="文本框 111"/>
          <p:cNvSpPr txBox="1"/>
          <p:nvPr/>
        </p:nvSpPr>
        <p:spPr>
          <a:xfrm>
            <a:off x="8369835" y="5178403"/>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13" name="文本框 112"/>
          <p:cNvSpPr txBox="1"/>
          <p:nvPr/>
        </p:nvSpPr>
        <p:spPr>
          <a:xfrm>
            <a:off x="8940855" y="5190966"/>
            <a:ext cx="2313254" cy="369332"/>
          </a:xfrm>
          <a:prstGeom prst="rect">
            <a:avLst/>
          </a:prstGeom>
          <a:noFill/>
        </p:spPr>
        <p:txBody>
          <a:bodyPr wrap="square" rtlCol="0">
            <a:spAutoFit/>
          </a:bodyPr>
          <a:lstStyle/>
          <a:p>
            <a:pPr algn="ctr"/>
            <a:r>
              <a:rPr lang="zh-CN" altLang="zh-CN" dirty="0"/>
              <a:t>效率与公平</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en-US" dirty="0">
                <a:effectLst/>
              </a:rPr>
              <a:t>第</a:t>
            </a:r>
            <a:r>
              <a:rPr lang="en-US" altLang="zh-CN" dirty="0">
                <a:effectLst/>
              </a:rPr>
              <a:t>5</a:t>
            </a:r>
            <a:r>
              <a:rPr lang="zh-CN" altLang="en-US" dirty="0">
                <a:effectLst/>
              </a:rPr>
              <a:t>节　信息不完全和政府的</a:t>
            </a:r>
            <a:r>
              <a:rPr lang="zh-CN" altLang="en-US" dirty="0" smtClean="0">
                <a:effectLst/>
              </a:rPr>
              <a:t>介入</a:t>
            </a:r>
            <a:endParaRPr lang="zh-CN" altLang="zh-CN" dirty="0">
              <a:effectLst/>
            </a:endParaRPr>
          </a:p>
        </p:txBody>
      </p:sp>
      <p:sp>
        <p:nvSpPr>
          <p:cNvPr id="5" name="文本占位符 2"/>
          <p:cNvSpPr txBox="1"/>
          <p:nvPr/>
        </p:nvSpPr>
        <p:spPr>
          <a:xfrm>
            <a:off x="660506" y="1800824"/>
            <a:ext cx="10912369" cy="39860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信息不完全会导致消费者作出错误的购买选择，从而导致市场在配置社会资源上的浪费。</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为了尽量减少信息不完全性带来的患害，需要政府的介入。</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2724676"/>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651855" y="2929189"/>
            <a:ext cx="2313254" cy="369332"/>
          </a:xfrm>
          <a:prstGeom prst="rect">
            <a:avLst/>
          </a:prstGeom>
          <a:noFill/>
        </p:spPr>
        <p:txBody>
          <a:bodyPr wrap="square" rtlCol="0">
            <a:spAutoFit/>
          </a:bodyPr>
          <a:lstStyle/>
          <a:p>
            <a:pPr algn="ctr"/>
            <a:r>
              <a:rPr lang="zh-CN" altLang="zh-CN" dirty="0"/>
              <a:t>市场的效率</a:t>
            </a:r>
            <a:endParaRPr lang="zh-CN" altLang="en-US" sz="2400" b="1" spc="100" dirty="0">
              <a:solidFill>
                <a:schemeClr val="tx1">
                  <a:lumMod val="75000"/>
                  <a:lumOff val="25000"/>
                </a:schemeClr>
              </a:solidFill>
            </a:endParaRPr>
          </a:p>
        </p:txBody>
      </p:sp>
      <p:sp>
        <p:nvSpPr>
          <p:cNvPr id="33" name="矩形: 圆角 32"/>
          <p:cNvSpPr/>
          <p:nvPr/>
        </p:nvSpPr>
        <p:spPr>
          <a:xfrm>
            <a:off x="4698453" y="2763226"/>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2724676"/>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2902754"/>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297375" y="2683044"/>
            <a:ext cx="2313254" cy="923330"/>
          </a:xfrm>
          <a:prstGeom prst="rect">
            <a:avLst/>
          </a:prstGeom>
          <a:noFill/>
        </p:spPr>
        <p:txBody>
          <a:bodyPr wrap="square" rtlCol="0">
            <a:spAutoFit/>
          </a:bodyPr>
          <a:lstStyle/>
          <a:p>
            <a:pPr algn="ctr"/>
            <a:r>
              <a:rPr lang="zh-CN" altLang="zh-CN" dirty="0"/>
              <a:t>垄断的弊端、政府的反垄断政策及对自然垄断企业的管制</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矩形: 圆角 14"/>
          <p:cNvSpPr/>
          <p:nvPr/>
        </p:nvSpPr>
        <p:spPr>
          <a:xfrm>
            <a:off x="3021812"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2832918" y="3877909"/>
            <a:ext cx="787041" cy="787042"/>
            <a:chOff x="3492534" y="1754037"/>
            <a:chExt cx="571466" cy="571466"/>
          </a:xfrm>
        </p:grpSpPr>
        <p:sp>
          <p:nvSpPr>
            <p:cNvPr id="71" name="椭圆 70"/>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2" name="弧形 7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3" name="椭圆 72"/>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74" name="直接连接符 73"/>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77" name="椭圆 76"/>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78" name="椭圆 77"/>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79" name="文本框 78"/>
          <p:cNvSpPr txBox="1"/>
          <p:nvPr/>
        </p:nvSpPr>
        <p:spPr>
          <a:xfrm>
            <a:off x="3016445"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80" name="文本框 79"/>
          <p:cNvSpPr txBox="1"/>
          <p:nvPr/>
        </p:nvSpPr>
        <p:spPr>
          <a:xfrm>
            <a:off x="3635352" y="3950520"/>
            <a:ext cx="2313254" cy="646331"/>
          </a:xfrm>
          <a:prstGeom prst="rect">
            <a:avLst/>
          </a:prstGeom>
          <a:noFill/>
        </p:spPr>
        <p:txBody>
          <a:bodyPr wrap="square" rtlCol="0">
            <a:spAutoFit/>
          </a:bodyPr>
          <a:lstStyle/>
          <a:p>
            <a:pPr algn="ctr"/>
            <a:r>
              <a:rPr lang="zh-CN" altLang="zh-CN" dirty="0"/>
              <a:t>外部经济效应和政府的对策</a:t>
            </a:r>
            <a:endParaRPr lang="zh-CN" altLang="en-US" sz="2400" b="1" spc="100" dirty="0">
              <a:solidFill>
                <a:schemeClr val="tx1">
                  <a:lumMod val="75000"/>
                  <a:lumOff val="25000"/>
                </a:schemeClr>
              </a:solidFill>
            </a:endParaRPr>
          </a:p>
        </p:txBody>
      </p:sp>
      <p:sp>
        <p:nvSpPr>
          <p:cNvPr id="81" name="矩形: 圆角 32"/>
          <p:cNvSpPr/>
          <p:nvPr/>
        </p:nvSpPr>
        <p:spPr>
          <a:xfrm>
            <a:off x="6619093" y="3916459"/>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2" name="组合 81"/>
          <p:cNvGrpSpPr/>
          <p:nvPr/>
        </p:nvGrpSpPr>
        <p:grpSpPr>
          <a:xfrm>
            <a:off x="6430199" y="3877909"/>
            <a:ext cx="787041" cy="787042"/>
            <a:chOff x="3492534" y="1754037"/>
            <a:chExt cx="571466" cy="571466"/>
          </a:xfrm>
        </p:grpSpPr>
        <p:sp>
          <p:nvSpPr>
            <p:cNvPr id="83" name="椭圆 82"/>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4" name="弧形 83"/>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5" name="椭圆 8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86" name="直接连接符 85"/>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88" name="椭圆 87"/>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89" name="椭圆 88"/>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90" name="文本框 89"/>
          <p:cNvSpPr txBox="1"/>
          <p:nvPr/>
        </p:nvSpPr>
        <p:spPr>
          <a:xfrm>
            <a:off x="6613726" y="4055987"/>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04</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91" name="文本框 90"/>
          <p:cNvSpPr txBox="1"/>
          <p:nvPr/>
        </p:nvSpPr>
        <p:spPr>
          <a:xfrm>
            <a:off x="7158683" y="4078058"/>
            <a:ext cx="2313254" cy="369332"/>
          </a:xfrm>
          <a:prstGeom prst="rect">
            <a:avLst/>
          </a:prstGeom>
          <a:noFill/>
        </p:spPr>
        <p:txBody>
          <a:bodyPr wrap="square" rtlCol="0">
            <a:spAutoFit/>
          </a:bodyPr>
          <a:lstStyle/>
          <a:p>
            <a:pPr algn="ctr"/>
            <a:r>
              <a:rPr lang="zh-CN" altLang="zh-CN" dirty="0"/>
              <a:t>公共物品及其供给</a:t>
            </a:r>
            <a:endParaRPr lang="zh-CN" altLang="en-US" sz="2400" b="1" spc="100" dirty="0">
              <a:solidFill>
                <a:schemeClr val="tx1">
                  <a:lumMod val="75000"/>
                  <a:lumOff val="25000"/>
                </a:schemeClr>
              </a:solidFill>
            </a:endParaRPr>
          </a:p>
        </p:txBody>
      </p:sp>
      <p:sp>
        <p:nvSpPr>
          <p:cNvPr id="96" name="矩形: 圆角 32"/>
          <p:cNvSpPr/>
          <p:nvPr/>
        </p:nvSpPr>
        <p:spPr>
          <a:xfrm>
            <a:off x="4709100" y="5069692"/>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7" name="组合 96"/>
          <p:cNvGrpSpPr/>
          <p:nvPr/>
        </p:nvGrpSpPr>
        <p:grpSpPr>
          <a:xfrm>
            <a:off x="4520206" y="5031142"/>
            <a:ext cx="787041" cy="787042"/>
            <a:chOff x="3492534" y="1754037"/>
            <a:chExt cx="571466" cy="571466"/>
          </a:xfrm>
        </p:grpSpPr>
        <p:sp>
          <p:nvSpPr>
            <p:cNvPr id="98" name="椭圆 97"/>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9" name="弧形 98"/>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0" name="椭圆 99"/>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1" name="直接连接符 100"/>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4" name="椭圆 103"/>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05" name="文本框 104"/>
          <p:cNvSpPr txBox="1"/>
          <p:nvPr/>
        </p:nvSpPr>
        <p:spPr>
          <a:xfrm>
            <a:off x="4703733" y="5209220"/>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05</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06" name="文本框 105"/>
          <p:cNvSpPr txBox="1"/>
          <p:nvPr/>
        </p:nvSpPr>
        <p:spPr>
          <a:xfrm>
            <a:off x="5274753" y="5107256"/>
            <a:ext cx="2313254" cy="646331"/>
          </a:xfrm>
          <a:prstGeom prst="rect">
            <a:avLst/>
          </a:prstGeom>
          <a:noFill/>
        </p:spPr>
        <p:txBody>
          <a:bodyPr wrap="square" rtlCol="0">
            <a:spAutoFit/>
          </a:bodyPr>
          <a:lstStyle/>
          <a:p>
            <a:pPr algn="ctr"/>
            <a:r>
              <a:rPr lang="zh-CN" altLang="zh-CN" dirty="0"/>
              <a:t>信息不完全和政府的介入</a:t>
            </a:r>
            <a:r>
              <a:rPr lang="en-US" altLang="zh-CN" dirty="0"/>
              <a:t>	</a:t>
            </a:r>
            <a:endParaRPr lang="zh-CN" altLang="en-US" sz="2400" b="1" spc="100" dirty="0">
              <a:solidFill>
                <a:schemeClr val="tx1">
                  <a:lumMod val="75000"/>
                  <a:lumOff val="25000"/>
                </a:schemeClr>
              </a:solidFill>
            </a:endParaRPr>
          </a:p>
        </p:txBody>
      </p:sp>
      <p:sp>
        <p:nvSpPr>
          <p:cNvPr id="92" name="矩形: 圆角 32"/>
          <p:cNvSpPr/>
          <p:nvPr/>
        </p:nvSpPr>
        <p:spPr>
          <a:xfrm>
            <a:off x="8375202" y="503887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3" name="组合 92"/>
          <p:cNvGrpSpPr/>
          <p:nvPr/>
        </p:nvGrpSpPr>
        <p:grpSpPr>
          <a:xfrm>
            <a:off x="8186308" y="5000325"/>
            <a:ext cx="787041" cy="787042"/>
            <a:chOff x="3492534" y="1754037"/>
            <a:chExt cx="571466" cy="571466"/>
          </a:xfrm>
        </p:grpSpPr>
        <p:sp>
          <p:nvSpPr>
            <p:cNvPr id="94" name="椭圆 93"/>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95" name="弧形 94"/>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07" name="椭圆 106"/>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108" name="直接连接符 107"/>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110" name="椭圆 10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111" name="椭圆 11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12" name="文本框 111"/>
          <p:cNvSpPr txBox="1"/>
          <p:nvPr/>
        </p:nvSpPr>
        <p:spPr>
          <a:xfrm>
            <a:off x="8369835" y="5178403"/>
            <a:ext cx="419988" cy="430887"/>
          </a:xfrm>
          <a:prstGeom prst="rect">
            <a:avLst/>
          </a:prstGeom>
          <a:noFill/>
        </p:spPr>
        <p:txBody>
          <a:bodyPr wrap="none" lIns="0" tIns="0" rIns="0" bIns="0" rtlCol="0">
            <a:spAutoFit/>
          </a:bodyPr>
          <a:lstStyle/>
          <a:p>
            <a:pPr algn="ctr"/>
            <a:r>
              <a:rPr lang="en-US" altLang="zh-CN" sz="2800" dirty="0" smtClean="0">
                <a:solidFill>
                  <a:schemeClr val="bg1"/>
                </a:solidFill>
                <a:effectLst>
                  <a:outerShdw blurRad="38100" dist="38100" dir="2700000" algn="tl">
                    <a:srgbClr val="000000">
                      <a:alpha val="43137"/>
                    </a:srgbClr>
                  </a:outerShdw>
                </a:effectLst>
                <a:latin typeface="+mj-ea"/>
                <a:ea typeface="+mj-ea"/>
              </a:rPr>
              <a:t>06</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13" name="文本框 112"/>
          <p:cNvSpPr txBox="1"/>
          <p:nvPr/>
        </p:nvSpPr>
        <p:spPr>
          <a:xfrm>
            <a:off x="8940855" y="5190966"/>
            <a:ext cx="2313254" cy="369332"/>
          </a:xfrm>
          <a:prstGeom prst="rect">
            <a:avLst/>
          </a:prstGeom>
          <a:noFill/>
        </p:spPr>
        <p:txBody>
          <a:bodyPr wrap="square" rtlCol="0">
            <a:spAutoFit/>
          </a:bodyPr>
          <a:lstStyle/>
          <a:p>
            <a:pPr algn="ctr"/>
            <a:r>
              <a:rPr lang="zh-CN" altLang="zh-CN" dirty="0"/>
              <a:t>效率与公平</a:t>
            </a:r>
            <a:endParaRPr lang="zh-CN" altLang="en-US" sz="2400" b="1" spc="100" dirty="0">
              <a:solidFill>
                <a:schemeClr val="tx1">
                  <a:lumMod val="75000"/>
                  <a:lumOff val="25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效率与公平</a:t>
            </a:r>
            <a:endParaRPr lang="zh-CN" altLang="zh-CN" dirty="0">
              <a:effectLst/>
            </a:endParaRPr>
          </a:p>
        </p:txBody>
      </p:sp>
      <p:sp>
        <p:nvSpPr>
          <p:cNvPr id="5" name="文本占位符 2"/>
          <p:cNvSpPr txBox="1"/>
          <p:nvPr/>
        </p:nvSpPr>
        <p:spPr>
          <a:xfrm>
            <a:off x="660506" y="1800824"/>
            <a:ext cx="10912369" cy="39860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市场机制不能保证社会的公平与公正。</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marL="228600" lvl="2">
              <a:lnSpc>
                <a:spcPct val="160000"/>
              </a:lnSpc>
              <a:spcBef>
                <a:spcPts val="1000"/>
              </a:spcBef>
            </a:pPr>
            <a:r>
              <a:rPr lang="zh-CN" altLang="en-US" sz="2400" b="1" dirty="0" smtClean="0">
                <a:solidFill>
                  <a:srgbClr val="7030A0"/>
                </a:solidFill>
                <a:latin typeface="微软雅黑 Light" panose="020B0502040204020203" pitchFamily="34" charset="-122"/>
                <a:ea typeface="微软雅黑 Light" panose="020B0502040204020203" pitchFamily="34" charset="-122"/>
              </a:rPr>
              <a:t>效率</a:t>
            </a:r>
            <a:r>
              <a:rPr lang="zh-CN" altLang="en-US" sz="2400" b="1" dirty="0">
                <a:solidFill>
                  <a:srgbClr val="7030A0"/>
                </a:solidFill>
                <a:latin typeface="微软雅黑 Light" panose="020B0502040204020203" pitchFamily="34" charset="-122"/>
                <a:ea typeface="微软雅黑 Light" panose="020B0502040204020203" pitchFamily="34" charset="-122"/>
              </a:rPr>
              <a:t>与公平是矛盾的统一体，它们互相对立，又互相促进。处理好这对关系十分重要。</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6</a:t>
            </a:r>
            <a:r>
              <a:rPr lang="zh-CN" altLang="zh-CN" dirty="0">
                <a:effectLst/>
              </a:rPr>
              <a:t>节　效率与公平</a:t>
            </a:r>
            <a:endParaRPr lang="zh-CN" altLang="zh-CN" dirty="0">
              <a:effectLst/>
            </a:endParaRPr>
          </a:p>
        </p:txBody>
      </p:sp>
      <p:sp>
        <p:nvSpPr>
          <p:cNvPr id="5" name="文本占位符 2"/>
          <p:cNvSpPr txBox="1"/>
          <p:nvPr/>
        </p:nvSpPr>
        <p:spPr>
          <a:xfrm>
            <a:off x="660506" y="1800824"/>
            <a:ext cx="10912369" cy="39860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smtClean="0">
                <a:solidFill>
                  <a:srgbClr val="7030A0"/>
                </a:solidFill>
                <a:latin typeface="微软雅黑 Light" panose="020B0502040204020203" pitchFamily="34" charset="-122"/>
                <a:ea typeface="微软雅黑 Light" panose="020B0502040204020203" pitchFamily="34" charset="-122"/>
              </a:rPr>
              <a:t>政府</a:t>
            </a:r>
            <a:r>
              <a:rPr lang="zh-CN" altLang="en-US" sz="2400" b="1" dirty="0">
                <a:solidFill>
                  <a:srgbClr val="7030A0"/>
                </a:solidFill>
                <a:latin typeface="微软雅黑 Light" panose="020B0502040204020203" pitchFamily="34" charset="-122"/>
                <a:ea typeface="微软雅黑 Light" panose="020B0502040204020203" pitchFamily="34" charset="-122"/>
              </a:rPr>
              <a:t>应当在发展生产力的基础上，进行制度创新、体制创新，包括</a:t>
            </a:r>
            <a:r>
              <a:rPr lang="zh-CN" altLang="en-US" sz="2400" b="1" dirty="0" smtClean="0">
                <a:solidFill>
                  <a:srgbClr val="7030A0"/>
                </a:solidFill>
                <a:latin typeface="微软雅黑 Light" panose="020B0502040204020203" pitchFamily="34" charset="-122"/>
                <a:ea typeface="微软雅黑 Light" panose="020B0502040204020203" pitchFamily="34" charset="-122"/>
              </a:rPr>
              <a:t>：</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3068690" y="2551056"/>
          <a:ext cx="6096000" cy="4014787"/>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en-US" dirty="0">
                <a:effectLst/>
              </a:rPr>
              <a:t>重要术语和名词</a:t>
            </a:r>
            <a:endParaRPr lang="zh-CN" altLang="en-US" dirty="0">
              <a:effectLst/>
            </a:endParaRPr>
          </a:p>
        </p:txBody>
      </p:sp>
      <p:sp>
        <p:nvSpPr>
          <p:cNvPr id="5" name="矩形 4"/>
          <p:cNvSpPr/>
          <p:nvPr/>
        </p:nvSpPr>
        <p:spPr>
          <a:xfrm>
            <a:off x="1044575" y="2046513"/>
            <a:ext cx="10845800" cy="3224098"/>
          </a:xfrm>
          <a:prstGeom prst="rect">
            <a:avLst/>
          </a:prstGeom>
          <a:gradFill flip="none" rotWithShape="1">
            <a:gsLst>
              <a:gs pos="100000">
                <a:srgbClr val="C00000"/>
              </a:gs>
              <a:gs pos="0">
                <a:schemeClr val="bg1"/>
              </a:gs>
            </a:gsLst>
            <a:path path="circle">
              <a:fillToRect r="100000" b="100000"/>
            </a:path>
            <a:tileRect l="-100000" t="-100000"/>
          </a:gradFill>
          <a:ln>
            <a:noFill/>
          </a:ln>
        </p:spPr>
        <p:txBody>
          <a:bodyPr/>
          <a:lstStyle/>
          <a:p>
            <a:endParaRPr lang="zh-CN" altLang="en-US">
              <a:solidFill>
                <a:schemeClr val="tx1"/>
              </a:solidFill>
            </a:endParaRPr>
          </a:p>
        </p:txBody>
      </p:sp>
      <p:sp>
        <p:nvSpPr>
          <p:cNvPr id="6" name="矩形 5"/>
          <p:cNvSpPr/>
          <p:nvPr/>
        </p:nvSpPr>
        <p:spPr>
          <a:xfrm>
            <a:off x="1451429" y="2616677"/>
            <a:ext cx="9289142" cy="2083771"/>
          </a:xfrm>
          <a:prstGeom prst="rect">
            <a:avLst/>
          </a:prstGeom>
        </p:spPr>
        <p:txBody>
          <a:bodyPr wrap="square" numCol="2">
            <a:normAutofit/>
          </a:bodyPr>
          <a:lstStyle/>
          <a:p>
            <a:pPr>
              <a:lnSpc>
                <a:spcPct val="130000"/>
              </a:lnSpc>
            </a:pPr>
            <a:r>
              <a:rPr lang="zh-CN" altLang="en-US" sz="2000" spc="100" dirty="0">
                <a:solidFill>
                  <a:srgbClr val="4B0C77"/>
                </a:solidFill>
                <a:latin typeface="Arial" panose="020B0604020202020204" pitchFamily="34" charset="0"/>
              </a:rPr>
              <a:t>市场效率</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帕累托效率</a:t>
            </a:r>
            <a:r>
              <a:rPr lang="en-US" altLang="zh-CN" sz="2000" spc="100" dirty="0">
                <a:solidFill>
                  <a:srgbClr val="4B0C77"/>
                </a:solidFill>
                <a:latin typeface="Arial" panose="020B0604020202020204" pitchFamily="34" charset="0"/>
              </a:rPr>
              <a:t>/</a:t>
            </a:r>
            <a:r>
              <a:rPr lang="zh-CN" altLang="en-US" sz="2000" spc="100" dirty="0">
                <a:solidFill>
                  <a:srgbClr val="4B0C77"/>
                </a:solidFill>
                <a:latin typeface="Arial" panose="020B0604020202020204" pitchFamily="34" charset="0"/>
              </a:rPr>
              <a:t>帕累托最优</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消费者剩余</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生产者</a:t>
            </a:r>
            <a:r>
              <a:rPr lang="zh-CN" altLang="en-US" sz="2000" spc="100" dirty="0" smtClean="0">
                <a:solidFill>
                  <a:srgbClr val="4B0C77"/>
                </a:solidFill>
                <a:latin typeface="Arial" panose="020B0604020202020204" pitchFamily="34" charset="0"/>
              </a:rPr>
              <a:t>剩余</a:t>
            </a:r>
            <a:endParaRPr lang="en-US" altLang="zh-CN" sz="2000" spc="100" dirty="0" smtClean="0">
              <a:solidFill>
                <a:srgbClr val="4B0C77"/>
              </a:solidFill>
              <a:latin typeface="Arial" panose="020B0604020202020204" pitchFamily="34" charset="0"/>
            </a:endParaRPr>
          </a:p>
          <a:p>
            <a:pPr>
              <a:lnSpc>
                <a:spcPct val="130000"/>
              </a:lnSpc>
            </a:pP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无谓损失</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寻租行为</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自然垄断企业</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外部经济效应</a:t>
            </a:r>
            <a:endParaRPr lang="zh-CN" altLang="en-US" sz="2000" spc="100" dirty="0">
              <a:solidFill>
                <a:srgbClr val="4B0C77"/>
              </a:solidFill>
              <a:latin typeface="Arial" panose="020B0604020202020204" pitchFamily="34" charset="0"/>
            </a:endParaRPr>
          </a:p>
        </p:txBody>
      </p:sp>
    </p:spTree>
  </p:cSld>
  <p:clrMapOvr>
    <a:masterClrMapping/>
  </p:clrMapOvr>
  <p:transition spd="slow">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en-US" dirty="0">
                <a:effectLst/>
              </a:rPr>
              <a:t>重要术语和名词</a:t>
            </a:r>
            <a:endParaRPr lang="zh-CN" altLang="en-US" dirty="0">
              <a:effectLst/>
            </a:endParaRPr>
          </a:p>
        </p:txBody>
      </p:sp>
      <p:sp>
        <p:nvSpPr>
          <p:cNvPr id="5" name="矩形 4"/>
          <p:cNvSpPr/>
          <p:nvPr/>
        </p:nvSpPr>
        <p:spPr>
          <a:xfrm>
            <a:off x="1044575" y="2046513"/>
            <a:ext cx="10845800" cy="3224098"/>
          </a:xfrm>
          <a:prstGeom prst="rect">
            <a:avLst/>
          </a:prstGeom>
          <a:gradFill flip="none" rotWithShape="1">
            <a:gsLst>
              <a:gs pos="100000">
                <a:srgbClr val="C00000"/>
              </a:gs>
              <a:gs pos="0">
                <a:schemeClr val="bg1"/>
              </a:gs>
            </a:gsLst>
            <a:path path="circle">
              <a:fillToRect r="100000" b="100000"/>
            </a:path>
            <a:tileRect l="-100000" t="-100000"/>
          </a:gradFill>
          <a:ln>
            <a:noFill/>
          </a:ln>
        </p:spPr>
        <p:txBody>
          <a:bodyPr/>
          <a:lstStyle/>
          <a:p>
            <a:endParaRPr lang="zh-CN" altLang="en-US">
              <a:solidFill>
                <a:schemeClr val="tx1"/>
              </a:solidFill>
            </a:endParaRPr>
          </a:p>
        </p:txBody>
      </p:sp>
      <p:sp>
        <p:nvSpPr>
          <p:cNvPr id="6" name="矩形 5"/>
          <p:cNvSpPr/>
          <p:nvPr/>
        </p:nvSpPr>
        <p:spPr>
          <a:xfrm>
            <a:off x="1451429" y="2616677"/>
            <a:ext cx="9289142" cy="2083771"/>
          </a:xfrm>
          <a:prstGeom prst="rect">
            <a:avLst/>
          </a:prstGeom>
        </p:spPr>
        <p:txBody>
          <a:bodyPr wrap="square" numCol="2">
            <a:normAutofit/>
          </a:bodyPr>
          <a:lstStyle/>
          <a:p>
            <a:pPr>
              <a:lnSpc>
                <a:spcPct val="130000"/>
              </a:lnSpc>
            </a:pPr>
            <a:r>
              <a:rPr lang="zh-CN" altLang="en-US" sz="2000" spc="100" dirty="0">
                <a:solidFill>
                  <a:srgbClr val="4B0C77"/>
                </a:solidFill>
                <a:latin typeface="Arial" panose="020B0604020202020204" pitchFamily="34" charset="0"/>
              </a:rPr>
              <a:t>负外部经济效应</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正外部经济效应</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最优排污量</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科斯</a:t>
            </a:r>
            <a:r>
              <a:rPr lang="zh-CN" altLang="en-US" sz="2000" spc="100" dirty="0" smtClean="0">
                <a:solidFill>
                  <a:srgbClr val="4B0C77"/>
                </a:solidFill>
                <a:latin typeface="Arial" panose="020B0604020202020204" pitchFamily="34" charset="0"/>
              </a:rPr>
              <a:t>定理</a:t>
            </a:r>
            <a:endParaRPr lang="en-US" altLang="zh-CN" sz="2000" spc="100" dirty="0" smtClean="0">
              <a:solidFill>
                <a:srgbClr val="4B0C77"/>
              </a:solidFill>
              <a:latin typeface="Arial" panose="020B0604020202020204" pitchFamily="34" charset="0"/>
            </a:endParaRPr>
          </a:p>
          <a:p>
            <a:pPr>
              <a:lnSpc>
                <a:spcPct val="130000"/>
              </a:lnSpc>
            </a:pP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私人物品和公共物品</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纯公共物品和准公共物品</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知识产权</a:t>
            </a:r>
            <a:endParaRPr lang="zh-CN" altLang="en-US" sz="2000" spc="100" dirty="0">
              <a:solidFill>
                <a:srgbClr val="4B0C77"/>
              </a:solidFill>
              <a:latin typeface="Arial" panose="020B0604020202020204" pitchFamily="34" charset="0"/>
            </a:endParaRPr>
          </a:p>
        </p:txBody>
      </p:sp>
    </p:spTree>
  </p:cSld>
  <p:clrMapOvr>
    <a:masterClrMapping/>
  </p:clrMapOvr>
  <p:transition spd="slow">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spd="slow">
    <p:split orient="vert"/>
  </p:transition>
  <p:timing>
    <p:tnLst>
      <p:par>
        <p:cTn id="1" dur="indefinite" restart="never" nodeType="tmRoot"/>
      </p:par>
    </p:tnLst>
  </p:timing>
</p:sld>
</file>

<file path=ppt/tags/tag1.xml><?xml version="1.0" encoding="utf-8"?>
<p:tagLst xmlns:p="http://schemas.openxmlformats.org/presentationml/2006/main">
  <p:tag name="ISLIDE.GUIDESSETTING" val="{&quot;Id&quot;:&quot;d6be20dd-fee5-446d-8eed-3268aab8dbf7&quot;,&quot;Name&quot;:null,&quot;Kind&quot;:&quot;Custom&quot;,&quot;OldGuidesSetting&quot;:{&quot;HeaderHeight&quot;:13.0,&quot;FooterHeight&quot;:6.0,&quot;SideMargin&quot;:4.0,&quot;TopMargin&quot;:0.0,&quot;BottomMargin&quot;:0.0,&quot;IntervalMargin&quot;:1.5}}"/>
  <p:tag name="commondata" val="eyJoZGlkIjoiZjE0ZTVhMjgxZjQyNGU2Nzc4N2RhNzcyZTczNTIzNWYifQ=="/>
</p:tagLst>
</file>

<file path=ppt/theme/theme1.xml><?xml version="1.0" encoding="utf-8"?>
<a:theme xmlns:a="http://schemas.openxmlformats.org/drawingml/2006/main" name="Office 主题">
  <a:themeElements>
    <a:clrScheme name="自定义 132">
      <a:dk1>
        <a:sysClr val="windowText" lastClr="000000"/>
      </a:dk1>
      <a:lt1>
        <a:sysClr val="window" lastClr="FFFFFF"/>
      </a:lt1>
      <a:dk2>
        <a:srgbClr val="44546A"/>
      </a:dk2>
      <a:lt2>
        <a:srgbClr val="E7E6E6"/>
      </a:lt2>
      <a:accent1>
        <a:srgbClr val="1978DD"/>
      </a:accent1>
      <a:accent2>
        <a:srgbClr val="36ADEB"/>
      </a:accent2>
      <a:accent3>
        <a:srgbClr val="FFC000"/>
      </a:accent3>
      <a:accent4>
        <a:srgbClr val="ED7D31"/>
      </a:accent4>
      <a:accent5>
        <a:srgbClr val="4472C4"/>
      </a:accent5>
      <a:accent6>
        <a:srgbClr val="70AD47"/>
      </a:accent6>
      <a:hlink>
        <a:srgbClr val="0563C1"/>
      </a:hlink>
      <a:folHlink>
        <a:srgbClr val="954F72"/>
      </a:folHlink>
    </a:clrScheme>
    <a:fontScheme name="比赛专用">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2549</Words>
  <Application>WPS 演示</Application>
  <PresentationFormat>宽屏</PresentationFormat>
  <Paragraphs>341</Paragraphs>
  <Slides>33</Slides>
  <Notes>0</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33</vt:i4>
      </vt:variant>
    </vt:vector>
  </HeadingPairs>
  <TitlesOfParts>
    <vt:vector size="48" baseType="lpstr">
      <vt:lpstr>Arial</vt:lpstr>
      <vt:lpstr>宋体</vt:lpstr>
      <vt:lpstr>Wingdings</vt:lpstr>
      <vt:lpstr>等线</vt:lpstr>
      <vt:lpstr>微软雅黑 Light</vt:lpstr>
      <vt:lpstr>黑体</vt:lpstr>
      <vt:lpstr>DIN Black</vt:lpstr>
      <vt:lpstr>Segoe Print</vt:lpstr>
      <vt:lpstr>微软雅黑</vt:lpstr>
      <vt:lpstr>Arial Unicode MS</vt:lpstr>
      <vt:lpstr>Calibri</vt:lpstr>
      <vt:lpstr>NEU-BZ-S92</vt:lpstr>
      <vt:lpstr>方正书宋_GBK</vt:lpstr>
      <vt:lpstr>Times New Roman</vt:lpstr>
      <vt:lpstr>Office 主题</vt:lpstr>
      <vt:lpstr>PowerPoint 演示文稿</vt:lpstr>
      <vt:lpstr>PowerPoint 演示文稿</vt:lpstr>
      <vt:lpstr>第1节　市场的效率</vt:lpstr>
      <vt:lpstr>第1节　市场的效率</vt:lpstr>
      <vt:lpstr>第1节　市场的效率</vt:lpstr>
      <vt:lpstr>第1节　市场的效率</vt:lpstr>
      <vt:lpstr>PowerPoint 演示文稿</vt:lpstr>
      <vt:lpstr>第2节　垄断的弊端、政府的反垄断政策及对自然垄断企业的管制</vt:lpstr>
      <vt:lpstr>第2节　垄断的弊端、政府的反垄断政策及对自然垄断企业的管制</vt:lpstr>
      <vt:lpstr>第2节　垄断的弊端、政府的反垄断政策及对自然垄断企业的管制</vt:lpstr>
      <vt:lpstr>第2节　垄断的弊端、政府的反垄断政策及对自然垄断企业的管制</vt:lpstr>
      <vt:lpstr>第2节　垄断的弊端、政府的反垄断政策及对自然垄断企业的管制</vt:lpstr>
      <vt:lpstr>第2节　垄断的弊端、政府的反垄断政策及对自然垄断企业的管制</vt:lpstr>
      <vt:lpstr>PowerPoint 演示文稿</vt:lpstr>
      <vt:lpstr>第3节　外部经济效应和政府的对策</vt:lpstr>
      <vt:lpstr>第3节　外部经济效应和政府的对策</vt:lpstr>
      <vt:lpstr>第3节　外部经济效应和政府的对策</vt:lpstr>
      <vt:lpstr>第3节　外部经济效应和政府的对策</vt:lpstr>
      <vt:lpstr>第3节　外部经济效应和政府的对策</vt:lpstr>
      <vt:lpstr>PowerPoint 演示文稿</vt:lpstr>
      <vt:lpstr>第4节　公共物品及其供给</vt:lpstr>
      <vt:lpstr>第4节　公共物品及其供给</vt:lpstr>
      <vt:lpstr>第4节　公共物品及其供给</vt:lpstr>
      <vt:lpstr>第4节　公共物品及其供给</vt:lpstr>
      <vt:lpstr>第4节　公共物品及其供给</vt:lpstr>
      <vt:lpstr>PowerPoint 演示文稿</vt:lpstr>
      <vt:lpstr>第5节　信息不完全和政府的介入</vt:lpstr>
      <vt:lpstr>PowerPoint 演示文稿</vt:lpstr>
      <vt:lpstr>第6节　效率与公平</vt:lpstr>
      <vt:lpstr>第6节　效率与公平</vt:lpstr>
      <vt:lpstr>重要术语和名词</vt:lpstr>
      <vt:lpstr>重要术语和名词</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crup</dc:creator>
  <cp:lastModifiedBy>云霄天外</cp:lastModifiedBy>
  <cp:revision>171</cp:revision>
  <dcterms:created xsi:type="dcterms:W3CDTF">2021-12-09T11:43:00Z</dcterms:created>
  <dcterms:modified xsi:type="dcterms:W3CDTF">2023-12-12T01:22:11Z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CE648574ACB9481B895461C6166E07F2_12</vt:lpwstr>
  </property>
  <property fmtid="{D5CDD505-2E9C-101B-9397-08002B2CF9AE}" pid="3" name="KSOProductBuildVer">
    <vt:lpwstr>2052-12.1.0.15374</vt:lpwstr>
  </property>
</Properties>
</file>