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drawing3.xml" ContentType="application/vnd.ms-office.drawingml.diagramDrawing+xml"/>
  <Override PartName="/ppt/diagrams/drawing4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4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diagrams/quickStyle4.xml" ContentType="application/vnd.openxmlformats-officedocument.drawingml.diagramStyl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5" r:id="rId3"/>
    <p:sldId id="469" r:id="rId4"/>
    <p:sldId id="526" r:id="rId5"/>
    <p:sldId id="662" r:id="rId6"/>
    <p:sldId id="663" r:id="rId7"/>
    <p:sldId id="665" r:id="rId8"/>
    <p:sldId id="664" r:id="rId9"/>
    <p:sldId id="666" r:id="rId10"/>
    <p:sldId id="667" r:id="rId11"/>
    <p:sldId id="668" r:id="rId12"/>
    <p:sldId id="669" r:id="rId13"/>
    <p:sldId id="670" r:id="rId14"/>
    <p:sldId id="671" r:id="rId15"/>
    <p:sldId id="672" r:id="rId16"/>
    <p:sldId id="674" r:id="rId17"/>
    <p:sldId id="673" r:id="rId18"/>
    <p:sldId id="675" r:id="rId19"/>
    <p:sldId id="676" r:id="rId20"/>
    <p:sldId id="677" r:id="rId21"/>
    <p:sldId id="678" r:id="rId22"/>
    <p:sldId id="679" r:id="rId23"/>
    <p:sldId id="680" r:id="rId24"/>
    <p:sldId id="681" r:id="rId25"/>
    <p:sldId id="682" r:id="rId26"/>
    <p:sldId id="683" r:id="rId27"/>
    <p:sldId id="685" r:id="rId28"/>
    <p:sldId id="684" r:id="rId29"/>
    <p:sldId id="686" r:id="rId30"/>
    <p:sldId id="687" r:id="rId31"/>
    <p:sldId id="689" r:id="rId32"/>
    <p:sldId id="690" r:id="rId33"/>
    <p:sldId id="688" r:id="rId34"/>
    <p:sldId id="692" r:id="rId35"/>
    <p:sldId id="691" r:id="rId36"/>
    <p:sldId id="693" r:id="rId37"/>
    <p:sldId id="694" r:id="rId38"/>
    <p:sldId id="695" r:id="rId39"/>
    <p:sldId id="696" r:id="rId40"/>
    <p:sldId id="697" r:id="rId41"/>
    <p:sldId id="447" r:id="rId42"/>
    <p:sldId id="405" r:id="rId43"/>
  </p:sldIdLst>
  <p:sldSz cx="12192000" cy="6858000"/>
  <p:notesSz cx="6858000" cy="9144000"/>
  <p:custDataLst>
    <p:tags r:id="rId4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63" userDrawn="1">
          <p15:clr>
            <a:srgbClr val="A4A3A4"/>
          </p15:clr>
        </p15:guide>
        <p15:guide id="3" pos="370" userDrawn="1">
          <p15:clr>
            <a:srgbClr val="A4A3A4"/>
          </p15:clr>
        </p15:guide>
        <p15:guide id="4" pos="7265" userDrawn="1">
          <p15:clr>
            <a:srgbClr val="A4A3A4"/>
          </p15:clr>
        </p15:guide>
        <p15:guide id="5" orient="horz" pos="618" userDrawn="1">
          <p15:clr>
            <a:srgbClr val="A4A3A4"/>
          </p15:clr>
        </p15:guide>
        <p15:guide id="8" orient="horz" pos="40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78DD"/>
    <a:srgbClr val="FCDC7D"/>
    <a:srgbClr val="FCFCFE"/>
    <a:srgbClr val="1C7EDF"/>
    <a:srgbClr val="FBFCFC"/>
    <a:srgbClr val="F5F7FA"/>
    <a:srgbClr val="36AD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66" y="150"/>
      </p:cViewPr>
      <p:guideLst>
        <p:guide pos="3863"/>
        <p:guide pos="370"/>
        <p:guide pos="7265"/>
        <p:guide orient="horz" pos="618"/>
        <p:guide orient="horz" pos="40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52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7" Type="http://schemas.openxmlformats.org/officeDocument/2006/relationships/tags" Target="tags/tag1.xml"/><Relationship Id="rId46" Type="http://schemas.openxmlformats.org/officeDocument/2006/relationships/tableStyles" Target="tableStyles.xml"/><Relationship Id="rId45" Type="http://schemas.openxmlformats.org/officeDocument/2006/relationships/viewProps" Target="viewProps.xml"/><Relationship Id="rId44" Type="http://schemas.openxmlformats.org/officeDocument/2006/relationships/presProps" Target="presProps.xml"/><Relationship Id="rId43" Type="http://schemas.openxmlformats.org/officeDocument/2006/relationships/slide" Target="slides/slide4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35DD3C-B9D1-49A5-B113-D041BF9E4314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703DD99D-65C1-4935-8228-D94B9335837D}">
      <dgm:prSet/>
      <dgm:spPr/>
      <dgm:t>
        <a:bodyPr/>
        <a:lstStyle/>
        <a:p>
          <a:pPr rtl="0"/>
          <a:r>
            <a:rPr lang="zh-CN" smtClean="0"/>
            <a:t>第一步：估计单位产品的变动成本。</a:t>
          </a:r>
          <a:endParaRPr lang="zh-CN" dirty="0"/>
        </a:p>
      </dgm:t>
    </dgm:pt>
    <dgm:pt modelId="{1458FE80-69E2-4CF2-8279-C431B0496137}" cxnId="{21F74166-3ABB-4DC5-9F8F-EF3D37E46C69}" type="parTrans">
      <dgm:prSet/>
      <dgm:spPr/>
      <dgm:t>
        <a:bodyPr/>
        <a:lstStyle/>
        <a:p>
          <a:endParaRPr lang="zh-CN" altLang="en-US"/>
        </a:p>
      </dgm:t>
    </dgm:pt>
    <dgm:pt modelId="{C522F867-BCE4-440A-8395-03D77AAF8B51}" cxnId="{21F74166-3ABB-4DC5-9F8F-EF3D37E46C69}" type="sibTrans">
      <dgm:prSet/>
      <dgm:spPr/>
      <dgm:t>
        <a:bodyPr/>
        <a:lstStyle/>
        <a:p>
          <a:endParaRPr lang="zh-CN" altLang="en-US"/>
        </a:p>
      </dgm:t>
    </dgm:pt>
    <dgm:pt modelId="{892F8E41-0EC7-4FD2-8E77-4115456F54EB}">
      <dgm:prSet/>
      <dgm:spPr/>
      <dgm:t>
        <a:bodyPr/>
        <a:lstStyle/>
        <a:p>
          <a:r>
            <a:rPr lang="zh-CN" dirty="0" smtClean="0"/>
            <a:t>第二步：估计固定费用，然后按照标准产量把固定费用分摊到单位产品上去，求出全部成本。</a:t>
          </a:r>
          <a:endParaRPr lang="zh-CN" dirty="0"/>
        </a:p>
      </dgm:t>
    </dgm:pt>
    <dgm:pt modelId="{6C966FC0-0485-4C3E-90E7-EE73A46CB9AF}" cxnId="{82CC4622-9436-42AD-8C10-7C0B11ACF9CC}" type="parTrans">
      <dgm:prSet/>
      <dgm:spPr/>
      <dgm:t>
        <a:bodyPr/>
        <a:lstStyle/>
        <a:p>
          <a:endParaRPr lang="zh-CN" altLang="en-US"/>
        </a:p>
      </dgm:t>
    </dgm:pt>
    <dgm:pt modelId="{DCF3022E-1D2D-430A-8235-63997054209F}" cxnId="{82CC4622-9436-42AD-8C10-7C0B11ACF9CC}" type="sibTrans">
      <dgm:prSet/>
      <dgm:spPr/>
      <dgm:t>
        <a:bodyPr/>
        <a:lstStyle/>
        <a:p>
          <a:endParaRPr lang="zh-CN" altLang="en-US"/>
        </a:p>
      </dgm:t>
    </dgm:pt>
    <dgm:pt modelId="{E3A9B232-07A6-4C23-AE32-7655EFDC2757}">
      <dgm:prSet/>
      <dgm:spPr/>
      <dgm:t>
        <a:bodyPr/>
        <a:lstStyle/>
        <a:p>
          <a:r>
            <a:rPr lang="zh-CN" smtClean="0"/>
            <a:t>第三步：在全部成本上加上按目标利润率计算的利润额，得出价格。</a:t>
          </a:r>
          <a:endParaRPr lang="zh-CN"/>
        </a:p>
      </dgm:t>
    </dgm:pt>
    <dgm:pt modelId="{D98568AF-203D-4B77-AB88-0234EAC7C55D}" cxnId="{A6632366-8630-4C1D-BE8E-23185F4404CA}" type="parTrans">
      <dgm:prSet/>
      <dgm:spPr/>
      <dgm:t>
        <a:bodyPr/>
        <a:lstStyle/>
        <a:p>
          <a:endParaRPr lang="zh-CN" altLang="en-US"/>
        </a:p>
      </dgm:t>
    </dgm:pt>
    <dgm:pt modelId="{B8B94485-9D0B-41BF-91B9-7624B13937F0}" cxnId="{A6632366-8630-4C1D-BE8E-23185F4404CA}" type="sibTrans">
      <dgm:prSet/>
      <dgm:spPr/>
      <dgm:t>
        <a:bodyPr/>
        <a:lstStyle/>
        <a:p>
          <a:endParaRPr lang="zh-CN" altLang="en-US"/>
        </a:p>
      </dgm:t>
    </dgm:pt>
    <dgm:pt modelId="{24587B01-6605-4B6D-8F17-303257511AF8}" type="pres">
      <dgm:prSet presAssocID="{BE35DD3C-B9D1-49A5-B113-D041BF9E431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A847804A-E96E-4492-ACF0-846056E9A6D3}" type="pres">
      <dgm:prSet presAssocID="{703DD99D-65C1-4935-8228-D94B9335837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0116EF9-F7E5-41E2-AC86-DAA0F2EDCAE9}" type="pres">
      <dgm:prSet presAssocID="{C522F867-BCE4-440A-8395-03D77AAF8B51}" presName="sibTrans" presStyleLbl="sibTrans2D1" presStyleIdx="0" presStyleCnt="2"/>
      <dgm:spPr/>
      <dgm:t>
        <a:bodyPr/>
        <a:lstStyle/>
        <a:p>
          <a:endParaRPr lang="zh-CN" altLang="en-US"/>
        </a:p>
      </dgm:t>
    </dgm:pt>
    <dgm:pt modelId="{B645E601-8377-48E6-80BB-E854DDD637E1}" type="pres">
      <dgm:prSet presAssocID="{C522F867-BCE4-440A-8395-03D77AAF8B51}" presName="connectorText" presStyleLbl="sibTrans2D1" presStyleIdx="0" presStyleCnt="2"/>
      <dgm:spPr/>
      <dgm:t>
        <a:bodyPr/>
        <a:lstStyle/>
        <a:p>
          <a:endParaRPr lang="zh-CN" altLang="en-US"/>
        </a:p>
      </dgm:t>
    </dgm:pt>
    <dgm:pt modelId="{C10D6898-B575-489B-866F-7DF9B3BCEF01}" type="pres">
      <dgm:prSet presAssocID="{892F8E41-0EC7-4FD2-8E77-4115456F54E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7C4F695-219F-4A1E-A14A-3B29B23102D3}" type="pres">
      <dgm:prSet presAssocID="{DCF3022E-1D2D-430A-8235-63997054209F}" presName="sibTrans" presStyleLbl="sibTrans2D1" presStyleIdx="1" presStyleCnt="2"/>
      <dgm:spPr/>
    </dgm:pt>
    <dgm:pt modelId="{FBFAC462-2F2C-4CC4-B669-48E0DBA8D691}" type="pres">
      <dgm:prSet presAssocID="{DCF3022E-1D2D-430A-8235-63997054209F}" presName="connectorText" presStyleLbl="sibTrans2D1" presStyleIdx="1" presStyleCnt="2"/>
      <dgm:spPr/>
    </dgm:pt>
    <dgm:pt modelId="{F2EA517D-A894-483E-954C-49BDBD8E2455}" type="pres">
      <dgm:prSet presAssocID="{E3A9B232-07A6-4C23-AE32-7655EFDC2757}" presName="node" presStyleLbl="node1" presStyleIdx="2" presStyleCnt="3">
        <dgm:presLayoutVars>
          <dgm:bulletEnabled val="1"/>
        </dgm:presLayoutVars>
      </dgm:prSet>
      <dgm:spPr/>
    </dgm:pt>
  </dgm:ptLst>
  <dgm:cxnLst>
    <dgm:cxn modelId="{82CC4622-9436-42AD-8C10-7C0B11ACF9CC}" srcId="{BE35DD3C-B9D1-49A5-B113-D041BF9E4314}" destId="{892F8E41-0EC7-4FD2-8E77-4115456F54EB}" srcOrd="1" destOrd="0" parTransId="{6C966FC0-0485-4C3E-90E7-EE73A46CB9AF}" sibTransId="{DCF3022E-1D2D-430A-8235-63997054209F}"/>
    <dgm:cxn modelId="{C45BAABC-3567-4618-A891-484168639855}" type="presOf" srcId="{DCF3022E-1D2D-430A-8235-63997054209F}" destId="{97C4F695-219F-4A1E-A14A-3B29B23102D3}" srcOrd="0" destOrd="0" presId="urn:microsoft.com/office/officeart/2005/8/layout/process1"/>
    <dgm:cxn modelId="{A20A0B3E-089D-4C53-A0EF-76EAC7E1ECF1}" type="presOf" srcId="{E3A9B232-07A6-4C23-AE32-7655EFDC2757}" destId="{F2EA517D-A894-483E-954C-49BDBD8E2455}" srcOrd="0" destOrd="0" presId="urn:microsoft.com/office/officeart/2005/8/layout/process1"/>
    <dgm:cxn modelId="{1D405997-A4A4-473C-B657-393A8DFAC937}" type="presOf" srcId="{C522F867-BCE4-440A-8395-03D77AAF8B51}" destId="{30116EF9-F7E5-41E2-AC86-DAA0F2EDCAE9}" srcOrd="0" destOrd="0" presId="urn:microsoft.com/office/officeart/2005/8/layout/process1"/>
    <dgm:cxn modelId="{21F74166-3ABB-4DC5-9F8F-EF3D37E46C69}" srcId="{BE35DD3C-B9D1-49A5-B113-D041BF9E4314}" destId="{703DD99D-65C1-4935-8228-D94B9335837D}" srcOrd="0" destOrd="0" parTransId="{1458FE80-69E2-4CF2-8279-C431B0496137}" sibTransId="{C522F867-BCE4-440A-8395-03D77AAF8B51}"/>
    <dgm:cxn modelId="{E372A66A-6732-48E0-8AA9-5764CB17EE3E}" type="presOf" srcId="{703DD99D-65C1-4935-8228-D94B9335837D}" destId="{A847804A-E96E-4492-ACF0-846056E9A6D3}" srcOrd="0" destOrd="0" presId="urn:microsoft.com/office/officeart/2005/8/layout/process1"/>
    <dgm:cxn modelId="{75EE2519-F9B6-416F-9025-B6E39C9DD49A}" type="presOf" srcId="{DCF3022E-1D2D-430A-8235-63997054209F}" destId="{FBFAC462-2F2C-4CC4-B669-48E0DBA8D691}" srcOrd="1" destOrd="0" presId="urn:microsoft.com/office/officeart/2005/8/layout/process1"/>
    <dgm:cxn modelId="{8C67A702-7C74-4F76-BE95-A6E19E938F1B}" type="presOf" srcId="{892F8E41-0EC7-4FD2-8E77-4115456F54EB}" destId="{C10D6898-B575-489B-866F-7DF9B3BCEF01}" srcOrd="0" destOrd="0" presId="urn:microsoft.com/office/officeart/2005/8/layout/process1"/>
    <dgm:cxn modelId="{A6632366-8630-4C1D-BE8E-23185F4404CA}" srcId="{BE35DD3C-B9D1-49A5-B113-D041BF9E4314}" destId="{E3A9B232-07A6-4C23-AE32-7655EFDC2757}" srcOrd="2" destOrd="0" parTransId="{D98568AF-203D-4B77-AB88-0234EAC7C55D}" sibTransId="{B8B94485-9D0B-41BF-91B9-7624B13937F0}"/>
    <dgm:cxn modelId="{2C7B99B6-0BDC-4895-84EA-3468D2E0B1AD}" type="presOf" srcId="{C522F867-BCE4-440A-8395-03D77AAF8B51}" destId="{B645E601-8377-48E6-80BB-E854DDD637E1}" srcOrd="1" destOrd="0" presId="urn:microsoft.com/office/officeart/2005/8/layout/process1"/>
    <dgm:cxn modelId="{29778822-209D-4F14-80C8-90167E04414D}" type="presOf" srcId="{BE35DD3C-B9D1-49A5-B113-D041BF9E4314}" destId="{24587B01-6605-4B6D-8F17-303257511AF8}" srcOrd="0" destOrd="0" presId="urn:microsoft.com/office/officeart/2005/8/layout/process1"/>
    <dgm:cxn modelId="{AB3267B2-3188-4CE0-815F-86AD2855323E}" type="presParOf" srcId="{24587B01-6605-4B6D-8F17-303257511AF8}" destId="{A847804A-E96E-4492-ACF0-846056E9A6D3}" srcOrd="0" destOrd="0" presId="urn:microsoft.com/office/officeart/2005/8/layout/process1"/>
    <dgm:cxn modelId="{D65633A8-517C-4A11-A042-2A87398559E7}" type="presParOf" srcId="{24587B01-6605-4B6D-8F17-303257511AF8}" destId="{30116EF9-F7E5-41E2-AC86-DAA0F2EDCAE9}" srcOrd="1" destOrd="0" presId="urn:microsoft.com/office/officeart/2005/8/layout/process1"/>
    <dgm:cxn modelId="{B02B3122-4890-4773-AE74-D5F543F3C2B1}" type="presParOf" srcId="{30116EF9-F7E5-41E2-AC86-DAA0F2EDCAE9}" destId="{B645E601-8377-48E6-80BB-E854DDD637E1}" srcOrd="0" destOrd="0" presId="urn:microsoft.com/office/officeart/2005/8/layout/process1"/>
    <dgm:cxn modelId="{DBA26116-3B60-48D6-B2FB-A074C8FED5D3}" type="presParOf" srcId="{24587B01-6605-4B6D-8F17-303257511AF8}" destId="{C10D6898-B575-489B-866F-7DF9B3BCEF01}" srcOrd="2" destOrd="0" presId="urn:microsoft.com/office/officeart/2005/8/layout/process1"/>
    <dgm:cxn modelId="{B1E4356B-5B0D-4264-85F3-AAF70457FBFA}" type="presParOf" srcId="{24587B01-6605-4B6D-8F17-303257511AF8}" destId="{97C4F695-219F-4A1E-A14A-3B29B23102D3}" srcOrd="3" destOrd="0" presId="urn:microsoft.com/office/officeart/2005/8/layout/process1"/>
    <dgm:cxn modelId="{BA0FAB36-E5F9-43E5-8F6B-49D8E2336E9A}" type="presParOf" srcId="{97C4F695-219F-4A1E-A14A-3B29B23102D3}" destId="{FBFAC462-2F2C-4CC4-B669-48E0DBA8D691}" srcOrd="0" destOrd="0" presId="urn:microsoft.com/office/officeart/2005/8/layout/process1"/>
    <dgm:cxn modelId="{0A4A5495-871A-4C26-AC09-612FEA0887C9}" type="presParOf" srcId="{24587B01-6605-4B6D-8F17-303257511AF8}" destId="{F2EA517D-A894-483E-954C-49BDBD8E2455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CDABE7F-4F56-4D84-BBE6-72831D92A82D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zh-CN" altLang="en-US"/>
        </a:p>
      </dgm:t>
    </dgm:pt>
    <dgm:pt modelId="{DE6397E8-6A6A-4111-98DC-BB321E18ADB5}">
      <dgm:prSet/>
      <dgm:spPr/>
      <dgm:t>
        <a:bodyPr/>
        <a:lstStyle/>
        <a:p>
          <a:pPr rtl="0"/>
          <a:r>
            <a:rPr lang="zh-CN" b="1" smtClean="0"/>
            <a:t>（</a:t>
          </a:r>
          <a:r>
            <a:rPr lang="en-US" b="1" smtClean="0"/>
            <a:t>1</a:t>
          </a:r>
          <a:r>
            <a:rPr lang="zh-CN" b="1" smtClean="0"/>
            <a:t>）企业对价格有一定的控制能力（它的需求曲线是向右下方倾斜的）。</a:t>
          </a:r>
          <a:endParaRPr lang="zh-CN"/>
        </a:p>
      </dgm:t>
    </dgm:pt>
    <dgm:pt modelId="{9540BAED-78C4-4F06-9F7D-1AA824169166}" cxnId="{F0413525-B305-489A-9B0E-723BA82061D0}" type="parTrans">
      <dgm:prSet/>
      <dgm:spPr/>
      <dgm:t>
        <a:bodyPr/>
        <a:lstStyle/>
        <a:p>
          <a:endParaRPr lang="zh-CN" altLang="en-US"/>
        </a:p>
      </dgm:t>
    </dgm:pt>
    <dgm:pt modelId="{36ACBF89-0B39-4BC7-A56C-24133BC18ACE}" cxnId="{F0413525-B305-489A-9B0E-723BA82061D0}" type="sibTrans">
      <dgm:prSet/>
      <dgm:spPr/>
      <dgm:t>
        <a:bodyPr/>
        <a:lstStyle/>
        <a:p>
          <a:endParaRPr lang="zh-CN" altLang="en-US"/>
        </a:p>
      </dgm:t>
    </dgm:pt>
    <dgm:pt modelId="{C6EB4C11-4C99-49F7-9F6B-F019D688B81F}">
      <dgm:prSet/>
      <dgm:spPr/>
      <dgm:t>
        <a:bodyPr/>
        <a:lstStyle/>
        <a:p>
          <a:pPr rtl="0"/>
          <a:r>
            <a:rPr lang="zh-CN" b="1" smtClean="0"/>
            <a:t>（</a:t>
          </a:r>
          <a:r>
            <a:rPr lang="en-US" b="1" smtClean="0"/>
            <a:t>2</a:t>
          </a:r>
          <a:r>
            <a:rPr lang="zh-CN" b="1" smtClean="0"/>
            <a:t>）产品有两个或两个以上被分割的市场。</a:t>
          </a:r>
          <a:endParaRPr lang="zh-CN"/>
        </a:p>
      </dgm:t>
    </dgm:pt>
    <dgm:pt modelId="{FE6B9E88-C8C6-4375-8830-C7B3D54BE4F5}" cxnId="{10F7B499-21F8-48DC-BF56-E8253B631B6D}" type="parTrans">
      <dgm:prSet/>
      <dgm:spPr/>
      <dgm:t>
        <a:bodyPr/>
        <a:lstStyle/>
        <a:p>
          <a:endParaRPr lang="zh-CN" altLang="en-US"/>
        </a:p>
      </dgm:t>
    </dgm:pt>
    <dgm:pt modelId="{28812730-ACC4-4949-8B7B-773E554BD9DA}" cxnId="{10F7B499-21F8-48DC-BF56-E8253B631B6D}" type="sibTrans">
      <dgm:prSet/>
      <dgm:spPr/>
      <dgm:t>
        <a:bodyPr/>
        <a:lstStyle/>
        <a:p>
          <a:endParaRPr lang="zh-CN" altLang="en-US"/>
        </a:p>
      </dgm:t>
    </dgm:pt>
    <dgm:pt modelId="{1947CBF7-2377-47E2-9A09-7FE3DEA0A8CF}">
      <dgm:prSet/>
      <dgm:spPr/>
      <dgm:t>
        <a:bodyPr/>
        <a:lstStyle/>
        <a:p>
          <a:pPr rtl="0"/>
          <a:r>
            <a:rPr lang="zh-CN" b="1" smtClean="0"/>
            <a:t>（</a:t>
          </a:r>
          <a:r>
            <a:rPr lang="en-US" b="1" smtClean="0"/>
            <a:t>3</a:t>
          </a:r>
          <a:r>
            <a:rPr lang="zh-CN" b="1" smtClean="0"/>
            <a:t>）不同市场的价格弹性不同。</a:t>
          </a:r>
          <a:endParaRPr lang="zh-CN"/>
        </a:p>
      </dgm:t>
    </dgm:pt>
    <dgm:pt modelId="{486F5245-15BF-444D-AC8B-95179C072AEB}" cxnId="{C4F173D0-F901-46B9-B889-1F9D40474455}" type="parTrans">
      <dgm:prSet/>
      <dgm:spPr/>
      <dgm:t>
        <a:bodyPr/>
        <a:lstStyle/>
        <a:p>
          <a:endParaRPr lang="zh-CN" altLang="en-US"/>
        </a:p>
      </dgm:t>
    </dgm:pt>
    <dgm:pt modelId="{F0977083-B453-41BF-B1F9-1382C5473A5A}" cxnId="{C4F173D0-F901-46B9-B889-1F9D40474455}" type="sibTrans">
      <dgm:prSet/>
      <dgm:spPr/>
      <dgm:t>
        <a:bodyPr/>
        <a:lstStyle/>
        <a:p>
          <a:endParaRPr lang="zh-CN" altLang="en-US"/>
        </a:p>
      </dgm:t>
    </dgm:pt>
    <dgm:pt modelId="{7831DC8C-268D-462F-AFCC-C186B3955C70}" type="pres">
      <dgm:prSet presAssocID="{5CDABE7F-4F56-4D84-BBE6-72831D92A82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75831024-CE5B-4278-AE53-9B127D0E1BEB}" type="pres">
      <dgm:prSet presAssocID="{DE6397E8-6A6A-4111-98DC-BB321E18ADB5}" presName="hierRoot1" presStyleCnt="0">
        <dgm:presLayoutVars>
          <dgm:hierBranch val="init"/>
        </dgm:presLayoutVars>
      </dgm:prSet>
      <dgm:spPr/>
    </dgm:pt>
    <dgm:pt modelId="{A002AC34-4229-42B9-B745-8B5329703ED1}" type="pres">
      <dgm:prSet presAssocID="{DE6397E8-6A6A-4111-98DC-BB321E18ADB5}" presName="rootComposite1" presStyleCnt="0"/>
      <dgm:spPr/>
    </dgm:pt>
    <dgm:pt modelId="{E8282516-47D4-4327-AFB6-A060DFDC9877}" type="pres">
      <dgm:prSet presAssocID="{DE6397E8-6A6A-4111-98DC-BB321E18ADB5}" presName="rootText1" presStyleLbl="node0" presStyleIdx="0" presStyleCnt="3">
        <dgm:presLayoutVars>
          <dgm:chPref val="3"/>
        </dgm:presLayoutVars>
      </dgm:prSet>
      <dgm:spPr/>
    </dgm:pt>
    <dgm:pt modelId="{B4E77486-3146-4470-8E27-16556D7B483A}" type="pres">
      <dgm:prSet presAssocID="{DE6397E8-6A6A-4111-98DC-BB321E18ADB5}" presName="rootConnector1" presStyleLbl="node1" presStyleIdx="0" presStyleCnt="0"/>
      <dgm:spPr/>
    </dgm:pt>
    <dgm:pt modelId="{C13AD0D4-021F-42F9-8AFD-316D32879C0C}" type="pres">
      <dgm:prSet presAssocID="{DE6397E8-6A6A-4111-98DC-BB321E18ADB5}" presName="hierChild2" presStyleCnt="0"/>
      <dgm:spPr/>
    </dgm:pt>
    <dgm:pt modelId="{C6BDC7D7-93D0-4070-8DF7-0AC3F120A60F}" type="pres">
      <dgm:prSet presAssocID="{DE6397E8-6A6A-4111-98DC-BB321E18ADB5}" presName="hierChild3" presStyleCnt="0"/>
      <dgm:spPr/>
    </dgm:pt>
    <dgm:pt modelId="{B46295FF-A0A1-4EB1-91D1-F3449970764F}" type="pres">
      <dgm:prSet presAssocID="{C6EB4C11-4C99-49F7-9F6B-F019D688B81F}" presName="hierRoot1" presStyleCnt="0">
        <dgm:presLayoutVars>
          <dgm:hierBranch val="init"/>
        </dgm:presLayoutVars>
      </dgm:prSet>
      <dgm:spPr/>
    </dgm:pt>
    <dgm:pt modelId="{B63D7C53-7907-41F5-8D50-96F78039F927}" type="pres">
      <dgm:prSet presAssocID="{C6EB4C11-4C99-49F7-9F6B-F019D688B81F}" presName="rootComposite1" presStyleCnt="0"/>
      <dgm:spPr/>
    </dgm:pt>
    <dgm:pt modelId="{38E8238F-018D-41E6-9C47-2415AEFB4C0C}" type="pres">
      <dgm:prSet presAssocID="{C6EB4C11-4C99-49F7-9F6B-F019D688B81F}" presName="rootText1" presStyleLbl="node0" presStyleIdx="1" presStyleCnt="3">
        <dgm:presLayoutVars>
          <dgm:chPref val="3"/>
        </dgm:presLayoutVars>
      </dgm:prSet>
      <dgm:spPr/>
    </dgm:pt>
    <dgm:pt modelId="{51FA5E48-44E2-4C3F-9BFE-9AE15DC758FD}" type="pres">
      <dgm:prSet presAssocID="{C6EB4C11-4C99-49F7-9F6B-F019D688B81F}" presName="rootConnector1" presStyleLbl="node1" presStyleIdx="0" presStyleCnt="0"/>
      <dgm:spPr/>
    </dgm:pt>
    <dgm:pt modelId="{2F54E813-B801-421D-A976-04747D4961A1}" type="pres">
      <dgm:prSet presAssocID="{C6EB4C11-4C99-49F7-9F6B-F019D688B81F}" presName="hierChild2" presStyleCnt="0"/>
      <dgm:spPr/>
    </dgm:pt>
    <dgm:pt modelId="{CE90A015-68D6-4D20-94DB-7C45AA2588B6}" type="pres">
      <dgm:prSet presAssocID="{C6EB4C11-4C99-49F7-9F6B-F019D688B81F}" presName="hierChild3" presStyleCnt="0"/>
      <dgm:spPr/>
    </dgm:pt>
    <dgm:pt modelId="{EDF2A7F3-930A-4DD1-8936-52D362DEB6E1}" type="pres">
      <dgm:prSet presAssocID="{1947CBF7-2377-47E2-9A09-7FE3DEA0A8CF}" presName="hierRoot1" presStyleCnt="0">
        <dgm:presLayoutVars>
          <dgm:hierBranch val="init"/>
        </dgm:presLayoutVars>
      </dgm:prSet>
      <dgm:spPr/>
    </dgm:pt>
    <dgm:pt modelId="{35F5CFA0-FEC7-4493-8ED2-3F7106042681}" type="pres">
      <dgm:prSet presAssocID="{1947CBF7-2377-47E2-9A09-7FE3DEA0A8CF}" presName="rootComposite1" presStyleCnt="0"/>
      <dgm:spPr/>
    </dgm:pt>
    <dgm:pt modelId="{B70EB46F-A493-4406-8F49-3F9869C21B76}" type="pres">
      <dgm:prSet presAssocID="{1947CBF7-2377-47E2-9A09-7FE3DEA0A8CF}" presName="rootText1" presStyleLbl="node0" presStyleIdx="2" presStyleCnt="3">
        <dgm:presLayoutVars>
          <dgm:chPref val="3"/>
        </dgm:presLayoutVars>
      </dgm:prSet>
      <dgm:spPr/>
    </dgm:pt>
    <dgm:pt modelId="{F6069382-6117-4517-9122-6ADA1F59F04A}" type="pres">
      <dgm:prSet presAssocID="{1947CBF7-2377-47E2-9A09-7FE3DEA0A8CF}" presName="rootConnector1" presStyleLbl="node1" presStyleIdx="0" presStyleCnt="0"/>
      <dgm:spPr/>
    </dgm:pt>
    <dgm:pt modelId="{53D5D2E3-831F-4584-9FFE-E5D41FF8FA4F}" type="pres">
      <dgm:prSet presAssocID="{1947CBF7-2377-47E2-9A09-7FE3DEA0A8CF}" presName="hierChild2" presStyleCnt="0"/>
      <dgm:spPr/>
    </dgm:pt>
    <dgm:pt modelId="{3FB48621-3CDC-4869-9613-43FA2D9C7880}" type="pres">
      <dgm:prSet presAssocID="{1947CBF7-2377-47E2-9A09-7FE3DEA0A8CF}" presName="hierChild3" presStyleCnt="0"/>
      <dgm:spPr/>
    </dgm:pt>
  </dgm:ptLst>
  <dgm:cxnLst>
    <dgm:cxn modelId="{10F7B499-21F8-48DC-BF56-E8253B631B6D}" srcId="{5CDABE7F-4F56-4D84-BBE6-72831D92A82D}" destId="{C6EB4C11-4C99-49F7-9F6B-F019D688B81F}" srcOrd="1" destOrd="0" parTransId="{FE6B9E88-C8C6-4375-8830-C7B3D54BE4F5}" sibTransId="{28812730-ACC4-4949-8B7B-773E554BD9DA}"/>
    <dgm:cxn modelId="{FF080BBF-D380-495F-B34D-93C90276AA32}" type="presOf" srcId="{C6EB4C11-4C99-49F7-9F6B-F019D688B81F}" destId="{51FA5E48-44E2-4C3F-9BFE-9AE15DC758FD}" srcOrd="1" destOrd="0" presId="urn:microsoft.com/office/officeart/2005/8/layout/orgChart1"/>
    <dgm:cxn modelId="{9E1F4E16-29E3-449C-A328-6D643E3C406F}" type="presOf" srcId="{DE6397E8-6A6A-4111-98DC-BB321E18ADB5}" destId="{E8282516-47D4-4327-AFB6-A060DFDC9877}" srcOrd="0" destOrd="0" presId="urn:microsoft.com/office/officeart/2005/8/layout/orgChart1"/>
    <dgm:cxn modelId="{1179BEDD-2364-4CDA-8C9F-9C0918B273F4}" type="presOf" srcId="{1947CBF7-2377-47E2-9A09-7FE3DEA0A8CF}" destId="{F6069382-6117-4517-9122-6ADA1F59F04A}" srcOrd="1" destOrd="0" presId="urn:microsoft.com/office/officeart/2005/8/layout/orgChart1"/>
    <dgm:cxn modelId="{C4F173D0-F901-46B9-B889-1F9D40474455}" srcId="{5CDABE7F-4F56-4D84-BBE6-72831D92A82D}" destId="{1947CBF7-2377-47E2-9A09-7FE3DEA0A8CF}" srcOrd="2" destOrd="0" parTransId="{486F5245-15BF-444D-AC8B-95179C072AEB}" sibTransId="{F0977083-B453-41BF-B1F9-1382C5473A5A}"/>
    <dgm:cxn modelId="{1E40769B-173B-4828-895F-A4C3F5B811F9}" type="presOf" srcId="{C6EB4C11-4C99-49F7-9F6B-F019D688B81F}" destId="{38E8238F-018D-41E6-9C47-2415AEFB4C0C}" srcOrd="0" destOrd="0" presId="urn:microsoft.com/office/officeart/2005/8/layout/orgChart1"/>
    <dgm:cxn modelId="{F9F1EC70-0724-4377-AD0A-1401290648FF}" type="presOf" srcId="{5CDABE7F-4F56-4D84-BBE6-72831D92A82D}" destId="{7831DC8C-268D-462F-AFCC-C186B3955C70}" srcOrd="0" destOrd="0" presId="urn:microsoft.com/office/officeart/2005/8/layout/orgChart1"/>
    <dgm:cxn modelId="{F0413525-B305-489A-9B0E-723BA82061D0}" srcId="{5CDABE7F-4F56-4D84-BBE6-72831D92A82D}" destId="{DE6397E8-6A6A-4111-98DC-BB321E18ADB5}" srcOrd="0" destOrd="0" parTransId="{9540BAED-78C4-4F06-9F7D-1AA824169166}" sibTransId="{36ACBF89-0B39-4BC7-A56C-24133BC18ACE}"/>
    <dgm:cxn modelId="{5A684254-8A3F-45BC-8465-31B0C1220A57}" type="presOf" srcId="{DE6397E8-6A6A-4111-98DC-BB321E18ADB5}" destId="{B4E77486-3146-4470-8E27-16556D7B483A}" srcOrd="1" destOrd="0" presId="urn:microsoft.com/office/officeart/2005/8/layout/orgChart1"/>
    <dgm:cxn modelId="{F73B6D96-C2EA-4C0D-AC7A-1AF26E203A8B}" type="presOf" srcId="{1947CBF7-2377-47E2-9A09-7FE3DEA0A8CF}" destId="{B70EB46F-A493-4406-8F49-3F9869C21B76}" srcOrd="0" destOrd="0" presId="urn:microsoft.com/office/officeart/2005/8/layout/orgChart1"/>
    <dgm:cxn modelId="{EF2AE6A1-DEE9-484A-8261-DBA375217C75}" type="presParOf" srcId="{7831DC8C-268D-462F-AFCC-C186B3955C70}" destId="{75831024-CE5B-4278-AE53-9B127D0E1BEB}" srcOrd="0" destOrd="0" presId="urn:microsoft.com/office/officeart/2005/8/layout/orgChart1"/>
    <dgm:cxn modelId="{EDE913CF-CCA3-44D2-9E46-3EBD8CD10731}" type="presParOf" srcId="{75831024-CE5B-4278-AE53-9B127D0E1BEB}" destId="{A002AC34-4229-42B9-B745-8B5329703ED1}" srcOrd="0" destOrd="0" presId="urn:microsoft.com/office/officeart/2005/8/layout/orgChart1"/>
    <dgm:cxn modelId="{C8548A9B-24F4-4A67-B88A-0F2C49F09425}" type="presParOf" srcId="{A002AC34-4229-42B9-B745-8B5329703ED1}" destId="{E8282516-47D4-4327-AFB6-A060DFDC9877}" srcOrd="0" destOrd="0" presId="urn:microsoft.com/office/officeart/2005/8/layout/orgChart1"/>
    <dgm:cxn modelId="{F876612F-9995-4A06-A058-DF1E2FD24171}" type="presParOf" srcId="{A002AC34-4229-42B9-B745-8B5329703ED1}" destId="{B4E77486-3146-4470-8E27-16556D7B483A}" srcOrd="1" destOrd="0" presId="urn:microsoft.com/office/officeart/2005/8/layout/orgChart1"/>
    <dgm:cxn modelId="{B3EAD050-43FE-4791-9108-2EDCF2C2CA2F}" type="presParOf" srcId="{75831024-CE5B-4278-AE53-9B127D0E1BEB}" destId="{C13AD0D4-021F-42F9-8AFD-316D32879C0C}" srcOrd="1" destOrd="0" presId="urn:microsoft.com/office/officeart/2005/8/layout/orgChart1"/>
    <dgm:cxn modelId="{6FC961ED-9370-4D15-8318-FA9DE8E9D62C}" type="presParOf" srcId="{75831024-CE5B-4278-AE53-9B127D0E1BEB}" destId="{C6BDC7D7-93D0-4070-8DF7-0AC3F120A60F}" srcOrd="2" destOrd="0" presId="urn:microsoft.com/office/officeart/2005/8/layout/orgChart1"/>
    <dgm:cxn modelId="{8FD6C432-4B07-48A1-BB6A-33AE451415A1}" type="presParOf" srcId="{7831DC8C-268D-462F-AFCC-C186B3955C70}" destId="{B46295FF-A0A1-4EB1-91D1-F3449970764F}" srcOrd="1" destOrd="0" presId="urn:microsoft.com/office/officeart/2005/8/layout/orgChart1"/>
    <dgm:cxn modelId="{5CB4D30C-41E2-4136-92E7-3A17FB59503A}" type="presParOf" srcId="{B46295FF-A0A1-4EB1-91D1-F3449970764F}" destId="{B63D7C53-7907-41F5-8D50-96F78039F927}" srcOrd="0" destOrd="0" presId="urn:microsoft.com/office/officeart/2005/8/layout/orgChart1"/>
    <dgm:cxn modelId="{1DD1B6AD-5E1E-4883-A6A5-69B0EE421AD6}" type="presParOf" srcId="{B63D7C53-7907-41F5-8D50-96F78039F927}" destId="{38E8238F-018D-41E6-9C47-2415AEFB4C0C}" srcOrd="0" destOrd="0" presId="urn:microsoft.com/office/officeart/2005/8/layout/orgChart1"/>
    <dgm:cxn modelId="{7C747E93-53AA-4A17-BC9B-4008E4C3331E}" type="presParOf" srcId="{B63D7C53-7907-41F5-8D50-96F78039F927}" destId="{51FA5E48-44E2-4C3F-9BFE-9AE15DC758FD}" srcOrd="1" destOrd="0" presId="urn:microsoft.com/office/officeart/2005/8/layout/orgChart1"/>
    <dgm:cxn modelId="{A591FC2F-DA18-48E0-8539-111FF804222F}" type="presParOf" srcId="{B46295FF-A0A1-4EB1-91D1-F3449970764F}" destId="{2F54E813-B801-421D-A976-04747D4961A1}" srcOrd="1" destOrd="0" presId="urn:microsoft.com/office/officeart/2005/8/layout/orgChart1"/>
    <dgm:cxn modelId="{F0B27B6B-EDE7-4D41-BADA-426990F21E38}" type="presParOf" srcId="{B46295FF-A0A1-4EB1-91D1-F3449970764F}" destId="{CE90A015-68D6-4D20-94DB-7C45AA2588B6}" srcOrd="2" destOrd="0" presId="urn:microsoft.com/office/officeart/2005/8/layout/orgChart1"/>
    <dgm:cxn modelId="{C0E24CF6-530B-4A8F-8972-318EE43374E4}" type="presParOf" srcId="{7831DC8C-268D-462F-AFCC-C186B3955C70}" destId="{EDF2A7F3-930A-4DD1-8936-52D362DEB6E1}" srcOrd="2" destOrd="0" presId="urn:microsoft.com/office/officeart/2005/8/layout/orgChart1"/>
    <dgm:cxn modelId="{F66DE795-3453-435F-A683-E06C741F4F31}" type="presParOf" srcId="{EDF2A7F3-930A-4DD1-8936-52D362DEB6E1}" destId="{35F5CFA0-FEC7-4493-8ED2-3F7106042681}" srcOrd="0" destOrd="0" presId="urn:microsoft.com/office/officeart/2005/8/layout/orgChart1"/>
    <dgm:cxn modelId="{35E62B4D-4B31-4358-AAC1-1A09586DC9EC}" type="presParOf" srcId="{35F5CFA0-FEC7-4493-8ED2-3F7106042681}" destId="{B70EB46F-A493-4406-8F49-3F9869C21B76}" srcOrd="0" destOrd="0" presId="urn:microsoft.com/office/officeart/2005/8/layout/orgChart1"/>
    <dgm:cxn modelId="{0645609C-378F-40C2-9ABB-10178CF97744}" type="presParOf" srcId="{35F5CFA0-FEC7-4493-8ED2-3F7106042681}" destId="{F6069382-6117-4517-9122-6ADA1F59F04A}" srcOrd="1" destOrd="0" presId="urn:microsoft.com/office/officeart/2005/8/layout/orgChart1"/>
    <dgm:cxn modelId="{0AC4A4F7-B357-40B6-8D5D-5E1F649FBAC9}" type="presParOf" srcId="{EDF2A7F3-930A-4DD1-8936-52D362DEB6E1}" destId="{53D5D2E3-831F-4584-9FFE-E5D41FF8FA4F}" srcOrd="1" destOrd="0" presId="urn:microsoft.com/office/officeart/2005/8/layout/orgChart1"/>
    <dgm:cxn modelId="{99512CBC-1BD6-400E-A5FA-516AA159BDB8}" type="presParOf" srcId="{EDF2A7F3-930A-4DD1-8936-52D362DEB6E1}" destId="{3FB48621-3CDC-4869-9613-43FA2D9C7880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368E5BD-5C20-47AE-A019-AC7DA60C7262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zh-CN" altLang="en-US"/>
        </a:p>
      </dgm:t>
    </dgm:pt>
    <dgm:pt modelId="{4A9F5B5E-13B9-4720-8620-5D6F321B7927}">
      <dgm:prSet/>
      <dgm:spPr/>
      <dgm:t>
        <a:bodyPr/>
        <a:lstStyle/>
        <a:p>
          <a:pPr rtl="0"/>
          <a:r>
            <a:rPr lang="zh-CN" b="1" smtClean="0"/>
            <a:t>（</a:t>
          </a:r>
          <a:r>
            <a:rPr lang="en-US" b="1" smtClean="0"/>
            <a:t>1</a:t>
          </a:r>
          <a:r>
            <a:rPr lang="zh-CN" b="1" smtClean="0"/>
            <a:t>）以顾客为基础的差别定价。</a:t>
          </a:r>
          <a:endParaRPr lang="zh-CN"/>
        </a:p>
      </dgm:t>
    </dgm:pt>
    <dgm:pt modelId="{81E8E933-6A37-4042-9CC1-7484856C3BD9}" cxnId="{38057B61-383E-42C4-A53B-29D73B0AC8D8}" type="parTrans">
      <dgm:prSet/>
      <dgm:spPr/>
      <dgm:t>
        <a:bodyPr/>
        <a:lstStyle/>
        <a:p>
          <a:endParaRPr lang="zh-CN" altLang="en-US"/>
        </a:p>
      </dgm:t>
    </dgm:pt>
    <dgm:pt modelId="{E00DD694-A9E0-43B0-A954-DBD6D8E3ED33}" cxnId="{38057B61-383E-42C4-A53B-29D73B0AC8D8}" type="sibTrans">
      <dgm:prSet/>
      <dgm:spPr/>
      <dgm:t>
        <a:bodyPr/>
        <a:lstStyle/>
        <a:p>
          <a:endParaRPr lang="zh-CN" altLang="en-US"/>
        </a:p>
      </dgm:t>
    </dgm:pt>
    <dgm:pt modelId="{6268A42C-E2D6-4E6F-AD93-E1B28EC4D4DD}">
      <dgm:prSet/>
      <dgm:spPr/>
      <dgm:t>
        <a:bodyPr/>
        <a:lstStyle/>
        <a:p>
          <a:pPr rtl="0"/>
          <a:r>
            <a:rPr lang="zh-CN" b="1" smtClean="0"/>
            <a:t>（</a:t>
          </a:r>
          <a:r>
            <a:rPr lang="en-US" b="1" smtClean="0"/>
            <a:t>2</a:t>
          </a:r>
          <a:r>
            <a:rPr lang="zh-CN" b="1" smtClean="0"/>
            <a:t>）以产品为基础的差别定价。</a:t>
          </a:r>
          <a:endParaRPr lang="zh-CN"/>
        </a:p>
      </dgm:t>
    </dgm:pt>
    <dgm:pt modelId="{D5D3B7E4-7344-4883-B04B-27628199E255}" cxnId="{3CAA0004-3CF3-455E-8BE2-EAD3A0B09160}" type="parTrans">
      <dgm:prSet/>
      <dgm:spPr/>
      <dgm:t>
        <a:bodyPr/>
        <a:lstStyle/>
        <a:p>
          <a:endParaRPr lang="zh-CN" altLang="en-US"/>
        </a:p>
      </dgm:t>
    </dgm:pt>
    <dgm:pt modelId="{6551C7F7-9242-4C1F-A565-52ED8218610A}" cxnId="{3CAA0004-3CF3-455E-8BE2-EAD3A0B09160}" type="sibTrans">
      <dgm:prSet/>
      <dgm:spPr/>
      <dgm:t>
        <a:bodyPr/>
        <a:lstStyle/>
        <a:p>
          <a:endParaRPr lang="zh-CN" altLang="en-US"/>
        </a:p>
      </dgm:t>
    </dgm:pt>
    <dgm:pt modelId="{0A70681C-1392-4333-84D6-AA787D271219}">
      <dgm:prSet/>
      <dgm:spPr/>
      <dgm:t>
        <a:bodyPr/>
        <a:lstStyle/>
        <a:p>
          <a:pPr rtl="0"/>
          <a:r>
            <a:rPr lang="zh-CN" b="1" smtClean="0"/>
            <a:t>（</a:t>
          </a:r>
          <a:r>
            <a:rPr lang="en-US" b="1" smtClean="0"/>
            <a:t>3</a:t>
          </a:r>
          <a:r>
            <a:rPr lang="zh-CN" b="1" smtClean="0"/>
            <a:t>）以空间为基础的差别定价。</a:t>
          </a:r>
          <a:endParaRPr lang="zh-CN"/>
        </a:p>
      </dgm:t>
    </dgm:pt>
    <dgm:pt modelId="{D8AEEEF1-3AFA-4783-99A9-147E86AC530B}" cxnId="{BB0CF89B-E7DC-422F-91AF-76703B2A463C}" type="parTrans">
      <dgm:prSet/>
      <dgm:spPr/>
      <dgm:t>
        <a:bodyPr/>
        <a:lstStyle/>
        <a:p>
          <a:endParaRPr lang="zh-CN" altLang="en-US"/>
        </a:p>
      </dgm:t>
    </dgm:pt>
    <dgm:pt modelId="{95F4B6AB-D073-4C55-B5F4-F7F29A9B19D0}" cxnId="{BB0CF89B-E7DC-422F-91AF-76703B2A463C}" type="sibTrans">
      <dgm:prSet/>
      <dgm:spPr/>
      <dgm:t>
        <a:bodyPr/>
        <a:lstStyle/>
        <a:p>
          <a:endParaRPr lang="zh-CN" altLang="en-US"/>
        </a:p>
      </dgm:t>
    </dgm:pt>
    <dgm:pt modelId="{902D2045-D3C0-424B-8E7A-82BEBDF9653A}">
      <dgm:prSet/>
      <dgm:spPr/>
      <dgm:t>
        <a:bodyPr/>
        <a:lstStyle/>
        <a:p>
          <a:pPr rtl="0"/>
          <a:r>
            <a:rPr lang="zh-CN" b="1" smtClean="0"/>
            <a:t>（</a:t>
          </a:r>
          <a:r>
            <a:rPr lang="en-US" b="1" smtClean="0"/>
            <a:t>4</a:t>
          </a:r>
          <a:r>
            <a:rPr lang="zh-CN" b="1" smtClean="0"/>
            <a:t>）以时间为基础的差别定价。</a:t>
          </a:r>
          <a:endParaRPr lang="zh-CN"/>
        </a:p>
      </dgm:t>
    </dgm:pt>
    <dgm:pt modelId="{5D619597-8D2E-4D2D-8DF2-6B0E2202DD1C}" cxnId="{1EE8686D-233F-47D5-9C2B-7CB1451C57F3}" type="parTrans">
      <dgm:prSet/>
      <dgm:spPr/>
      <dgm:t>
        <a:bodyPr/>
        <a:lstStyle/>
        <a:p>
          <a:endParaRPr lang="zh-CN" altLang="en-US"/>
        </a:p>
      </dgm:t>
    </dgm:pt>
    <dgm:pt modelId="{45CF2EC1-E3B1-4174-8184-D6F5F32F22D5}" cxnId="{1EE8686D-233F-47D5-9C2B-7CB1451C57F3}" type="sibTrans">
      <dgm:prSet/>
      <dgm:spPr/>
      <dgm:t>
        <a:bodyPr/>
        <a:lstStyle/>
        <a:p>
          <a:endParaRPr lang="zh-CN" altLang="en-US"/>
        </a:p>
      </dgm:t>
    </dgm:pt>
    <dgm:pt modelId="{C12B26C1-4170-4C83-9DCA-A62CFBEF65FD}">
      <dgm:prSet/>
      <dgm:spPr/>
      <dgm:t>
        <a:bodyPr/>
        <a:lstStyle/>
        <a:p>
          <a:pPr rtl="0"/>
          <a:r>
            <a:rPr lang="zh-CN" b="1" smtClean="0"/>
            <a:t>（</a:t>
          </a:r>
          <a:r>
            <a:rPr lang="en-US" b="1" smtClean="0"/>
            <a:t>5</a:t>
          </a:r>
          <a:r>
            <a:rPr lang="zh-CN" b="1" smtClean="0"/>
            <a:t>）以购买数量为基础的差别定价。</a:t>
          </a:r>
          <a:endParaRPr lang="zh-CN"/>
        </a:p>
      </dgm:t>
    </dgm:pt>
    <dgm:pt modelId="{CBB8DA93-83B2-4327-A8CE-BDE322CAA894}" cxnId="{F225D248-C989-4223-84B6-BB4B80E15553}" type="parTrans">
      <dgm:prSet/>
      <dgm:spPr/>
      <dgm:t>
        <a:bodyPr/>
        <a:lstStyle/>
        <a:p>
          <a:endParaRPr lang="zh-CN" altLang="en-US"/>
        </a:p>
      </dgm:t>
    </dgm:pt>
    <dgm:pt modelId="{8EB5F972-289C-4F98-A1D5-F63499A562FB}" cxnId="{F225D248-C989-4223-84B6-BB4B80E15553}" type="sibTrans">
      <dgm:prSet/>
      <dgm:spPr/>
      <dgm:t>
        <a:bodyPr/>
        <a:lstStyle/>
        <a:p>
          <a:endParaRPr lang="zh-CN" altLang="en-US"/>
        </a:p>
      </dgm:t>
    </dgm:pt>
    <dgm:pt modelId="{7C56B655-DEF0-4380-9BF4-A743CE1F4BEF}" type="pres">
      <dgm:prSet presAssocID="{1368E5BD-5C20-47AE-A019-AC7DA60C7262}" presName="cycle" presStyleCnt="0">
        <dgm:presLayoutVars>
          <dgm:dir/>
          <dgm:resizeHandles val="exact"/>
        </dgm:presLayoutVars>
      </dgm:prSet>
      <dgm:spPr/>
    </dgm:pt>
    <dgm:pt modelId="{E926DC21-DB13-4E6F-8FB4-92B7BD449BB3}" type="pres">
      <dgm:prSet presAssocID="{4A9F5B5E-13B9-4720-8620-5D6F321B7927}" presName="node" presStyleLbl="node1" presStyleIdx="0" presStyleCnt="5">
        <dgm:presLayoutVars>
          <dgm:bulletEnabled val="1"/>
        </dgm:presLayoutVars>
      </dgm:prSet>
      <dgm:spPr/>
    </dgm:pt>
    <dgm:pt modelId="{B6DA85CE-CFEB-48EB-812D-99140032B1F9}" type="pres">
      <dgm:prSet presAssocID="{E00DD694-A9E0-43B0-A954-DBD6D8E3ED33}" presName="sibTrans" presStyleLbl="sibTrans2D1" presStyleIdx="0" presStyleCnt="5"/>
      <dgm:spPr/>
    </dgm:pt>
    <dgm:pt modelId="{E5E0DB36-9FB1-4C3A-AE89-A863A72D856E}" type="pres">
      <dgm:prSet presAssocID="{E00DD694-A9E0-43B0-A954-DBD6D8E3ED33}" presName="connectorText" presStyleLbl="sibTrans2D1" presStyleIdx="0" presStyleCnt="5"/>
      <dgm:spPr/>
    </dgm:pt>
    <dgm:pt modelId="{D0B653A4-8FAE-410C-A1A5-C3460FA1BE37}" type="pres">
      <dgm:prSet presAssocID="{6268A42C-E2D6-4E6F-AD93-E1B28EC4D4DD}" presName="node" presStyleLbl="node1" presStyleIdx="1" presStyleCnt="5">
        <dgm:presLayoutVars>
          <dgm:bulletEnabled val="1"/>
        </dgm:presLayoutVars>
      </dgm:prSet>
      <dgm:spPr/>
    </dgm:pt>
    <dgm:pt modelId="{6E54F920-75A4-4B01-88AA-98D66A315D19}" type="pres">
      <dgm:prSet presAssocID="{6551C7F7-9242-4C1F-A565-52ED8218610A}" presName="sibTrans" presStyleLbl="sibTrans2D1" presStyleIdx="1" presStyleCnt="5"/>
      <dgm:spPr/>
    </dgm:pt>
    <dgm:pt modelId="{3ECEDE74-5289-4B5E-B64A-5C5E215357D8}" type="pres">
      <dgm:prSet presAssocID="{6551C7F7-9242-4C1F-A565-52ED8218610A}" presName="connectorText" presStyleLbl="sibTrans2D1" presStyleIdx="1" presStyleCnt="5"/>
      <dgm:spPr/>
    </dgm:pt>
    <dgm:pt modelId="{E769EC67-7EB0-4407-B35E-A323008E1DCA}" type="pres">
      <dgm:prSet presAssocID="{0A70681C-1392-4333-84D6-AA787D271219}" presName="node" presStyleLbl="node1" presStyleIdx="2" presStyleCnt="5">
        <dgm:presLayoutVars>
          <dgm:bulletEnabled val="1"/>
        </dgm:presLayoutVars>
      </dgm:prSet>
      <dgm:spPr/>
    </dgm:pt>
    <dgm:pt modelId="{E5923103-13A2-4C1B-8849-5EF8491137AB}" type="pres">
      <dgm:prSet presAssocID="{95F4B6AB-D073-4C55-B5F4-F7F29A9B19D0}" presName="sibTrans" presStyleLbl="sibTrans2D1" presStyleIdx="2" presStyleCnt="5"/>
      <dgm:spPr/>
    </dgm:pt>
    <dgm:pt modelId="{41CAD6CD-D5A3-4314-839E-94D9F19E6BC0}" type="pres">
      <dgm:prSet presAssocID="{95F4B6AB-D073-4C55-B5F4-F7F29A9B19D0}" presName="connectorText" presStyleLbl="sibTrans2D1" presStyleIdx="2" presStyleCnt="5"/>
      <dgm:spPr/>
    </dgm:pt>
    <dgm:pt modelId="{0C7CA6ED-22EB-46EF-8CB7-85A2E73F2242}" type="pres">
      <dgm:prSet presAssocID="{902D2045-D3C0-424B-8E7A-82BEBDF9653A}" presName="node" presStyleLbl="node1" presStyleIdx="3" presStyleCnt="5">
        <dgm:presLayoutVars>
          <dgm:bulletEnabled val="1"/>
        </dgm:presLayoutVars>
      </dgm:prSet>
      <dgm:spPr/>
    </dgm:pt>
    <dgm:pt modelId="{5507E639-9F13-46AC-9B46-3BA113241E59}" type="pres">
      <dgm:prSet presAssocID="{45CF2EC1-E3B1-4174-8184-D6F5F32F22D5}" presName="sibTrans" presStyleLbl="sibTrans2D1" presStyleIdx="3" presStyleCnt="5"/>
      <dgm:spPr/>
    </dgm:pt>
    <dgm:pt modelId="{3161D552-8805-413C-BC65-76CE5780D05E}" type="pres">
      <dgm:prSet presAssocID="{45CF2EC1-E3B1-4174-8184-D6F5F32F22D5}" presName="connectorText" presStyleLbl="sibTrans2D1" presStyleIdx="3" presStyleCnt="5"/>
      <dgm:spPr/>
    </dgm:pt>
    <dgm:pt modelId="{1C9CEEF2-2BC5-4209-B5F0-5B166310F072}" type="pres">
      <dgm:prSet presAssocID="{C12B26C1-4170-4C83-9DCA-A62CFBEF65FD}" presName="node" presStyleLbl="node1" presStyleIdx="4" presStyleCnt="5">
        <dgm:presLayoutVars>
          <dgm:bulletEnabled val="1"/>
        </dgm:presLayoutVars>
      </dgm:prSet>
      <dgm:spPr/>
    </dgm:pt>
    <dgm:pt modelId="{C3B2F72B-4883-4FC3-912C-25D8582AF313}" type="pres">
      <dgm:prSet presAssocID="{8EB5F972-289C-4F98-A1D5-F63499A562FB}" presName="sibTrans" presStyleLbl="sibTrans2D1" presStyleIdx="4" presStyleCnt="5"/>
      <dgm:spPr/>
    </dgm:pt>
    <dgm:pt modelId="{1D22A768-94E0-461F-8266-6C40B0771635}" type="pres">
      <dgm:prSet presAssocID="{8EB5F972-289C-4F98-A1D5-F63499A562FB}" presName="connectorText" presStyleLbl="sibTrans2D1" presStyleIdx="4" presStyleCnt="5"/>
      <dgm:spPr/>
    </dgm:pt>
  </dgm:ptLst>
  <dgm:cxnLst>
    <dgm:cxn modelId="{BB0CF89B-E7DC-422F-91AF-76703B2A463C}" srcId="{1368E5BD-5C20-47AE-A019-AC7DA60C7262}" destId="{0A70681C-1392-4333-84D6-AA787D271219}" srcOrd="2" destOrd="0" parTransId="{D8AEEEF1-3AFA-4783-99A9-147E86AC530B}" sibTransId="{95F4B6AB-D073-4C55-B5F4-F7F29A9B19D0}"/>
    <dgm:cxn modelId="{8BF656F2-4CAB-4CEF-A2F0-1AAB407E92C2}" type="presOf" srcId="{95F4B6AB-D073-4C55-B5F4-F7F29A9B19D0}" destId="{E5923103-13A2-4C1B-8849-5EF8491137AB}" srcOrd="0" destOrd="0" presId="urn:microsoft.com/office/officeart/2005/8/layout/cycle2"/>
    <dgm:cxn modelId="{31C4AAE9-37F1-4FB3-8388-792FE97CE661}" type="presOf" srcId="{C12B26C1-4170-4C83-9DCA-A62CFBEF65FD}" destId="{1C9CEEF2-2BC5-4209-B5F0-5B166310F072}" srcOrd="0" destOrd="0" presId="urn:microsoft.com/office/officeart/2005/8/layout/cycle2"/>
    <dgm:cxn modelId="{B57669DF-6BE8-4C90-A2F5-AA3E8E8E11DD}" type="presOf" srcId="{8EB5F972-289C-4F98-A1D5-F63499A562FB}" destId="{1D22A768-94E0-461F-8266-6C40B0771635}" srcOrd="1" destOrd="0" presId="urn:microsoft.com/office/officeart/2005/8/layout/cycle2"/>
    <dgm:cxn modelId="{FA55E5C9-7C7F-4899-8D17-ACC639C5C9B3}" type="presOf" srcId="{6551C7F7-9242-4C1F-A565-52ED8218610A}" destId="{6E54F920-75A4-4B01-88AA-98D66A315D19}" srcOrd="0" destOrd="0" presId="urn:microsoft.com/office/officeart/2005/8/layout/cycle2"/>
    <dgm:cxn modelId="{C71971B0-8C8C-47C9-9747-E3DF9BAA0F66}" type="presOf" srcId="{8EB5F972-289C-4F98-A1D5-F63499A562FB}" destId="{C3B2F72B-4883-4FC3-912C-25D8582AF313}" srcOrd="0" destOrd="0" presId="urn:microsoft.com/office/officeart/2005/8/layout/cycle2"/>
    <dgm:cxn modelId="{4302C015-997A-4702-9A73-1970F872551E}" type="presOf" srcId="{E00DD694-A9E0-43B0-A954-DBD6D8E3ED33}" destId="{E5E0DB36-9FB1-4C3A-AE89-A863A72D856E}" srcOrd="1" destOrd="0" presId="urn:microsoft.com/office/officeart/2005/8/layout/cycle2"/>
    <dgm:cxn modelId="{38057B61-383E-42C4-A53B-29D73B0AC8D8}" srcId="{1368E5BD-5C20-47AE-A019-AC7DA60C7262}" destId="{4A9F5B5E-13B9-4720-8620-5D6F321B7927}" srcOrd="0" destOrd="0" parTransId="{81E8E933-6A37-4042-9CC1-7484856C3BD9}" sibTransId="{E00DD694-A9E0-43B0-A954-DBD6D8E3ED33}"/>
    <dgm:cxn modelId="{1EE8686D-233F-47D5-9C2B-7CB1451C57F3}" srcId="{1368E5BD-5C20-47AE-A019-AC7DA60C7262}" destId="{902D2045-D3C0-424B-8E7A-82BEBDF9653A}" srcOrd="3" destOrd="0" parTransId="{5D619597-8D2E-4D2D-8DF2-6B0E2202DD1C}" sibTransId="{45CF2EC1-E3B1-4174-8184-D6F5F32F22D5}"/>
    <dgm:cxn modelId="{8E1A221C-7574-4434-9400-776A95538D54}" type="presOf" srcId="{6551C7F7-9242-4C1F-A565-52ED8218610A}" destId="{3ECEDE74-5289-4B5E-B64A-5C5E215357D8}" srcOrd="1" destOrd="0" presId="urn:microsoft.com/office/officeart/2005/8/layout/cycle2"/>
    <dgm:cxn modelId="{0969C825-8CCC-4062-AAD8-8030904FE3F8}" type="presOf" srcId="{4A9F5B5E-13B9-4720-8620-5D6F321B7927}" destId="{E926DC21-DB13-4E6F-8FB4-92B7BD449BB3}" srcOrd="0" destOrd="0" presId="urn:microsoft.com/office/officeart/2005/8/layout/cycle2"/>
    <dgm:cxn modelId="{10070FB4-A705-4BFF-8457-B43CC5D2C871}" type="presOf" srcId="{E00DD694-A9E0-43B0-A954-DBD6D8E3ED33}" destId="{B6DA85CE-CFEB-48EB-812D-99140032B1F9}" srcOrd="0" destOrd="0" presId="urn:microsoft.com/office/officeart/2005/8/layout/cycle2"/>
    <dgm:cxn modelId="{AF8824FF-16DA-4224-96FD-F1D87EAA1F26}" type="presOf" srcId="{1368E5BD-5C20-47AE-A019-AC7DA60C7262}" destId="{7C56B655-DEF0-4380-9BF4-A743CE1F4BEF}" srcOrd="0" destOrd="0" presId="urn:microsoft.com/office/officeart/2005/8/layout/cycle2"/>
    <dgm:cxn modelId="{49C08E79-D4EB-4EA7-AB14-645AF7DD1845}" type="presOf" srcId="{95F4B6AB-D073-4C55-B5F4-F7F29A9B19D0}" destId="{41CAD6CD-D5A3-4314-839E-94D9F19E6BC0}" srcOrd="1" destOrd="0" presId="urn:microsoft.com/office/officeart/2005/8/layout/cycle2"/>
    <dgm:cxn modelId="{F225D248-C989-4223-84B6-BB4B80E15553}" srcId="{1368E5BD-5C20-47AE-A019-AC7DA60C7262}" destId="{C12B26C1-4170-4C83-9DCA-A62CFBEF65FD}" srcOrd="4" destOrd="0" parTransId="{CBB8DA93-83B2-4327-A8CE-BDE322CAA894}" sibTransId="{8EB5F972-289C-4F98-A1D5-F63499A562FB}"/>
    <dgm:cxn modelId="{3CAA0004-3CF3-455E-8BE2-EAD3A0B09160}" srcId="{1368E5BD-5C20-47AE-A019-AC7DA60C7262}" destId="{6268A42C-E2D6-4E6F-AD93-E1B28EC4D4DD}" srcOrd="1" destOrd="0" parTransId="{D5D3B7E4-7344-4883-B04B-27628199E255}" sibTransId="{6551C7F7-9242-4C1F-A565-52ED8218610A}"/>
    <dgm:cxn modelId="{4C203B3F-C74A-4571-94A1-5A6D1EACA38B}" type="presOf" srcId="{902D2045-D3C0-424B-8E7A-82BEBDF9653A}" destId="{0C7CA6ED-22EB-46EF-8CB7-85A2E73F2242}" srcOrd="0" destOrd="0" presId="urn:microsoft.com/office/officeart/2005/8/layout/cycle2"/>
    <dgm:cxn modelId="{70043C47-D884-432B-8671-9FE265F21EF2}" type="presOf" srcId="{45CF2EC1-E3B1-4174-8184-D6F5F32F22D5}" destId="{3161D552-8805-413C-BC65-76CE5780D05E}" srcOrd="1" destOrd="0" presId="urn:microsoft.com/office/officeart/2005/8/layout/cycle2"/>
    <dgm:cxn modelId="{CEF9CD85-837F-4A85-949E-591702DF0687}" type="presOf" srcId="{45CF2EC1-E3B1-4174-8184-D6F5F32F22D5}" destId="{5507E639-9F13-46AC-9B46-3BA113241E59}" srcOrd="0" destOrd="0" presId="urn:microsoft.com/office/officeart/2005/8/layout/cycle2"/>
    <dgm:cxn modelId="{CC35D178-161A-4CF3-B638-8754DF0F8943}" type="presOf" srcId="{0A70681C-1392-4333-84D6-AA787D271219}" destId="{E769EC67-7EB0-4407-B35E-A323008E1DCA}" srcOrd="0" destOrd="0" presId="urn:microsoft.com/office/officeart/2005/8/layout/cycle2"/>
    <dgm:cxn modelId="{6D1990B5-50C7-4B77-AED9-990F79E3B6FA}" type="presOf" srcId="{6268A42C-E2D6-4E6F-AD93-E1B28EC4D4DD}" destId="{D0B653A4-8FAE-410C-A1A5-C3460FA1BE37}" srcOrd="0" destOrd="0" presId="urn:microsoft.com/office/officeart/2005/8/layout/cycle2"/>
    <dgm:cxn modelId="{9E56CEB8-8B83-41CF-9FA6-75BDF5A98BD2}" type="presParOf" srcId="{7C56B655-DEF0-4380-9BF4-A743CE1F4BEF}" destId="{E926DC21-DB13-4E6F-8FB4-92B7BD449BB3}" srcOrd="0" destOrd="0" presId="urn:microsoft.com/office/officeart/2005/8/layout/cycle2"/>
    <dgm:cxn modelId="{1660A879-53FA-421E-8D73-BBE5549D3E1C}" type="presParOf" srcId="{7C56B655-DEF0-4380-9BF4-A743CE1F4BEF}" destId="{B6DA85CE-CFEB-48EB-812D-99140032B1F9}" srcOrd="1" destOrd="0" presId="urn:microsoft.com/office/officeart/2005/8/layout/cycle2"/>
    <dgm:cxn modelId="{E25188A6-4895-4AC0-BE2B-A0EB9CA526FD}" type="presParOf" srcId="{B6DA85CE-CFEB-48EB-812D-99140032B1F9}" destId="{E5E0DB36-9FB1-4C3A-AE89-A863A72D856E}" srcOrd="0" destOrd="0" presId="urn:microsoft.com/office/officeart/2005/8/layout/cycle2"/>
    <dgm:cxn modelId="{3A258AB8-A442-4AA7-B807-A118D96FD0EE}" type="presParOf" srcId="{7C56B655-DEF0-4380-9BF4-A743CE1F4BEF}" destId="{D0B653A4-8FAE-410C-A1A5-C3460FA1BE37}" srcOrd="2" destOrd="0" presId="urn:microsoft.com/office/officeart/2005/8/layout/cycle2"/>
    <dgm:cxn modelId="{7A7608C4-094C-463F-85A7-12B1FCD8280B}" type="presParOf" srcId="{7C56B655-DEF0-4380-9BF4-A743CE1F4BEF}" destId="{6E54F920-75A4-4B01-88AA-98D66A315D19}" srcOrd="3" destOrd="0" presId="urn:microsoft.com/office/officeart/2005/8/layout/cycle2"/>
    <dgm:cxn modelId="{4377D6DD-A178-4B25-9373-8B9BAEF676CC}" type="presParOf" srcId="{6E54F920-75A4-4B01-88AA-98D66A315D19}" destId="{3ECEDE74-5289-4B5E-B64A-5C5E215357D8}" srcOrd="0" destOrd="0" presId="urn:microsoft.com/office/officeart/2005/8/layout/cycle2"/>
    <dgm:cxn modelId="{9F4CF1C5-68C2-4996-9C6C-7281ED261B05}" type="presParOf" srcId="{7C56B655-DEF0-4380-9BF4-A743CE1F4BEF}" destId="{E769EC67-7EB0-4407-B35E-A323008E1DCA}" srcOrd="4" destOrd="0" presId="urn:microsoft.com/office/officeart/2005/8/layout/cycle2"/>
    <dgm:cxn modelId="{731B1DC4-0718-4F2E-82D8-E10B5469E76F}" type="presParOf" srcId="{7C56B655-DEF0-4380-9BF4-A743CE1F4BEF}" destId="{E5923103-13A2-4C1B-8849-5EF8491137AB}" srcOrd="5" destOrd="0" presId="urn:microsoft.com/office/officeart/2005/8/layout/cycle2"/>
    <dgm:cxn modelId="{48F91BF3-133C-4FE1-883B-116892E9F85E}" type="presParOf" srcId="{E5923103-13A2-4C1B-8849-5EF8491137AB}" destId="{41CAD6CD-D5A3-4314-839E-94D9F19E6BC0}" srcOrd="0" destOrd="0" presId="urn:microsoft.com/office/officeart/2005/8/layout/cycle2"/>
    <dgm:cxn modelId="{4531008D-84FC-44E3-A336-16DC437EDAF1}" type="presParOf" srcId="{7C56B655-DEF0-4380-9BF4-A743CE1F4BEF}" destId="{0C7CA6ED-22EB-46EF-8CB7-85A2E73F2242}" srcOrd="6" destOrd="0" presId="urn:microsoft.com/office/officeart/2005/8/layout/cycle2"/>
    <dgm:cxn modelId="{22E31C6B-F216-47E4-AB25-2AD9D39E555C}" type="presParOf" srcId="{7C56B655-DEF0-4380-9BF4-A743CE1F4BEF}" destId="{5507E639-9F13-46AC-9B46-3BA113241E59}" srcOrd="7" destOrd="0" presId="urn:microsoft.com/office/officeart/2005/8/layout/cycle2"/>
    <dgm:cxn modelId="{B9A340C3-56A0-4FEE-9514-F49DE2601188}" type="presParOf" srcId="{5507E639-9F13-46AC-9B46-3BA113241E59}" destId="{3161D552-8805-413C-BC65-76CE5780D05E}" srcOrd="0" destOrd="0" presId="urn:microsoft.com/office/officeart/2005/8/layout/cycle2"/>
    <dgm:cxn modelId="{CE1C54BD-7D9A-40C6-BBBE-BB3F4E01B187}" type="presParOf" srcId="{7C56B655-DEF0-4380-9BF4-A743CE1F4BEF}" destId="{1C9CEEF2-2BC5-4209-B5F0-5B166310F072}" srcOrd="8" destOrd="0" presId="urn:microsoft.com/office/officeart/2005/8/layout/cycle2"/>
    <dgm:cxn modelId="{722E42F3-5FB6-4636-885D-A0568ED09B31}" type="presParOf" srcId="{7C56B655-DEF0-4380-9BF4-A743CE1F4BEF}" destId="{C3B2F72B-4883-4FC3-912C-25D8582AF313}" srcOrd="9" destOrd="0" presId="urn:microsoft.com/office/officeart/2005/8/layout/cycle2"/>
    <dgm:cxn modelId="{B549C444-C2A1-4451-B0FB-25F40A815223}" type="presParOf" srcId="{C3B2F72B-4883-4FC3-912C-25D8582AF313}" destId="{1D22A768-94E0-461F-8266-6C40B0771635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40174B7-4DB9-4757-83EC-5267D2357341}" type="doc">
      <dgm:prSet loTypeId="urn:microsoft.com/office/officeart/2005/8/layout/venn3" loCatId="relationship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zh-CN" altLang="en-US"/>
        </a:p>
      </dgm:t>
    </dgm:pt>
    <dgm:pt modelId="{A05B1752-C6B0-4657-9CD9-68C32CE0C573}">
      <dgm:prSet/>
      <dgm:spPr/>
      <dgm:t>
        <a:bodyPr/>
        <a:lstStyle/>
        <a:p>
          <a:pPr rtl="0"/>
          <a:r>
            <a:rPr lang="zh-CN" smtClean="0"/>
            <a:t>（</a:t>
          </a:r>
          <a:r>
            <a:rPr lang="en-US" smtClean="0"/>
            <a:t>1</a:t>
          </a:r>
          <a:r>
            <a:rPr lang="zh-CN" smtClean="0"/>
            <a:t>）产品不能储存。</a:t>
          </a:r>
          <a:endParaRPr lang="zh-CN"/>
        </a:p>
      </dgm:t>
    </dgm:pt>
    <dgm:pt modelId="{909883F6-E930-43FE-8214-5E2C65A1730F}" cxnId="{1BD49360-9ABB-427F-823E-27D2D22C340E}" type="parTrans">
      <dgm:prSet/>
      <dgm:spPr/>
      <dgm:t>
        <a:bodyPr/>
        <a:lstStyle/>
        <a:p>
          <a:endParaRPr lang="zh-CN" altLang="en-US"/>
        </a:p>
      </dgm:t>
    </dgm:pt>
    <dgm:pt modelId="{CF140E04-6B71-454D-8621-0B4352CEB267}" cxnId="{1BD49360-9ABB-427F-823E-27D2D22C340E}" type="sibTrans">
      <dgm:prSet/>
      <dgm:spPr/>
      <dgm:t>
        <a:bodyPr/>
        <a:lstStyle/>
        <a:p>
          <a:endParaRPr lang="zh-CN" altLang="en-US"/>
        </a:p>
      </dgm:t>
    </dgm:pt>
    <dgm:pt modelId="{59505175-7E81-445C-A37B-5C0C3EB7EA4B}">
      <dgm:prSet/>
      <dgm:spPr/>
      <dgm:t>
        <a:bodyPr/>
        <a:lstStyle/>
        <a:p>
          <a:pPr rtl="0"/>
          <a:r>
            <a:rPr lang="zh-CN" smtClean="0"/>
            <a:t>（</a:t>
          </a:r>
          <a:r>
            <a:rPr lang="en-US" smtClean="0"/>
            <a:t>2</a:t>
          </a:r>
          <a:r>
            <a:rPr lang="zh-CN" smtClean="0"/>
            <a:t>）在不同时段提供产品或服务所用的是同一设施。</a:t>
          </a:r>
          <a:endParaRPr lang="zh-CN"/>
        </a:p>
      </dgm:t>
    </dgm:pt>
    <dgm:pt modelId="{20649246-6B48-49CC-9A2E-92DF7B9BB939}" cxnId="{85F2DA78-8237-4DB6-A497-CA7F6CAA7982}" type="parTrans">
      <dgm:prSet/>
      <dgm:spPr/>
      <dgm:t>
        <a:bodyPr/>
        <a:lstStyle/>
        <a:p>
          <a:endParaRPr lang="zh-CN" altLang="en-US"/>
        </a:p>
      </dgm:t>
    </dgm:pt>
    <dgm:pt modelId="{0612FD63-47B7-40B6-89A0-E24062019356}" cxnId="{85F2DA78-8237-4DB6-A497-CA7F6CAA7982}" type="sibTrans">
      <dgm:prSet/>
      <dgm:spPr/>
      <dgm:t>
        <a:bodyPr/>
        <a:lstStyle/>
        <a:p>
          <a:endParaRPr lang="zh-CN" altLang="en-US"/>
        </a:p>
      </dgm:t>
    </dgm:pt>
    <dgm:pt modelId="{DAB4D9FA-0607-4881-BAC6-3C35ADC8D7C7}">
      <dgm:prSet/>
      <dgm:spPr/>
      <dgm:t>
        <a:bodyPr/>
        <a:lstStyle/>
        <a:p>
          <a:pPr rtl="0"/>
          <a:r>
            <a:rPr lang="zh-CN" smtClean="0"/>
            <a:t>（</a:t>
          </a:r>
          <a:r>
            <a:rPr lang="en-US" smtClean="0"/>
            <a:t>3</a:t>
          </a:r>
          <a:r>
            <a:rPr lang="zh-CN" smtClean="0"/>
            <a:t>）不同时段的需求特征不同。</a:t>
          </a:r>
          <a:endParaRPr lang="zh-CN"/>
        </a:p>
      </dgm:t>
    </dgm:pt>
    <dgm:pt modelId="{079F1DB7-80CD-45BF-BA4B-8E48F0D0A30C}" cxnId="{6C8BA53C-E697-47E9-8D55-3B232A220189}" type="parTrans">
      <dgm:prSet/>
      <dgm:spPr/>
      <dgm:t>
        <a:bodyPr/>
        <a:lstStyle/>
        <a:p>
          <a:endParaRPr lang="zh-CN" altLang="en-US"/>
        </a:p>
      </dgm:t>
    </dgm:pt>
    <dgm:pt modelId="{8BF0F060-1877-4D20-A537-A87F51A98B50}" cxnId="{6C8BA53C-E697-47E9-8D55-3B232A220189}" type="sibTrans">
      <dgm:prSet/>
      <dgm:spPr/>
      <dgm:t>
        <a:bodyPr/>
        <a:lstStyle/>
        <a:p>
          <a:endParaRPr lang="zh-CN" altLang="en-US"/>
        </a:p>
      </dgm:t>
    </dgm:pt>
    <dgm:pt modelId="{6FA63124-A98C-453B-8A54-B1FC9D96E4DF}" type="pres">
      <dgm:prSet presAssocID="{B40174B7-4DB9-4757-83EC-5267D2357341}" presName="Name0" presStyleCnt="0">
        <dgm:presLayoutVars>
          <dgm:dir/>
          <dgm:resizeHandles val="exact"/>
        </dgm:presLayoutVars>
      </dgm:prSet>
      <dgm:spPr/>
    </dgm:pt>
    <dgm:pt modelId="{CD20286E-9744-4C44-A633-C9B768AD822D}" type="pres">
      <dgm:prSet presAssocID="{A05B1752-C6B0-4657-9CD9-68C32CE0C573}" presName="Name5" presStyleLbl="vennNode1" presStyleIdx="0" presStyleCnt="3">
        <dgm:presLayoutVars>
          <dgm:bulletEnabled val="1"/>
        </dgm:presLayoutVars>
      </dgm:prSet>
      <dgm:spPr/>
    </dgm:pt>
    <dgm:pt modelId="{001465F2-F272-4607-8652-F67D24A9E3DD}" type="pres">
      <dgm:prSet presAssocID="{CF140E04-6B71-454D-8621-0B4352CEB267}" presName="space" presStyleCnt="0"/>
      <dgm:spPr/>
    </dgm:pt>
    <dgm:pt modelId="{38CD7755-27CD-4752-92C9-E225A1EC4CE4}" type="pres">
      <dgm:prSet presAssocID="{59505175-7E81-445C-A37B-5C0C3EB7EA4B}" presName="Name5" presStyleLbl="vennNode1" presStyleIdx="1" presStyleCnt="3">
        <dgm:presLayoutVars>
          <dgm:bulletEnabled val="1"/>
        </dgm:presLayoutVars>
      </dgm:prSet>
      <dgm:spPr/>
    </dgm:pt>
    <dgm:pt modelId="{EED4EEDC-5E25-43EB-B64C-05DF68355EB7}" type="pres">
      <dgm:prSet presAssocID="{0612FD63-47B7-40B6-89A0-E24062019356}" presName="space" presStyleCnt="0"/>
      <dgm:spPr/>
    </dgm:pt>
    <dgm:pt modelId="{EE3A0C92-DBF5-42C3-9F8E-B04C415FC0DC}" type="pres">
      <dgm:prSet presAssocID="{DAB4D9FA-0607-4881-BAC6-3C35ADC8D7C7}" presName="Name5" presStyleLbl="vennNode1" presStyleIdx="2" presStyleCnt="3">
        <dgm:presLayoutVars>
          <dgm:bulletEnabled val="1"/>
        </dgm:presLayoutVars>
      </dgm:prSet>
      <dgm:spPr/>
    </dgm:pt>
  </dgm:ptLst>
  <dgm:cxnLst>
    <dgm:cxn modelId="{1BD49360-9ABB-427F-823E-27D2D22C340E}" srcId="{B40174B7-4DB9-4757-83EC-5267D2357341}" destId="{A05B1752-C6B0-4657-9CD9-68C32CE0C573}" srcOrd="0" destOrd="0" parTransId="{909883F6-E930-43FE-8214-5E2C65A1730F}" sibTransId="{CF140E04-6B71-454D-8621-0B4352CEB267}"/>
    <dgm:cxn modelId="{4DEAB13E-1C49-40C9-86F4-6268BF365E81}" type="presOf" srcId="{B40174B7-4DB9-4757-83EC-5267D2357341}" destId="{6FA63124-A98C-453B-8A54-B1FC9D96E4DF}" srcOrd="0" destOrd="0" presId="urn:microsoft.com/office/officeart/2005/8/layout/venn3"/>
    <dgm:cxn modelId="{05F3BCB3-8517-493C-A18D-ADF45EB141EB}" type="presOf" srcId="{59505175-7E81-445C-A37B-5C0C3EB7EA4B}" destId="{38CD7755-27CD-4752-92C9-E225A1EC4CE4}" srcOrd="0" destOrd="0" presId="urn:microsoft.com/office/officeart/2005/8/layout/venn3"/>
    <dgm:cxn modelId="{4D873395-70F4-47A7-B424-DC1B67EC61AC}" type="presOf" srcId="{A05B1752-C6B0-4657-9CD9-68C32CE0C573}" destId="{CD20286E-9744-4C44-A633-C9B768AD822D}" srcOrd="0" destOrd="0" presId="urn:microsoft.com/office/officeart/2005/8/layout/venn3"/>
    <dgm:cxn modelId="{85F2DA78-8237-4DB6-A497-CA7F6CAA7982}" srcId="{B40174B7-4DB9-4757-83EC-5267D2357341}" destId="{59505175-7E81-445C-A37B-5C0C3EB7EA4B}" srcOrd="1" destOrd="0" parTransId="{20649246-6B48-49CC-9A2E-92DF7B9BB939}" sibTransId="{0612FD63-47B7-40B6-89A0-E24062019356}"/>
    <dgm:cxn modelId="{6C8BA53C-E697-47E9-8D55-3B232A220189}" srcId="{B40174B7-4DB9-4757-83EC-5267D2357341}" destId="{DAB4D9FA-0607-4881-BAC6-3C35ADC8D7C7}" srcOrd="2" destOrd="0" parTransId="{079F1DB7-80CD-45BF-BA4B-8E48F0D0A30C}" sibTransId="{8BF0F060-1877-4D20-A537-A87F51A98B50}"/>
    <dgm:cxn modelId="{D6F70FAE-898A-4EF3-94E5-20A71C312F5D}" type="presOf" srcId="{DAB4D9FA-0607-4881-BAC6-3C35ADC8D7C7}" destId="{EE3A0C92-DBF5-42C3-9F8E-B04C415FC0DC}" srcOrd="0" destOrd="0" presId="urn:microsoft.com/office/officeart/2005/8/layout/venn3"/>
    <dgm:cxn modelId="{3E3E9E1E-FEC2-452A-B413-7D7A639A8882}" type="presParOf" srcId="{6FA63124-A98C-453B-8A54-B1FC9D96E4DF}" destId="{CD20286E-9744-4C44-A633-C9B768AD822D}" srcOrd="0" destOrd="0" presId="urn:microsoft.com/office/officeart/2005/8/layout/venn3"/>
    <dgm:cxn modelId="{C8A30BF3-7189-497A-9827-74A91165506F}" type="presParOf" srcId="{6FA63124-A98C-453B-8A54-B1FC9D96E4DF}" destId="{001465F2-F272-4607-8652-F67D24A9E3DD}" srcOrd="1" destOrd="0" presId="urn:microsoft.com/office/officeart/2005/8/layout/venn3"/>
    <dgm:cxn modelId="{1B68522E-63E7-41B6-9B41-40D13416613E}" type="presParOf" srcId="{6FA63124-A98C-453B-8A54-B1FC9D96E4DF}" destId="{38CD7755-27CD-4752-92C9-E225A1EC4CE4}" srcOrd="2" destOrd="0" presId="urn:microsoft.com/office/officeart/2005/8/layout/venn3"/>
    <dgm:cxn modelId="{44E97961-51F8-4DFD-A140-CB50C977EF6E}" type="presParOf" srcId="{6FA63124-A98C-453B-8A54-B1FC9D96E4DF}" destId="{EED4EEDC-5E25-43EB-B64C-05DF68355EB7}" srcOrd="3" destOrd="0" presId="urn:microsoft.com/office/officeart/2005/8/layout/venn3"/>
    <dgm:cxn modelId="{4750DD74-FE8F-4AA9-995E-B20F16B0A4F4}" type="presParOf" srcId="{6FA63124-A98C-453B-8A54-B1FC9D96E4DF}" destId="{EE3A0C92-DBF5-42C3-9F8E-B04C415FC0DC}" srcOrd="4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7932685" cy="1672196"/>
        <a:chOff x="0" y="0"/>
        <a:chExt cx="7932685" cy="1672196"/>
      </a:xfrm>
    </dsp:grpSpPr>
    <dsp:sp modelId="{A847804A-E96E-4492-ACF0-846056E9A6D3}">
      <dsp:nvSpPr>
        <dsp:cNvPr id="3" name="圆角矩形 2"/>
        <dsp:cNvSpPr/>
      </dsp:nvSpPr>
      <dsp:spPr bwMode="white">
        <a:xfrm>
          <a:off x="0" y="24250"/>
          <a:ext cx="2087549" cy="1623695"/>
        </a:xfrm>
        <a:prstGeom prst="roundRect">
          <a:avLst>
            <a:gd name="adj" fmla="val 10000"/>
          </a:avLst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68580" tIns="68580" rIns="68580" bIns="68580" anchor="ctr"/>
        <a:lstStyle>
          <a:lvl1pPr algn="ctr">
            <a:defRPr sz="1800"/>
          </a:lvl1pPr>
          <a:lvl2pPr marL="114300" indent="-114300" algn="ctr">
            <a:defRPr sz="1400"/>
          </a:lvl2pPr>
          <a:lvl3pPr marL="228600" indent="-114300" algn="ctr">
            <a:defRPr sz="1400"/>
          </a:lvl3pPr>
          <a:lvl4pPr marL="342900" indent="-114300" algn="ctr">
            <a:defRPr sz="1400"/>
          </a:lvl4pPr>
          <a:lvl5pPr marL="457200" indent="-114300" algn="ctr">
            <a:defRPr sz="1400"/>
          </a:lvl5pPr>
          <a:lvl6pPr marL="571500" indent="-114300" algn="ctr">
            <a:defRPr sz="1400"/>
          </a:lvl6pPr>
          <a:lvl7pPr marL="685800" indent="-114300" algn="ctr">
            <a:defRPr sz="1400"/>
          </a:lvl7pPr>
          <a:lvl8pPr marL="800100" indent="-114300" algn="ctr">
            <a:defRPr sz="1400"/>
          </a:lvl8pPr>
          <a:lvl9pPr marL="914400" indent="-114300" algn="ctr">
            <a:defRPr sz="1400"/>
          </a:lvl9pPr>
        </a:lstStyle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mtClean="0"/>
            <a:t>第一步：估计单位产品的变动成本。</a:t>
          </a:r>
          <a:endParaRPr lang="zh-CN" dirty="0"/>
        </a:p>
      </dsp:txBody>
      <dsp:txXfrm>
        <a:off x="0" y="24250"/>
        <a:ext cx="2087549" cy="1623695"/>
      </dsp:txXfrm>
    </dsp:sp>
    <dsp:sp modelId="{30116EF9-F7E5-41E2-AC86-DAA0F2EDCAE9}">
      <dsp:nvSpPr>
        <dsp:cNvPr id="4" name="右箭头 3"/>
        <dsp:cNvSpPr/>
      </dsp:nvSpPr>
      <dsp:spPr bwMode="white">
        <a:xfrm>
          <a:off x="2283778" y="577242"/>
          <a:ext cx="442560" cy="517712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accent1">
            <a:tint val="60000"/>
          </a:schemeClr>
        </a:lnRef>
        <a:fillRef idx="1">
          <a:schemeClr val="accent1">
            <a:tint val="6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lIns="0" tIns="0" rIns="0" bIns="0" anchor="ctr"/>
        <a:lstStyle>
          <a:lvl1pPr algn="ctr">
            <a:defRPr sz="2000"/>
          </a:lvl1pPr>
          <a:lvl2pPr marL="171450" indent="-171450" algn="ctr">
            <a:defRPr sz="1600"/>
          </a:lvl2pPr>
          <a:lvl3pPr marL="342900" indent="-171450" algn="ctr">
            <a:defRPr sz="1600"/>
          </a:lvl3pPr>
          <a:lvl4pPr marL="514350" indent="-171450" algn="ctr">
            <a:defRPr sz="1600"/>
          </a:lvl4pPr>
          <a:lvl5pPr marL="685800" indent="-171450" algn="ctr">
            <a:defRPr sz="1600"/>
          </a:lvl5pPr>
          <a:lvl6pPr marL="857250" indent="-171450" algn="ctr">
            <a:defRPr sz="1600"/>
          </a:lvl6pPr>
          <a:lvl7pPr marL="1028700" indent="-171450" algn="ctr">
            <a:defRPr sz="1600"/>
          </a:lvl7pPr>
          <a:lvl8pPr marL="1200150" indent="-171450" algn="ctr">
            <a:defRPr sz="1600"/>
          </a:lvl8pPr>
          <a:lvl9pPr marL="1371600" indent="-171450" algn="ctr">
            <a:defRPr sz="16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/>
        </a:p>
      </dsp:txBody>
      <dsp:txXfrm>
        <a:off x="2283778" y="577242"/>
        <a:ext cx="442560" cy="517712"/>
      </dsp:txXfrm>
    </dsp:sp>
    <dsp:sp modelId="{C10D6898-B575-489B-866F-7DF9B3BCEF01}">
      <dsp:nvSpPr>
        <dsp:cNvPr id="5" name="圆角矩形 4"/>
        <dsp:cNvSpPr/>
      </dsp:nvSpPr>
      <dsp:spPr bwMode="white">
        <a:xfrm>
          <a:off x="2922568" y="24250"/>
          <a:ext cx="2087549" cy="1623695"/>
        </a:xfrm>
        <a:prstGeom prst="roundRect">
          <a:avLst>
            <a:gd name="adj" fmla="val 10000"/>
          </a:avLst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68580" tIns="68580" rIns="68580" bIns="68580" anchor="ctr"/>
        <a:lstStyle>
          <a:lvl1pPr algn="ctr">
            <a:defRPr sz="1800"/>
          </a:lvl1pPr>
          <a:lvl2pPr marL="114300" indent="-114300" algn="ctr">
            <a:defRPr sz="1400"/>
          </a:lvl2pPr>
          <a:lvl3pPr marL="228600" indent="-114300" algn="ctr">
            <a:defRPr sz="1400"/>
          </a:lvl3pPr>
          <a:lvl4pPr marL="342900" indent="-114300" algn="ctr">
            <a:defRPr sz="1400"/>
          </a:lvl4pPr>
          <a:lvl5pPr marL="457200" indent="-114300" algn="ctr">
            <a:defRPr sz="1400"/>
          </a:lvl5pPr>
          <a:lvl6pPr marL="571500" indent="-114300" algn="ctr">
            <a:defRPr sz="1400"/>
          </a:lvl6pPr>
          <a:lvl7pPr marL="685800" indent="-114300" algn="ctr">
            <a:defRPr sz="1400"/>
          </a:lvl7pPr>
          <a:lvl8pPr marL="800100" indent="-114300" algn="ctr">
            <a:defRPr sz="1400"/>
          </a:lvl8pPr>
          <a:lvl9pPr marL="914400" indent="-114300" algn="ctr">
            <a:defRPr sz="1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dirty="0" smtClean="0"/>
            <a:t>第二步：估计固定费用，然后按照标准产量把固定费用分摊到单位产品上去，求出全部成本。</a:t>
          </a:r>
          <a:endParaRPr lang="zh-CN" dirty="0"/>
        </a:p>
      </dsp:txBody>
      <dsp:txXfrm>
        <a:off x="2922568" y="24250"/>
        <a:ext cx="2087549" cy="1623695"/>
      </dsp:txXfrm>
    </dsp:sp>
    <dsp:sp modelId="{97C4F695-219F-4A1E-A14A-3B29B23102D3}">
      <dsp:nvSpPr>
        <dsp:cNvPr id="6" name="右箭头 5"/>
        <dsp:cNvSpPr/>
      </dsp:nvSpPr>
      <dsp:spPr bwMode="white">
        <a:xfrm>
          <a:off x="5206346" y="577242"/>
          <a:ext cx="442560" cy="517712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accent1">
            <a:tint val="60000"/>
          </a:schemeClr>
        </a:lnRef>
        <a:fillRef idx="1">
          <a:schemeClr val="accent1">
            <a:tint val="6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lIns="0" tIns="0" rIns="0" bIns="0" anchor="ctr"/>
        <a:lstStyle>
          <a:lvl1pPr algn="ctr">
            <a:defRPr sz="2000"/>
          </a:lvl1pPr>
          <a:lvl2pPr marL="171450" indent="-171450" algn="ctr">
            <a:defRPr sz="1600"/>
          </a:lvl2pPr>
          <a:lvl3pPr marL="342900" indent="-171450" algn="ctr">
            <a:defRPr sz="1600"/>
          </a:lvl3pPr>
          <a:lvl4pPr marL="514350" indent="-171450" algn="ctr">
            <a:defRPr sz="1600"/>
          </a:lvl4pPr>
          <a:lvl5pPr marL="685800" indent="-171450" algn="ctr">
            <a:defRPr sz="1600"/>
          </a:lvl5pPr>
          <a:lvl6pPr marL="857250" indent="-171450" algn="ctr">
            <a:defRPr sz="1600"/>
          </a:lvl6pPr>
          <a:lvl7pPr marL="1028700" indent="-171450" algn="ctr">
            <a:defRPr sz="1600"/>
          </a:lvl7pPr>
          <a:lvl8pPr marL="1200150" indent="-171450" algn="ctr">
            <a:defRPr sz="1600"/>
          </a:lvl8pPr>
          <a:lvl9pPr marL="1371600" indent="-171450" algn="ctr">
            <a:defRPr sz="16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/>
        </a:p>
      </dsp:txBody>
      <dsp:txXfrm>
        <a:off x="5206346" y="577242"/>
        <a:ext cx="442560" cy="517712"/>
      </dsp:txXfrm>
    </dsp:sp>
    <dsp:sp modelId="{F2EA517D-A894-483E-954C-49BDBD8E2455}">
      <dsp:nvSpPr>
        <dsp:cNvPr id="7" name="圆角矩形 6"/>
        <dsp:cNvSpPr/>
      </dsp:nvSpPr>
      <dsp:spPr bwMode="white">
        <a:xfrm>
          <a:off x="5845136" y="24250"/>
          <a:ext cx="2087549" cy="1623695"/>
        </a:xfrm>
        <a:prstGeom prst="roundRect">
          <a:avLst>
            <a:gd name="adj" fmla="val 10000"/>
          </a:avLst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68580" tIns="68580" rIns="68580" bIns="68580" anchor="ctr"/>
        <a:lstStyle>
          <a:lvl1pPr algn="ctr">
            <a:defRPr sz="1800"/>
          </a:lvl1pPr>
          <a:lvl2pPr marL="114300" indent="-114300" algn="ctr">
            <a:defRPr sz="1400"/>
          </a:lvl2pPr>
          <a:lvl3pPr marL="228600" indent="-114300" algn="ctr">
            <a:defRPr sz="1400"/>
          </a:lvl3pPr>
          <a:lvl4pPr marL="342900" indent="-114300" algn="ctr">
            <a:defRPr sz="1400"/>
          </a:lvl4pPr>
          <a:lvl5pPr marL="457200" indent="-114300" algn="ctr">
            <a:defRPr sz="1400"/>
          </a:lvl5pPr>
          <a:lvl6pPr marL="571500" indent="-114300" algn="ctr">
            <a:defRPr sz="1400"/>
          </a:lvl6pPr>
          <a:lvl7pPr marL="685800" indent="-114300" algn="ctr">
            <a:defRPr sz="1400"/>
          </a:lvl7pPr>
          <a:lvl8pPr marL="800100" indent="-114300" algn="ctr">
            <a:defRPr sz="1400"/>
          </a:lvl8pPr>
          <a:lvl9pPr marL="914400" indent="-114300" algn="ctr">
            <a:defRPr sz="1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mtClean="0"/>
            <a:t>第三步：在全部成本上加上按目标利润率计算的利润额，得出价格。</a:t>
          </a:r>
          <a:endParaRPr lang="zh-CN"/>
        </a:p>
      </dsp:txBody>
      <dsp:txXfrm>
        <a:off x="5845136" y="24250"/>
        <a:ext cx="2087549" cy="16236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282516-47D4-4327-AFB6-A060DFDC9877}">
      <dsp:nvSpPr>
        <dsp:cNvPr id="0" name=""/>
        <dsp:cNvSpPr/>
      </dsp:nvSpPr>
      <dsp:spPr>
        <a:xfrm>
          <a:off x="409" y="904161"/>
          <a:ext cx="1782216" cy="8911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sz="1200" b="1" kern="1200" smtClean="0"/>
            <a:t>（</a:t>
          </a:r>
          <a:r>
            <a:rPr lang="en-US" sz="1200" b="1" kern="1200" smtClean="0"/>
            <a:t>1</a:t>
          </a:r>
          <a:r>
            <a:rPr lang="zh-CN" sz="1200" b="1" kern="1200" smtClean="0"/>
            <a:t>）企业对价格有一定的控制能力（它的需求曲线是向右下方倾斜的）。</a:t>
          </a:r>
          <a:endParaRPr lang="zh-CN" sz="1200" kern="1200"/>
        </a:p>
      </dsp:txBody>
      <dsp:txXfrm>
        <a:off x="409" y="904161"/>
        <a:ext cx="1782216" cy="891108"/>
      </dsp:txXfrm>
    </dsp:sp>
    <dsp:sp modelId="{38E8238F-018D-41E6-9C47-2415AEFB4C0C}">
      <dsp:nvSpPr>
        <dsp:cNvPr id="0" name=""/>
        <dsp:cNvSpPr/>
      </dsp:nvSpPr>
      <dsp:spPr>
        <a:xfrm>
          <a:off x="2156891" y="904161"/>
          <a:ext cx="1782216" cy="8911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sz="1200" b="1" kern="1200" smtClean="0"/>
            <a:t>（</a:t>
          </a:r>
          <a:r>
            <a:rPr lang="en-US" sz="1200" b="1" kern="1200" smtClean="0"/>
            <a:t>2</a:t>
          </a:r>
          <a:r>
            <a:rPr lang="zh-CN" sz="1200" b="1" kern="1200" smtClean="0"/>
            <a:t>）产品有两个或两个以上被分割的市场。</a:t>
          </a:r>
          <a:endParaRPr lang="zh-CN" sz="1200" kern="1200"/>
        </a:p>
      </dsp:txBody>
      <dsp:txXfrm>
        <a:off x="2156891" y="904161"/>
        <a:ext cx="1782216" cy="891108"/>
      </dsp:txXfrm>
    </dsp:sp>
    <dsp:sp modelId="{B70EB46F-A493-4406-8F49-3F9869C21B76}">
      <dsp:nvSpPr>
        <dsp:cNvPr id="0" name=""/>
        <dsp:cNvSpPr/>
      </dsp:nvSpPr>
      <dsp:spPr>
        <a:xfrm>
          <a:off x="4313373" y="904161"/>
          <a:ext cx="1782216" cy="8911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sz="1200" b="1" kern="1200" smtClean="0"/>
            <a:t>（</a:t>
          </a:r>
          <a:r>
            <a:rPr lang="en-US" sz="1200" b="1" kern="1200" smtClean="0"/>
            <a:t>3</a:t>
          </a:r>
          <a:r>
            <a:rPr lang="zh-CN" sz="1200" b="1" kern="1200" smtClean="0"/>
            <a:t>）不同市场的价格弹性不同。</a:t>
          </a:r>
          <a:endParaRPr lang="zh-CN" sz="1200" kern="1200"/>
        </a:p>
      </dsp:txBody>
      <dsp:txXfrm>
        <a:off x="4313373" y="904161"/>
        <a:ext cx="1782216" cy="89110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26DC21-DB13-4E6F-8FB4-92B7BD449BB3}">
      <dsp:nvSpPr>
        <dsp:cNvPr id="0" name=""/>
        <dsp:cNvSpPr/>
      </dsp:nvSpPr>
      <dsp:spPr>
        <a:xfrm>
          <a:off x="2445990" y="931"/>
          <a:ext cx="1204019" cy="120401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sz="1100" b="1" kern="1200" smtClean="0"/>
            <a:t>（</a:t>
          </a:r>
          <a:r>
            <a:rPr lang="en-US" sz="1100" b="1" kern="1200" smtClean="0"/>
            <a:t>1</a:t>
          </a:r>
          <a:r>
            <a:rPr lang="zh-CN" sz="1100" b="1" kern="1200" smtClean="0"/>
            <a:t>）以顾客为基础的差别定价。</a:t>
          </a:r>
          <a:endParaRPr lang="zh-CN" sz="1100" kern="1200"/>
        </a:p>
      </dsp:txBody>
      <dsp:txXfrm>
        <a:off x="2622315" y="177256"/>
        <a:ext cx="851369" cy="851369"/>
      </dsp:txXfrm>
    </dsp:sp>
    <dsp:sp modelId="{B6DA85CE-CFEB-48EB-812D-99140032B1F9}">
      <dsp:nvSpPr>
        <dsp:cNvPr id="0" name=""/>
        <dsp:cNvSpPr/>
      </dsp:nvSpPr>
      <dsp:spPr>
        <a:xfrm rot="2160000">
          <a:off x="3611794" y="925408"/>
          <a:ext cx="319391" cy="40635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900" kern="1200"/>
        </a:p>
      </dsp:txBody>
      <dsp:txXfrm>
        <a:off x="3620944" y="978519"/>
        <a:ext cx="223574" cy="243814"/>
      </dsp:txXfrm>
    </dsp:sp>
    <dsp:sp modelId="{D0B653A4-8FAE-410C-A1A5-C3460FA1BE37}">
      <dsp:nvSpPr>
        <dsp:cNvPr id="0" name=""/>
        <dsp:cNvSpPr/>
      </dsp:nvSpPr>
      <dsp:spPr>
        <a:xfrm>
          <a:off x="3907596" y="1062850"/>
          <a:ext cx="1204019" cy="120401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sz="1100" b="1" kern="1200" smtClean="0"/>
            <a:t>（</a:t>
          </a:r>
          <a:r>
            <a:rPr lang="en-US" sz="1100" b="1" kern="1200" smtClean="0"/>
            <a:t>2</a:t>
          </a:r>
          <a:r>
            <a:rPr lang="zh-CN" sz="1100" b="1" kern="1200" smtClean="0"/>
            <a:t>）以产品为基础的差别定价。</a:t>
          </a:r>
          <a:endParaRPr lang="zh-CN" sz="1100" kern="1200"/>
        </a:p>
      </dsp:txBody>
      <dsp:txXfrm>
        <a:off x="4083921" y="1239175"/>
        <a:ext cx="851369" cy="851369"/>
      </dsp:txXfrm>
    </dsp:sp>
    <dsp:sp modelId="{6E54F920-75A4-4B01-88AA-98D66A315D19}">
      <dsp:nvSpPr>
        <dsp:cNvPr id="0" name=""/>
        <dsp:cNvSpPr/>
      </dsp:nvSpPr>
      <dsp:spPr>
        <a:xfrm rot="6480000">
          <a:off x="4073561" y="2312195"/>
          <a:ext cx="319391" cy="40635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900" kern="1200"/>
        </a:p>
      </dsp:txBody>
      <dsp:txXfrm rot="10800000">
        <a:off x="4136274" y="2347902"/>
        <a:ext cx="223574" cy="243814"/>
      </dsp:txXfrm>
    </dsp:sp>
    <dsp:sp modelId="{E769EC67-7EB0-4407-B35E-A323008E1DCA}">
      <dsp:nvSpPr>
        <dsp:cNvPr id="0" name=""/>
        <dsp:cNvSpPr/>
      </dsp:nvSpPr>
      <dsp:spPr>
        <a:xfrm>
          <a:off x="3349312" y="2781071"/>
          <a:ext cx="1204019" cy="120401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sz="1100" b="1" kern="1200" smtClean="0"/>
            <a:t>（</a:t>
          </a:r>
          <a:r>
            <a:rPr lang="en-US" sz="1100" b="1" kern="1200" smtClean="0"/>
            <a:t>3</a:t>
          </a:r>
          <a:r>
            <a:rPr lang="zh-CN" sz="1100" b="1" kern="1200" smtClean="0"/>
            <a:t>）以空间为基础的差别定价。</a:t>
          </a:r>
          <a:endParaRPr lang="zh-CN" sz="1100" kern="1200"/>
        </a:p>
      </dsp:txBody>
      <dsp:txXfrm>
        <a:off x="3525637" y="2957396"/>
        <a:ext cx="851369" cy="851369"/>
      </dsp:txXfrm>
    </dsp:sp>
    <dsp:sp modelId="{E5923103-13A2-4C1B-8849-5EF8491137AB}">
      <dsp:nvSpPr>
        <dsp:cNvPr id="0" name=""/>
        <dsp:cNvSpPr/>
      </dsp:nvSpPr>
      <dsp:spPr>
        <a:xfrm rot="10800000">
          <a:off x="2897343" y="3179902"/>
          <a:ext cx="319391" cy="40635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900" kern="1200"/>
        </a:p>
      </dsp:txBody>
      <dsp:txXfrm rot="10800000">
        <a:off x="2993160" y="3261173"/>
        <a:ext cx="223574" cy="243814"/>
      </dsp:txXfrm>
    </dsp:sp>
    <dsp:sp modelId="{0C7CA6ED-22EB-46EF-8CB7-85A2E73F2242}">
      <dsp:nvSpPr>
        <dsp:cNvPr id="0" name=""/>
        <dsp:cNvSpPr/>
      </dsp:nvSpPr>
      <dsp:spPr>
        <a:xfrm>
          <a:off x="1542667" y="2781071"/>
          <a:ext cx="1204019" cy="120401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sz="1100" b="1" kern="1200" smtClean="0"/>
            <a:t>（</a:t>
          </a:r>
          <a:r>
            <a:rPr lang="en-US" sz="1100" b="1" kern="1200" smtClean="0"/>
            <a:t>4</a:t>
          </a:r>
          <a:r>
            <a:rPr lang="zh-CN" sz="1100" b="1" kern="1200" smtClean="0"/>
            <a:t>）以时间为基础的差别定价。</a:t>
          </a:r>
          <a:endParaRPr lang="zh-CN" sz="1100" kern="1200"/>
        </a:p>
      </dsp:txBody>
      <dsp:txXfrm>
        <a:off x="1718992" y="2957396"/>
        <a:ext cx="851369" cy="851369"/>
      </dsp:txXfrm>
    </dsp:sp>
    <dsp:sp modelId="{5507E639-9F13-46AC-9B46-3BA113241E59}">
      <dsp:nvSpPr>
        <dsp:cNvPr id="0" name=""/>
        <dsp:cNvSpPr/>
      </dsp:nvSpPr>
      <dsp:spPr>
        <a:xfrm rot="15120000">
          <a:off x="1708633" y="2329389"/>
          <a:ext cx="319391" cy="40635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900" kern="1200"/>
        </a:p>
      </dsp:txBody>
      <dsp:txXfrm rot="10800000">
        <a:off x="1771346" y="2456224"/>
        <a:ext cx="223574" cy="243814"/>
      </dsp:txXfrm>
    </dsp:sp>
    <dsp:sp modelId="{1C9CEEF2-2BC5-4209-B5F0-5B166310F072}">
      <dsp:nvSpPr>
        <dsp:cNvPr id="0" name=""/>
        <dsp:cNvSpPr/>
      </dsp:nvSpPr>
      <dsp:spPr>
        <a:xfrm>
          <a:off x="984384" y="1062850"/>
          <a:ext cx="1204019" cy="120401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sz="1100" b="1" kern="1200" smtClean="0"/>
            <a:t>（</a:t>
          </a:r>
          <a:r>
            <a:rPr lang="en-US" sz="1100" b="1" kern="1200" smtClean="0"/>
            <a:t>5</a:t>
          </a:r>
          <a:r>
            <a:rPr lang="zh-CN" sz="1100" b="1" kern="1200" smtClean="0"/>
            <a:t>）以购买数量为基础的差别定价。</a:t>
          </a:r>
          <a:endParaRPr lang="zh-CN" sz="1100" kern="1200"/>
        </a:p>
      </dsp:txBody>
      <dsp:txXfrm>
        <a:off x="1160709" y="1239175"/>
        <a:ext cx="851369" cy="851369"/>
      </dsp:txXfrm>
    </dsp:sp>
    <dsp:sp modelId="{C3B2F72B-4883-4FC3-912C-25D8582AF313}">
      <dsp:nvSpPr>
        <dsp:cNvPr id="0" name=""/>
        <dsp:cNvSpPr/>
      </dsp:nvSpPr>
      <dsp:spPr>
        <a:xfrm rot="19440000">
          <a:off x="2150188" y="936035"/>
          <a:ext cx="319391" cy="40635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900" kern="1200"/>
        </a:p>
      </dsp:txBody>
      <dsp:txXfrm>
        <a:off x="2159338" y="1045466"/>
        <a:ext cx="223574" cy="24381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20286E-9744-4C44-A633-C9B768AD822D}">
      <dsp:nvSpPr>
        <dsp:cNvPr id="0" name=""/>
        <dsp:cNvSpPr/>
      </dsp:nvSpPr>
      <dsp:spPr>
        <a:xfrm>
          <a:off x="1015396" y="196"/>
          <a:ext cx="2299896" cy="229989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126571" tIns="22860" rIns="126571" bIns="2286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sz="1800" kern="1200" smtClean="0"/>
            <a:t>（</a:t>
          </a:r>
          <a:r>
            <a:rPr lang="en-US" sz="1800" kern="1200" smtClean="0"/>
            <a:t>1</a:t>
          </a:r>
          <a:r>
            <a:rPr lang="zh-CN" sz="1800" kern="1200" smtClean="0"/>
            <a:t>）产品不能储存。</a:t>
          </a:r>
          <a:endParaRPr lang="zh-CN" sz="1800" kern="1200"/>
        </a:p>
      </dsp:txBody>
      <dsp:txXfrm>
        <a:off x="1352208" y="337008"/>
        <a:ext cx="1626272" cy="1626272"/>
      </dsp:txXfrm>
    </dsp:sp>
    <dsp:sp modelId="{38CD7755-27CD-4752-92C9-E225A1EC4CE4}">
      <dsp:nvSpPr>
        <dsp:cNvPr id="0" name=""/>
        <dsp:cNvSpPr/>
      </dsp:nvSpPr>
      <dsp:spPr>
        <a:xfrm>
          <a:off x="2855314" y="196"/>
          <a:ext cx="2299896" cy="229989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126571" tIns="22860" rIns="126571" bIns="2286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sz="1800" kern="1200" smtClean="0"/>
            <a:t>（</a:t>
          </a:r>
          <a:r>
            <a:rPr lang="en-US" sz="1800" kern="1200" smtClean="0"/>
            <a:t>2</a:t>
          </a:r>
          <a:r>
            <a:rPr lang="zh-CN" sz="1800" kern="1200" smtClean="0"/>
            <a:t>）在不同时段提供产品或服务所用的是同一设施。</a:t>
          </a:r>
          <a:endParaRPr lang="zh-CN" sz="1800" kern="1200"/>
        </a:p>
      </dsp:txBody>
      <dsp:txXfrm>
        <a:off x="3192126" y="337008"/>
        <a:ext cx="1626272" cy="1626272"/>
      </dsp:txXfrm>
    </dsp:sp>
    <dsp:sp modelId="{EE3A0C92-DBF5-42C3-9F8E-B04C415FC0DC}">
      <dsp:nvSpPr>
        <dsp:cNvPr id="0" name=""/>
        <dsp:cNvSpPr/>
      </dsp:nvSpPr>
      <dsp:spPr>
        <a:xfrm>
          <a:off x="4695231" y="196"/>
          <a:ext cx="2299896" cy="229989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126571" tIns="22860" rIns="126571" bIns="2286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sz="1800" kern="1200" smtClean="0"/>
            <a:t>（</a:t>
          </a:r>
          <a:r>
            <a:rPr lang="en-US" sz="1800" kern="1200" smtClean="0"/>
            <a:t>3</a:t>
          </a:r>
          <a:r>
            <a:rPr lang="zh-CN" sz="1800" kern="1200" smtClean="0"/>
            <a:t>）不同时段的需求特征不同。</a:t>
          </a:r>
          <a:endParaRPr lang="zh-CN" sz="1800" kern="1200"/>
        </a:p>
      </dsp:txBody>
      <dsp:txXfrm>
        <a:off x="5032043" y="337008"/>
        <a:ext cx="1626272" cy="16262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linDir" val="fromT"/>
                  <dgm:param type="chAlign" val="r"/>
                </dgm:alg>
              </dgm:if>
              <dgm:if name="Name23" func="var" arg="hierBranch" op="equ" val="r">
                <dgm:alg type="hierChild">
                  <dgm:param type="linDir" val="fromT"/>
                  <dgm:param type="chAlign" val="l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linDir" val="fromL"/>
                      <dgm:param type="chAlign" val="l"/>
                      <dgm:param type="secLinDir" val="fromT"/>
                      <dgm:param type="secChAlign" val="t"/>
                    </dgm:alg>
                  </dgm:if>
                  <dgm:else name="Name27">
                    <dgm:alg type="hierChild">
                      <dgm:param type="linDir" val="fromR"/>
                      <dgm:param type="chAlign" val="l"/>
                      <dgm:param type="secLinDir" val="fromT"/>
                      <dgm:param type="secChAlign" val="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dim" val="1D"/>
                                    <dgm:param type="endSty" val="noArr"/>
                                    <dgm:param type="connRout" val="bend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srcNode" val="rootConnector"/>
                                    <dgm:param type="dim" val="1D"/>
                                    <dgm:param type="endSty" val="noArr"/>
                                    <dgm:param type="connRout" val="bend"/>
                                    <dgm:param type="begPts" val="bCtr"/>
                                    <dgm:param type="endPts" val="midL mid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srcNode" val="rootConnector1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srcNode" val="rootConnector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85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89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105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linDir" val="fromL"/>
                  <dgm:param type="chAlign" val="l"/>
                  <dgm:param type="secLinDir" val="fromT"/>
                  <dgm:param type="secChAlign" val="t"/>
                </dgm:alg>
              </dgm:if>
              <dgm:else name="Name109">
                <dgm:alg type="hierChild">
                  <dgm:param type="linDir" val="fromR"/>
                  <dgm:param type="chAlign" val="l"/>
                  <dgm:param type="secLinDir" val="fromT"/>
                  <dgm:param type="secChAlign" val="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dim" val="1D"/>
                    <dgm:param type="endSty" val="noArr"/>
                    <dgm:param type="connRout" val="bend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129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133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146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页与结束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/Users/huangkui/Downloads/48168746.png48168746"/>
          <p:cNvPicPr>
            <a:picLocks noChangeAspect="1"/>
          </p:cNvPicPr>
          <p:nvPr userDrawn="1"/>
        </p:nvPicPr>
        <p:blipFill>
          <a:blip r:embed="rId2"/>
          <a:srcRect t="232" b="39719"/>
          <a:stretch>
            <a:fillRect/>
          </a:stretch>
        </p:blipFill>
        <p:spPr>
          <a:xfrm>
            <a:off x="10143" y="0"/>
            <a:ext cx="12171714" cy="6831554"/>
          </a:xfrm>
          <a:custGeom>
            <a:avLst/>
            <a:gdLst>
              <a:gd name="connsiteX0" fmla="*/ 0 w 12171714"/>
              <a:gd name="connsiteY0" fmla="*/ 0 h 6831554"/>
              <a:gd name="connsiteX1" fmla="*/ 12171714 w 12171714"/>
              <a:gd name="connsiteY1" fmla="*/ 0 h 6831554"/>
              <a:gd name="connsiteX2" fmla="*/ 12171714 w 12171714"/>
              <a:gd name="connsiteY2" fmla="*/ 6831554 h 6831554"/>
              <a:gd name="connsiteX3" fmla="*/ 0 w 12171714"/>
              <a:gd name="connsiteY3" fmla="*/ 6831554 h 68315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71714" h="6831554">
                <a:moveTo>
                  <a:pt x="0" y="0"/>
                </a:moveTo>
                <a:lnTo>
                  <a:pt x="12171714" y="0"/>
                </a:lnTo>
                <a:lnTo>
                  <a:pt x="12171714" y="6831554"/>
                </a:lnTo>
                <a:lnTo>
                  <a:pt x="0" y="6831554"/>
                </a:lnTo>
                <a:close/>
              </a:path>
            </a:pathLst>
          </a:custGeom>
        </p:spPr>
      </p:pic>
      <p:sp>
        <p:nvSpPr>
          <p:cNvPr id="7" name="任意多边形: 形状 6"/>
          <p:cNvSpPr/>
          <p:nvPr userDrawn="1"/>
        </p:nvSpPr>
        <p:spPr>
          <a:xfrm>
            <a:off x="377362" y="4780221"/>
            <a:ext cx="11814639" cy="2077779"/>
          </a:xfrm>
          <a:custGeom>
            <a:avLst/>
            <a:gdLst>
              <a:gd name="connsiteX0" fmla="*/ 11814639 w 11814639"/>
              <a:gd name="connsiteY0" fmla="*/ 0 h 2077779"/>
              <a:gd name="connsiteX1" fmla="*/ 11814639 w 11814639"/>
              <a:gd name="connsiteY1" fmla="*/ 1587411 h 2077779"/>
              <a:gd name="connsiteX2" fmla="*/ 11789129 w 11814639"/>
              <a:gd name="connsiteY2" fmla="*/ 2077779 h 2077779"/>
              <a:gd name="connsiteX3" fmla="*/ 0 w 11814639"/>
              <a:gd name="connsiteY3" fmla="*/ 2077779 h 2077779"/>
              <a:gd name="connsiteX4" fmla="*/ 60307 w 11814639"/>
              <a:gd name="connsiteY4" fmla="*/ 2073001 h 2077779"/>
              <a:gd name="connsiteX5" fmla="*/ 11459872 w 11814639"/>
              <a:gd name="connsiteY5" fmla="*/ 122911 h 20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814639" h="2077779">
                <a:moveTo>
                  <a:pt x="11814639" y="0"/>
                </a:moveTo>
                <a:lnTo>
                  <a:pt x="11814639" y="1587411"/>
                </a:lnTo>
                <a:lnTo>
                  <a:pt x="11789129" y="2077779"/>
                </a:lnTo>
                <a:lnTo>
                  <a:pt x="0" y="2077779"/>
                </a:lnTo>
                <a:lnTo>
                  <a:pt x="60307" y="2073001"/>
                </a:lnTo>
                <a:cubicBezTo>
                  <a:pt x="2098167" y="1908070"/>
                  <a:pt x="7724159" y="1362077"/>
                  <a:pt x="11459872" y="122911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60000"/>
                </a:schemeClr>
              </a:gs>
              <a:gs pos="51000">
                <a:schemeClr val="accent1">
                  <a:alpha val="40000"/>
                </a:schemeClr>
              </a:gs>
              <a:gs pos="100000">
                <a:schemeClr val="accent2">
                  <a:alpha val="40000"/>
                </a:schemeClr>
              </a:gs>
            </a:gsLst>
            <a:lin ang="2700000" scaled="0"/>
          </a:gradFill>
          <a:ln>
            <a:noFill/>
          </a:ln>
          <a:effectLst>
            <a:outerShdw blurRad="190500" dist="50800" dir="5400000" algn="ctr" rotWithShape="0">
              <a:srgbClr val="3AB7ED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9" name="任意多边形: 形状 8"/>
          <p:cNvSpPr/>
          <p:nvPr userDrawn="1"/>
        </p:nvSpPr>
        <p:spPr>
          <a:xfrm>
            <a:off x="2866260" y="4865538"/>
            <a:ext cx="9299485" cy="2006748"/>
          </a:xfrm>
          <a:custGeom>
            <a:avLst/>
            <a:gdLst>
              <a:gd name="connsiteX0" fmla="*/ 0 w 2550526"/>
              <a:gd name="connsiteY0" fmla="*/ 795958 h 795957"/>
              <a:gd name="connsiteX1" fmla="*/ 2550526 w 2550526"/>
              <a:gd name="connsiteY1" fmla="*/ 0 h 795957"/>
              <a:gd name="connsiteX2" fmla="*/ 2550526 w 2550526"/>
              <a:gd name="connsiteY2" fmla="*/ 795958 h 795957"/>
              <a:gd name="connsiteX3" fmla="*/ 0 w 2550526"/>
              <a:gd name="connsiteY3" fmla="*/ 795958 h 795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50526" h="795957">
                <a:moveTo>
                  <a:pt x="0" y="795958"/>
                </a:moveTo>
                <a:cubicBezTo>
                  <a:pt x="0" y="795958"/>
                  <a:pt x="1550388" y="657531"/>
                  <a:pt x="2550526" y="0"/>
                </a:cubicBezTo>
                <a:lnTo>
                  <a:pt x="2550526" y="795958"/>
                </a:lnTo>
                <a:lnTo>
                  <a:pt x="0" y="795958"/>
                </a:lnTo>
                <a:close/>
              </a:path>
            </a:pathLst>
          </a:custGeom>
          <a:gradFill>
            <a:gsLst>
              <a:gs pos="23000">
                <a:schemeClr val="accent1"/>
              </a:gs>
              <a:gs pos="63000">
                <a:schemeClr val="accent1">
                  <a:lumMod val="69000"/>
                  <a:lumOff val="31000"/>
                </a:schemeClr>
              </a:gs>
              <a:gs pos="100000">
                <a:schemeClr val="accent2"/>
              </a:gs>
            </a:gsLst>
            <a:lin ang="2700000" scaled="0"/>
          </a:gradFill>
          <a:ln>
            <a:noFill/>
          </a:ln>
          <a:effectLst>
            <a:outerShdw blurRad="190500" dist="50800" dir="5400000" algn="ctr" rotWithShape="0">
              <a:srgbClr val="3AB7ED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目录与转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/Users/huangkui/Downloads/48168746.png48168746"/>
          <p:cNvPicPr>
            <a:picLocks noChangeAspect="1"/>
          </p:cNvPicPr>
          <p:nvPr userDrawn="1"/>
        </p:nvPicPr>
        <p:blipFill>
          <a:blip r:embed="rId2"/>
          <a:srcRect t="232" b="39719"/>
          <a:stretch>
            <a:fillRect/>
          </a:stretch>
        </p:blipFill>
        <p:spPr>
          <a:xfrm>
            <a:off x="10143" y="0"/>
            <a:ext cx="12171714" cy="6831554"/>
          </a:xfrm>
          <a:custGeom>
            <a:avLst/>
            <a:gdLst>
              <a:gd name="connsiteX0" fmla="*/ 0 w 12171714"/>
              <a:gd name="connsiteY0" fmla="*/ 0 h 6831554"/>
              <a:gd name="connsiteX1" fmla="*/ 12171714 w 12171714"/>
              <a:gd name="connsiteY1" fmla="*/ 0 h 6831554"/>
              <a:gd name="connsiteX2" fmla="*/ 12171714 w 12171714"/>
              <a:gd name="connsiteY2" fmla="*/ 6831554 h 6831554"/>
              <a:gd name="connsiteX3" fmla="*/ 0 w 12171714"/>
              <a:gd name="connsiteY3" fmla="*/ 6831554 h 68315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71714" h="6831554">
                <a:moveTo>
                  <a:pt x="0" y="0"/>
                </a:moveTo>
                <a:lnTo>
                  <a:pt x="12171714" y="0"/>
                </a:lnTo>
                <a:lnTo>
                  <a:pt x="12171714" y="6831554"/>
                </a:lnTo>
                <a:lnTo>
                  <a:pt x="0" y="6831554"/>
                </a:lnTo>
                <a:close/>
              </a:path>
            </a:pathLst>
          </a:custGeom>
        </p:spPr>
      </p:pic>
      <p:sp>
        <p:nvSpPr>
          <p:cNvPr id="7" name="任意多边形: 形状 6"/>
          <p:cNvSpPr/>
          <p:nvPr/>
        </p:nvSpPr>
        <p:spPr>
          <a:xfrm flipH="1">
            <a:off x="377362" y="4780221"/>
            <a:ext cx="11814639" cy="2077779"/>
          </a:xfrm>
          <a:custGeom>
            <a:avLst/>
            <a:gdLst>
              <a:gd name="connsiteX0" fmla="*/ 11814639 w 11814639"/>
              <a:gd name="connsiteY0" fmla="*/ 0 h 2077779"/>
              <a:gd name="connsiteX1" fmla="*/ 11814639 w 11814639"/>
              <a:gd name="connsiteY1" fmla="*/ 1587411 h 2077779"/>
              <a:gd name="connsiteX2" fmla="*/ 11789129 w 11814639"/>
              <a:gd name="connsiteY2" fmla="*/ 2077779 h 2077779"/>
              <a:gd name="connsiteX3" fmla="*/ 0 w 11814639"/>
              <a:gd name="connsiteY3" fmla="*/ 2077779 h 2077779"/>
              <a:gd name="connsiteX4" fmla="*/ 60307 w 11814639"/>
              <a:gd name="connsiteY4" fmla="*/ 2073001 h 2077779"/>
              <a:gd name="connsiteX5" fmla="*/ 11459872 w 11814639"/>
              <a:gd name="connsiteY5" fmla="*/ 122911 h 20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814639" h="2077779">
                <a:moveTo>
                  <a:pt x="11814639" y="0"/>
                </a:moveTo>
                <a:lnTo>
                  <a:pt x="11814639" y="1587411"/>
                </a:lnTo>
                <a:lnTo>
                  <a:pt x="11789129" y="2077779"/>
                </a:lnTo>
                <a:lnTo>
                  <a:pt x="0" y="2077779"/>
                </a:lnTo>
                <a:lnTo>
                  <a:pt x="60307" y="2073001"/>
                </a:lnTo>
                <a:cubicBezTo>
                  <a:pt x="2098167" y="1908070"/>
                  <a:pt x="7724159" y="1362077"/>
                  <a:pt x="11459872" y="122911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60000"/>
                </a:schemeClr>
              </a:gs>
              <a:gs pos="51000">
                <a:schemeClr val="accent1">
                  <a:alpha val="40000"/>
                </a:schemeClr>
              </a:gs>
              <a:gs pos="100000">
                <a:schemeClr val="accent2">
                  <a:alpha val="40000"/>
                </a:schemeClr>
              </a:gs>
            </a:gsLst>
            <a:lin ang="2700000" scaled="0"/>
          </a:gradFill>
          <a:ln>
            <a:noFill/>
          </a:ln>
          <a:effectLst>
            <a:outerShdw blurRad="190500" dist="50800" dir="5400000" algn="ctr" rotWithShape="0">
              <a:srgbClr val="3AB7ED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/>
          </a:p>
        </p:txBody>
      </p:sp>
      <p:sp>
        <p:nvSpPr>
          <p:cNvPr id="8" name="任意多边形: 形状 7"/>
          <p:cNvSpPr/>
          <p:nvPr/>
        </p:nvSpPr>
        <p:spPr>
          <a:xfrm flipH="1">
            <a:off x="403618" y="4865538"/>
            <a:ext cx="9299485" cy="2006748"/>
          </a:xfrm>
          <a:custGeom>
            <a:avLst/>
            <a:gdLst>
              <a:gd name="connsiteX0" fmla="*/ 0 w 2550526"/>
              <a:gd name="connsiteY0" fmla="*/ 795958 h 795957"/>
              <a:gd name="connsiteX1" fmla="*/ 2550526 w 2550526"/>
              <a:gd name="connsiteY1" fmla="*/ 0 h 795957"/>
              <a:gd name="connsiteX2" fmla="*/ 2550526 w 2550526"/>
              <a:gd name="connsiteY2" fmla="*/ 795958 h 795957"/>
              <a:gd name="connsiteX3" fmla="*/ 0 w 2550526"/>
              <a:gd name="connsiteY3" fmla="*/ 795958 h 795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50526" h="795957">
                <a:moveTo>
                  <a:pt x="0" y="795958"/>
                </a:moveTo>
                <a:cubicBezTo>
                  <a:pt x="0" y="795958"/>
                  <a:pt x="1550388" y="657531"/>
                  <a:pt x="2550526" y="0"/>
                </a:cubicBezTo>
                <a:lnTo>
                  <a:pt x="2550526" y="795958"/>
                </a:lnTo>
                <a:lnTo>
                  <a:pt x="0" y="795958"/>
                </a:lnTo>
                <a:close/>
              </a:path>
            </a:pathLst>
          </a:custGeom>
          <a:gradFill>
            <a:gsLst>
              <a:gs pos="23000">
                <a:schemeClr val="accent1"/>
              </a:gs>
              <a:gs pos="63000">
                <a:schemeClr val="accent1">
                  <a:lumMod val="69000"/>
                  <a:lumOff val="31000"/>
                </a:schemeClr>
              </a:gs>
              <a:gs pos="100000">
                <a:schemeClr val="accent2"/>
              </a:gs>
            </a:gsLst>
            <a:lin ang="2700000" scaled="0"/>
          </a:gradFill>
          <a:ln>
            <a:noFill/>
          </a:ln>
          <a:effectLst>
            <a:outerShdw blurRad="190500" dist="50800" dir="5400000" algn="ctr" rotWithShape="0">
              <a:srgbClr val="3AB7ED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664" y="11896"/>
            <a:ext cx="12168671" cy="6834208"/>
          </a:xfrm>
          <a:prstGeom prst="rect">
            <a:avLst/>
          </a:prstGeom>
        </p:spPr>
      </p:pic>
      <p:sp>
        <p:nvSpPr>
          <p:cNvPr id="6" name="矩形 5"/>
          <p:cNvSpPr/>
          <p:nvPr userDrawn="1"/>
        </p:nvSpPr>
        <p:spPr>
          <a:xfrm>
            <a:off x="11664" y="328628"/>
            <a:ext cx="12192000" cy="87312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41300" dist="50800" dir="5400000" algn="ctr" rotWithShape="0">
              <a:srgbClr val="115CA7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044575" y="486296"/>
            <a:ext cx="8875041" cy="535531"/>
          </a:xfrm>
        </p:spPr>
        <p:txBody>
          <a:bodyPr wrap="square" anchor="ctr">
            <a:spAutoFit/>
          </a:bodyPr>
          <a:lstStyle>
            <a:lvl1pPr>
              <a:defRPr lang="zh-CN" altLang="en-US" sz="3200" b="1" dirty="0">
                <a:gradFill>
                  <a:gsLst>
                    <a:gs pos="21000">
                      <a:schemeClr val="accent1"/>
                    </a:gs>
                    <a:gs pos="100000">
                      <a:schemeClr val="accent2"/>
                    </a:gs>
                  </a:gsLst>
                  <a:lin ang="2700000" scaled="0"/>
                </a:gradFill>
                <a:effectLst>
                  <a:outerShdw blurRad="38100" dist="63500" dir="2700000" algn="tl">
                    <a:srgbClr val="000000">
                      <a:alpha val="9000"/>
                    </a:srgbClr>
                  </a:outerShdw>
                </a:effectLst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</a:lstStyle>
          <a:p>
            <a:pPr marL="0"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" name="椭圆 9"/>
          <p:cNvSpPr/>
          <p:nvPr userDrawn="1"/>
        </p:nvSpPr>
        <p:spPr>
          <a:xfrm>
            <a:off x="546100" y="548757"/>
            <a:ext cx="245510" cy="245510"/>
          </a:xfrm>
          <a:prstGeom prst="ellipse">
            <a:avLst/>
          </a:prstGeom>
          <a:gradFill>
            <a:gsLst>
              <a:gs pos="23000">
                <a:schemeClr val="accent1"/>
              </a:gs>
              <a:gs pos="63000">
                <a:schemeClr val="accent1">
                  <a:lumMod val="69000"/>
                  <a:lumOff val="31000"/>
                </a:schemeClr>
              </a:gs>
              <a:gs pos="100000">
                <a:srgbClr val="FF0000"/>
              </a:gs>
            </a:gsLst>
            <a:lin ang="2700000" scaled="0"/>
          </a:gradFill>
          <a:ln>
            <a:noFill/>
          </a:ln>
          <a:effectLst>
            <a:outerShdw blurRad="190500" dist="50800" dir="5400000" algn="ctr" rotWithShape="0">
              <a:srgbClr val="3AB7ED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/>
          </a:p>
        </p:txBody>
      </p:sp>
      <p:sp>
        <p:nvSpPr>
          <p:cNvPr id="11" name="椭圆 10"/>
          <p:cNvSpPr/>
          <p:nvPr userDrawn="1"/>
        </p:nvSpPr>
        <p:spPr>
          <a:xfrm>
            <a:off x="697861" y="820759"/>
            <a:ext cx="105414" cy="105414"/>
          </a:xfrm>
          <a:prstGeom prst="ellipse">
            <a:avLst/>
          </a:prstGeom>
          <a:gradFill>
            <a:gsLst>
              <a:gs pos="23000">
                <a:srgbClr val="FF0000"/>
              </a:gs>
              <a:gs pos="63000">
                <a:srgbClr val="C00000"/>
              </a:gs>
              <a:gs pos="100000">
                <a:schemeClr val="accent2"/>
              </a:gs>
            </a:gsLst>
            <a:lin ang="2700000" scaled="0"/>
          </a:gradFill>
          <a:ln>
            <a:noFill/>
          </a:ln>
          <a:effectLst>
            <a:outerShdw blurRad="190500" dist="50800" dir="5400000" algn="ctr" rotWithShape="0">
              <a:srgbClr val="3AB7ED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结尾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2730502" y="1973179"/>
            <a:ext cx="6730998" cy="2160874"/>
            <a:chOff x="731839" y="731839"/>
            <a:chExt cx="10728323" cy="5394323"/>
          </a:xfrm>
        </p:grpSpPr>
        <p:sp>
          <p:nvSpPr>
            <p:cNvPr id="13" name="矩形 12"/>
            <p:cNvSpPr/>
            <p:nvPr userDrawn="1"/>
          </p:nvSpPr>
          <p:spPr>
            <a:xfrm>
              <a:off x="731839" y="731839"/>
              <a:ext cx="10728323" cy="53943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  <a:effectLst>
              <a:outerShdw blurRad="3429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lvl="0" algn="ctr"/>
              <a:endParaRPr lang="zh-CN" altLang="en-US"/>
            </a:p>
          </p:txBody>
        </p:sp>
        <p:sp>
          <p:nvSpPr>
            <p:cNvPr id="14" name="矩形 13"/>
            <p:cNvSpPr/>
            <p:nvPr userDrawn="1"/>
          </p:nvSpPr>
          <p:spPr>
            <a:xfrm>
              <a:off x="892705" y="980130"/>
              <a:ext cx="10406591" cy="4897742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 userDrawn="1"/>
        </p:nvGrpSpPr>
        <p:grpSpPr>
          <a:xfrm>
            <a:off x="3839501" y="2495699"/>
            <a:ext cx="4512998" cy="923330"/>
            <a:chOff x="2370667" y="2413000"/>
            <a:chExt cx="4512998" cy="923330"/>
          </a:xfrm>
        </p:grpSpPr>
        <p:sp>
          <p:nvSpPr>
            <p:cNvPr id="8" name="文本框 7"/>
            <p:cNvSpPr txBox="1"/>
            <p:nvPr/>
          </p:nvSpPr>
          <p:spPr>
            <a:xfrm>
              <a:off x="2370667" y="2413000"/>
              <a:ext cx="3121047" cy="923330"/>
            </a:xfrm>
            <a:prstGeom prst="rect">
              <a:avLst/>
            </a:prstGeom>
            <a:noFill/>
          </p:spPr>
          <p:txBody>
            <a:bodyPr wrap="none" lIns="0" tIns="0" rIns="0" bIns="0" rtlCol="0">
              <a:noAutofit/>
            </a:bodyPr>
            <a:lstStyle/>
            <a:p>
              <a:r>
                <a:rPr lang="en-US" altLang="zh-CN" sz="6000" dirty="0">
                  <a:solidFill>
                    <a:schemeClr val="accent1"/>
                  </a:solidFill>
                </a:rPr>
                <a:t>THANKS</a:t>
              </a:r>
              <a:endParaRPr lang="zh-CN" altLang="en-US" sz="6000" dirty="0">
                <a:solidFill>
                  <a:schemeClr val="accent1"/>
                </a:solidFill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5753106" y="2597408"/>
              <a:ext cx="1039452" cy="582097"/>
              <a:chOff x="5770563" y="2584450"/>
              <a:chExt cx="1039452" cy="582097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5770563" y="2584450"/>
                <a:ext cx="1039452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noAutofit/>
              </a:bodyPr>
              <a:lstStyle/>
              <a:p>
                <a:r>
                  <a:rPr lang="en-US" altLang="zh-CN" sz="2000" dirty="0">
                    <a:solidFill>
                      <a:schemeClr val="accent1"/>
                    </a:solidFill>
                  </a:rPr>
                  <a:t>For Your </a:t>
                </a:r>
                <a:endParaRPr lang="zh-CN" altLang="en-US" sz="2000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5770563" y="2858770"/>
                <a:ext cx="1011495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noAutofit/>
              </a:bodyPr>
              <a:lstStyle/>
              <a:p>
                <a:r>
                  <a:rPr lang="en-US" altLang="zh-CN" sz="2000" dirty="0">
                    <a:solidFill>
                      <a:schemeClr val="accent1"/>
                    </a:solidFill>
                  </a:rPr>
                  <a:t>Attention</a:t>
                </a:r>
                <a:endParaRPr lang="zh-CN" altLang="en-US" sz="2000" dirty="0">
                  <a:solidFill>
                    <a:schemeClr val="accent1"/>
                  </a:solidFill>
                </a:endParaRPr>
              </a:p>
            </p:txBody>
          </p:sp>
        </p:grpSp>
        <p:sp>
          <p:nvSpPr>
            <p:cNvPr id="10" name="矩形: 圆角 9"/>
            <p:cNvSpPr/>
            <p:nvPr/>
          </p:nvSpPr>
          <p:spPr>
            <a:xfrm>
              <a:off x="5626100" y="2557463"/>
              <a:ext cx="1257565" cy="661987"/>
            </a:xfrm>
            <a:prstGeom prst="roundRect">
              <a:avLst>
                <a:gd name="adj" fmla="val 15708"/>
              </a:avLst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accent1"/>
                </a:solidFill>
              </a:endParaRPr>
            </a:p>
          </p:txBody>
        </p:sp>
      </p:grpSp>
      <p:cxnSp>
        <p:nvCxnSpPr>
          <p:cNvPr id="15" name="直接连接符 14"/>
          <p:cNvCxnSpPr/>
          <p:nvPr userDrawn="1"/>
        </p:nvCxnSpPr>
        <p:spPr>
          <a:xfrm>
            <a:off x="731838" y="5748041"/>
            <a:ext cx="1072832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ransition spd="slow">
    <p:split orient="vert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.xml"/><Relationship Id="rId5" Type="http://schemas.microsoft.com/office/2007/relationships/diagramDrawing" Target="../diagrams/drawing2.xml"/><Relationship Id="rId4" Type="http://schemas.openxmlformats.org/officeDocument/2006/relationships/diagramColors" Target="../diagrams/colors2.xml"/><Relationship Id="rId3" Type="http://schemas.openxmlformats.org/officeDocument/2006/relationships/diagramQuickStyle" Target="../diagrams/quickStyle2.xml"/><Relationship Id="rId2" Type="http://schemas.openxmlformats.org/officeDocument/2006/relationships/diagramLayout" Target="../diagrams/layout2.xml"/><Relationship Id="rId1" Type="http://schemas.openxmlformats.org/officeDocument/2006/relationships/diagramData" Target="../diagrams/data2.xml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.xml"/><Relationship Id="rId5" Type="http://schemas.microsoft.com/office/2007/relationships/diagramDrawing" Target="../diagrams/drawing3.xml"/><Relationship Id="rId4" Type="http://schemas.openxmlformats.org/officeDocument/2006/relationships/diagramColors" Target="../diagrams/colors3.xml"/><Relationship Id="rId3" Type="http://schemas.openxmlformats.org/officeDocument/2006/relationships/diagramQuickStyle" Target="../diagrams/quickStyle3.xml"/><Relationship Id="rId2" Type="http://schemas.openxmlformats.org/officeDocument/2006/relationships/diagramLayout" Target="../diagrams/layout3.xml"/><Relationship Id="rId1" Type="http://schemas.openxmlformats.org/officeDocument/2006/relationships/diagramData" Target="../diagrams/data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.xml"/><Relationship Id="rId5" Type="http://schemas.microsoft.com/office/2007/relationships/diagramDrawing" Target="../diagrams/drawing4.xml"/><Relationship Id="rId4" Type="http://schemas.openxmlformats.org/officeDocument/2006/relationships/diagramColors" Target="../diagrams/colors4.xml"/><Relationship Id="rId3" Type="http://schemas.openxmlformats.org/officeDocument/2006/relationships/diagramQuickStyle" Target="../diagrams/quickStyle4.xml"/><Relationship Id="rId2" Type="http://schemas.openxmlformats.org/officeDocument/2006/relationships/diagramLayout" Target="../diagrams/layout4.xml"/><Relationship Id="rId1" Type="http://schemas.openxmlformats.org/officeDocument/2006/relationships/diagramData" Target="../diagrams/data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8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4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5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6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9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椭圆 77"/>
          <p:cNvSpPr/>
          <p:nvPr/>
        </p:nvSpPr>
        <p:spPr>
          <a:xfrm>
            <a:off x="4827622" y="1157148"/>
            <a:ext cx="562145" cy="562145"/>
          </a:xfrm>
          <a:prstGeom prst="ellipse">
            <a:avLst/>
          </a:prstGeom>
          <a:solidFill>
            <a:srgbClr val="C0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4961745" y="2796957"/>
            <a:ext cx="55853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spc="100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定价实践</a:t>
            </a:r>
            <a:endParaRPr lang="zh-CN" altLang="en-US" sz="6000" b="1" spc="100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4944065" y="1112121"/>
            <a:ext cx="5559138" cy="10156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altLang="zh-CN" sz="6000" b="1" dirty="0" err="1" smtClean="0">
                <a:gradFill>
                  <a:gsLst>
                    <a:gs pos="21000">
                      <a:schemeClr val="accent1"/>
                    </a:gs>
                    <a:gs pos="100000">
                      <a:schemeClr val="accent2"/>
                    </a:gs>
                  </a:gsLst>
                  <a:lin ang="2700000" scaled="0"/>
                </a:gradFill>
                <a:effectLst>
                  <a:outerShdw blurRad="38100" dist="63500" dir="2700000" algn="tl">
                    <a:srgbClr val="000000">
                      <a:alpha val="9000"/>
                    </a:srgbClr>
                  </a:outerShdw>
                </a:effectLst>
              </a:rPr>
              <a:t>Charpter</a:t>
            </a:r>
            <a:r>
              <a:rPr lang="en-US" altLang="zh-CN" sz="6000" b="1" dirty="0" smtClean="0">
                <a:gradFill>
                  <a:gsLst>
                    <a:gs pos="21000">
                      <a:schemeClr val="accent1"/>
                    </a:gs>
                    <a:gs pos="100000">
                      <a:schemeClr val="accent2"/>
                    </a:gs>
                  </a:gsLst>
                  <a:lin ang="2700000" scaled="0"/>
                </a:gradFill>
                <a:effectLst>
                  <a:outerShdw blurRad="38100" dist="63500" dir="2700000" algn="tl">
                    <a:srgbClr val="000000">
                      <a:alpha val="9000"/>
                    </a:srgbClr>
                  </a:outerShdw>
                </a:effectLst>
              </a:rPr>
              <a:t> </a:t>
            </a:r>
            <a:r>
              <a:rPr lang="en-US" altLang="zh-CN" sz="6000" b="1" dirty="0" smtClean="0">
                <a:gradFill>
                  <a:gsLst>
                    <a:gs pos="21000">
                      <a:schemeClr val="accent1"/>
                    </a:gs>
                    <a:gs pos="100000">
                      <a:schemeClr val="accent2"/>
                    </a:gs>
                  </a:gsLst>
                  <a:lin ang="2700000" scaled="0"/>
                </a:gradFill>
                <a:effectLst>
                  <a:outerShdw blurRad="38100" dist="63500" dir="2700000" algn="tl">
                    <a:srgbClr val="000000">
                      <a:alpha val="9000"/>
                    </a:srgbClr>
                  </a:outerShdw>
                </a:effectLst>
              </a:rPr>
              <a:t>08</a:t>
            </a:r>
            <a:endParaRPr lang="zh-CN" altLang="zh-CN" sz="6000" b="1" dirty="0">
              <a:gradFill>
                <a:gsLst>
                  <a:gs pos="21000">
                    <a:schemeClr val="accent1"/>
                  </a:gs>
                  <a:gs pos="100000">
                    <a:schemeClr val="accent2"/>
                  </a:gs>
                </a:gsLst>
                <a:lin ang="2700000" scaled="0"/>
              </a:gradFill>
              <a:effectLst>
                <a:outerShdw blurRad="38100" dist="63500" dir="2700000" algn="tl">
                  <a:srgbClr val="000000">
                    <a:alpha val="9000"/>
                  </a:srgbClr>
                </a:outerShdw>
              </a:effectLst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5128678" y="2472745"/>
            <a:ext cx="5005922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5121395" y="2440915"/>
            <a:ext cx="1354252" cy="503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文本框 68"/>
          <p:cNvSpPr txBox="1"/>
          <p:nvPr/>
        </p:nvSpPr>
        <p:spPr>
          <a:xfrm>
            <a:off x="5036371" y="3812620"/>
            <a:ext cx="519053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dist"/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Managerial Economics</a:t>
            </a:r>
            <a:endParaRPr lang="en-US" altLang="zh-CN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: 圆角 14"/>
          <p:cNvSpPr/>
          <p:nvPr/>
        </p:nvSpPr>
        <p:spPr>
          <a:xfrm>
            <a:off x="1101172" y="2763226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912278" y="2724676"/>
            <a:ext cx="787041" cy="787042"/>
            <a:chOff x="3492534" y="1754037"/>
            <a:chExt cx="571466" cy="571466"/>
          </a:xfrm>
        </p:grpSpPr>
        <p:sp>
          <p:nvSpPr>
            <p:cNvPr id="19" name="椭圆 18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22" name="弧形 21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27" name="直接连接符 26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椭圆 29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094202" y="2902754"/>
            <a:ext cx="423193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01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651855" y="2955315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成本加成定价法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矩形: 圆角 32"/>
          <p:cNvSpPr/>
          <p:nvPr/>
        </p:nvSpPr>
        <p:spPr>
          <a:xfrm>
            <a:off x="4698453" y="2763226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4509559" y="2724676"/>
            <a:ext cx="787041" cy="787042"/>
            <a:chOff x="3492534" y="1754037"/>
            <a:chExt cx="571466" cy="571466"/>
          </a:xfrm>
        </p:grpSpPr>
        <p:sp>
          <p:nvSpPr>
            <p:cNvPr id="37" name="椭圆 36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38" name="弧形 37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40" name="直接连接符 39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椭圆 41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43" name="椭圆 42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4691483" y="2902754"/>
            <a:ext cx="423193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02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297375" y="2928201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增量分析定价法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5" name="矩形: 圆角 44"/>
          <p:cNvSpPr/>
          <p:nvPr/>
        </p:nvSpPr>
        <p:spPr>
          <a:xfrm>
            <a:off x="8365416" y="2738251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6" name="组合 45"/>
          <p:cNvGrpSpPr/>
          <p:nvPr/>
        </p:nvGrpSpPr>
        <p:grpSpPr>
          <a:xfrm>
            <a:off x="8176522" y="2699701"/>
            <a:ext cx="787041" cy="787042"/>
            <a:chOff x="3492534" y="1754037"/>
            <a:chExt cx="571466" cy="571466"/>
          </a:xfrm>
        </p:grpSpPr>
        <p:sp>
          <p:nvSpPr>
            <p:cNvPr id="49" name="椭圆 48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50" name="弧形 49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52" name="直接连接符 51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椭圆 53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8358446" y="2877779"/>
            <a:ext cx="423193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03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8963563" y="2904514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最优报价的确定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6" name="椭圆 75"/>
          <p:cNvSpPr/>
          <p:nvPr/>
        </p:nvSpPr>
        <p:spPr>
          <a:xfrm>
            <a:off x="1353253" y="727049"/>
            <a:ext cx="562145" cy="562145"/>
          </a:xfrm>
          <a:prstGeom prst="ellipse">
            <a:avLst/>
          </a:prstGeom>
          <a:solidFill>
            <a:srgbClr val="C0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矩形 67"/>
          <p:cNvSpPr/>
          <p:nvPr/>
        </p:nvSpPr>
        <p:spPr>
          <a:xfrm>
            <a:off x="1375365" y="757866"/>
            <a:ext cx="5559138" cy="10156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6000" b="1" dirty="0">
                <a:gradFill>
                  <a:gsLst>
                    <a:gs pos="21000">
                      <a:schemeClr val="accent1"/>
                    </a:gs>
                    <a:gs pos="100000">
                      <a:schemeClr val="accent2"/>
                    </a:gs>
                  </a:gsLst>
                  <a:lin ang="2700000" scaled="0"/>
                </a:gradFill>
                <a:effectLst>
                  <a:outerShdw blurRad="38100" dist="63500" dir="2700000" algn="tl">
                    <a:srgbClr val="000000">
                      <a:alpha val="9000"/>
                    </a:srgbClr>
                  </a:outerShdw>
                </a:effectLst>
                <a:latin typeface="DIN Black" pitchFamily="50" charset="0"/>
              </a:rPr>
              <a:t>目录 </a:t>
            </a:r>
            <a:r>
              <a:rPr lang="en-US" altLang="zh-CN" sz="3200" b="1" dirty="0">
                <a:gradFill>
                  <a:gsLst>
                    <a:gs pos="21000">
                      <a:schemeClr val="accent1"/>
                    </a:gs>
                    <a:gs pos="100000">
                      <a:schemeClr val="accent2"/>
                    </a:gs>
                  </a:gsLst>
                  <a:lin ang="2700000" scaled="0"/>
                </a:gradFill>
                <a:effectLst>
                  <a:outerShdw blurRad="38100" dist="63500" dir="2700000" algn="tl">
                    <a:srgbClr val="000000">
                      <a:alpha val="9000"/>
                    </a:srgbClr>
                  </a:outerShdw>
                </a:effectLst>
              </a:rPr>
              <a:t>/ CONTENTS</a:t>
            </a:r>
            <a:endParaRPr lang="zh-CN" altLang="zh-CN" sz="3200" b="1" dirty="0">
              <a:gradFill>
                <a:gsLst>
                  <a:gs pos="21000">
                    <a:schemeClr val="accent1"/>
                  </a:gs>
                  <a:gs pos="100000">
                    <a:schemeClr val="accent2"/>
                  </a:gs>
                </a:gsLst>
                <a:lin ang="2700000" scaled="0"/>
              </a:gradFill>
              <a:effectLst>
                <a:outerShdw blurRad="38100" dist="63500" dir="2700000" algn="tl">
                  <a:srgbClr val="000000">
                    <a:alpha val="9000"/>
                  </a:srgbClr>
                </a:outerShdw>
              </a:effectLst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559978" y="2118490"/>
            <a:ext cx="727604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1552695" y="2086660"/>
            <a:ext cx="1354252" cy="503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: 圆角 14"/>
          <p:cNvSpPr/>
          <p:nvPr/>
        </p:nvSpPr>
        <p:spPr>
          <a:xfrm>
            <a:off x="3021812" y="3916459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0" name="组合 69"/>
          <p:cNvGrpSpPr/>
          <p:nvPr/>
        </p:nvGrpSpPr>
        <p:grpSpPr>
          <a:xfrm>
            <a:off x="2832918" y="3877909"/>
            <a:ext cx="787041" cy="787042"/>
            <a:chOff x="3492534" y="1754037"/>
            <a:chExt cx="571466" cy="571466"/>
          </a:xfrm>
        </p:grpSpPr>
        <p:sp>
          <p:nvSpPr>
            <p:cNvPr id="71" name="椭圆 70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72" name="弧形 71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73" name="椭圆 72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椭圆 76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78" name="椭圆 77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79" name="文本框 78"/>
          <p:cNvSpPr txBox="1"/>
          <p:nvPr/>
        </p:nvSpPr>
        <p:spPr>
          <a:xfrm>
            <a:off x="3016445" y="4055987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04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3635352" y="4081150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差别定价法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1" name="矩形: 圆角 32"/>
          <p:cNvSpPr/>
          <p:nvPr/>
        </p:nvSpPr>
        <p:spPr>
          <a:xfrm>
            <a:off x="6619093" y="3916459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2" name="组合 81"/>
          <p:cNvGrpSpPr/>
          <p:nvPr/>
        </p:nvGrpSpPr>
        <p:grpSpPr>
          <a:xfrm>
            <a:off x="6430199" y="3877909"/>
            <a:ext cx="787041" cy="787042"/>
            <a:chOff x="3492534" y="1754037"/>
            <a:chExt cx="571466" cy="571466"/>
          </a:xfrm>
        </p:grpSpPr>
        <p:sp>
          <p:nvSpPr>
            <p:cNvPr id="83" name="椭圆 82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84" name="弧形 83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85" name="椭圆 84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86" name="直接连接符 85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椭圆 87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89" name="椭圆 88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6613726" y="4055987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05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7158683" y="4088081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高峰负荷定价法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6" name="矩形: 圆角 32"/>
          <p:cNvSpPr/>
          <p:nvPr/>
        </p:nvSpPr>
        <p:spPr>
          <a:xfrm>
            <a:off x="4709100" y="5069692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7" name="组合 96"/>
          <p:cNvGrpSpPr/>
          <p:nvPr/>
        </p:nvGrpSpPr>
        <p:grpSpPr>
          <a:xfrm>
            <a:off x="4520206" y="5031142"/>
            <a:ext cx="787041" cy="787042"/>
            <a:chOff x="3492534" y="1754037"/>
            <a:chExt cx="571466" cy="571466"/>
          </a:xfrm>
        </p:grpSpPr>
        <p:sp>
          <p:nvSpPr>
            <p:cNvPr id="98" name="椭圆 97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99" name="弧形 98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00" name="椭圆 99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101" name="直接连接符 100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椭圆 102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04" name="椭圆 103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105" name="文本框 104"/>
          <p:cNvSpPr txBox="1"/>
          <p:nvPr/>
        </p:nvSpPr>
        <p:spPr>
          <a:xfrm>
            <a:off x="4703733" y="5209220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06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5274753" y="5234846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多产品定价法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2" name="矩形: 圆角 32"/>
          <p:cNvSpPr/>
          <p:nvPr/>
        </p:nvSpPr>
        <p:spPr>
          <a:xfrm>
            <a:off x="8375202" y="5038875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3" name="组合 92"/>
          <p:cNvGrpSpPr/>
          <p:nvPr/>
        </p:nvGrpSpPr>
        <p:grpSpPr>
          <a:xfrm>
            <a:off x="8186308" y="5000325"/>
            <a:ext cx="787041" cy="787042"/>
            <a:chOff x="3492534" y="1754037"/>
            <a:chExt cx="571466" cy="571466"/>
          </a:xfrm>
        </p:grpSpPr>
        <p:sp>
          <p:nvSpPr>
            <p:cNvPr id="94" name="椭圆 93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95" name="弧形 94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07" name="椭圆 106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108" name="直接连接符 107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椭圆 109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112" name="文本框 111"/>
          <p:cNvSpPr txBox="1"/>
          <p:nvPr/>
        </p:nvSpPr>
        <p:spPr>
          <a:xfrm>
            <a:off x="8369835" y="5178403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07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8940855" y="5073399"/>
            <a:ext cx="23132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中间产品转移价格的确定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1044575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1</a:t>
            </a:r>
            <a:r>
              <a:rPr lang="zh-CN" altLang="zh-CN" dirty="0">
                <a:effectLst/>
              </a:rPr>
              <a:t>节　成本加成定价法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一、什么是成本加成定价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法</a:t>
            </a:r>
            <a:endParaRPr lang="zh-CN" altLang="en-US" sz="2400" b="1" dirty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成本加成定价法是最常见的一种定价方法。它以全部成本（变动成本加固定成本）作为定价的基础，因此也称全部成本定价法。</a:t>
            </a:r>
            <a:endParaRPr lang="zh-CN" altLang="en-US" sz="2000" b="1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按照这种定价方法，产品的价格分三步来确定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endParaRPr lang="zh-CN" altLang="en-US" sz="2000" b="1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aphicFrame>
        <p:nvGraphicFramePr>
          <p:cNvPr id="4" name="图示 3"/>
          <p:cNvGraphicFramePr/>
          <p:nvPr/>
        </p:nvGraphicFramePr>
        <p:xfrm>
          <a:off x="2150347" y="4153838"/>
          <a:ext cx="7932685" cy="16721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1044575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1</a:t>
            </a:r>
            <a:r>
              <a:rPr lang="zh-CN" altLang="zh-CN" dirty="0">
                <a:effectLst/>
              </a:rPr>
              <a:t>节　成本加成定价法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一、什么是成本加成定价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法</a:t>
            </a:r>
            <a:endParaRPr lang="zh-CN" altLang="en-US" sz="2400" b="1" dirty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矩形 5"/>
              <p:cNvSpPr/>
              <p:nvPr/>
            </p:nvSpPr>
            <p:spPr>
              <a:xfrm>
                <a:off x="660506" y="2504351"/>
                <a:ext cx="10912369" cy="277409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>
                  <a:spcAft>
                    <a:spcPts val="0"/>
                  </a:spcAft>
                </a:pPr>
                <a:r>
                  <a:rPr lang="zh-CN" altLang="en-US" sz="2000" dirty="0" smtClean="0">
                    <a:solidFill>
                      <a:srgbClr val="C0000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000" dirty="0" smtClean="0">
                    <a:solidFill>
                      <a:srgbClr val="C0000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Times New Roman" panose="02020603050405020304" pitchFamily="18" charset="0"/>
                  </a:rPr>
                  <a:t>8-1</a:t>
                </a:r>
                <a:endParaRPr lang="en-US" altLang="zh-CN" sz="2000" dirty="0" smtClean="0">
                  <a:solidFill>
                    <a:srgbClr val="C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Times New Roman" panose="02020603050405020304" pitchFamily="18" charset="0"/>
                </a:endParaRPr>
              </a:p>
              <a:p>
                <a:pPr indent="457200"/>
                <a:r>
                  <a:rPr lang="zh-CN" altLang="en-US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假定某企业生产某产品的变动成本为每件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10</a:t>
                </a:r>
                <a:r>
                  <a:rPr lang="zh-CN" altLang="en-US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元，标准产量为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500 000</a:t>
                </a:r>
                <a:r>
                  <a:rPr lang="zh-CN" altLang="en-US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件，总固定成本为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2 500 000</a:t>
                </a:r>
                <a:r>
                  <a:rPr lang="zh-CN" altLang="en-US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元。如果企业的目标成本利润率定为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33.3%</a:t>
                </a:r>
                <a:r>
                  <a:rPr lang="zh-CN" altLang="en-US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，问：价格应定为多少</a:t>
                </a:r>
                <a:r>
                  <a:rPr lang="zh-CN" altLang="en-US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？</a:t>
                </a:r>
                <a:endParaRPr lang="en-US" altLang="zh-CN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/>
                <a:endParaRPr lang="en-US" altLang="zh-CN" dirty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/>
                <a:r>
                  <a:rPr lang="zh-CN" altLang="en-US" sz="2000" dirty="0">
                    <a:solidFill>
                      <a:srgbClr val="C0000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Times New Roman" panose="02020603050405020304" pitchFamily="18" charset="0"/>
                  </a:rPr>
                  <a:t>解</a:t>
                </a:r>
                <a:r>
                  <a:rPr lang="zh-CN" altLang="en-US" sz="2000" dirty="0" smtClean="0">
                    <a:solidFill>
                      <a:srgbClr val="C0000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Times New Roman" panose="02020603050405020304" pitchFamily="18" charset="0"/>
                  </a:rPr>
                  <a:t>：</a:t>
                </a:r>
                <a:endParaRPr lang="en-US" altLang="zh-CN" sz="2000" dirty="0" smtClean="0">
                  <a:solidFill>
                    <a:srgbClr val="C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Times New Roman" panose="02020603050405020304" pitchFamily="18" charset="0"/>
                </a:endParaRPr>
              </a:p>
              <a:p>
                <a:pPr indent="457200"/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变动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成本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=10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（元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/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件</a:t>
                </a:r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）</a:t>
                </a:r>
                <a:endParaRPr lang="en-US" altLang="zh-CN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/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固定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成本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00206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002060"/>
                            </a:solidFill>
                            <a:latin typeface="微软雅黑 Light" panose="020B0502040204020203" pitchFamily="34" charset="-122"/>
                            <a:ea typeface="微软雅黑 Light" panose="020B0502040204020203" pitchFamily="34" charset="-122"/>
                          </a:rPr>
                          <m:t> </m:t>
                        </m:r>
                        <m: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500</m:t>
                        </m:r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002060"/>
                            </a:solidFill>
                            <a:latin typeface="微软雅黑 Light" panose="020B0502040204020203" pitchFamily="34" charset="-122"/>
                            <a:ea typeface="微软雅黑 Light" panose="020B0502040204020203" pitchFamily="34" charset="-122"/>
                          </a:rPr>
                          <m:t> </m:t>
                        </m:r>
                        <m: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000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500</m:t>
                        </m:r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002060"/>
                            </a:solidFill>
                            <a:latin typeface="微软雅黑 Light" panose="020B0502040204020203" pitchFamily="34" charset="-122"/>
                            <a:ea typeface="微软雅黑 Light" panose="020B0502040204020203" pitchFamily="34" charset="-122"/>
                          </a:rPr>
                          <m:t> </m:t>
                        </m:r>
                        <m: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000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=5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（元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/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件</a:t>
                </a:r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）</a:t>
                </a:r>
                <a:endParaRPr lang="en-US" altLang="zh-CN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/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全部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成本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=10+5=15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（元</a:t>
                </a:r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）</a:t>
                </a:r>
                <a:endParaRPr lang="en-US" altLang="zh-CN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/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价格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=15+15×33.3%=20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（元</a:t>
                </a:r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）</a:t>
                </a:r>
                <a:endParaRPr lang="zh-CN" altLang="zh-CN" dirty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mc:Choice>
        <mc:Fallback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506" y="2504351"/>
                <a:ext cx="10912369" cy="2774093"/>
              </a:xfrm>
              <a:prstGeom prst="rect">
                <a:avLst/>
              </a:prstGeom>
              <a:blipFill rotWithShape="1">
                <a:blip r:embed="rId1"/>
                <a:stretch>
                  <a:fillRect l="-1" t="-20" b="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1044575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1</a:t>
            </a:r>
            <a:r>
              <a:rPr lang="zh-CN" altLang="zh-CN" dirty="0">
                <a:effectLst/>
              </a:rPr>
              <a:t>节　成本加成定价法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二、成本加成定价法和利润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最大化</a:t>
            </a:r>
            <a:endParaRPr lang="zh-CN" altLang="en-US" sz="2400" b="1" dirty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为使利润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最大：</a:t>
            </a:r>
            <a:endParaRPr lang="en-US" altLang="zh-CN" sz="2000" b="1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endParaRPr lang="en-US" altLang="zh-CN" sz="2000" b="1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endParaRPr lang="en-US" altLang="zh-CN" sz="2000" b="1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endParaRPr lang="en-US" altLang="zh-CN" sz="2000" b="1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弹性越大，加成越小。</a:t>
            </a:r>
            <a:endParaRPr lang="zh-CN" altLang="en-US" sz="2000" b="1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矩形 5"/>
              <p:cNvSpPr/>
              <p:nvPr/>
            </p:nvSpPr>
            <p:spPr>
              <a:xfrm>
                <a:off x="4904723" y="2949711"/>
                <a:ext cx="2423933" cy="71468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b="1" i="1" smtClean="0">
                          <a:solidFill>
                            <a:srgbClr val="002060"/>
                          </a:solidFill>
                          <a:latin typeface="Cambria Math" panose="02040503050406030204" charset="0"/>
                        </a:rPr>
                        <m:t>𝑷</m:t>
                      </m:r>
                      <m:r>
                        <a:rPr lang="zh-CN" altLang="en-US" b="1" i="0">
                          <a:solidFill>
                            <a:srgbClr val="002060"/>
                          </a:solidFill>
                          <a:latin typeface="Cambria Math" panose="02040503050406030204" charset="0"/>
                        </a:rPr>
                        <m:t>=</m:t>
                      </m:r>
                      <m:r>
                        <a:rPr lang="zh-CN" altLang="en-US" b="1" i="1">
                          <a:solidFill>
                            <a:srgbClr val="002060"/>
                          </a:solidFill>
                          <a:latin typeface="Cambria Math" panose="02040503050406030204" charset="0"/>
                        </a:rPr>
                        <m:t>𝑴𝑪</m:t>
                      </m:r>
                      <m:d>
                        <m:dPr>
                          <m:ctrlPr>
                            <a:rPr lang="zh-CN" altLang="en-US" b="1" i="1">
                              <a:solidFill>
                                <a:srgbClr val="002060"/>
                              </a:solidFill>
                              <a:latin typeface="Cambria Math" panose="02040503050406030204" charset="0"/>
                            </a:rPr>
                          </m:ctrlPr>
                        </m:dPr>
                        <m:e>
                          <m:r>
                            <a:rPr lang="zh-CN" altLang="en-US" b="1" i="0">
                              <a:solidFill>
                                <a:srgbClr val="002060"/>
                              </a:solidFill>
                              <a:latin typeface="Cambria Math" panose="02040503050406030204" charset="0"/>
                            </a:rPr>
                            <m:t>𝟏</m:t>
                          </m:r>
                          <m:r>
                            <a:rPr lang="zh-CN" altLang="en-US" b="1" i="0">
                              <a:solidFill>
                                <a:srgbClr val="002060"/>
                              </a:solidFill>
                              <a:latin typeface="Cambria Math" panose="02040503050406030204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zh-CN" altLang="en-US" b="1" i="1">
                                  <a:solidFill>
                                    <a:srgbClr val="002060"/>
                                  </a:solidFill>
                                  <a:latin typeface="Cambria Math" panose="02040503050406030204" charset="0"/>
                                </a:rPr>
                              </m:ctrlPr>
                            </m:fPr>
                            <m:num>
                              <m:r>
                                <a:rPr lang="zh-CN" altLang="en-US" b="1" i="0">
                                  <a:solidFill>
                                    <a:srgbClr val="002060"/>
                                  </a:solidFill>
                                  <a:latin typeface="Cambria Math" panose="02040503050406030204" charset="0"/>
                                </a:rPr>
                                <m:t>𝟏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zh-CN" altLang="en-US" b="1" i="1">
                                  <a:solidFill>
                                    <a:srgbClr val="002060"/>
                                  </a:solidFill>
                                  <a:latin typeface="微软雅黑 Light" panose="020B0502040204020203" pitchFamily="34" charset="-122"/>
                                  <a:ea typeface="微软雅黑 Light" panose="020B0502040204020203" pitchFamily="34" charset="-122"/>
                                </a:rPr>
                                <m:t>|</m:t>
                              </m:r>
                              <m:sSub>
                                <m:sSubPr>
                                  <m:ctrlPr>
                                    <a:rPr lang="zh-CN" altLang="en-US" b="1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charset="0"/>
                                    </a:rPr>
                                  </m:ctrlPr>
                                </m:sSubPr>
                                <m:e>
                                  <m:r>
                                    <a:rPr lang="zh-CN" altLang="en-US" b="1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charset="0"/>
                                    </a:rPr>
                                    <m:t>𝜺</m:t>
                                  </m:r>
                                </m:e>
                                <m:sub>
                                  <m:r>
                                    <a:rPr lang="zh-CN" altLang="en-US" b="1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charset="0"/>
                                    </a:rPr>
                                    <m:t>𝑷</m:t>
                                  </m:r>
                                </m:sub>
                              </m:sSub>
                              <m:r>
                                <m:rPr>
                                  <m:nor/>
                                </m:rPr>
                                <a:rPr lang="zh-CN" altLang="en-US" b="1" i="1">
                                  <a:solidFill>
                                    <a:srgbClr val="002060"/>
                                  </a:solidFill>
                                  <a:latin typeface="微软雅黑 Light" panose="020B0502040204020203" pitchFamily="34" charset="-122"/>
                                  <a:ea typeface="微软雅黑 Light" panose="020B0502040204020203" pitchFamily="34" charset="-122"/>
                                </a:rPr>
                                <m:t>|−</m:t>
                              </m:r>
                              <m:r>
                                <a:rPr lang="zh-CN" altLang="en-US" b="1" i="0">
                                  <a:solidFill>
                                    <a:srgbClr val="002060"/>
                                  </a:solidFill>
                                  <a:latin typeface="Cambria Math" panose="02040503050406030204" charset="0"/>
                                </a:rPr>
                                <m:t>𝟏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zh-CN" altLang="en-US" b="1" dirty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mc:Choice>
        <mc:Fallback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4723" y="2949711"/>
                <a:ext cx="2423933" cy="714683"/>
              </a:xfrm>
              <a:prstGeom prst="rect">
                <a:avLst/>
              </a:prstGeom>
              <a:blipFill rotWithShape="1">
                <a:blip r:embed="rId1"/>
                <a:stretch>
                  <a:fillRect l="-25" t="-19" r="-3191" b="6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矩形 6"/>
              <p:cNvSpPr/>
              <p:nvPr/>
            </p:nvSpPr>
            <p:spPr>
              <a:xfrm>
                <a:off x="4969291" y="3862976"/>
                <a:ext cx="2294795" cy="5804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zh-CN" b="1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Times New Roman" panose="02020603050405020304" pitchFamily="18" charset="0"/>
                  </a:rPr>
                  <a:t>最优加成比率</a:t>
                </a:r>
                <a:r>
                  <a:rPr lang="en-US" altLang="zh-CN" b="1" dirty="0">
                    <a:solidFill>
                      <a:srgbClr val="002060"/>
                    </a:solidFill>
                    <a:effectLst/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charset="0"/>
                            <a:ea typeface="Cambria Math" panose="02040503050406030204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solidFill>
                              <a:srgbClr val="00206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𝟏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b="1">
                            <a:solidFill>
                              <a:srgbClr val="002060"/>
                            </a:solidFill>
                            <a:latin typeface="微软雅黑 Light" panose="020B0502040204020203" pitchFamily="34" charset="-122"/>
                            <a:ea typeface="微软雅黑 Light" panose="020B0502040204020203" pitchFamily="34" charset="-122"/>
                            <a:cs typeface="Times New Roman" panose="02020603050405020304" pitchFamily="18" charset="0"/>
                          </a:rPr>
                          <m:t>|</m:t>
                        </m:r>
                        <m:sSub>
                          <m:sSubPr>
                            <m:ctrlPr>
                              <a:rPr lang="zh-CN" altLang="zh-CN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charset="0"/>
                                <a:ea typeface="Cambria Math" panose="02040503050406030204" charset="0"/>
                              </a:rPr>
                            </m:ctrlPr>
                          </m:sSubPr>
                          <m:e>
                            <m:r>
                              <a:rPr lang="en-US" altLang="zh-CN" b="1" i="1">
                                <a:solidFill>
                                  <a:srgbClr val="00206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𝜺</m:t>
                            </m:r>
                          </m:e>
                          <m:sub>
                            <m:r>
                              <a:rPr lang="en-US" altLang="zh-CN" b="1" i="1">
                                <a:solidFill>
                                  <a:srgbClr val="00206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𝑷</m:t>
                            </m:r>
                          </m:sub>
                        </m:sSub>
                        <m:r>
                          <m:rPr>
                            <m:nor/>
                          </m:rPr>
                          <a:rPr lang="en-US" altLang="zh-CN" b="1">
                            <a:solidFill>
                              <a:srgbClr val="002060"/>
                            </a:solidFill>
                            <a:latin typeface="微软雅黑 Light" panose="020B0502040204020203" pitchFamily="34" charset="-122"/>
                            <a:ea typeface="微软雅黑 Light" panose="020B0502040204020203" pitchFamily="34" charset="-122"/>
                            <a:cs typeface="Times New Roman" panose="02020603050405020304" pitchFamily="18" charset="0"/>
                          </a:rPr>
                          <m:t>|</m:t>
                        </m:r>
                        <m:r>
                          <m:rPr>
                            <m:nor/>
                          </m:rPr>
                          <a:rPr lang="en-US" altLang="zh-CN" b="1" i="1">
                            <a:solidFill>
                              <a:srgbClr val="002060"/>
                            </a:solidFill>
                            <a:latin typeface="微软雅黑 Light" panose="020B0502040204020203" pitchFamily="34" charset="-122"/>
                            <a:ea typeface="微软雅黑 Light" panose="020B0502040204020203" pitchFamily="34" charset="-122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altLang="zh-CN" b="1" i="1">
                            <a:solidFill>
                              <a:srgbClr val="00206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𝟏</m:t>
                        </m:r>
                      </m:den>
                    </m:f>
                  </m:oMath>
                </a14:m>
                <a:endParaRPr lang="zh-CN" altLang="en-US" b="1" dirty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mc:Choice>
        <mc:Fallback>
          <p:sp>
            <p:nvSpPr>
              <p:cNvPr id="7" name="矩形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9291" y="3862976"/>
                <a:ext cx="2294795" cy="580415"/>
              </a:xfrm>
              <a:prstGeom prst="rect">
                <a:avLst/>
              </a:prstGeom>
              <a:blipFill rotWithShape="1">
                <a:blip r:embed="rId2"/>
                <a:stretch>
                  <a:fillRect l="-18" t="-47" r="-3915" b="5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: 圆角 14"/>
          <p:cNvSpPr/>
          <p:nvPr/>
        </p:nvSpPr>
        <p:spPr>
          <a:xfrm>
            <a:off x="1101172" y="2763226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912278" y="2724676"/>
            <a:ext cx="787041" cy="787042"/>
            <a:chOff x="3492534" y="1754037"/>
            <a:chExt cx="571466" cy="571466"/>
          </a:xfrm>
        </p:grpSpPr>
        <p:sp>
          <p:nvSpPr>
            <p:cNvPr id="19" name="椭圆 18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22" name="弧形 21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27" name="直接连接符 26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椭圆 29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094202" y="2902754"/>
            <a:ext cx="423193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01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651855" y="2955315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成本加成定价法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矩形: 圆角 32"/>
          <p:cNvSpPr/>
          <p:nvPr/>
        </p:nvSpPr>
        <p:spPr>
          <a:xfrm>
            <a:off x="4698453" y="2763226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4509559" y="2724676"/>
            <a:ext cx="787041" cy="787042"/>
            <a:chOff x="3492534" y="1754037"/>
            <a:chExt cx="571466" cy="571466"/>
          </a:xfrm>
        </p:grpSpPr>
        <p:sp>
          <p:nvSpPr>
            <p:cNvPr id="37" name="椭圆 36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38" name="弧形 37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40" name="直接连接符 39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椭圆 41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43" name="椭圆 42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4691483" y="2902754"/>
            <a:ext cx="423193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02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297375" y="2928201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增量分析定价法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5" name="矩形: 圆角 44"/>
          <p:cNvSpPr/>
          <p:nvPr/>
        </p:nvSpPr>
        <p:spPr>
          <a:xfrm>
            <a:off x="8365416" y="2738251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6" name="组合 45"/>
          <p:cNvGrpSpPr/>
          <p:nvPr/>
        </p:nvGrpSpPr>
        <p:grpSpPr>
          <a:xfrm>
            <a:off x="8176522" y="2699701"/>
            <a:ext cx="787041" cy="787042"/>
            <a:chOff x="3492534" y="1754037"/>
            <a:chExt cx="571466" cy="571466"/>
          </a:xfrm>
        </p:grpSpPr>
        <p:sp>
          <p:nvSpPr>
            <p:cNvPr id="49" name="椭圆 48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50" name="弧形 49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52" name="直接连接符 51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椭圆 53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8358446" y="2877779"/>
            <a:ext cx="423193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03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8963563" y="2904514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最优报价的确定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6" name="椭圆 75"/>
          <p:cNvSpPr/>
          <p:nvPr/>
        </p:nvSpPr>
        <p:spPr>
          <a:xfrm>
            <a:off x="1353253" y="727049"/>
            <a:ext cx="562145" cy="562145"/>
          </a:xfrm>
          <a:prstGeom prst="ellipse">
            <a:avLst/>
          </a:prstGeom>
          <a:solidFill>
            <a:srgbClr val="C0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矩形 67"/>
          <p:cNvSpPr/>
          <p:nvPr/>
        </p:nvSpPr>
        <p:spPr>
          <a:xfrm>
            <a:off x="1375365" y="757866"/>
            <a:ext cx="5559138" cy="10156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6000" b="1" dirty="0">
                <a:gradFill>
                  <a:gsLst>
                    <a:gs pos="21000">
                      <a:schemeClr val="accent1"/>
                    </a:gs>
                    <a:gs pos="100000">
                      <a:schemeClr val="accent2"/>
                    </a:gs>
                  </a:gsLst>
                  <a:lin ang="2700000" scaled="0"/>
                </a:gradFill>
                <a:effectLst>
                  <a:outerShdw blurRad="38100" dist="63500" dir="2700000" algn="tl">
                    <a:srgbClr val="000000">
                      <a:alpha val="9000"/>
                    </a:srgbClr>
                  </a:outerShdw>
                </a:effectLst>
                <a:latin typeface="DIN Black" pitchFamily="50" charset="0"/>
              </a:rPr>
              <a:t>目录 </a:t>
            </a:r>
            <a:r>
              <a:rPr lang="en-US" altLang="zh-CN" sz="3200" b="1" dirty="0">
                <a:gradFill>
                  <a:gsLst>
                    <a:gs pos="21000">
                      <a:schemeClr val="accent1"/>
                    </a:gs>
                    <a:gs pos="100000">
                      <a:schemeClr val="accent2"/>
                    </a:gs>
                  </a:gsLst>
                  <a:lin ang="2700000" scaled="0"/>
                </a:gradFill>
                <a:effectLst>
                  <a:outerShdw blurRad="38100" dist="63500" dir="2700000" algn="tl">
                    <a:srgbClr val="000000">
                      <a:alpha val="9000"/>
                    </a:srgbClr>
                  </a:outerShdw>
                </a:effectLst>
              </a:rPr>
              <a:t>/ CONTENTS</a:t>
            </a:r>
            <a:endParaRPr lang="zh-CN" altLang="zh-CN" sz="3200" b="1" dirty="0">
              <a:gradFill>
                <a:gsLst>
                  <a:gs pos="21000">
                    <a:schemeClr val="accent1"/>
                  </a:gs>
                  <a:gs pos="100000">
                    <a:schemeClr val="accent2"/>
                  </a:gs>
                </a:gsLst>
                <a:lin ang="2700000" scaled="0"/>
              </a:gradFill>
              <a:effectLst>
                <a:outerShdw blurRad="38100" dist="63500" dir="2700000" algn="tl">
                  <a:srgbClr val="000000">
                    <a:alpha val="9000"/>
                  </a:srgbClr>
                </a:outerShdw>
              </a:effectLst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559978" y="2118490"/>
            <a:ext cx="727604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1552695" y="2086660"/>
            <a:ext cx="1354252" cy="503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: 圆角 14"/>
          <p:cNvSpPr/>
          <p:nvPr/>
        </p:nvSpPr>
        <p:spPr>
          <a:xfrm>
            <a:off x="3021812" y="3916459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0" name="组合 69"/>
          <p:cNvGrpSpPr/>
          <p:nvPr/>
        </p:nvGrpSpPr>
        <p:grpSpPr>
          <a:xfrm>
            <a:off x="2832918" y="3877909"/>
            <a:ext cx="787041" cy="787042"/>
            <a:chOff x="3492534" y="1754037"/>
            <a:chExt cx="571466" cy="571466"/>
          </a:xfrm>
        </p:grpSpPr>
        <p:sp>
          <p:nvSpPr>
            <p:cNvPr id="71" name="椭圆 70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72" name="弧形 71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73" name="椭圆 72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椭圆 76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78" name="椭圆 77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79" name="文本框 78"/>
          <p:cNvSpPr txBox="1"/>
          <p:nvPr/>
        </p:nvSpPr>
        <p:spPr>
          <a:xfrm>
            <a:off x="3016445" y="4055987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04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3635352" y="4081150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差别定价法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1" name="矩形: 圆角 32"/>
          <p:cNvSpPr/>
          <p:nvPr/>
        </p:nvSpPr>
        <p:spPr>
          <a:xfrm>
            <a:off x="6619093" y="3916459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2" name="组合 81"/>
          <p:cNvGrpSpPr/>
          <p:nvPr/>
        </p:nvGrpSpPr>
        <p:grpSpPr>
          <a:xfrm>
            <a:off x="6430199" y="3877909"/>
            <a:ext cx="787041" cy="787042"/>
            <a:chOff x="3492534" y="1754037"/>
            <a:chExt cx="571466" cy="571466"/>
          </a:xfrm>
        </p:grpSpPr>
        <p:sp>
          <p:nvSpPr>
            <p:cNvPr id="83" name="椭圆 82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84" name="弧形 83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85" name="椭圆 84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86" name="直接连接符 85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椭圆 87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89" name="椭圆 88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6613726" y="4055987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05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7158683" y="4088081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高峰负荷定价法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6" name="矩形: 圆角 32"/>
          <p:cNvSpPr/>
          <p:nvPr/>
        </p:nvSpPr>
        <p:spPr>
          <a:xfrm>
            <a:off x="4709100" y="5069692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7" name="组合 96"/>
          <p:cNvGrpSpPr/>
          <p:nvPr/>
        </p:nvGrpSpPr>
        <p:grpSpPr>
          <a:xfrm>
            <a:off x="4520206" y="5031142"/>
            <a:ext cx="787041" cy="787042"/>
            <a:chOff x="3492534" y="1754037"/>
            <a:chExt cx="571466" cy="571466"/>
          </a:xfrm>
        </p:grpSpPr>
        <p:sp>
          <p:nvSpPr>
            <p:cNvPr id="98" name="椭圆 97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99" name="弧形 98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00" name="椭圆 99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101" name="直接连接符 100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椭圆 102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04" name="椭圆 103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105" name="文本框 104"/>
          <p:cNvSpPr txBox="1"/>
          <p:nvPr/>
        </p:nvSpPr>
        <p:spPr>
          <a:xfrm>
            <a:off x="4703733" y="5209220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06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5274753" y="5234846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多产品定价法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2" name="矩形: 圆角 32"/>
          <p:cNvSpPr/>
          <p:nvPr/>
        </p:nvSpPr>
        <p:spPr>
          <a:xfrm>
            <a:off x="8375202" y="5038875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3" name="组合 92"/>
          <p:cNvGrpSpPr/>
          <p:nvPr/>
        </p:nvGrpSpPr>
        <p:grpSpPr>
          <a:xfrm>
            <a:off x="8186308" y="5000325"/>
            <a:ext cx="787041" cy="787042"/>
            <a:chOff x="3492534" y="1754037"/>
            <a:chExt cx="571466" cy="571466"/>
          </a:xfrm>
        </p:grpSpPr>
        <p:sp>
          <p:nvSpPr>
            <p:cNvPr id="94" name="椭圆 93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95" name="弧形 94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07" name="椭圆 106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108" name="直接连接符 107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椭圆 109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112" name="文本框 111"/>
          <p:cNvSpPr txBox="1"/>
          <p:nvPr/>
        </p:nvSpPr>
        <p:spPr>
          <a:xfrm>
            <a:off x="8369835" y="5178403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07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8940855" y="5073399"/>
            <a:ext cx="23132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中间产品转移价格的确定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1044575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2</a:t>
            </a:r>
            <a:r>
              <a:rPr lang="zh-CN" altLang="zh-CN" dirty="0">
                <a:effectLst/>
              </a:rPr>
              <a:t>节　增量分析定价法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一、什么是增量分析定价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法</a:t>
            </a:r>
            <a:endParaRPr lang="zh-CN" altLang="en-US" sz="2400" b="1" dirty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分析企业是否有正的增量利润，决定企业能否接受新任务。</a:t>
            </a:r>
            <a:endParaRPr lang="zh-CN" altLang="en-US" sz="2000" b="1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endParaRPr lang="zh-CN" altLang="en-US" sz="2000" b="1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585388" y="3126768"/>
            <a:ext cx="56044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增量利润</a:t>
            </a:r>
            <a:r>
              <a:rPr lang="en-US" altLang="zh-CN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=</a:t>
            </a: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接收新任务引起的增量收入</a:t>
            </a:r>
            <a:r>
              <a:rPr lang="en-US" altLang="zh-CN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-</a:t>
            </a: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增量成本</a:t>
            </a:r>
            <a:endParaRPr lang="zh-CN" altLang="en-US" sz="2000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1044575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2</a:t>
            </a:r>
            <a:r>
              <a:rPr lang="zh-CN" altLang="zh-CN" dirty="0">
                <a:effectLst/>
              </a:rPr>
              <a:t>节　增量分析定价法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二、增量分析定价法的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应用</a:t>
            </a:r>
            <a:endParaRPr lang="zh-CN" altLang="en-US" sz="2400" b="1" dirty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en-US" altLang="zh-CN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1.</a:t>
            </a: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企业是否按较低的价格接受新任务</a:t>
            </a:r>
            <a:endParaRPr lang="zh-CN" altLang="en-US" sz="2000" b="1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60506" y="2987677"/>
            <a:ext cx="10912369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spcAft>
                <a:spcPts val="0"/>
              </a:spcAft>
            </a:pPr>
            <a:r>
              <a:rPr lang="zh-CN" altLang="en-US" sz="2000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例</a:t>
            </a:r>
            <a:r>
              <a:rPr lang="en-US" altLang="zh-CN" sz="2000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8-2</a:t>
            </a:r>
            <a:endParaRPr lang="en-US" altLang="zh-CN" sz="2000" dirty="0" smtClean="0">
              <a:solidFill>
                <a:srgbClr val="C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anose="02020603050405020304" pitchFamily="18" charset="0"/>
            </a:endParaRPr>
          </a:p>
          <a:p>
            <a:pPr indent="457200"/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假定某航空公司在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和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两地之间飞行一次的全部成本为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45 000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元。在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和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之间增加一次飞行需要增加的成本为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20 000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元（固定成本为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25 000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元，包括机组人员工资、飞机折旧、机场设施及地勤费用等），增加一次飞行的票价收入为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30 000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元。问：在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和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两地之间是否应增开航班</a:t>
            </a:r>
            <a:r>
              <a:rPr lang="zh-CN" altLang="en-US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？</a:t>
            </a:r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endParaRPr lang="en-US" altLang="zh-CN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r>
              <a:rPr lang="zh-CN" altLang="en-US" sz="2000" dirty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解</a:t>
            </a:r>
            <a:r>
              <a:rPr lang="zh-CN" altLang="en-US" sz="2000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：</a:t>
            </a:r>
            <a:endParaRPr lang="en-US" altLang="zh-CN" sz="2000" dirty="0" smtClean="0">
              <a:solidFill>
                <a:srgbClr val="C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anose="02020603050405020304" pitchFamily="18" charset="0"/>
            </a:endParaRPr>
          </a:p>
          <a:p>
            <a:pPr indent="457200"/>
            <a:r>
              <a:rPr lang="en-US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      </a:t>
            </a:r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增量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收入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=30 000</a:t>
            </a:r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</a:t>
            </a:r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　　增量成本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=20 000</a:t>
            </a:r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</a:t>
            </a:r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r>
              <a:rPr lang="en-US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30 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000&gt;20 000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，所以，尽管票价收入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30 000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元小于全部成本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45 000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元，在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和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两地之间增开航班仍是合算的。</a:t>
            </a:r>
            <a:endParaRPr lang="zh-CN" altLang="zh-CN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1044575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2</a:t>
            </a:r>
            <a:r>
              <a:rPr lang="zh-CN" altLang="zh-CN" dirty="0">
                <a:effectLst/>
              </a:rPr>
              <a:t>节　增量分析定价法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二、增量分析定价法的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应用</a:t>
            </a:r>
            <a:endParaRPr lang="zh-CN" altLang="en-US" sz="2400" b="1" dirty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en-US" altLang="zh-CN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2.</a:t>
            </a: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为减少亏损，企业可否降价争取更多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任务</a:t>
            </a:r>
            <a:endParaRPr lang="zh-CN" altLang="en-US" sz="2000" b="1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60506" y="2987677"/>
            <a:ext cx="10912369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spcAft>
                <a:spcPts val="0"/>
              </a:spcAft>
            </a:pPr>
            <a:r>
              <a:rPr lang="zh-CN" altLang="en-US" sz="2000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例</a:t>
            </a:r>
            <a:r>
              <a:rPr lang="en-US" altLang="zh-CN" sz="2000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8-3</a:t>
            </a:r>
            <a:endParaRPr lang="en-US" altLang="zh-CN" sz="2000" dirty="0" smtClean="0">
              <a:solidFill>
                <a:srgbClr val="C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anose="02020603050405020304" pitchFamily="18" charset="0"/>
            </a:endParaRPr>
          </a:p>
          <a:p>
            <a:pPr indent="457200"/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某饭店有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100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间客房，目前正处于旅游淡季，客房出租率只有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30%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。一个单位要租用该饭店的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50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个房间举办为期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30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天的学习班，但对每个房间每天只肯出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150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元。该饭店每个客房的平均变动成本为每天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50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元，全年总固定成本为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2 400 000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元，正常价格为每天每房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200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元。如该饭店不承接这项业务，就会有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70%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的客房闲置不用。问：该饭店是否承接这项业务</a:t>
            </a:r>
            <a:r>
              <a:rPr lang="zh-CN" altLang="en-US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？</a:t>
            </a:r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endParaRPr lang="en-US" altLang="zh-CN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r>
              <a:rPr lang="zh-CN" altLang="en-US" sz="2000" dirty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解</a:t>
            </a:r>
            <a:r>
              <a:rPr lang="zh-CN" altLang="en-US" sz="2000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：</a:t>
            </a:r>
            <a:endParaRPr lang="en-US" altLang="zh-CN" sz="2000" dirty="0" smtClean="0">
              <a:solidFill>
                <a:srgbClr val="C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anose="02020603050405020304" pitchFamily="18" charset="0"/>
            </a:endParaRPr>
          </a:p>
          <a:p>
            <a:pPr indent="457200"/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如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承接这项业务</a:t>
            </a:r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：</a:t>
            </a:r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　　增量收入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=50×150×30=225 </a:t>
            </a:r>
            <a:r>
              <a:rPr lang="en-US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000</a:t>
            </a:r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　　增量成本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=</a:t>
            </a:r>
            <a:r>
              <a:rPr lang="en-US" altLang="zh-CN" u="sng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50×50×30=75 000</a:t>
            </a:r>
            <a:r>
              <a:rPr lang="zh-CN" altLang="zh-CN" u="sng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　</a:t>
            </a:r>
            <a:r>
              <a:rPr lang="en-US" altLang="zh-CN" u="sng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 </a:t>
            </a:r>
            <a:endParaRPr lang="en-US" altLang="zh-CN" u="sng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　　贡献（增量利润）　　　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150 000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（元</a:t>
            </a:r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）</a:t>
            </a:r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有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贡献，就应承接这项业务，承接这项业务比不承接可使饭店在淡季少亏损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150 000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元。</a:t>
            </a:r>
            <a:endParaRPr lang="zh-CN" altLang="zh-CN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1044575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2</a:t>
            </a:r>
            <a:r>
              <a:rPr lang="zh-CN" altLang="zh-CN" dirty="0">
                <a:effectLst/>
              </a:rPr>
              <a:t>节　增量分析定价法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二、增量分析定价法的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应用</a:t>
            </a:r>
            <a:endParaRPr lang="zh-CN" altLang="en-US" sz="2400" b="1" dirty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en-US" altLang="zh-CN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3.</a:t>
            </a: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企业生产互相替代或互补的几种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产品</a:t>
            </a:r>
            <a:endParaRPr lang="zh-CN" altLang="en-US" sz="2000" b="1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60506" y="2987677"/>
            <a:ext cx="10912369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spcAft>
                <a:spcPts val="0"/>
              </a:spcAft>
            </a:pPr>
            <a:r>
              <a:rPr lang="zh-CN" altLang="en-US" sz="2000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例</a:t>
            </a:r>
            <a:r>
              <a:rPr lang="en-US" altLang="zh-CN" sz="2000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8-4</a:t>
            </a:r>
            <a:endParaRPr lang="en-US" altLang="zh-CN" sz="2000" dirty="0" smtClean="0">
              <a:solidFill>
                <a:srgbClr val="C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anose="02020603050405020304" pitchFamily="18" charset="0"/>
            </a:endParaRPr>
          </a:p>
          <a:p>
            <a:pPr indent="457200"/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大昌航空公司打算开辟一条从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地到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地的支线。支线的单程票价为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400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/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人，估计每天的乘客有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100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人次。增辟支线每天增加的全部成本为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48 000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元。由于开辟支线可使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BC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干线上的客运量增加，预计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BC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干线上的总收入将增加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80 000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元，成本将增加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40 000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元。问：是否应开辟这条支线</a:t>
            </a:r>
            <a:r>
              <a:rPr lang="zh-CN" altLang="en-US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？</a:t>
            </a:r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1044575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2</a:t>
            </a:r>
            <a:r>
              <a:rPr lang="zh-CN" altLang="zh-CN" dirty="0">
                <a:effectLst/>
              </a:rPr>
              <a:t>节　增量分析定价法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二、增量分析定价法的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应用</a:t>
            </a:r>
            <a:endParaRPr lang="zh-CN" altLang="en-US" sz="2400" b="1" dirty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en-US" altLang="zh-CN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3.</a:t>
            </a: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企业生产互相替代或互补的几种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产品</a:t>
            </a:r>
            <a:endParaRPr lang="zh-CN" altLang="en-US" sz="2000" b="1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60506" y="2987677"/>
            <a:ext cx="10912369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000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解：</a:t>
            </a:r>
            <a:endParaRPr lang="en-US" altLang="zh-CN" sz="2000" dirty="0" smtClean="0">
              <a:solidFill>
                <a:srgbClr val="C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anose="02020603050405020304" pitchFamily="18" charset="0"/>
            </a:endParaRPr>
          </a:p>
          <a:p>
            <a:pPr indent="457200"/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开辟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支线后总的增量收入</a:t>
            </a:r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：</a:t>
            </a:r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　　支线上的增量收入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=400×100=40 </a:t>
            </a:r>
            <a:r>
              <a:rPr lang="en-US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000</a:t>
            </a:r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　　干线上的增量收入</a:t>
            </a:r>
            <a:r>
              <a:rPr lang="zh-CN" altLang="zh-CN" u="sng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　　　　　</a:t>
            </a:r>
            <a:r>
              <a:rPr lang="en-US" altLang="zh-CN" u="sng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 </a:t>
            </a:r>
            <a:r>
              <a:rPr lang="en-US" altLang="zh-CN" u="sng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80 </a:t>
            </a:r>
            <a:r>
              <a:rPr lang="en-US" altLang="zh-CN" u="sng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000</a:t>
            </a:r>
            <a:r>
              <a:rPr lang="zh-CN" altLang="zh-CN" u="sng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　</a:t>
            </a:r>
            <a:r>
              <a:rPr lang="en-US" altLang="zh-CN" u="sng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 </a:t>
            </a:r>
            <a:endParaRPr lang="en-US" altLang="zh-CN" u="sng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　　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	</a:t>
            </a:r>
            <a:r>
              <a:rPr lang="en-US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                              120 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000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（元</a:t>
            </a:r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）</a:t>
            </a:r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开辟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支线后总的增量成本</a:t>
            </a:r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：</a:t>
            </a:r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　　支线上的增量成本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	48 </a:t>
            </a:r>
            <a:r>
              <a:rPr lang="en-US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000</a:t>
            </a:r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　　干线上的增量成本</a:t>
            </a:r>
            <a:r>
              <a:rPr lang="zh-CN" altLang="zh-CN" u="sng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　　　　</a:t>
            </a:r>
            <a:r>
              <a:rPr lang="en-US" altLang="zh-CN" u="sng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40 </a:t>
            </a:r>
            <a:r>
              <a:rPr lang="en-US" altLang="zh-CN" u="sng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000</a:t>
            </a:r>
            <a:r>
              <a:rPr lang="zh-CN" altLang="zh-CN" u="sng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　</a:t>
            </a:r>
            <a:r>
              <a:rPr lang="en-US" altLang="zh-CN" u="sng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 </a:t>
            </a:r>
            <a:endParaRPr lang="en-US" altLang="zh-CN" u="sng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　　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	</a:t>
            </a:r>
            <a:r>
              <a:rPr lang="en-US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                          88 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000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（元</a:t>
            </a:r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）</a:t>
            </a:r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　　开辟支线后总的增量利润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=120 000-88 000=32 000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（元</a:t>
            </a:r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）</a:t>
            </a:r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有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增量利润，说明开辟支线的方案是可以接受的。而如果孤立地从支线看，开辟支线是要亏损的</a:t>
            </a:r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endParaRPr lang="zh-CN" altLang="zh-CN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: 圆角 14"/>
          <p:cNvSpPr/>
          <p:nvPr/>
        </p:nvSpPr>
        <p:spPr>
          <a:xfrm>
            <a:off x="1101172" y="2763226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912278" y="2724676"/>
            <a:ext cx="787041" cy="787042"/>
            <a:chOff x="3492534" y="1754037"/>
            <a:chExt cx="571466" cy="571466"/>
          </a:xfrm>
        </p:grpSpPr>
        <p:sp>
          <p:nvSpPr>
            <p:cNvPr id="19" name="椭圆 18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22" name="弧形 21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27" name="直接连接符 26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椭圆 29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094202" y="2902754"/>
            <a:ext cx="423193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01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651855" y="2955315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成本加成定价法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矩形: 圆角 32"/>
          <p:cNvSpPr/>
          <p:nvPr/>
        </p:nvSpPr>
        <p:spPr>
          <a:xfrm>
            <a:off x="4698453" y="2763226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4509559" y="2724676"/>
            <a:ext cx="787041" cy="787042"/>
            <a:chOff x="3492534" y="1754037"/>
            <a:chExt cx="571466" cy="571466"/>
          </a:xfrm>
        </p:grpSpPr>
        <p:sp>
          <p:nvSpPr>
            <p:cNvPr id="37" name="椭圆 36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38" name="弧形 37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40" name="直接连接符 39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椭圆 41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43" name="椭圆 42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4691483" y="2902754"/>
            <a:ext cx="423193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02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297375" y="2928201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增量分析定价法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5" name="矩形: 圆角 44"/>
          <p:cNvSpPr/>
          <p:nvPr/>
        </p:nvSpPr>
        <p:spPr>
          <a:xfrm>
            <a:off x="8365416" y="2738251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6" name="组合 45"/>
          <p:cNvGrpSpPr/>
          <p:nvPr/>
        </p:nvGrpSpPr>
        <p:grpSpPr>
          <a:xfrm>
            <a:off x="8176522" y="2699701"/>
            <a:ext cx="787041" cy="787042"/>
            <a:chOff x="3492534" y="1754037"/>
            <a:chExt cx="571466" cy="571466"/>
          </a:xfrm>
        </p:grpSpPr>
        <p:sp>
          <p:nvSpPr>
            <p:cNvPr id="49" name="椭圆 48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50" name="弧形 49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52" name="直接连接符 51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椭圆 53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8358446" y="2877779"/>
            <a:ext cx="423193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03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8963563" y="2904514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最优报价的确定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6" name="椭圆 75"/>
          <p:cNvSpPr/>
          <p:nvPr/>
        </p:nvSpPr>
        <p:spPr>
          <a:xfrm>
            <a:off x="1353253" y="727049"/>
            <a:ext cx="562145" cy="562145"/>
          </a:xfrm>
          <a:prstGeom prst="ellipse">
            <a:avLst/>
          </a:prstGeom>
          <a:solidFill>
            <a:srgbClr val="C0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矩形 67"/>
          <p:cNvSpPr/>
          <p:nvPr/>
        </p:nvSpPr>
        <p:spPr>
          <a:xfrm>
            <a:off x="1375365" y="757866"/>
            <a:ext cx="5559138" cy="10156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6000" b="1" dirty="0">
                <a:gradFill>
                  <a:gsLst>
                    <a:gs pos="21000">
                      <a:schemeClr val="accent1"/>
                    </a:gs>
                    <a:gs pos="100000">
                      <a:schemeClr val="accent2"/>
                    </a:gs>
                  </a:gsLst>
                  <a:lin ang="2700000" scaled="0"/>
                </a:gradFill>
                <a:effectLst>
                  <a:outerShdw blurRad="38100" dist="63500" dir="2700000" algn="tl">
                    <a:srgbClr val="000000">
                      <a:alpha val="9000"/>
                    </a:srgbClr>
                  </a:outerShdw>
                </a:effectLst>
                <a:latin typeface="DIN Black" pitchFamily="50" charset="0"/>
              </a:rPr>
              <a:t>目录 </a:t>
            </a:r>
            <a:r>
              <a:rPr lang="en-US" altLang="zh-CN" sz="3200" b="1" dirty="0">
                <a:gradFill>
                  <a:gsLst>
                    <a:gs pos="21000">
                      <a:schemeClr val="accent1"/>
                    </a:gs>
                    <a:gs pos="100000">
                      <a:schemeClr val="accent2"/>
                    </a:gs>
                  </a:gsLst>
                  <a:lin ang="2700000" scaled="0"/>
                </a:gradFill>
                <a:effectLst>
                  <a:outerShdw blurRad="38100" dist="63500" dir="2700000" algn="tl">
                    <a:srgbClr val="000000">
                      <a:alpha val="9000"/>
                    </a:srgbClr>
                  </a:outerShdw>
                </a:effectLst>
              </a:rPr>
              <a:t>/ CONTENTS</a:t>
            </a:r>
            <a:endParaRPr lang="zh-CN" altLang="zh-CN" sz="3200" b="1" dirty="0">
              <a:gradFill>
                <a:gsLst>
                  <a:gs pos="21000">
                    <a:schemeClr val="accent1"/>
                  </a:gs>
                  <a:gs pos="100000">
                    <a:schemeClr val="accent2"/>
                  </a:gs>
                </a:gsLst>
                <a:lin ang="2700000" scaled="0"/>
              </a:gradFill>
              <a:effectLst>
                <a:outerShdw blurRad="38100" dist="63500" dir="2700000" algn="tl">
                  <a:srgbClr val="000000">
                    <a:alpha val="9000"/>
                  </a:srgbClr>
                </a:outerShdw>
              </a:effectLst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559978" y="2118490"/>
            <a:ext cx="727604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1552695" y="2086660"/>
            <a:ext cx="1354252" cy="503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: 圆角 14"/>
          <p:cNvSpPr/>
          <p:nvPr/>
        </p:nvSpPr>
        <p:spPr>
          <a:xfrm>
            <a:off x="3021812" y="3916459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0" name="组合 69"/>
          <p:cNvGrpSpPr/>
          <p:nvPr/>
        </p:nvGrpSpPr>
        <p:grpSpPr>
          <a:xfrm>
            <a:off x="2832918" y="3877909"/>
            <a:ext cx="787041" cy="787042"/>
            <a:chOff x="3492534" y="1754037"/>
            <a:chExt cx="571466" cy="571466"/>
          </a:xfrm>
        </p:grpSpPr>
        <p:sp>
          <p:nvSpPr>
            <p:cNvPr id="71" name="椭圆 70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72" name="弧形 71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73" name="椭圆 72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椭圆 76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78" name="椭圆 77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79" name="文本框 78"/>
          <p:cNvSpPr txBox="1"/>
          <p:nvPr/>
        </p:nvSpPr>
        <p:spPr>
          <a:xfrm>
            <a:off x="3016445" y="4055987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04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3635352" y="4081150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差别定价法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1" name="矩形: 圆角 32"/>
          <p:cNvSpPr/>
          <p:nvPr/>
        </p:nvSpPr>
        <p:spPr>
          <a:xfrm>
            <a:off x="6619093" y="3916459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2" name="组合 81"/>
          <p:cNvGrpSpPr/>
          <p:nvPr/>
        </p:nvGrpSpPr>
        <p:grpSpPr>
          <a:xfrm>
            <a:off x="6430199" y="3877909"/>
            <a:ext cx="787041" cy="787042"/>
            <a:chOff x="3492534" y="1754037"/>
            <a:chExt cx="571466" cy="571466"/>
          </a:xfrm>
        </p:grpSpPr>
        <p:sp>
          <p:nvSpPr>
            <p:cNvPr id="83" name="椭圆 82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84" name="弧形 83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85" name="椭圆 84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86" name="直接连接符 85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椭圆 87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89" name="椭圆 88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6613726" y="4055987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05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7158683" y="4088081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高峰负荷定价法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6" name="矩形: 圆角 32"/>
          <p:cNvSpPr/>
          <p:nvPr/>
        </p:nvSpPr>
        <p:spPr>
          <a:xfrm>
            <a:off x="4709100" y="5069692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7" name="组合 96"/>
          <p:cNvGrpSpPr/>
          <p:nvPr/>
        </p:nvGrpSpPr>
        <p:grpSpPr>
          <a:xfrm>
            <a:off x="4520206" y="5031142"/>
            <a:ext cx="787041" cy="787042"/>
            <a:chOff x="3492534" y="1754037"/>
            <a:chExt cx="571466" cy="571466"/>
          </a:xfrm>
        </p:grpSpPr>
        <p:sp>
          <p:nvSpPr>
            <p:cNvPr id="98" name="椭圆 97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99" name="弧形 98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00" name="椭圆 99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101" name="直接连接符 100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椭圆 102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04" name="椭圆 103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105" name="文本框 104"/>
          <p:cNvSpPr txBox="1"/>
          <p:nvPr/>
        </p:nvSpPr>
        <p:spPr>
          <a:xfrm>
            <a:off x="4703733" y="5209220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06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5274753" y="5234846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多产品定价法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2" name="矩形: 圆角 32"/>
          <p:cNvSpPr/>
          <p:nvPr/>
        </p:nvSpPr>
        <p:spPr>
          <a:xfrm>
            <a:off x="8375202" y="5038875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3" name="组合 92"/>
          <p:cNvGrpSpPr/>
          <p:nvPr/>
        </p:nvGrpSpPr>
        <p:grpSpPr>
          <a:xfrm>
            <a:off x="8186308" y="5000325"/>
            <a:ext cx="787041" cy="787042"/>
            <a:chOff x="3492534" y="1754037"/>
            <a:chExt cx="571466" cy="571466"/>
          </a:xfrm>
        </p:grpSpPr>
        <p:sp>
          <p:nvSpPr>
            <p:cNvPr id="94" name="椭圆 93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95" name="弧形 94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07" name="椭圆 106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108" name="直接连接符 107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椭圆 109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112" name="文本框 111"/>
          <p:cNvSpPr txBox="1"/>
          <p:nvPr/>
        </p:nvSpPr>
        <p:spPr>
          <a:xfrm>
            <a:off x="8369835" y="5178403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07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8940855" y="5073399"/>
            <a:ext cx="23132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中间产品转移价格的确定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1044575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3</a:t>
            </a:r>
            <a:r>
              <a:rPr lang="zh-CN" altLang="zh-CN" dirty="0">
                <a:effectLst/>
              </a:rPr>
              <a:t>节　最优报价的确定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二、增量分析定价法的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应用</a:t>
            </a:r>
            <a:endParaRPr lang="zh-CN" altLang="en-US" sz="2400" b="1" dirty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en-US" altLang="zh-CN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1.</a:t>
            </a: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从原理上讲，确定最优报价就是找出能提供最大贡献期望值的报价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方案</a:t>
            </a:r>
            <a:endParaRPr lang="zh-CN" altLang="en-US" sz="2000" b="1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60506" y="2987677"/>
            <a:ext cx="10912369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spcAft>
                <a:spcPts val="0"/>
              </a:spcAft>
            </a:pPr>
            <a:r>
              <a:rPr lang="zh-CN" altLang="en-US" sz="2000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例</a:t>
            </a:r>
            <a:r>
              <a:rPr lang="en-US" altLang="zh-CN" sz="2000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8-5</a:t>
            </a:r>
            <a:endParaRPr lang="en-US" altLang="zh-CN" sz="2000" dirty="0" smtClean="0">
              <a:solidFill>
                <a:srgbClr val="C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anose="02020603050405020304" pitchFamily="18" charset="0"/>
            </a:endParaRPr>
          </a:p>
          <a:p>
            <a:pPr indent="457200"/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大昌公司各种报价的贡献和中标概率已知，各种报价的贡献期望值的计算如表所示</a:t>
            </a:r>
            <a:r>
              <a:rPr lang="zh-CN" altLang="en-US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endParaRPr lang="en-US" altLang="zh-CN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endParaRPr lang="en-US" altLang="zh-CN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endParaRPr lang="en-US" altLang="zh-CN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r>
              <a:rPr lang="zh-CN" altLang="en-US" dirty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解</a:t>
            </a:r>
            <a:r>
              <a:rPr lang="zh-CN" altLang="en-US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：</a:t>
            </a:r>
            <a:endParaRPr lang="en-US" altLang="zh-CN" dirty="0" smtClean="0">
              <a:solidFill>
                <a:srgbClr val="C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anose="02020603050405020304" pitchFamily="18" charset="0"/>
            </a:endParaRPr>
          </a:p>
          <a:p>
            <a:pPr indent="457200"/>
            <a:r>
              <a:rPr lang="zh-CN" altLang="en-US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报价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50 000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元、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60 000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元、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70 000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元和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80 000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元时的贡献期望值分别为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、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7 000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元、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10 000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元和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9 000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元。以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10 000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元为最大，故最优报价应为 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70 000 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元。</a:t>
            </a:r>
            <a:endParaRPr lang="zh-CN" altLang="zh-CN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858890" y="3664394"/>
          <a:ext cx="10515600" cy="12801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78726"/>
                <a:gridCol w="2278726"/>
                <a:gridCol w="2278726"/>
                <a:gridCol w="3679422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400">
                          <a:effectLst/>
                        </a:rPr>
                        <a:t>报价（元）</a:t>
                      </a:r>
                      <a:endParaRPr lang="zh-CN" sz="18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400">
                          <a:effectLst/>
                        </a:rPr>
                        <a:t>（</a:t>
                      </a:r>
                      <a:r>
                        <a:rPr lang="en-US" sz="1400">
                          <a:effectLst/>
                        </a:rPr>
                        <a:t>1</a:t>
                      </a:r>
                      <a:r>
                        <a:rPr lang="zh-CN" sz="1400">
                          <a:effectLst/>
                        </a:rPr>
                        <a:t>）</a:t>
                      </a:r>
                      <a:endParaRPr lang="zh-CN" sz="18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400" dirty="0">
                          <a:effectLst/>
                        </a:rPr>
                        <a:t>贡献（元）</a:t>
                      </a:r>
                      <a:endParaRPr lang="zh-CN" sz="1800" dirty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400" dirty="0">
                          <a:effectLst/>
                        </a:rPr>
                        <a:t>（</a:t>
                      </a:r>
                      <a:r>
                        <a:rPr lang="en-US" sz="1400" dirty="0">
                          <a:effectLst/>
                        </a:rPr>
                        <a:t>2</a:t>
                      </a:r>
                      <a:r>
                        <a:rPr lang="zh-CN" sz="1400" dirty="0">
                          <a:effectLst/>
                        </a:rPr>
                        <a:t>）</a:t>
                      </a:r>
                      <a:endParaRPr lang="zh-CN" sz="1800" dirty="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400">
                          <a:effectLst/>
                        </a:rPr>
                        <a:t>中标概率（</a:t>
                      </a:r>
                      <a:r>
                        <a:rPr lang="en-US" sz="1400">
                          <a:effectLst/>
                        </a:rPr>
                        <a:t>P</a:t>
                      </a:r>
                      <a:r>
                        <a:rPr lang="zh-CN" sz="1400">
                          <a:effectLst/>
                        </a:rPr>
                        <a:t>）</a:t>
                      </a:r>
                      <a:endParaRPr lang="zh-CN" sz="18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400">
                          <a:effectLst/>
                        </a:rPr>
                        <a:t>（</a:t>
                      </a:r>
                      <a:r>
                        <a:rPr lang="en-US" sz="1400">
                          <a:effectLst/>
                        </a:rPr>
                        <a:t>3</a:t>
                      </a:r>
                      <a:r>
                        <a:rPr lang="zh-CN" sz="1400">
                          <a:effectLst/>
                        </a:rPr>
                        <a:t>）</a:t>
                      </a:r>
                      <a:endParaRPr lang="zh-CN" sz="18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400">
                          <a:effectLst/>
                        </a:rPr>
                        <a:t>贡献的期望值（元）</a:t>
                      </a:r>
                      <a:endParaRPr lang="zh-CN" sz="180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400">
                          <a:effectLst/>
                        </a:rPr>
                        <a:t>（</a:t>
                      </a:r>
                      <a:r>
                        <a:rPr lang="en-US" sz="1400">
                          <a:effectLst/>
                        </a:rPr>
                        <a:t>4</a:t>
                      </a:r>
                      <a:r>
                        <a:rPr lang="zh-CN" sz="1400">
                          <a:effectLst/>
                        </a:rPr>
                        <a:t>）</a:t>
                      </a:r>
                      <a:r>
                        <a:rPr lang="en-US" sz="1400">
                          <a:effectLst/>
                        </a:rPr>
                        <a:t>=</a:t>
                      </a:r>
                      <a:r>
                        <a:rPr lang="zh-CN" sz="1400">
                          <a:effectLst/>
                        </a:rPr>
                        <a:t>（</a:t>
                      </a:r>
                      <a:r>
                        <a:rPr lang="en-US" sz="1400">
                          <a:effectLst/>
                        </a:rPr>
                        <a:t>2</a:t>
                      </a:r>
                      <a:r>
                        <a:rPr lang="zh-CN" sz="1400">
                          <a:effectLst/>
                        </a:rPr>
                        <a:t>）</a:t>
                      </a:r>
                      <a:r>
                        <a:rPr lang="en-US" sz="1400">
                          <a:effectLst/>
                        </a:rPr>
                        <a:t>×</a:t>
                      </a:r>
                      <a:r>
                        <a:rPr lang="zh-CN" sz="1400">
                          <a:effectLst/>
                        </a:rPr>
                        <a:t>（</a:t>
                      </a:r>
                      <a:r>
                        <a:rPr lang="en-US" sz="1400">
                          <a:effectLst/>
                        </a:rPr>
                        <a:t>3</a:t>
                      </a:r>
                      <a:r>
                        <a:rPr lang="zh-CN" sz="1400">
                          <a:effectLst/>
                        </a:rPr>
                        <a:t>）</a:t>
                      </a:r>
                      <a:endParaRPr lang="zh-CN" sz="18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50 000</a:t>
                      </a:r>
                      <a:endParaRPr lang="zh-CN" sz="18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</a:t>
                      </a:r>
                      <a:r>
                        <a:rPr lang="zh-CN" sz="1400">
                          <a:effectLst/>
                        </a:rPr>
                        <a:t>　</a:t>
                      </a:r>
                      <a:endParaRPr lang="zh-CN" sz="18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0.90</a:t>
                      </a:r>
                      <a:endParaRPr lang="zh-CN" sz="18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</a:t>
                      </a:r>
                      <a:r>
                        <a:rPr lang="zh-CN" sz="1400">
                          <a:effectLst/>
                        </a:rPr>
                        <a:t>　</a:t>
                      </a:r>
                      <a:endParaRPr lang="zh-CN" sz="18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60 000</a:t>
                      </a:r>
                      <a:endParaRPr lang="zh-CN" sz="18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10 000</a:t>
                      </a:r>
                      <a:endParaRPr lang="zh-CN" sz="18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0.70</a:t>
                      </a:r>
                      <a:endParaRPr lang="zh-CN" sz="18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7 000</a:t>
                      </a:r>
                      <a:endParaRPr lang="zh-CN" sz="18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70 000</a:t>
                      </a:r>
                      <a:endParaRPr lang="zh-CN" sz="18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20 000</a:t>
                      </a:r>
                      <a:endParaRPr lang="zh-CN" sz="18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0.50</a:t>
                      </a:r>
                      <a:endParaRPr lang="zh-CN" sz="18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10 000</a:t>
                      </a:r>
                      <a:endParaRPr lang="zh-CN" sz="18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80 000</a:t>
                      </a:r>
                      <a:endParaRPr lang="zh-CN" sz="18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30 000</a:t>
                      </a:r>
                      <a:endParaRPr lang="zh-CN" sz="18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0.30</a:t>
                      </a:r>
                      <a:endParaRPr lang="zh-CN" sz="18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9 000</a:t>
                      </a:r>
                      <a:endParaRPr lang="zh-CN" sz="1800" dirty="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1044575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3</a:t>
            </a:r>
            <a:r>
              <a:rPr lang="zh-CN" altLang="zh-CN" dirty="0">
                <a:effectLst/>
              </a:rPr>
              <a:t>节　最优报价的确定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二、增量分析定价法的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应用</a:t>
            </a:r>
            <a:endParaRPr lang="zh-CN" altLang="en-US" sz="2400" b="1" dirty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en-US" altLang="zh-CN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2.</a:t>
            </a: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实践中的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做法</a:t>
            </a:r>
            <a:endParaRPr lang="en-US" altLang="zh-CN" sz="2000" b="1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2">
              <a:lnSpc>
                <a:spcPct val="150000"/>
              </a:lnSpc>
            </a:pPr>
            <a:r>
              <a:rPr lang="zh-CN" altLang="en-US" b="1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先确定成本基数（包括固定成本和变动成本），在此基数上进行加成（按一定利润率加上一笔利润），就得出报价数字。</a:t>
            </a:r>
            <a:endParaRPr lang="zh-CN" altLang="en-US" b="1" dirty="0">
              <a:solidFill>
                <a:srgbClr val="0070C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2">
              <a:lnSpc>
                <a:spcPct val="150000"/>
              </a:lnSpc>
            </a:pPr>
            <a:r>
              <a:rPr lang="zh-CN" altLang="en-US" b="1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用成本加成定价法确定报价，有时会恰好等于通过计算最大贡献期望值确定的报价。但这只是巧合。</a:t>
            </a:r>
            <a:endParaRPr lang="zh-CN" altLang="en-US" b="1" dirty="0">
              <a:solidFill>
                <a:srgbClr val="0070C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: 圆角 14"/>
          <p:cNvSpPr/>
          <p:nvPr/>
        </p:nvSpPr>
        <p:spPr>
          <a:xfrm>
            <a:off x="1101172" y="2763226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912278" y="2724676"/>
            <a:ext cx="787041" cy="787042"/>
            <a:chOff x="3492534" y="1754037"/>
            <a:chExt cx="571466" cy="571466"/>
          </a:xfrm>
        </p:grpSpPr>
        <p:sp>
          <p:nvSpPr>
            <p:cNvPr id="19" name="椭圆 18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22" name="弧形 21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27" name="直接连接符 26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椭圆 29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094202" y="2902754"/>
            <a:ext cx="423193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01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651855" y="2955315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成本加成定价法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矩形: 圆角 32"/>
          <p:cNvSpPr/>
          <p:nvPr/>
        </p:nvSpPr>
        <p:spPr>
          <a:xfrm>
            <a:off x="4698453" y="2763226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4509559" y="2724676"/>
            <a:ext cx="787041" cy="787042"/>
            <a:chOff x="3492534" y="1754037"/>
            <a:chExt cx="571466" cy="571466"/>
          </a:xfrm>
        </p:grpSpPr>
        <p:sp>
          <p:nvSpPr>
            <p:cNvPr id="37" name="椭圆 36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38" name="弧形 37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40" name="直接连接符 39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椭圆 41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43" name="椭圆 42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4691483" y="2902754"/>
            <a:ext cx="423193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02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297375" y="2928201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增量分析定价法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5" name="矩形: 圆角 44"/>
          <p:cNvSpPr/>
          <p:nvPr/>
        </p:nvSpPr>
        <p:spPr>
          <a:xfrm>
            <a:off x="8365416" y="2738251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6" name="组合 45"/>
          <p:cNvGrpSpPr/>
          <p:nvPr/>
        </p:nvGrpSpPr>
        <p:grpSpPr>
          <a:xfrm>
            <a:off x="8176522" y="2699701"/>
            <a:ext cx="787041" cy="787042"/>
            <a:chOff x="3492534" y="1754037"/>
            <a:chExt cx="571466" cy="571466"/>
          </a:xfrm>
        </p:grpSpPr>
        <p:sp>
          <p:nvSpPr>
            <p:cNvPr id="49" name="椭圆 48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50" name="弧形 49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52" name="直接连接符 51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椭圆 53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8358446" y="2877779"/>
            <a:ext cx="423193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03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8963563" y="2904514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最优报价的确定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6" name="椭圆 75"/>
          <p:cNvSpPr/>
          <p:nvPr/>
        </p:nvSpPr>
        <p:spPr>
          <a:xfrm>
            <a:off x="1353253" y="727049"/>
            <a:ext cx="562145" cy="562145"/>
          </a:xfrm>
          <a:prstGeom prst="ellipse">
            <a:avLst/>
          </a:prstGeom>
          <a:solidFill>
            <a:srgbClr val="C0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矩形 67"/>
          <p:cNvSpPr/>
          <p:nvPr/>
        </p:nvSpPr>
        <p:spPr>
          <a:xfrm>
            <a:off x="1375365" y="757866"/>
            <a:ext cx="5559138" cy="10156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6000" b="1" dirty="0">
                <a:gradFill>
                  <a:gsLst>
                    <a:gs pos="21000">
                      <a:schemeClr val="accent1"/>
                    </a:gs>
                    <a:gs pos="100000">
                      <a:schemeClr val="accent2"/>
                    </a:gs>
                  </a:gsLst>
                  <a:lin ang="2700000" scaled="0"/>
                </a:gradFill>
                <a:effectLst>
                  <a:outerShdw blurRad="38100" dist="63500" dir="2700000" algn="tl">
                    <a:srgbClr val="000000">
                      <a:alpha val="9000"/>
                    </a:srgbClr>
                  </a:outerShdw>
                </a:effectLst>
                <a:latin typeface="DIN Black" pitchFamily="50" charset="0"/>
              </a:rPr>
              <a:t>目录 </a:t>
            </a:r>
            <a:r>
              <a:rPr lang="en-US" altLang="zh-CN" sz="3200" b="1" dirty="0">
                <a:gradFill>
                  <a:gsLst>
                    <a:gs pos="21000">
                      <a:schemeClr val="accent1"/>
                    </a:gs>
                    <a:gs pos="100000">
                      <a:schemeClr val="accent2"/>
                    </a:gs>
                  </a:gsLst>
                  <a:lin ang="2700000" scaled="0"/>
                </a:gradFill>
                <a:effectLst>
                  <a:outerShdw blurRad="38100" dist="63500" dir="2700000" algn="tl">
                    <a:srgbClr val="000000">
                      <a:alpha val="9000"/>
                    </a:srgbClr>
                  </a:outerShdw>
                </a:effectLst>
              </a:rPr>
              <a:t>/ CONTENTS</a:t>
            </a:r>
            <a:endParaRPr lang="zh-CN" altLang="zh-CN" sz="3200" b="1" dirty="0">
              <a:gradFill>
                <a:gsLst>
                  <a:gs pos="21000">
                    <a:schemeClr val="accent1"/>
                  </a:gs>
                  <a:gs pos="100000">
                    <a:schemeClr val="accent2"/>
                  </a:gs>
                </a:gsLst>
                <a:lin ang="2700000" scaled="0"/>
              </a:gradFill>
              <a:effectLst>
                <a:outerShdw blurRad="38100" dist="63500" dir="2700000" algn="tl">
                  <a:srgbClr val="000000">
                    <a:alpha val="9000"/>
                  </a:srgbClr>
                </a:outerShdw>
              </a:effectLst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559978" y="2118490"/>
            <a:ext cx="727604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1552695" y="2086660"/>
            <a:ext cx="1354252" cy="503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: 圆角 14"/>
          <p:cNvSpPr/>
          <p:nvPr/>
        </p:nvSpPr>
        <p:spPr>
          <a:xfrm>
            <a:off x="3021812" y="3916459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0" name="组合 69"/>
          <p:cNvGrpSpPr/>
          <p:nvPr/>
        </p:nvGrpSpPr>
        <p:grpSpPr>
          <a:xfrm>
            <a:off x="2832918" y="3877909"/>
            <a:ext cx="787041" cy="787042"/>
            <a:chOff x="3492534" y="1754037"/>
            <a:chExt cx="571466" cy="571466"/>
          </a:xfrm>
        </p:grpSpPr>
        <p:sp>
          <p:nvSpPr>
            <p:cNvPr id="71" name="椭圆 70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72" name="弧形 71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73" name="椭圆 72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椭圆 76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78" name="椭圆 77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79" name="文本框 78"/>
          <p:cNvSpPr txBox="1"/>
          <p:nvPr/>
        </p:nvSpPr>
        <p:spPr>
          <a:xfrm>
            <a:off x="3016445" y="4055987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04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3635352" y="4081150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差别定价法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1" name="矩形: 圆角 32"/>
          <p:cNvSpPr/>
          <p:nvPr/>
        </p:nvSpPr>
        <p:spPr>
          <a:xfrm>
            <a:off x="6619093" y="3916459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2" name="组合 81"/>
          <p:cNvGrpSpPr/>
          <p:nvPr/>
        </p:nvGrpSpPr>
        <p:grpSpPr>
          <a:xfrm>
            <a:off x="6430199" y="3877909"/>
            <a:ext cx="787041" cy="787042"/>
            <a:chOff x="3492534" y="1754037"/>
            <a:chExt cx="571466" cy="571466"/>
          </a:xfrm>
        </p:grpSpPr>
        <p:sp>
          <p:nvSpPr>
            <p:cNvPr id="83" name="椭圆 82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84" name="弧形 83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85" name="椭圆 84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86" name="直接连接符 85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椭圆 87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89" name="椭圆 88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6613726" y="4055987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05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7158683" y="4088081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高峰负荷定价法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6" name="矩形: 圆角 32"/>
          <p:cNvSpPr/>
          <p:nvPr/>
        </p:nvSpPr>
        <p:spPr>
          <a:xfrm>
            <a:off x="4709100" y="5069692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7" name="组合 96"/>
          <p:cNvGrpSpPr/>
          <p:nvPr/>
        </p:nvGrpSpPr>
        <p:grpSpPr>
          <a:xfrm>
            <a:off x="4520206" y="5031142"/>
            <a:ext cx="787041" cy="787042"/>
            <a:chOff x="3492534" y="1754037"/>
            <a:chExt cx="571466" cy="571466"/>
          </a:xfrm>
        </p:grpSpPr>
        <p:sp>
          <p:nvSpPr>
            <p:cNvPr id="98" name="椭圆 97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99" name="弧形 98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00" name="椭圆 99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101" name="直接连接符 100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椭圆 102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04" name="椭圆 103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105" name="文本框 104"/>
          <p:cNvSpPr txBox="1"/>
          <p:nvPr/>
        </p:nvSpPr>
        <p:spPr>
          <a:xfrm>
            <a:off x="4703733" y="5209220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06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5274753" y="5234846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多产品定价法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2" name="矩形: 圆角 32"/>
          <p:cNvSpPr/>
          <p:nvPr/>
        </p:nvSpPr>
        <p:spPr>
          <a:xfrm>
            <a:off x="8375202" y="5038875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3" name="组合 92"/>
          <p:cNvGrpSpPr/>
          <p:nvPr/>
        </p:nvGrpSpPr>
        <p:grpSpPr>
          <a:xfrm>
            <a:off x="8186308" y="5000325"/>
            <a:ext cx="787041" cy="787042"/>
            <a:chOff x="3492534" y="1754037"/>
            <a:chExt cx="571466" cy="571466"/>
          </a:xfrm>
        </p:grpSpPr>
        <p:sp>
          <p:nvSpPr>
            <p:cNvPr id="94" name="椭圆 93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95" name="弧形 94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07" name="椭圆 106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108" name="直接连接符 107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椭圆 109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112" name="文本框 111"/>
          <p:cNvSpPr txBox="1"/>
          <p:nvPr/>
        </p:nvSpPr>
        <p:spPr>
          <a:xfrm>
            <a:off x="8369835" y="5178403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07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8940855" y="5073399"/>
            <a:ext cx="23132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中间产品转移价格的确定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1044575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4</a:t>
            </a:r>
            <a:r>
              <a:rPr lang="zh-CN" altLang="zh-CN" dirty="0">
                <a:effectLst/>
              </a:rPr>
              <a:t>节　差别定价法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一、什么是差别定价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法</a:t>
            </a:r>
            <a:endParaRPr lang="zh-CN" altLang="en-US" sz="2400" b="1" dirty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差别定价法就是对同一种产品，根据不同的顾客、不同的市场采用不同的价格。</a:t>
            </a:r>
            <a:endParaRPr lang="zh-CN" altLang="en-US" b="1" dirty="0">
              <a:solidFill>
                <a:srgbClr val="0070C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1044575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4</a:t>
            </a:r>
            <a:r>
              <a:rPr lang="zh-CN" altLang="zh-CN" dirty="0">
                <a:effectLst/>
              </a:rPr>
              <a:t>节　差别定价法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一、什么是差别定价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法</a:t>
            </a:r>
            <a:endParaRPr lang="zh-CN" altLang="en-US" sz="2400" b="1" dirty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en-US" altLang="zh-CN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1.</a:t>
            </a: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差别价格的存在需要具备的三个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条件</a:t>
            </a:r>
            <a:endParaRPr lang="zh-CN" altLang="en-US" sz="2000" b="1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aphicFrame>
        <p:nvGraphicFramePr>
          <p:cNvPr id="4" name="图示 3"/>
          <p:cNvGraphicFramePr/>
          <p:nvPr/>
        </p:nvGraphicFramePr>
        <p:xfrm>
          <a:off x="3061063" y="2591026"/>
          <a:ext cx="6096000" cy="2699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1044575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4</a:t>
            </a:r>
            <a:r>
              <a:rPr lang="zh-CN" altLang="zh-CN" dirty="0">
                <a:effectLst/>
              </a:rPr>
              <a:t>节　差别定价法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一、什么是差别定价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法</a:t>
            </a:r>
            <a:endParaRPr lang="zh-CN" altLang="en-US" sz="2400" b="1" dirty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en-US" altLang="zh-CN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2.</a:t>
            </a: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差别定价的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类型</a:t>
            </a:r>
            <a:endParaRPr lang="zh-CN" altLang="en-US" sz="2000" b="1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aphicFrame>
        <p:nvGraphicFramePr>
          <p:cNvPr id="4" name="图示 3"/>
          <p:cNvGraphicFramePr/>
          <p:nvPr/>
        </p:nvGraphicFramePr>
        <p:xfrm>
          <a:off x="3068690" y="2218835"/>
          <a:ext cx="6096000" cy="39860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1044575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4</a:t>
            </a:r>
            <a:r>
              <a:rPr lang="zh-CN" altLang="zh-CN" dirty="0">
                <a:effectLst/>
              </a:rPr>
              <a:t>节　差别定价法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二、怎样确定最优的差别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价格</a:t>
            </a:r>
            <a:endParaRPr lang="zh-CN" altLang="en-US" sz="2400" b="1" dirty="0" smtClean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第一步：求企业利润最大时该产品的总销售量（总市场上的销售量）。</a:t>
            </a:r>
            <a:endParaRPr lang="zh-CN" altLang="en-US" sz="2000" b="1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第二步：求该产品在不同市场上的最优销售量和价格。</a:t>
            </a:r>
            <a:endParaRPr lang="zh-CN" altLang="en-US" sz="2000" b="1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6" name="8-1.EPS" descr="id:2147514090;FounderCES"/>
          <p:cNvPicPr>
            <a:picLocks noChangeAspect="1"/>
          </p:cNvPicPr>
          <p:nvPr/>
        </p:nvPicPr>
        <p:blipFill>
          <a:blip r:embed="rId1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353612" y="3664394"/>
            <a:ext cx="3526155" cy="127381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1044575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4</a:t>
            </a:r>
            <a:r>
              <a:rPr lang="zh-CN" altLang="zh-CN" dirty="0">
                <a:effectLst/>
              </a:rPr>
              <a:t>节　差别定价法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二、怎样确定最优的差别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价格</a:t>
            </a:r>
            <a:endParaRPr lang="zh-CN" altLang="en-US" sz="2400" b="1" dirty="0" smtClean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60506" y="2504351"/>
            <a:ext cx="10912369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spcAft>
                <a:spcPts val="0"/>
              </a:spcAft>
            </a:pPr>
            <a:r>
              <a:rPr lang="zh-CN" altLang="en-US" sz="2000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例</a:t>
            </a:r>
            <a:r>
              <a:rPr lang="en-US" altLang="zh-CN" sz="2000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8-6</a:t>
            </a:r>
            <a:endParaRPr lang="en-US" altLang="zh-CN" sz="2000" dirty="0" smtClean="0">
              <a:solidFill>
                <a:srgbClr val="C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anose="02020603050405020304" pitchFamily="18" charset="0"/>
            </a:endParaRPr>
          </a:p>
          <a:p>
            <a:pPr indent="457200"/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一家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企业在两个分割的市场上销售产品，生产产品的边际成本是个常数，为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。这两个市场的需求函数分别为</a:t>
            </a:r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：</a:t>
            </a:r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　　市场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：</a:t>
            </a:r>
            <a:r>
              <a:rPr lang="en-US" altLang="zh-CN" i="1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</a:t>
            </a:r>
            <a:r>
              <a:rPr lang="en-US" altLang="zh-CN" baseline="-25000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</a:t>
            </a:r>
            <a:r>
              <a:rPr lang="en-US" altLang="zh-CN" i="1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=</a:t>
            </a:r>
            <a:r>
              <a:rPr lang="en-US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14</a:t>
            </a:r>
            <a:r>
              <a:rPr lang="en-US" altLang="zh-CN" i="1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-</a:t>
            </a:r>
            <a:r>
              <a:rPr lang="en-US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r>
              <a:rPr lang="en-US" altLang="zh-CN" i="1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Q</a:t>
            </a:r>
            <a:r>
              <a:rPr lang="en-US" altLang="zh-CN" baseline="-25000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</a:t>
            </a:r>
            <a:endParaRPr lang="en-US" altLang="zh-CN" baseline="-25000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　　市场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：</a:t>
            </a:r>
            <a:r>
              <a:rPr lang="en-US" altLang="zh-CN" i="1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</a:t>
            </a:r>
            <a:r>
              <a:rPr lang="en-US" altLang="zh-CN" baseline="-25000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r>
              <a:rPr lang="en-US" altLang="zh-CN" i="1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=</a:t>
            </a:r>
            <a:r>
              <a:rPr lang="en-US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10</a:t>
            </a:r>
            <a:r>
              <a:rPr lang="en-US" altLang="zh-CN" i="1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-Q</a:t>
            </a:r>
            <a:r>
              <a:rPr lang="en-US" altLang="zh-CN" baseline="-25000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endParaRPr lang="en-US" altLang="zh-CN" baseline="-25000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（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）为使利润最大，该企业在两个市场上应如何分别确定销售量和价格</a:t>
            </a:r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？</a:t>
            </a:r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（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）请通过计算说明差别定价所得的利润比统一价格时的利润多。</a:t>
            </a:r>
            <a:endParaRPr lang="zh-CN" altLang="zh-CN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endParaRPr lang="zh-CN" altLang="en-US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1044575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4</a:t>
            </a:r>
            <a:r>
              <a:rPr lang="zh-CN" altLang="zh-CN" dirty="0">
                <a:effectLst/>
              </a:rPr>
              <a:t>节　差别定价法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二、怎样确定最优的差别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价格</a:t>
            </a:r>
            <a:endParaRPr lang="zh-CN" altLang="en-US" sz="2400" b="1" dirty="0" smtClean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60506" y="2504351"/>
            <a:ext cx="10912369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spcAft>
                <a:spcPts val="0"/>
              </a:spcAft>
            </a:pPr>
            <a:r>
              <a:rPr lang="zh-CN" altLang="en-US" sz="2000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解</a:t>
            </a:r>
            <a:r>
              <a:rPr lang="zh-CN" altLang="en-US" sz="2000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：</a:t>
            </a:r>
            <a:endParaRPr lang="en-US" altLang="zh-CN" sz="2000" dirty="0" smtClean="0">
              <a:solidFill>
                <a:srgbClr val="C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anose="02020603050405020304" pitchFamily="18" charset="0"/>
            </a:endParaRPr>
          </a:p>
          <a:p>
            <a:pPr indent="457200">
              <a:spcAft>
                <a:spcPts val="0"/>
              </a:spcAft>
            </a:pPr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（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）根据两个市场的需求函数，可求得两个市场的边际收入，差别定价最优化的条件是</a:t>
            </a:r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：</a:t>
            </a:r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>
              <a:spcAft>
                <a:spcPts val="0"/>
              </a:spcAft>
            </a:pPr>
            <a:r>
              <a:rPr lang="en-US" altLang="zh-CN" i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r>
              <a:rPr lang="en-US" altLang="zh-CN" i="1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      MR</a:t>
            </a:r>
            <a:r>
              <a:rPr lang="en-US" altLang="zh-CN" baseline="-25000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</a:t>
            </a:r>
            <a:r>
              <a:rPr lang="en-US" altLang="zh-CN" i="1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=MR</a:t>
            </a:r>
            <a:r>
              <a:rPr lang="en-US" altLang="zh-CN" baseline="-25000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r>
              <a:rPr lang="en-US" altLang="zh-CN" i="1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=MC</a:t>
            </a:r>
            <a:endParaRPr lang="en-US" altLang="zh-CN" i="1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>
              <a:spcAft>
                <a:spcPts val="0"/>
              </a:spcAft>
            </a:pP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　　每个市场上的利润数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=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总收入（</a:t>
            </a:r>
            <a:r>
              <a:rPr lang="en-US" altLang="zh-CN" i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</a:t>
            </a:r>
            <a:r>
              <a:rPr lang="zh-CN" altLang="zh-CN" i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·</a:t>
            </a:r>
            <a:r>
              <a:rPr lang="en-US" altLang="zh-CN" i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Q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）</a:t>
            </a:r>
            <a:r>
              <a:rPr lang="en-US" altLang="zh-CN" i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-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总成本（</a:t>
            </a:r>
            <a:r>
              <a:rPr lang="en-US" altLang="zh-CN" i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MC</a:t>
            </a:r>
            <a:r>
              <a:rPr lang="zh-CN" altLang="zh-CN" i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·</a:t>
            </a:r>
            <a:r>
              <a:rPr lang="en-US" altLang="zh-CN" i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Q</a:t>
            </a:r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）</a:t>
            </a:r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>
              <a:spcAft>
                <a:spcPts val="0"/>
              </a:spcAft>
            </a:pPr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因此</a:t>
            </a:r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>
              <a:spcAft>
                <a:spcPts val="0"/>
              </a:spcAft>
            </a:pPr>
            <a:r>
              <a:rPr lang="en-US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      </a:t>
            </a:r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利润</a:t>
            </a:r>
            <a:r>
              <a:rPr lang="en-US" altLang="zh-CN" baseline="-25000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</a:t>
            </a:r>
            <a:r>
              <a:rPr lang="en-US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=24-6=18</a:t>
            </a:r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>
              <a:spcAft>
                <a:spcPts val="0"/>
              </a:spcAft>
            </a:pP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　　利润</a:t>
            </a:r>
            <a:r>
              <a:rPr lang="en-US" altLang="zh-CN" baseline="-25000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r>
              <a:rPr lang="en-US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=24-8=16</a:t>
            </a:r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>
              <a:spcAft>
                <a:spcPts val="0"/>
              </a:spcAft>
            </a:pPr>
            <a:r>
              <a:rPr lang="en-US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      </a:t>
            </a:r>
            <a:r>
              <a:rPr lang="zh-CN" altLang="zh-CN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总</a:t>
            </a:r>
            <a:r>
              <a:rPr lang="zh-CN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利润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=18+16=34</a:t>
            </a:r>
            <a:endParaRPr lang="en-US" altLang="zh-CN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1044575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4</a:t>
            </a:r>
            <a:r>
              <a:rPr lang="zh-CN" altLang="zh-CN" dirty="0">
                <a:effectLst/>
              </a:rPr>
              <a:t>节　差别定价法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二、怎样确定最优的差别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价格</a:t>
            </a:r>
            <a:endParaRPr lang="zh-CN" altLang="en-US" sz="2400" b="1" dirty="0" smtClean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矩形 6"/>
              <p:cNvSpPr/>
              <p:nvPr/>
            </p:nvSpPr>
            <p:spPr>
              <a:xfrm>
                <a:off x="660506" y="2504351"/>
                <a:ext cx="10912369" cy="255454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>
                  <a:spcAft>
                    <a:spcPts val="0"/>
                  </a:spcAft>
                </a:pPr>
                <a:r>
                  <a:rPr lang="zh-CN" altLang="en-US" sz="2000" dirty="0" smtClean="0">
                    <a:solidFill>
                      <a:srgbClr val="C0000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Times New Roman" panose="02020603050405020304" pitchFamily="18" charset="0"/>
                  </a:rPr>
                  <a:t>解</a:t>
                </a:r>
                <a:r>
                  <a:rPr lang="zh-CN" altLang="en-US" sz="2000" dirty="0" smtClean="0">
                    <a:solidFill>
                      <a:srgbClr val="C0000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Times New Roman" panose="02020603050405020304" pitchFamily="18" charset="0"/>
                  </a:rPr>
                  <a:t>：</a:t>
                </a:r>
                <a:endParaRPr lang="en-US" altLang="zh-CN" sz="2000" dirty="0" smtClean="0">
                  <a:solidFill>
                    <a:srgbClr val="C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Times New Roman" panose="02020603050405020304" pitchFamily="18" charset="0"/>
                </a:endParaRPr>
              </a:p>
              <a:p>
                <a:pPr indent="457200">
                  <a:spcAft>
                    <a:spcPts val="0"/>
                  </a:spcAft>
                </a:pPr>
                <a:r>
                  <a:rPr lang="zh-CN" altLang="en-US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（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2</a:t>
                </a:r>
                <a:r>
                  <a:rPr lang="zh-CN" altLang="en-US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）如果不实行差别定价，就要先求总市场的需求曲线方程和边际收入</a:t>
                </a:r>
                <a:r>
                  <a:rPr lang="zh-CN" altLang="en-US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方程。</a:t>
                </a:r>
                <a:endParaRPr lang="en-US" altLang="zh-CN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>
                  <a:spcAft>
                    <a:spcPts val="0"/>
                  </a:spcAft>
                </a:pPr>
                <a:r>
                  <a:rPr lang="en-US" altLang="zh-CN" i="1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        P=</a:t>
                </a:r>
                <a:r>
                  <a:rPr lang="en-US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11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00206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00206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2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Q</a:t>
                </a:r>
                <a:r>
                  <a:rPr lang="en-US" altLang="zh-CN" i="1" baseline="-25000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T</a:t>
                </a:r>
                <a:endParaRPr lang="en-US" altLang="zh-CN" i="1" baseline="-25000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>
                  <a:spcAft>
                    <a:spcPts val="0"/>
                  </a:spcAft>
                </a:pP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　　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MR</a:t>
                </a:r>
                <a:r>
                  <a:rPr lang="en-US" altLang="zh-CN" i="1" baseline="-25000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T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=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11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00206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00206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4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Q</a:t>
                </a:r>
                <a:r>
                  <a:rPr lang="en-US" altLang="zh-CN" i="1" baseline="-25000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T</a:t>
                </a:r>
                <a:endParaRPr lang="en-US" altLang="zh-CN" i="1" baseline="-25000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>
                  <a:spcAft>
                    <a:spcPts val="0"/>
                  </a:spcAft>
                </a:pPr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如果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不实行差别定价，其利润为</a:t>
                </a:r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：</a:t>
                </a:r>
                <a:endParaRPr lang="en-US" altLang="zh-CN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>
                  <a:spcAft>
                    <a:spcPts val="0"/>
                  </a:spcAft>
                </a:pP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　　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P</a:t>
                </a:r>
                <a:r>
                  <a:rPr lang="zh-CN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·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Q-MC</a:t>
                </a:r>
                <a:r>
                  <a:rPr lang="zh-CN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·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Q=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46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00206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2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-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14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=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32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00206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2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3</m:t>
                        </m:r>
                      </m:den>
                    </m:f>
                  </m:oMath>
                </a14:m>
                <a:endParaRPr lang="en-US" altLang="zh-CN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>
                  <a:spcAft>
                    <a:spcPts val="0"/>
                  </a:spcAft>
                </a:pPr>
                <a:r>
                  <a:rPr lang="en-US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32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00206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2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&lt;34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，说明企业实行差别定价得到的利润比统一定价时的利润多</a:t>
                </a:r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。</a:t>
                </a:r>
                <a:endParaRPr lang="zh-CN" altLang="zh-CN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mc:Choice>
        <mc:Fallback>
          <p:sp>
            <p:nvSpPr>
              <p:cNvPr id="7" name="矩形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506" y="2504351"/>
                <a:ext cx="10912369" cy="2554545"/>
              </a:xfrm>
              <a:prstGeom prst="rect">
                <a:avLst/>
              </a:prstGeom>
              <a:blipFill rotWithShape="1">
                <a:blip r:embed="rId1"/>
                <a:stretch>
                  <a:fillRect l="-1" t="-21" b="1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: 圆角 14"/>
          <p:cNvSpPr/>
          <p:nvPr/>
        </p:nvSpPr>
        <p:spPr>
          <a:xfrm>
            <a:off x="1101172" y="2763226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912278" y="2724676"/>
            <a:ext cx="787041" cy="787042"/>
            <a:chOff x="3492534" y="1754037"/>
            <a:chExt cx="571466" cy="571466"/>
          </a:xfrm>
        </p:grpSpPr>
        <p:sp>
          <p:nvSpPr>
            <p:cNvPr id="19" name="椭圆 18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22" name="弧形 21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27" name="直接连接符 26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椭圆 29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094202" y="2902754"/>
            <a:ext cx="423193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01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651855" y="2955315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成本加成定价法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矩形: 圆角 32"/>
          <p:cNvSpPr/>
          <p:nvPr/>
        </p:nvSpPr>
        <p:spPr>
          <a:xfrm>
            <a:off x="4698453" y="2763226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4509559" y="2724676"/>
            <a:ext cx="787041" cy="787042"/>
            <a:chOff x="3492534" y="1754037"/>
            <a:chExt cx="571466" cy="571466"/>
          </a:xfrm>
        </p:grpSpPr>
        <p:sp>
          <p:nvSpPr>
            <p:cNvPr id="37" name="椭圆 36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38" name="弧形 37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40" name="直接连接符 39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椭圆 41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43" name="椭圆 42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4691483" y="2902754"/>
            <a:ext cx="423193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02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297375" y="2928201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增量分析定价法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5" name="矩形: 圆角 44"/>
          <p:cNvSpPr/>
          <p:nvPr/>
        </p:nvSpPr>
        <p:spPr>
          <a:xfrm>
            <a:off x="8365416" y="2738251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6" name="组合 45"/>
          <p:cNvGrpSpPr/>
          <p:nvPr/>
        </p:nvGrpSpPr>
        <p:grpSpPr>
          <a:xfrm>
            <a:off x="8176522" y="2699701"/>
            <a:ext cx="787041" cy="787042"/>
            <a:chOff x="3492534" y="1754037"/>
            <a:chExt cx="571466" cy="571466"/>
          </a:xfrm>
        </p:grpSpPr>
        <p:sp>
          <p:nvSpPr>
            <p:cNvPr id="49" name="椭圆 48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50" name="弧形 49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52" name="直接连接符 51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椭圆 53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8358446" y="2877779"/>
            <a:ext cx="423193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03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8963563" y="2904514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最优报价的确定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6" name="椭圆 75"/>
          <p:cNvSpPr/>
          <p:nvPr/>
        </p:nvSpPr>
        <p:spPr>
          <a:xfrm>
            <a:off x="1353253" y="727049"/>
            <a:ext cx="562145" cy="562145"/>
          </a:xfrm>
          <a:prstGeom prst="ellipse">
            <a:avLst/>
          </a:prstGeom>
          <a:solidFill>
            <a:srgbClr val="C0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矩形 67"/>
          <p:cNvSpPr/>
          <p:nvPr/>
        </p:nvSpPr>
        <p:spPr>
          <a:xfrm>
            <a:off x="1375365" y="757866"/>
            <a:ext cx="5559138" cy="10156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6000" b="1" dirty="0">
                <a:gradFill>
                  <a:gsLst>
                    <a:gs pos="21000">
                      <a:schemeClr val="accent1"/>
                    </a:gs>
                    <a:gs pos="100000">
                      <a:schemeClr val="accent2"/>
                    </a:gs>
                  </a:gsLst>
                  <a:lin ang="2700000" scaled="0"/>
                </a:gradFill>
                <a:effectLst>
                  <a:outerShdw blurRad="38100" dist="63500" dir="2700000" algn="tl">
                    <a:srgbClr val="000000">
                      <a:alpha val="9000"/>
                    </a:srgbClr>
                  </a:outerShdw>
                </a:effectLst>
                <a:latin typeface="DIN Black" pitchFamily="50" charset="0"/>
              </a:rPr>
              <a:t>目录 </a:t>
            </a:r>
            <a:r>
              <a:rPr lang="en-US" altLang="zh-CN" sz="3200" b="1" dirty="0">
                <a:gradFill>
                  <a:gsLst>
                    <a:gs pos="21000">
                      <a:schemeClr val="accent1"/>
                    </a:gs>
                    <a:gs pos="100000">
                      <a:schemeClr val="accent2"/>
                    </a:gs>
                  </a:gsLst>
                  <a:lin ang="2700000" scaled="0"/>
                </a:gradFill>
                <a:effectLst>
                  <a:outerShdw blurRad="38100" dist="63500" dir="2700000" algn="tl">
                    <a:srgbClr val="000000">
                      <a:alpha val="9000"/>
                    </a:srgbClr>
                  </a:outerShdw>
                </a:effectLst>
              </a:rPr>
              <a:t>/ CONTENTS</a:t>
            </a:r>
            <a:endParaRPr lang="zh-CN" altLang="zh-CN" sz="3200" b="1" dirty="0">
              <a:gradFill>
                <a:gsLst>
                  <a:gs pos="21000">
                    <a:schemeClr val="accent1"/>
                  </a:gs>
                  <a:gs pos="100000">
                    <a:schemeClr val="accent2"/>
                  </a:gs>
                </a:gsLst>
                <a:lin ang="2700000" scaled="0"/>
              </a:gradFill>
              <a:effectLst>
                <a:outerShdw blurRad="38100" dist="63500" dir="2700000" algn="tl">
                  <a:srgbClr val="000000">
                    <a:alpha val="9000"/>
                  </a:srgbClr>
                </a:outerShdw>
              </a:effectLst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559978" y="2118490"/>
            <a:ext cx="727604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1552695" y="2086660"/>
            <a:ext cx="1354252" cy="503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: 圆角 14"/>
          <p:cNvSpPr/>
          <p:nvPr/>
        </p:nvSpPr>
        <p:spPr>
          <a:xfrm>
            <a:off x="3021812" y="3916459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0" name="组合 69"/>
          <p:cNvGrpSpPr/>
          <p:nvPr/>
        </p:nvGrpSpPr>
        <p:grpSpPr>
          <a:xfrm>
            <a:off x="2832918" y="3877909"/>
            <a:ext cx="787041" cy="787042"/>
            <a:chOff x="3492534" y="1754037"/>
            <a:chExt cx="571466" cy="571466"/>
          </a:xfrm>
        </p:grpSpPr>
        <p:sp>
          <p:nvSpPr>
            <p:cNvPr id="71" name="椭圆 70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72" name="弧形 71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73" name="椭圆 72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椭圆 76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78" name="椭圆 77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79" name="文本框 78"/>
          <p:cNvSpPr txBox="1"/>
          <p:nvPr/>
        </p:nvSpPr>
        <p:spPr>
          <a:xfrm>
            <a:off x="3016445" y="4055987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04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3635352" y="4081150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差别定价法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1" name="矩形: 圆角 32"/>
          <p:cNvSpPr/>
          <p:nvPr/>
        </p:nvSpPr>
        <p:spPr>
          <a:xfrm>
            <a:off x="6619093" y="3916459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2" name="组合 81"/>
          <p:cNvGrpSpPr/>
          <p:nvPr/>
        </p:nvGrpSpPr>
        <p:grpSpPr>
          <a:xfrm>
            <a:off x="6430199" y="3877909"/>
            <a:ext cx="787041" cy="787042"/>
            <a:chOff x="3492534" y="1754037"/>
            <a:chExt cx="571466" cy="571466"/>
          </a:xfrm>
        </p:grpSpPr>
        <p:sp>
          <p:nvSpPr>
            <p:cNvPr id="83" name="椭圆 82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84" name="弧形 83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85" name="椭圆 84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86" name="直接连接符 85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椭圆 87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89" name="椭圆 88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6613726" y="4055987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05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7158683" y="4088081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高峰负荷定价法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6" name="矩形: 圆角 32"/>
          <p:cNvSpPr/>
          <p:nvPr/>
        </p:nvSpPr>
        <p:spPr>
          <a:xfrm>
            <a:off x="4709100" y="5069692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7" name="组合 96"/>
          <p:cNvGrpSpPr/>
          <p:nvPr/>
        </p:nvGrpSpPr>
        <p:grpSpPr>
          <a:xfrm>
            <a:off x="4520206" y="5031142"/>
            <a:ext cx="787041" cy="787042"/>
            <a:chOff x="3492534" y="1754037"/>
            <a:chExt cx="571466" cy="571466"/>
          </a:xfrm>
        </p:grpSpPr>
        <p:sp>
          <p:nvSpPr>
            <p:cNvPr id="98" name="椭圆 97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99" name="弧形 98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00" name="椭圆 99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101" name="直接连接符 100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椭圆 102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04" name="椭圆 103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105" name="文本框 104"/>
          <p:cNvSpPr txBox="1"/>
          <p:nvPr/>
        </p:nvSpPr>
        <p:spPr>
          <a:xfrm>
            <a:off x="4703733" y="5209220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06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5274753" y="5234846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多产品定价法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2" name="矩形: 圆角 32"/>
          <p:cNvSpPr/>
          <p:nvPr/>
        </p:nvSpPr>
        <p:spPr>
          <a:xfrm>
            <a:off x="8375202" y="5038875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3" name="组合 92"/>
          <p:cNvGrpSpPr/>
          <p:nvPr/>
        </p:nvGrpSpPr>
        <p:grpSpPr>
          <a:xfrm>
            <a:off x="8186308" y="5000325"/>
            <a:ext cx="787041" cy="787042"/>
            <a:chOff x="3492534" y="1754037"/>
            <a:chExt cx="571466" cy="571466"/>
          </a:xfrm>
        </p:grpSpPr>
        <p:sp>
          <p:nvSpPr>
            <p:cNvPr id="94" name="椭圆 93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95" name="弧形 94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07" name="椭圆 106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108" name="直接连接符 107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椭圆 109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112" name="文本框 111"/>
          <p:cNvSpPr txBox="1"/>
          <p:nvPr/>
        </p:nvSpPr>
        <p:spPr>
          <a:xfrm>
            <a:off x="8369835" y="5178403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07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8940855" y="5073399"/>
            <a:ext cx="23132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中间产品转移价格的确定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958850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5</a:t>
            </a:r>
            <a:r>
              <a:rPr lang="zh-CN" altLang="zh-CN" dirty="0">
                <a:effectLst/>
              </a:rPr>
              <a:t>节　高峰负荷定价法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高峰负荷定价法是指当用同一设施为不同时段的市场（顾客）提供同一产品或服务时，对这种产品或服务按不同的时段定不同的价格。</a:t>
            </a:r>
            <a:endParaRPr lang="zh-CN" altLang="en-US" sz="2400" b="1" dirty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实行高峰负荷定价法有三个条件：</a:t>
            </a:r>
            <a:endParaRPr lang="zh-CN" altLang="en-US" sz="2400" b="1" dirty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aphicFrame>
        <p:nvGraphicFramePr>
          <p:cNvPr id="4" name="图示 3"/>
          <p:cNvGraphicFramePr/>
          <p:nvPr/>
        </p:nvGraphicFramePr>
        <p:xfrm>
          <a:off x="2111427" y="3800474"/>
          <a:ext cx="8010525" cy="23002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958850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5</a:t>
            </a:r>
            <a:r>
              <a:rPr lang="zh-CN" altLang="zh-CN" dirty="0">
                <a:effectLst/>
              </a:rPr>
              <a:t>节　高峰负荷定价法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定价原则：高峰时段（的顾客）承担固定成本和变动成本，非高峰时段（的顾客）只承担变动成本。</a:t>
            </a:r>
            <a:endParaRPr lang="zh-CN" altLang="en-US" sz="2400" b="1" dirty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6" name="8-2.EPS" descr="id:2147514140;FounderCES"/>
          <p:cNvPicPr>
            <a:picLocks noChangeAspect="1"/>
          </p:cNvPicPr>
          <p:nvPr/>
        </p:nvPicPr>
        <p:blipFill>
          <a:blip r:embed="rId1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908285" y="3447415"/>
            <a:ext cx="2416810" cy="1706245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: 圆角 14"/>
          <p:cNvSpPr/>
          <p:nvPr/>
        </p:nvSpPr>
        <p:spPr>
          <a:xfrm>
            <a:off x="1101172" y="2763226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912278" y="2724676"/>
            <a:ext cx="787041" cy="787042"/>
            <a:chOff x="3492534" y="1754037"/>
            <a:chExt cx="571466" cy="571466"/>
          </a:xfrm>
        </p:grpSpPr>
        <p:sp>
          <p:nvSpPr>
            <p:cNvPr id="19" name="椭圆 18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22" name="弧形 21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27" name="直接连接符 26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椭圆 29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094202" y="2902754"/>
            <a:ext cx="423193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01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651855" y="2955315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成本加成定价法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矩形: 圆角 32"/>
          <p:cNvSpPr/>
          <p:nvPr/>
        </p:nvSpPr>
        <p:spPr>
          <a:xfrm>
            <a:off x="4698453" y="2763226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4509559" y="2724676"/>
            <a:ext cx="787041" cy="787042"/>
            <a:chOff x="3492534" y="1754037"/>
            <a:chExt cx="571466" cy="571466"/>
          </a:xfrm>
        </p:grpSpPr>
        <p:sp>
          <p:nvSpPr>
            <p:cNvPr id="37" name="椭圆 36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38" name="弧形 37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40" name="直接连接符 39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椭圆 41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43" name="椭圆 42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4691483" y="2902754"/>
            <a:ext cx="423193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02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297375" y="2928201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增量分析定价法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5" name="矩形: 圆角 44"/>
          <p:cNvSpPr/>
          <p:nvPr/>
        </p:nvSpPr>
        <p:spPr>
          <a:xfrm>
            <a:off x="8365416" y="2738251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6" name="组合 45"/>
          <p:cNvGrpSpPr/>
          <p:nvPr/>
        </p:nvGrpSpPr>
        <p:grpSpPr>
          <a:xfrm>
            <a:off x="8176522" y="2699701"/>
            <a:ext cx="787041" cy="787042"/>
            <a:chOff x="3492534" y="1754037"/>
            <a:chExt cx="571466" cy="571466"/>
          </a:xfrm>
        </p:grpSpPr>
        <p:sp>
          <p:nvSpPr>
            <p:cNvPr id="49" name="椭圆 48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50" name="弧形 49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52" name="直接连接符 51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椭圆 53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8358446" y="2877779"/>
            <a:ext cx="423193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03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8963563" y="2904514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最优报价的确定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6" name="椭圆 75"/>
          <p:cNvSpPr/>
          <p:nvPr/>
        </p:nvSpPr>
        <p:spPr>
          <a:xfrm>
            <a:off x="1353253" y="727049"/>
            <a:ext cx="562145" cy="562145"/>
          </a:xfrm>
          <a:prstGeom prst="ellipse">
            <a:avLst/>
          </a:prstGeom>
          <a:solidFill>
            <a:srgbClr val="C0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矩形 67"/>
          <p:cNvSpPr/>
          <p:nvPr/>
        </p:nvSpPr>
        <p:spPr>
          <a:xfrm>
            <a:off x="1375365" y="757866"/>
            <a:ext cx="5559138" cy="10156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6000" b="1" dirty="0">
                <a:gradFill>
                  <a:gsLst>
                    <a:gs pos="21000">
                      <a:schemeClr val="accent1"/>
                    </a:gs>
                    <a:gs pos="100000">
                      <a:schemeClr val="accent2"/>
                    </a:gs>
                  </a:gsLst>
                  <a:lin ang="2700000" scaled="0"/>
                </a:gradFill>
                <a:effectLst>
                  <a:outerShdw blurRad="38100" dist="63500" dir="2700000" algn="tl">
                    <a:srgbClr val="000000">
                      <a:alpha val="9000"/>
                    </a:srgbClr>
                  </a:outerShdw>
                </a:effectLst>
                <a:latin typeface="DIN Black" pitchFamily="50" charset="0"/>
              </a:rPr>
              <a:t>目录 </a:t>
            </a:r>
            <a:r>
              <a:rPr lang="en-US" altLang="zh-CN" sz="3200" b="1" dirty="0">
                <a:gradFill>
                  <a:gsLst>
                    <a:gs pos="21000">
                      <a:schemeClr val="accent1"/>
                    </a:gs>
                    <a:gs pos="100000">
                      <a:schemeClr val="accent2"/>
                    </a:gs>
                  </a:gsLst>
                  <a:lin ang="2700000" scaled="0"/>
                </a:gradFill>
                <a:effectLst>
                  <a:outerShdw blurRad="38100" dist="63500" dir="2700000" algn="tl">
                    <a:srgbClr val="000000">
                      <a:alpha val="9000"/>
                    </a:srgbClr>
                  </a:outerShdw>
                </a:effectLst>
              </a:rPr>
              <a:t>/ CONTENTS</a:t>
            </a:r>
            <a:endParaRPr lang="zh-CN" altLang="zh-CN" sz="3200" b="1" dirty="0">
              <a:gradFill>
                <a:gsLst>
                  <a:gs pos="21000">
                    <a:schemeClr val="accent1"/>
                  </a:gs>
                  <a:gs pos="100000">
                    <a:schemeClr val="accent2"/>
                  </a:gs>
                </a:gsLst>
                <a:lin ang="2700000" scaled="0"/>
              </a:gradFill>
              <a:effectLst>
                <a:outerShdw blurRad="38100" dist="63500" dir="2700000" algn="tl">
                  <a:srgbClr val="000000">
                    <a:alpha val="9000"/>
                  </a:srgbClr>
                </a:outerShdw>
              </a:effectLst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559978" y="2118490"/>
            <a:ext cx="727604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1552695" y="2086660"/>
            <a:ext cx="1354252" cy="503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: 圆角 14"/>
          <p:cNvSpPr/>
          <p:nvPr/>
        </p:nvSpPr>
        <p:spPr>
          <a:xfrm>
            <a:off x="3021812" y="3916459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0" name="组合 69"/>
          <p:cNvGrpSpPr/>
          <p:nvPr/>
        </p:nvGrpSpPr>
        <p:grpSpPr>
          <a:xfrm>
            <a:off x="2832918" y="3877909"/>
            <a:ext cx="787041" cy="787042"/>
            <a:chOff x="3492534" y="1754037"/>
            <a:chExt cx="571466" cy="571466"/>
          </a:xfrm>
        </p:grpSpPr>
        <p:sp>
          <p:nvSpPr>
            <p:cNvPr id="71" name="椭圆 70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72" name="弧形 71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73" name="椭圆 72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椭圆 76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78" name="椭圆 77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79" name="文本框 78"/>
          <p:cNvSpPr txBox="1"/>
          <p:nvPr/>
        </p:nvSpPr>
        <p:spPr>
          <a:xfrm>
            <a:off x="3016445" y="4055987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04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3635352" y="4081150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差别定价法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1" name="矩形: 圆角 32"/>
          <p:cNvSpPr/>
          <p:nvPr/>
        </p:nvSpPr>
        <p:spPr>
          <a:xfrm>
            <a:off x="6619093" y="3916459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2" name="组合 81"/>
          <p:cNvGrpSpPr/>
          <p:nvPr/>
        </p:nvGrpSpPr>
        <p:grpSpPr>
          <a:xfrm>
            <a:off x="6430199" y="3877909"/>
            <a:ext cx="787041" cy="787042"/>
            <a:chOff x="3492534" y="1754037"/>
            <a:chExt cx="571466" cy="571466"/>
          </a:xfrm>
        </p:grpSpPr>
        <p:sp>
          <p:nvSpPr>
            <p:cNvPr id="83" name="椭圆 82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84" name="弧形 83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85" name="椭圆 84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86" name="直接连接符 85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椭圆 87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89" name="椭圆 88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6613726" y="4055987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05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7158683" y="4088081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高峰负荷定价法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6" name="矩形: 圆角 32"/>
          <p:cNvSpPr/>
          <p:nvPr/>
        </p:nvSpPr>
        <p:spPr>
          <a:xfrm>
            <a:off x="4709100" y="5069692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7" name="组合 96"/>
          <p:cNvGrpSpPr/>
          <p:nvPr/>
        </p:nvGrpSpPr>
        <p:grpSpPr>
          <a:xfrm>
            <a:off x="4520206" y="5031142"/>
            <a:ext cx="787041" cy="787042"/>
            <a:chOff x="3492534" y="1754037"/>
            <a:chExt cx="571466" cy="571466"/>
          </a:xfrm>
        </p:grpSpPr>
        <p:sp>
          <p:nvSpPr>
            <p:cNvPr id="98" name="椭圆 97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99" name="弧形 98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00" name="椭圆 99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101" name="直接连接符 100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椭圆 102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04" name="椭圆 103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105" name="文本框 104"/>
          <p:cNvSpPr txBox="1"/>
          <p:nvPr/>
        </p:nvSpPr>
        <p:spPr>
          <a:xfrm>
            <a:off x="4703733" y="5209220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06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5274753" y="5234846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多产品定价法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2" name="矩形: 圆角 32"/>
          <p:cNvSpPr/>
          <p:nvPr/>
        </p:nvSpPr>
        <p:spPr>
          <a:xfrm>
            <a:off x="8375202" y="5038875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3" name="组合 92"/>
          <p:cNvGrpSpPr/>
          <p:nvPr/>
        </p:nvGrpSpPr>
        <p:grpSpPr>
          <a:xfrm>
            <a:off x="8186308" y="5000325"/>
            <a:ext cx="787041" cy="787042"/>
            <a:chOff x="3492534" y="1754037"/>
            <a:chExt cx="571466" cy="571466"/>
          </a:xfrm>
        </p:grpSpPr>
        <p:sp>
          <p:nvSpPr>
            <p:cNvPr id="94" name="椭圆 93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95" name="弧形 94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07" name="椭圆 106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108" name="直接连接符 107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椭圆 109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112" name="文本框 111"/>
          <p:cNvSpPr txBox="1"/>
          <p:nvPr/>
        </p:nvSpPr>
        <p:spPr>
          <a:xfrm>
            <a:off x="8369835" y="5178403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07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8940855" y="5073399"/>
            <a:ext cx="23132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中间产品转移价格的确定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958850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6</a:t>
            </a:r>
            <a:r>
              <a:rPr lang="zh-CN" altLang="zh-CN" dirty="0">
                <a:effectLst/>
              </a:rPr>
              <a:t>节　多产品定价法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一、产品之间在需求上互相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联系</a:t>
            </a:r>
            <a:endParaRPr lang="en-US" altLang="zh-CN" sz="2400" b="1" dirty="0" smtClean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产品之间在需求上互相联系，是指一种产品的需求会受另一种产品的需求的影响。</a:t>
            </a:r>
            <a:endParaRPr lang="zh-CN" altLang="en-US" sz="2000" b="1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假定企业生产两种产品</a:t>
            </a:r>
            <a:r>
              <a:rPr lang="en-US" altLang="zh-CN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和</a:t>
            </a:r>
            <a:r>
              <a:rPr lang="en-US" altLang="zh-CN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。为谋求利润最大，两种产品的价格、销售量决策必须满足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：</a:t>
            </a:r>
            <a:endParaRPr lang="zh-CN" altLang="en-US" sz="2000" b="1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矩形 3"/>
              <p:cNvSpPr/>
              <p:nvPr/>
            </p:nvSpPr>
            <p:spPr>
              <a:xfrm>
                <a:off x="4618138" y="3664394"/>
                <a:ext cx="3108287" cy="66377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b="1" i="1" smtClean="0">
                          <a:solidFill>
                            <a:srgbClr val="002060"/>
                          </a:solidFill>
                          <a:latin typeface="Cambria Math" panose="02040503050406030204" charset="0"/>
                        </a:rPr>
                        <m:t>𝑴𝑻</m:t>
                      </m:r>
                      <m:sSub>
                        <m:sSubPr>
                          <m:ctrlPr>
                            <a:rPr lang="zh-CN" altLang="en-US" b="1" i="1">
                              <a:solidFill>
                                <a:srgbClr val="002060"/>
                              </a:solidFill>
                              <a:latin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zh-CN" altLang="en-US" b="1" i="1">
                              <a:solidFill>
                                <a:srgbClr val="002060"/>
                              </a:solidFill>
                              <a:latin typeface="Cambria Math" panose="02040503050406030204" charset="0"/>
                            </a:rPr>
                            <m:t>𝑹</m:t>
                          </m:r>
                        </m:e>
                        <m:sub>
                          <m:r>
                            <a:rPr lang="zh-CN" altLang="en-US" b="1" i="0">
                              <a:solidFill>
                                <a:srgbClr val="002060"/>
                              </a:solidFill>
                              <a:latin typeface="Cambria Math" panose="02040503050406030204" charset="0"/>
                            </a:rPr>
                            <m:t>𝐀</m:t>
                          </m:r>
                        </m:sub>
                      </m:sSub>
                      <m:r>
                        <a:rPr lang="zh-CN" altLang="en-US" b="1" i="0">
                          <a:solidFill>
                            <a:srgbClr val="002060"/>
                          </a:solidFill>
                          <a:latin typeface="Cambria Math" panose="02040503050406030204" charset="0"/>
                        </a:rPr>
                        <m:t>=</m:t>
                      </m:r>
                      <m:f>
                        <m:fPr>
                          <m:ctrlPr>
                            <a:rPr lang="zh-CN" altLang="en-US" b="1" i="1">
                              <a:solidFill>
                                <a:srgbClr val="002060"/>
                              </a:solidFill>
                              <a:latin typeface="Cambria Math" panose="02040503050406030204" charset="0"/>
                            </a:rPr>
                          </m:ctrlPr>
                        </m:fPr>
                        <m:num>
                          <m:r>
                            <a:rPr lang="zh-CN" altLang="en-US" b="1" i="0">
                              <a:solidFill>
                                <a:srgbClr val="002060"/>
                              </a:solidFill>
                              <a:latin typeface="Cambria Math" panose="02040503050406030204" charset="0"/>
                            </a:rPr>
                            <m:t>𝐝</m:t>
                          </m:r>
                          <m:sSub>
                            <m:sSubPr>
                              <m:ctrlPr>
                                <a:rPr lang="zh-CN" altLang="en-US" b="1" i="1">
                                  <a:solidFill>
                                    <a:srgbClr val="002060"/>
                                  </a:solidFill>
                                  <a:latin typeface="Cambria Math" panose="02040503050406030204" charset="0"/>
                                </a:rPr>
                              </m:ctrlPr>
                            </m:sSubPr>
                            <m:e>
                              <m:r>
                                <a:rPr lang="zh-CN" altLang="en-US" b="1" i="1">
                                  <a:solidFill>
                                    <a:srgbClr val="002060"/>
                                  </a:solidFill>
                                  <a:latin typeface="Cambria Math" panose="02040503050406030204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zh-CN" altLang="en-US" b="1" i="0">
                                  <a:solidFill>
                                    <a:srgbClr val="002060"/>
                                  </a:solidFill>
                                  <a:latin typeface="Cambria Math" panose="02040503050406030204" charset="0"/>
                                </a:rPr>
                                <m:t>𝐀</m:t>
                              </m:r>
                            </m:sub>
                          </m:sSub>
                        </m:num>
                        <m:den>
                          <m:r>
                            <a:rPr lang="zh-CN" altLang="en-US" b="1" i="0">
                              <a:solidFill>
                                <a:srgbClr val="002060"/>
                              </a:solidFill>
                              <a:latin typeface="Cambria Math" panose="02040503050406030204" charset="0"/>
                            </a:rPr>
                            <m:t>𝐝</m:t>
                          </m:r>
                          <m:sSub>
                            <m:sSubPr>
                              <m:ctrlPr>
                                <a:rPr lang="zh-CN" altLang="en-US" b="1" i="1">
                                  <a:solidFill>
                                    <a:srgbClr val="002060"/>
                                  </a:solidFill>
                                  <a:latin typeface="Cambria Math" panose="02040503050406030204" charset="0"/>
                                </a:rPr>
                              </m:ctrlPr>
                            </m:sSubPr>
                            <m:e>
                              <m:r>
                                <a:rPr lang="zh-CN" altLang="en-US" b="1" i="1">
                                  <a:solidFill>
                                    <a:srgbClr val="002060"/>
                                  </a:solidFill>
                                  <a:latin typeface="Cambria Math" panose="02040503050406030204" charset="0"/>
                                </a:rPr>
                                <m:t>𝑸</m:t>
                              </m:r>
                            </m:e>
                            <m:sub>
                              <m:r>
                                <a:rPr lang="zh-CN" altLang="en-US" b="1" i="0">
                                  <a:solidFill>
                                    <a:srgbClr val="002060"/>
                                  </a:solidFill>
                                  <a:latin typeface="Cambria Math" panose="02040503050406030204" charset="0"/>
                                </a:rPr>
                                <m:t>𝐀</m:t>
                              </m:r>
                            </m:sub>
                          </m:sSub>
                        </m:den>
                      </m:f>
                      <m:r>
                        <a:rPr lang="zh-CN" altLang="en-US" b="1" i="0">
                          <a:solidFill>
                            <a:srgbClr val="002060"/>
                          </a:solidFill>
                          <a:latin typeface="Cambria Math" panose="02040503050406030204" charset="0"/>
                        </a:rPr>
                        <m:t>+</m:t>
                      </m:r>
                      <m:f>
                        <m:fPr>
                          <m:ctrlPr>
                            <a:rPr lang="zh-CN" altLang="en-US" b="1" i="1">
                              <a:solidFill>
                                <a:srgbClr val="002060"/>
                              </a:solidFill>
                              <a:latin typeface="Cambria Math" panose="02040503050406030204" charset="0"/>
                            </a:rPr>
                          </m:ctrlPr>
                        </m:fPr>
                        <m:num>
                          <m:r>
                            <a:rPr lang="zh-CN" altLang="en-US" b="1" i="0">
                              <a:solidFill>
                                <a:srgbClr val="002060"/>
                              </a:solidFill>
                              <a:latin typeface="Cambria Math" panose="02040503050406030204" charset="0"/>
                            </a:rPr>
                            <m:t>𝐝</m:t>
                          </m:r>
                          <m:sSub>
                            <m:sSubPr>
                              <m:ctrlPr>
                                <a:rPr lang="zh-CN" altLang="en-US" b="1" i="1">
                                  <a:solidFill>
                                    <a:srgbClr val="002060"/>
                                  </a:solidFill>
                                  <a:latin typeface="Cambria Math" panose="02040503050406030204" charset="0"/>
                                </a:rPr>
                              </m:ctrlPr>
                            </m:sSubPr>
                            <m:e>
                              <m:r>
                                <a:rPr lang="zh-CN" altLang="en-US" b="1" i="1">
                                  <a:solidFill>
                                    <a:srgbClr val="002060"/>
                                  </a:solidFill>
                                  <a:latin typeface="Cambria Math" panose="02040503050406030204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zh-CN" altLang="en-US" b="1" i="0">
                                  <a:solidFill>
                                    <a:srgbClr val="002060"/>
                                  </a:solidFill>
                                  <a:latin typeface="Cambria Math" panose="02040503050406030204" charset="0"/>
                                </a:rPr>
                                <m:t>𝐁</m:t>
                              </m:r>
                            </m:sub>
                          </m:sSub>
                        </m:num>
                        <m:den>
                          <m:r>
                            <a:rPr lang="zh-CN" altLang="en-US" b="1" i="0">
                              <a:solidFill>
                                <a:srgbClr val="002060"/>
                              </a:solidFill>
                              <a:latin typeface="Cambria Math" panose="02040503050406030204" charset="0"/>
                            </a:rPr>
                            <m:t>𝐝</m:t>
                          </m:r>
                          <m:sSub>
                            <m:sSubPr>
                              <m:ctrlPr>
                                <a:rPr lang="zh-CN" altLang="en-US" b="1" i="1">
                                  <a:solidFill>
                                    <a:srgbClr val="002060"/>
                                  </a:solidFill>
                                  <a:latin typeface="Cambria Math" panose="02040503050406030204" charset="0"/>
                                </a:rPr>
                              </m:ctrlPr>
                            </m:sSubPr>
                            <m:e>
                              <m:r>
                                <a:rPr lang="zh-CN" altLang="en-US" b="1" i="1">
                                  <a:solidFill>
                                    <a:srgbClr val="002060"/>
                                  </a:solidFill>
                                  <a:latin typeface="Cambria Math" panose="02040503050406030204" charset="0"/>
                                </a:rPr>
                                <m:t>𝑸</m:t>
                              </m:r>
                            </m:e>
                            <m:sub>
                              <m:r>
                                <a:rPr lang="zh-CN" altLang="en-US" b="1" i="0">
                                  <a:solidFill>
                                    <a:srgbClr val="002060"/>
                                  </a:solidFill>
                                  <a:latin typeface="Cambria Math" panose="02040503050406030204" charset="0"/>
                                </a:rPr>
                                <m:t>𝐀</m:t>
                              </m:r>
                            </m:sub>
                          </m:sSub>
                        </m:den>
                      </m:f>
                      <m:r>
                        <a:rPr lang="zh-CN" altLang="en-US" b="1" i="0">
                          <a:solidFill>
                            <a:srgbClr val="002060"/>
                          </a:solidFill>
                          <a:latin typeface="Cambria Math" panose="02040503050406030204" charset="0"/>
                        </a:rPr>
                        <m:t>=</m:t>
                      </m:r>
                      <m:r>
                        <a:rPr lang="zh-CN" altLang="en-US" b="1" i="1">
                          <a:solidFill>
                            <a:srgbClr val="002060"/>
                          </a:solidFill>
                          <a:latin typeface="Cambria Math" panose="02040503050406030204" charset="0"/>
                        </a:rPr>
                        <m:t>𝑴</m:t>
                      </m:r>
                      <m:sSub>
                        <m:sSubPr>
                          <m:ctrlPr>
                            <a:rPr lang="zh-CN" altLang="en-US" b="1" i="1">
                              <a:solidFill>
                                <a:srgbClr val="002060"/>
                              </a:solidFill>
                              <a:latin typeface="Cambria Math" panose="02040503050406030204" charset="0"/>
                            </a:rPr>
                          </m:ctrlPr>
                        </m:sSubPr>
                        <m:e>
                          <m:r>
                            <a:rPr lang="zh-CN" altLang="en-US" b="1" i="1">
                              <a:solidFill>
                                <a:srgbClr val="002060"/>
                              </a:solidFill>
                              <a:latin typeface="Cambria Math" panose="02040503050406030204" charset="0"/>
                            </a:rPr>
                            <m:t>𝑪</m:t>
                          </m:r>
                        </m:e>
                        <m:sub>
                          <m:r>
                            <a:rPr lang="zh-CN" altLang="en-US" b="1" i="0">
                              <a:solidFill>
                                <a:srgbClr val="002060"/>
                              </a:solidFill>
                              <a:latin typeface="Cambria Math" panose="02040503050406030204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zh-CN" altLang="en-US" b="1" dirty="0">
                  <a:solidFill>
                    <a:srgbClr val="002060"/>
                  </a:solidFill>
                </a:endParaRPr>
              </a:p>
            </p:txBody>
          </p:sp>
        </mc:Choice>
        <mc:Fallback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8138" y="3664394"/>
                <a:ext cx="3108287" cy="663771"/>
              </a:xfrm>
              <a:prstGeom prst="rect">
                <a:avLst/>
              </a:prstGeom>
              <a:blipFill rotWithShape="1">
                <a:blip r:embed="rId1"/>
                <a:stretch>
                  <a:fillRect l="-13" t="-67" r="12" b="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矩形 6"/>
              <p:cNvSpPr/>
              <p:nvPr/>
            </p:nvSpPr>
            <p:spPr>
              <a:xfrm>
                <a:off x="4452451" y="4347521"/>
                <a:ext cx="3416063" cy="5783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zh-CN" sz="2000" b="1" dirty="0" smtClean="0">
                    <a:solidFill>
                      <a:srgbClr val="002060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　</a:t>
                </a:r>
                <a14:m>
                  <m:oMath xmlns:m="http://schemas.openxmlformats.org/officeDocument/2006/math">
                    <m:r>
                      <a:rPr lang="en-US" altLang="zh-CN" sz="2000" b="1" i="1">
                        <a:solidFill>
                          <a:srgbClr val="002060"/>
                        </a:solidFill>
                        <a:effectLst/>
                        <a:latin typeface="Cambria Math" panose="02040503050406030204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𝑴𝑻</m:t>
                    </m:r>
                    <m:sSub>
                      <m:sSubPr>
                        <m:ctrlPr>
                          <a:rPr lang="zh-CN" altLang="zh-CN" sz="2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charset="0"/>
                            <a:ea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𝑹</m:t>
                        </m:r>
                      </m:e>
                      <m:sub>
                        <m:r>
                          <a:rPr lang="en-US" altLang="zh-CN" sz="2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𝑩</m:t>
                        </m:r>
                      </m:sub>
                    </m:sSub>
                    <m:r>
                      <a:rPr lang="en-US" altLang="zh-CN" sz="2000" b="1">
                        <a:solidFill>
                          <a:srgbClr val="002060"/>
                        </a:solidFill>
                        <a:effectLst/>
                        <a:latin typeface="Cambria Math" panose="02040503050406030204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charset="0"/>
                            <a:ea typeface="Cambria Math" panose="02040503050406030204" charset="0"/>
                          </a:rPr>
                        </m:ctrlPr>
                      </m:fPr>
                      <m:num>
                        <m:r>
                          <a:rPr lang="en-US" altLang="zh-CN" sz="2000" b="1" i="1">
                            <a:solidFill>
                              <a:srgbClr val="00206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𝐝</m:t>
                        </m:r>
                        <m:sSub>
                          <m:sSubPr>
                            <m:ctrlPr>
                              <a:rPr lang="zh-CN" altLang="zh-CN" sz="20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charset="0"/>
                                <a:ea typeface="Cambria Math" panose="02040503050406030204" charset="0"/>
                              </a:rPr>
                            </m:ctrlPr>
                          </m:sSubPr>
                          <m:e>
                            <m:r>
                              <a:rPr lang="en-US" altLang="zh-CN" sz="2000" b="1" i="1">
                                <a:solidFill>
                                  <a:srgbClr val="00206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𝑹</m:t>
                            </m:r>
                          </m:e>
                          <m:sub>
                            <m:r>
                              <a:rPr lang="en-US" altLang="zh-CN" sz="2000" b="1" i="1">
                                <a:solidFill>
                                  <a:srgbClr val="00206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𝑩</m:t>
                            </m:r>
                          </m:sub>
                        </m:sSub>
                      </m:num>
                      <m:den>
                        <m:r>
                          <a:rPr lang="en-US" altLang="zh-CN" sz="2000" b="1" i="1">
                            <a:solidFill>
                              <a:srgbClr val="00206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𝐝</m:t>
                        </m:r>
                        <m:sSub>
                          <m:sSubPr>
                            <m:ctrlPr>
                              <a:rPr lang="zh-CN" altLang="zh-CN" sz="20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charset="0"/>
                                <a:ea typeface="Cambria Math" panose="02040503050406030204" charset="0"/>
                              </a:rPr>
                            </m:ctrlPr>
                          </m:sSubPr>
                          <m:e>
                            <m:r>
                              <a:rPr lang="en-US" altLang="zh-CN" sz="2000" b="1" i="1">
                                <a:solidFill>
                                  <a:srgbClr val="00206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𝑸</m:t>
                            </m:r>
                          </m:e>
                          <m:sub>
                            <m:r>
                              <a:rPr lang="en-US" altLang="zh-CN" sz="2000" b="1" i="1">
                                <a:solidFill>
                                  <a:srgbClr val="00206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𝑩</m:t>
                            </m:r>
                          </m:sub>
                        </m:sSub>
                      </m:den>
                    </m:f>
                    <m:r>
                      <a:rPr lang="en-US" altLang="zh-CN" sz="2000" b="1">
                        <a:solidFill>
                          <a:srgbClr val="002060"/>
                        </a:solidFill>
                        <a:effectLst/>
                        <a:latin typeface="Cambria Math" panose="02040503050406030204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zh-CN" altLang="zh-CN" sz="2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charset="0"/>
                            <a:ea typeface="Cambria Math" panose="02040503050406030204" charset="0"/>
                          </a:rPr>
                        </m:ctrlPr>
                      </m:fPr>
                      <m:num>
                        <m:r>
                          <a:rPr lang="en-US" altLang="zh-CN" sz="2000" b="1" i="1">
                            <a:solidFill>
                              <a:srgbClr val="00206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𝐝</m:t>
                        </m:r>
                        <m:sSub>
                          <m:sSubPr>
                            <m:ctrlPr>
                              <a:rPr lang="zh-CN" altLang="zh-CN" sz="20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charset="0"/>
                                <a:ea typeface="Cambria Math" panose="02040503050406030204" charset="0"/>
                              </a:rPr>
                            </m:ctrlPr>
                          </m:sSubPr>
                          <m:e>
                            <m:r>
                              <a:rPr lang="en-US" altLang="zh-CN" sz="2000" b="1" i="1">
                                <a:solidFill>
                                  <a:srgbClr val="00206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𝑹</m:t>
                            </m:r>
                          </m:e>
                          <m:sub>
                            <m:r>
                              <a:rPr lang="en-US" altLang="zh-CN" sz="2000" b="1" i="1">
                                <a:solidFill>
                                  <a:srgbClr val="00206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𝑨</m:t>
                            </m:r>
                          </m:sub>
                        </m:sSub>
                      </m:num>
                      <m:den>
                        <m:r>
                          <a:rPr lang="en-US" altLang="zh-CN" sz="2000" b="1" i="1">
                            <a:solidFill>
                              <a:srgbClr val="002060"/>
                            </a:solidFill>
                            <a:latin typeface="Cambria Math" panose="02040503050406030204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𝐝</m:t>
                        </m:r>
                        <m:sSub>
                          <m:sSubPr>
                            <m:ctrlPr>
                              <a:rPr lang="zh-CN" altLang="zh-CN" sz="20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charset="0"/>
                                <a:ea typeface="Cambria Math" panose="02040503050406030204" charset="0"/>
                              </a:rPr>
                            </m:ctrlPr>
                          </m:sSubPr>
                          <m:e>
                            <m:r>
                              <a:rPr lang="en-US" altLang="zh-CN" sz="2000" b="1" i="1">
                                <a:solidFill>
                                  <a:srgbClr val="00206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𝑸</m:t>
                            </m:r>
                          </m:e>
                          <m:sub>
                            <m:r>
                              <a:rPr lang="en-US" altLang="zh-CN" sz="2000" b="1" i="1">
                                <a:solidFill>
                                  <a:srgbClr val="002060"/>
                                </a:solidFill>
                                <a:latin typeface="Cambria Math" panose="02040503050406030204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𝑩</m:t>
                            </m:r>
                          </m:sub>
                        </m:sSub>
                      </m:den>
                    </m:f>
                    <m:r>
                      <a:rPr lang="en-US" altLang="zh-CN" sz="2000" b="1">
                        <a:solidFill>
                          <a:srgbClr val="002060"/>
                        </a:solidFill>
                        <a:effectLst/>
                        <a:latin typeface="Cambria Math" panose="02040503050406030204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altLang="zh-CN" sz="2000" b="1" i="1">
                        <a:solidFill>
                          <a:srgbClr val="002060"/>
                        </a:solidFill>
                        <a:effectLst/>
                        <a:latin typeface="Cambria Math" panose="02040503050406030204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𝑴</m:t>
                    </m:r>
                    <m:sSub>
                      <m:sSubPr>
                        <m:ctrlPr>
                          <a:rPr lang="zh-CN" altLang="zh-CN" sz="2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charset="0"/>
                            <a:ea typeface="Cambria Math" panose="02040503050406030204" charset="0"/>
                          </a:rPr>
                        </m:ctrlPr>
                      </m:sSubPr>
                      <m:e>
                        <m:r>
                          <a:rPr lang="en-US" altLang="zh-CN" sz="2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𝑪</m:t>
                        </m:r>
                      </m:e>
                      <m:sub>
                        <m:r>
                          <a:rPr lang="en-US" altLang="zh-CN" sz="2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𝑩</m:t>
                        </m:r>
                      </m:sub>
                    </m:sSub>
                  </m:oMath>
                </a14:m>
                <a:endParaRPr lang="zh-CN" altLang="en-US" sz="2000" b="1" dirty="0">
                  <a:solidFill>
                    <a:srgbClr val="002060"/>
                  </a:solidFill>
                </a:endParaRPr>
              </a:p>
            </p:txBody>
          </p:sp>
        </mc:Choice>
        <mc:Fallback>
          <p:sp>
            <p:nvSpPr>
              <p:cNvPr id="7" name="矩形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2451" y="4347521"/>
                <a:ext cx="3416063" cy="578363"/>
              </a:xfrm>
              <a:prstGeom prst="rect">
                <a:avLst/>
              </a:prstGeom>
              <a:blipFill rotWithShape="1">
                <a:blip r:embed="rId2"/>
                <a:stretch>
                  <a:fillRect l="-14" t="-54" r="7" b="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958850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6</a:t>
            </a:r>
            <a:r>
              <a:rPr lang="zh-CN" altLang="zh-CN" dirty="0">
                <a:effectLst/>
              </a:rPr>
              <a:t>节　多产品定价法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一、产品之间在需求上互相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联系</a:t>
            </a:r>
            <a:endParaRPr lang="en-US" altLang="zh-CN" sz="2400" b="1" dirty="0" smtClean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矩形 5"/>
              <p:cNvSpPr/>
              <p:nvPr/>
            </p:nvSpPr>
            <p:spPr>
              <a:xfrm>
                <a:off x="660506" y="2504351"/>
                <a:ext cx="10912369" cy="356943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>
                  <a:spcAft>
                    <a:spcPts val="0"/>
                  </a:spcAft>
                </a:pPr>
                <a:r>
                  <a:rPr lang="zh-CN" altLang="en-US" sz="2000" dirty="0" smtClean="0">
                    <a:solidFill>
                      <a:srgbClr val="C0000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000" dirty="0" smtClean="0">
                    <a:solidFill>
                      <a:srgbClr val="C0000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Times New Roman" panose="02020603050405020304" pitchFamily="18" charset="0"/>
                  </a:rPr>
                  <a:t>8-7</a:t>
                </a:r>
                <a:endParaRPr lang="en-US" altLang="zh-CN" sz="2000" dirty="0" smtClean="0">
                  <a:solidFill>
                    <a:srgbClr val="C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Times New Roman" panose="02020603050405020304" pitchFamily="18" charset="0"/>
                </a:endParaRPr>
              </a:p>
              <a:p>
                <a:pPr indent="457200"/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假定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一家企业生产两种产品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和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B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。其边际成本分别为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80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元和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40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元；需求函数分别为：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P</a:t>
                </a:r>
                <a:r>
                  <a:rPr lang="en-US" altLang="zh-CN" baseline="-25000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=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280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-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2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Q</a:t>
                </a:r>
                <a:r>
                  <a:rPr lang="en-US" altLang="zh-CN" baseline="-25000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和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P</a:t>
                </a:r>
                <a:r>
                  <a:rPr lang="en-US" altLang="zh-CN" baseline="-25000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B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=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180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-Q</a:t>
                </a:r>
                <a:r>
                  <a:rPr lang="en-US" altLang="zh-CN" baseline="-25000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B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-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2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Q</a:t>
                </a:r>
                <a:r>
                  <a:rPr lang="en-US" altLang="zh-CN" baseline="-25000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。（这里，产品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的销售量的变化会导致产品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B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的销售量朝相反方向变化，但产品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B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的销售量的变化不会影响产品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的销售量。</a:t>
                </a:r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）</a:t>
                </a:r>
                <a:endParaRPr lang="en-US" altLang="zh-CN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/>
                <a:endParaRPr lang="en-US" altLang="zh-CN" dirty="0"/>
              </a:p>
              <a:p>
                <a:pPr indent="457200"/>
                <a:r>
                  <a:rPr lang="zh-CN" altLang="en-US" sz="2000" dirty="0" smtClean="0">
                    <a:solidFill>
                      <a:srgbClr val="C0000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Times New Roman" panose="02020603050405020304" pitchFamily="18" charset="0"/>
                  </a:rPr>
                  <a:t>解：</a:t>
                </a:r>
                <a:endParaRPr lang="en-US" altLang="zh-CN" dirty="0" smtClean="0"/>
              </a:p>
              <a:p>
                <a:pPr indent="45720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altLang="zh-CN" b="0" i="1" smtClean="0">
                          <a:solidFill>
                            <a:srgbClr val="002060"/>
                          </a:solidFill>
                          <a:latin typeface="Cambria Math" panose="02040503050406030204" charset="0"/>
                        </a:rPr>
                        <m:t>                   </m:t>
                      </m:r>
                      <m:r>
                        <a:rPr lang="en-US" altLang="zh-CN" i="1">
                          <a:solidFill>
                            <a:srgbClr val="002060"/>
                          </a:solidFill>
                          <a:latin typeface="Cambria Math" panose="02040503050406030204" charset="0"/>
                        </a:rPr>
                        <m:t>𝑀𝑇</m:t>
                      </m:r>
                      <m:sSub>
                        <m:sSubPr>
                          <m:ctrlPr>
                            <a:rPr lang="zh-CN" altLang="zh-CN" i="1">
                              <a:solidFill>
                                <a:srgbClr val="002060"/>
                              </a:solidFill>
                            </a:rPr>
                          </m:ctrlPr>
                        </m:sSubPr>
                        <m:e>
                          <m:r>
                            <a:rPr lang="en-US" altLang="zh-CN" i="1">
                              <a:solidFill>
                                <a:srgbClr val="002060"/>
                              </a:solidFill>
                              <a:latin typeface="Cambria Math" panose="02040503050406030204" charset="0"/>
                            </a:rPr>
                            <m:t>𝑅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altLang="zh-CN">
                              <a:solidFill>
                                <a:srgbClr val="002060"/>
                              </a:solidFill>
                              <a:latin typeface="Cambria Math" panose="02040503050406030204" charset="0"/>
                            </a:rPr>
                            <m:t>A</m:t>
                          </m:r>
                        </m:sub>
                      </m:sSub>
                      <m:r>
                        <a:rPr lang="en-US" altLang="zh-CN">
                          <a:solidFill>
                            <a:srgbClr val="002060"/>
                          </a:solidFill>
                          <a:latin typeface="Cambria Math" panose="02040503050406030204" charset="0"/>
                        </a:rPr>
                        <m:t>=</m:t>
                      </m:r>
                      <m:r>
                        <a:rPr lang="en-US" altLang="zh-CN">
                          <a:solidFill>
                            <a:srgbClr val="002060"/>
                          </a:solidFill>
                          <a:latin typeface="Cambria Math" panose="02040503050406030204" charset="0"/>
                        </a:rPr>
                        <m:t>280</m:t>
                      </m:r>
                      <m:r>
                        <m:rPr>
                          <m:nor/>
                        </m:rPr>
                        <a:rPr lang="en-US" altLang="zh-CN" i="1">
                          <a:solidFill>
                            <a:srgbClr val="002060"/>
                          </a:solidFill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m:t>−</m:t>
                      </m:r>
                      <m:r>
                        <a:rPr lang="en-US" altLang="zh-CN">
                          <a:solidFill>
                            <a:srgbClr val="002060"/>
                          </a:solidFill>
                          <a:latin typeface="Cambria Math" panose="02040503050406030204" charset="0"/>
                        </a:rPr>
                        <m:t>4</m:t>
                      </m:r>
                      <m:sSub>
                        <m:sSubPr>
                          <m:ctrlPr>
                            <a:rPr lang="zh-CN" altLang="zh-CN" i="1">
                              <a:solidFill>
                                <a:srgbClr val="002060"/>
                              </a:solidFill>
                            </a:rPr>
                          </m:ctrlPr>
                        </m:sSubPr>
                        <m:e>
                          <m:r>
                            <a:rPr lang="en-US" altLang="zh-CN" i="1">
                              <a:solidFill>
                                <a:srgbClr val="002060"/>
                              </a:solidFill>
                              <a:latin typeface="Cambria Math" panose="02040503050406030204" charset="0"/>
                            </a:rPr>
                            <m:t>𝑄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altLang="zh-CN">
                              <a:solidFill>
                                <a:srgbClr val="002060"/>
                              </a:solidFill>
                              <a:latin typeface="Cambria Math" panose="02040503050406030204" charset="0"/>
                            </a:rPr>
                            <m:t>A</m:t>
                          </m:r>
                        </m:sub>
                      </m:sSub>
                      <m:r>
                        <m:rPr>
                          <m:nor/>
                        </m:rPr>
                        <a:rPr lang="en-US" altLang="zh-CN" i="1">
                          <a:solidFill>
                            <a:srgbClr val="002060"/>
                          </a:solidFill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m:t>−</m:t>
                      </m:r>
                      <m:r>
                        <a:rPr lang="en-US" altLang="zh-CN">
                          <a:solidFill>
                            <a:srgbClr val="002060"/>
                          </a:solidFill>
                          <a:latin typeface="Cambria Math" panose="02040503050406030204" charset="0"/>
                        </a:rPr>
                        <m:t>2</m:t>
                      </m:r>
                      <m:sSub>
                        <m:sSubPr>
                          <m:ctrlPr>
                            <a:rPr lang="zh-CN" altLang="zh-CN" i="1">
                              <a:solidFill>
                                <a:srgbClr val="002060"/>
                              </a:solidFill>
                            </a:rPr>
                          </m:ctrlPr>
                        </m:sSubPr>
                        <m:e>
                          <m:r>
                            <a:rPr lang="en-US" altLang="zh-CN" i="1">
                              <a:solidFill>
                                <a:srgbClr val="002060"/>
                              </a:solidFill>
                              <a:latin typeface="Cambria Math" panose="02040503050406030204" charset="0"/>
                            </a:rPr>
                            <m:t>𝑄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altLang="zh-CN">
                              <a:solidFill>
                                <a:srgbClr val="002060"/>
                              </a:solidFill>
                              <a:latin typeface="Cambria Math" panose="02040503050406030204" charset="0"/>
                            </a:rPr>
                            <m:t>B</m:t>
                          </m:r>
                        </m:sub>
                      </m:sSub>
                    </m:oMath>
                  </m:oMathPara>
                </a14:m>
                <a:endParaRPr lang="en-US" altLang="zh-CN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/>
                <a:r>
                  <a:rPr lang="en-US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        </a:t>
                </a:r>
                <a14:m>
                  <m:oMath xmlns:m="http://schemas.openxmlformats.org/officeDocument/2006/math">
                    <m:r>
                      <a:rPr lang="en-US" altLang="zh-CN" i="1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𝑀𝑇</m:t>
                    </m:r>
                    <m:sSub>
                      <m:sSubPr>
                        <m:ctrlPr>
                          <a:rPr lang="zh-CN" altLang="zh-CN" i="1">
                            <a:solidFill>
                              <a:srgbClr val="002060"/>
                            </a:solidFill>
                          </a:rPr>
                        </m:ctrlPr>
                      </m:sSubPr>
                      <m:e>
                        <m:r>
                          <a:rPr lang="en-US" altLang="zh-CN" i="1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𝑅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B</m:t>
                        </m:r>
                      </m:sub>
                    </m:sSub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=</m:t>
                    </m:r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180</m:t>
                    </m:r>
                    <m:r>
                      <m:rPr>
                        <m:nor/>
                      </m:rPr>
                      <a:rPr lang="en-US" altLang="zh-CN" i="1">
                        <a:solidFill>
                          <a:srgbClr val="002060"/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</a:rPr>
                      <m:t>−</m:t>
                    </m:r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2</m:t>
                    </m:r>
                    <m:sSub>
                      <m:sSubPr>
                        <m:ctrlPr>
                          <a:rPr lang="zh-CN" altLang="zh-CN" i="1">
                            <a:solidFill>
                              <a:srgbClr val="002060"/>
                            </a:solidFill>
                          </a:rPr>
                        </m:ctrlPr>
                      </m:sSubPr>
                      <m:e>
                        <m:r>
                          <a:rPr lang="en-US" altLang="zh-CN" i="1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𝑄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B</m:t>
                        </m:r>
                      </m:sub>
                    </m:sSub>
                    <m:r>
                      <m:rPr>
                        <m:nor/>
                      </m:rPr>
                      <a:rPr lang="en-US" altLang="zh-CN" i="1">
                        <a:solidFill>
                          <a:srgbClr val="002060"/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</a:rPr>
                      <m:t>−</m:t>
                    </m:r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2</m:t>
                    </m:r>
                    <m:sSub>
                      <m:sSubPr>
                        <m:ctrlPr>
                          <a:rPr lang="zh-CN" altLang="zh-CN" i="1">
                            <a:solidFill>
                              <a:srgbClr val="002060"/>
                            </a:solidFill>
                          </a:rPr>
                        </m:ctrlPr>
                      </m:sSubPr>
                      <m:e>
                        <m:r>
                          <a:rPr lang="en-US" altLang="zh-CN" i="1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𝑄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A</m:t>
                        </m:r>
                      </m:sub>
                    </m:sSub>
                  </m:oMath>
                </a14:m>
                <a:endParaRPr lang="en-US" altLang="zh-CN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/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当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MR=MC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时，解上述方程，</a:t>
                </a:r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得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　　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i="1">
                            <a:solidFill>
                              <a:srgbClr val="002060"/>
                            </a:solidFill>
                          </a:rPr>
                        </m:ctrlPr>
                      </m:sSubSupPr>
                      <m:e>
                        <m:r>
                          <a:rPr lang="en-US" altLang="zh-CN" i="1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𝑄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A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002060"/>
                            </a:solidFill>
                            <a:latin typeface="微软雅黑 Light" panose="020B0502040204020203" pitchFamily="34" charset="-122"/>
                            <a:ea typeface="微软雅黑 Light" panose="020B0502040204020203" pitchFamily="34" charset="-122"/>
                          </a:rPr>
                          <m:t>∗</m:t>
                        </m:r>
                      </m:sup>
                    </m:sSubSup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=</m:t>
                    </m:r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30</m:t>
                    </m:r>
                    <m:r>
                      <m:rPr>
                        <m:nor/>
                      </m:rPr>
                      <a:rPr lang="zh-CN" altLang="zh-CN">
                        <a:solidFill>
                          <a:srgbClr val="002060"/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</a:rPr>
                      <m:t>，</m:t>
                    </m:r>
                    <m:sSubSup>
                      <m:sSubSupPr>
                        <m:ctrlPr>
                          <a:rPr lang="zh-CN" altLang="zh-CN" i="1">
                            <a:solidFill>
                              <a:srgbClr val="002060"/>
                            </a:solidFill>
                          </a:rPr>
                        </m:ctrlPr>
                      </m:sSubSupPr>
                      <m:e>
                        <m:r>
                          <a:rPr lang="en-US" altLang="zh-CN" i="1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𝑄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B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002060"/>
                            </a:solidFill>
                            <a:latin typeface="微软雅黑 Light" panose="020B0502040204020203" pitchFamily="34" charset="-122"/>
                            <a:ea typeface="微软雅黑 Light" panose="020B0502040204020203" pitchFamily="34" charset="-122"/>
                          </a:rPr>
                          <m:t>∗</m:t>
                        </m:r>
                      </m:sup>
                    </m:sSubSup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=</m:t>
                    </m:r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40</m:t>
                    </m:r>
                  </m:oMath>
                </a14:m>
                <a:endParaRPr lang="en-US" altLang="zh-CN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/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代入需求方程，</a:t>
                </a:r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得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　　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i="1">
                            <a:solidFill>
                              <a:srgbClr val="002060"/>
                            </a:solidFill>
                          </a:rPr>
                        </m:ctrlPr>
                      </m:sSubSupPr>
                      <m:e>
                        <m:r>
                          <a:rPr lang="en-US" altLang="zh-CN" i="1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𝑃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A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002060"/>
                            </a:solidFill>
                            <a:latin typeface="微软雅黑 Light" panose="020B0502040204020203" pitchFamily="34" charset="-122"/>
                            <a:ea typeface="微软雅黑 Light" panose="020B0502040204020203" pitchFamily="34" charset="-122"/>
                          </a:rPr>
                          <m:t>∗</m:t>
                        </m:r>
                      </m:sup>
                    </m:sSubSup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=</m:t>
                    </m:r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220</m:t>
                    </m:r>
                    <m:r>
                      <m:rPr>
                        <m:nor/>
                      </m:rPr>
                      <a:rPr lang="zh-CN" altLang="zh-CN">
                        <a:solidFill>
                          <a:srgbClr val="002060"/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</a:rPr>
                      <m:t>，</m:t>
                    </m:r>
                    <m:sSubSup>
                      <m:sSubSupPr>
                        <m:ctrlPr>
                          <a:rPr lang="zh-CN" altLang="zh-CN" i="1">
                            <a:solidFill>
                              <a:srgbClr val="002060"/>
                            </a:solidFill>
                          </a:rPr>
                        </m:ctrlPr>
                      </m:sSubSupPr>
                      <m:e>
                        <m:r>
                          <a:rPr lang="en-US" altLang="zh-CN" i="1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𝑃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B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002060"/>
                            </a:solidFill>
                            <a:latin typeface="微软雅黑 Light" panose="020B0502040204020203" pitchFamily="34" charset="-122"/>
                            <a:ea typeface="微软雅黑 Light" panose="020B0502040204020203" pitchFamily="34" charset="-122"/>
                          </a:rPr>
                          <m:t>∗</m:t>
                        </m:r>
                      </m:sup>
                    </m:sSubSup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=</m:t>
                    </m:r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80</m:t>
                    </m:r>
                  </m:oMath>
                </a14:m>
                <a:endParaRPr lang="en-US" altLang="zh-CN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/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即为了使企业利润最大，应把产品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和产品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B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的销售量分别定在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30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单位和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40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单位，价格分别定在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220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元和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80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元</a:t>
                </a:r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。</a:t>
                </a:r>
                <a:endParaRPr lang="zh-CN" altLang="zh-CN" dirty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mc:Choice>
        <mc:Fallback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506" y="2504351"/>
                <a:ext cx="10912369" cy="3569439"/>
              </a:xfrm>
              <a:prstGeom prst="rect">
                <a:avLst/>
              </a:prstGeom>
              <a:blipFill rotWithShape="1">
                <a:blip r:embed="rId1"/>
                <a:stretch>
                  <a:fillRect l="-1" t="-1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958850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6</a:t>
            </a:r>
            <a:r>
              <a:rPr lang="zh-CN" altLang="zh-CN" dirty="0">
                <a:effectLst/>
              </a:rPr>
              <a:t>节　多产品定价法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二、产品之间在生产上互相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联系</a:t>
            </a:r>
            <a:endParaRPr lang="en-US" altLang="zh-CN" sz="2400" b="1" dirty="0" smtClean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en-US" altLang="zh-CN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1.</a:t>
            </a: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按固定比例生产的联产品的价格和产量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决策</a:t>
            </a:r>
            <a:endParaRPr lang="en-US" altLang="zh-CN" sz="2000" b="1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2">
              <a:lnSpc>
                <a:spcPct val="150000"/>
              </a:lnSpc>
            </a:pPr>
            <a:r>
              <a:rPr lang="zh-CN" altLang="en-US" b="1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第一步：求产品组的最优产量</a:t>
            </a:r>
            <a:r>
              <a:rPr lang="zh-CN" altLang="en-US" b="1" dirty="0" smtClean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endParaRPr lang="en-US" altLang="zh-CN" b="1" dirty="0" smtClean="0">
              <a:solidFill>
                <a:srgbClr val="0070C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2">
              <a:lnSpc>
                <a:spcPct val="150000"/>
              </a:lnSpc>
            </a:pPr>
            <a:r>
              <a:rPr lang="zh-CN" altLang="en-US" b="1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规则： </a:t>
            </a:r>
            <a:r>
              <a:rPr lang="en-US" altLang="zh-CN" b="1" i="1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MRT</a:t>
            </a:r>
            <a:r>
              <a:rPr lang="en-US" altLang="zh-CN" b="1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=</a:t>
            </a:r>
            <a:r>
              <a:rPr lang="en-US" altLang="zh-CN" b="1" i="1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MC</a:t>
            </a:r>
            <a:r>
              <a:rPr lang="zh-CN" altLang="en-US" b="1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（</a:t>
            </a:r>
            <a:r>
              <a:rPr lang="en-US" altLang="zh-CN" b="1" i="1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MRT</a:t>
            </a:r>
            <a:r>
              <a:rPr lang="zh-CN" altLang="en-US" b="1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曲线为</a:t>
            </a:r>
            <a:r>
              <a:rPr lang="en-US" altLang="zh-CN" b="1" i="1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MR</a:t>
            </a:r>
            <a:r>
              <a:rPr lang="en-US" altLang="zh-CN" b="1" i="1" baseline="-25000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r>
              <a:rPr lang="zh-CN" altLang="en-US" b="1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和</a:t>
            </a:r>
            <a:r>
              <a:rPr lang="en-US" altLang="zh-CN" b="1" i="1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MR</a:t>
            </a:r>
            <a:r>
              <a:rPr lang="en-US" altLang="zh-CN" b="1" i="1" baseline="-25000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r>
              <a:rPr lang="zh-CN" altLang="en-US" b="1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曲线的垂直相加）</a:t>
            </a:r>
            <a:endParaRPr lang="zh-CN" altLang="en-US" b="1" dirty="0">
              <a:solidFill>
                <a:srgbClr val="0070C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2">
              <a:lnSpc>
                <a:spcPct val="150000"/>
              </a:lnSpc>
            </a:pPr>
            <a:r>
              <a:rPr lang="zh-CN" altLang="en-US" b="1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第二步：求产品</a:t>
            </a:r>
            <a:r>
              <a:rPr lang="en-US" altLang="zh-CN" b="1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r>
              <a:rPr lang="zh-CN" altLang="en-US" b="1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和产品</a:t>
            </a:r>
            <a:r>
              <a:rPr lang="en-US" altLang="zh-CN" b="1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r>
              <a:rPr lang="zh-CN" altLang="en-US" b="1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的最优价格</a:t>
            </a:r>
            <a:r>
              <a:rPr lang="zh-CN" altLang="en-US" b="1" dirty="0" smtClean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endParaRPr lang="zh-CN" altLang="en-US" b="1" dirty="0">
              <a:solidFill>
                <a:srgbClr val="0070C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6" name="8-3.EPS" descr="id:2147514251;FounderCES"/>
          <p:cNvPicPr>
            <a:picLocks noChangeAspect="1"/>
          </p:cNvPicPr>
          <p:nvPr/>
        </p:nvPicPr>
        <p:blipFill>
          <a:blip r:embed="rId1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704861" y="2367088"/>
            <a:ext cx="2258060" cy="2108835"/>
          </a:xfrm>
          <a:prstGeom prst="rect">
            <a:avLst/>
          </a:prstGeom>
        </p:spPr>
      </p:pic>
      <p:pic>
        <p:nvPicPr>
          <p:cNvPr id="8" name="8-4.EPS" descr="id:2147514263;FounderCES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364251" y="4158122"/>
            <a:ext cx="2340610" cy="214884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958850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6</a:t>
            </a:r>
            <a:r>
              <a:rPr lang="zh-CN" altLang="zh-CN" dirty="0">
                <a:effectLst/>
              </a:rPr>
              <a:t>节　多产品定价法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二、产品之间在生产上互相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联系</a:t>
            </a:r>
            <a:endParaRPr lang="en-US" altLang="zh-CN" sz="2400" b="1" dirty="0" smtClean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en-US" altLang="zh-CN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1.</a:t>
            </a: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按固定比例生产的联产品的价格和产量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决策</a:t>
            </a:r>
            <a:endParaRPr lang="en-US" altLang="zh-CN" sz="2000" b="1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矩形 6"/>
              <p:cNvSpPr/>
              <p:nvPr/>
            </p:nvSpPr>
            <p:spPr>
              <a:xfrm>
                <a:off x="660506" y="2987677"/>
                <a:ext cx="10912369" cy="22111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>
                  <a:spcAft>
                    <a:spcPts val="0"/>
                  </a:spcAft>
                </a:pPr>
                <a:r>
                  <a:rPr lang="zh-CN" altLang="en-US" sz="2000" dirty="0" smtClean="0">
                    <a:solidFill>
                      <a:srgbClr val="C0000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000" dirty="0" smtClean="0">
                    <a:solidFill>
                      <a:srgbClr val="C0000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Times New Roman" panose="02020603050405020304" pitchFamily="18" charset="0"/>
                  </a:rPr>
                  <a:t>8-8</a:t>
                </a:r>
                <a:endParaRPr lang="en-US" altLang="zh-CN" sz="2000" dirty="0" smtClean="0">
                  <a:solidFill>
                    <a:srgbClr val="C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Times New Roman" panose="02020603050405020304" pitchFamily="18" charset="0"/>
                </a:endParaRPr>
              </a:p>
              <a:p>
                <a:pPr indent="457200"/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某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屠宰场出售牛皮和牛肉。假定这两种产品是以固定比例生产的联产品。牛皮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-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牛肉产品组的边际成本方程为：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MC=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30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+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5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Q</a:t>
                </a:r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。</a:t>
                </a:r>
                <a:endParaRPr lang="en-US" altLang="zh-CN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/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这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两种产品的需求函数为</a:t>
                </a:r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：</a:t>
                </a:r>
                <a:endParaRPr lang="en-US" altLang="zh-CN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/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　　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i="1">
                            <a:solidFill>
                              <a:srgbClr val="002060"/>
                            </a:solidFill>
                          </a:rPr>
                        </m:ctrlPr>
                      </m:sSubPr>
                      <m:e>
                        <m:r>
                          <a:rPr lang="en-US" altLang="zh-CN" i="1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𝑃</m:t>
                        </m:r>
                      </m:e>
                      <m:sub>
                        <m:r>
                          <m:rPr>
                            <m:nor/>
                          </m:rPr>
                          <a:rPr lang="zh-CN" altLang="zh-CN">
                            <a:solidFill>
                              <a:srgbClr val="002060"/>
                            </a:solidFill>
                            <a:latin typeface="微软雅黑 Light" panose="020B0502040204020203" pitchFamily="34" charset="-122"/>
                            <a:ea typeface="微软雅黑 Light" panose="020B0502040204020203" pitchFamily="34" charset="-122"/>
                          </a:rPr>
                          <m:t>牛皮</m:t>
                        </m:r>
                      </m:sub>
                    </m:sSub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=</m:t>
                    </m:r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80</m:t>
                    </m:r>
                    <m:r>
                      <m:rPr>
                        <m:nor/>
                      </m:rPr>
                      <a:rPr lang="en-US" altLang="zh-CN" i="1">
                        <a:solidFill>
                          <a:srgbClr val="002060"/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</a:rPr>
                      <m:t>−</m:t>
                    </m:r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2</m:t>
                    </m:r>
                    <m:r>
                      <a:rPr lang="en-US" altLang="zh-CN" i="1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𝑄</m:t>
                    </m:r>
                  </m:oMath>
                </a14:m>
                <a:endParaRPr lang="en-US" altLang="zh-CN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/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　　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i="1">
                            <a:solidFill>
                              <a:srgbClr val="002060"/>
                            </a:solidFill>
                          </a:rPr>
                        </m:ctrlPr>
                      </m:sSubPr>
                      <m:e>
                        <m:r>
                          <a:rPr lang="en-US" altLang="zh-CN" i="1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𝑃</m:t>
                        </m:r>
                      </m:e>
                      <m:sub>
                        <m:r>
                          <m:rPr>
                            <m:nor/>
                          </m:rPr>
                          <a:rPr lang="zh-CN" altLang="zh-CN">
                            <a:solidFill>
                              <a:srgbClr val="002060"/>
                            </a:solidFill>
                            <a:latin typeface="微软雅黑 Light" panose="020B0502040204020203" pitchFamily="34" charset="-122"/>
                            <a:ea typeface="微软雅黑 Light" panose="020B0502040204020203" pitchFamily="34" charset="-122"/>
                          </a:rPr>
                          <m:t>牛肉</m:t>
                        </m:r>
                      </m:sub>
                    </m:sSub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=</m:t>
                    </m:r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60</m:t>
                    </m:r>
                    <m:r>
                      <m:rPr>
                        <m:nor/>
                      </m:rPr>
                      <a:rPr lang="en-US" altLang="zh-CN" i="1">
                        <a:solidFill>
                          <a:srgbClr val="002060"/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</a:rPr>
                      <m:t>−</m:t>
                    </m:r>
                    <m:r>
                      <a:rPr lang="en-US" altLang="zh-CN" i="1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𝑄</m:t>
                    </m:r>
                  </m:oMath>
                </a14:m>
                <a:endParaRPr lang="en-US" altLang="zh-CN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/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问：牛皮和牛肉的价格各应定多少？这一产品组的产量应为多少</a:t>
                </a:r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？</a:t>
                </a:r>
                <a:endParaRPr lang="zh-CN" altLang="en-US" dirty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mc:Choice>
        <mc:Fallback>
          <p:sp>
            <p:nvSpPr>
              <p:cNvPr id="7" name="矩形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506" y="2987677"/>
                <a:ext cx="10912369" cy="2211118"/>
              </a:xfrm>
              <a:prstGeom prst="rect">
                <a:avLst/>
              </a:prstGeom>
              <a:blipFill rotWithShape="1">
                <a:blip r:embed="rId1"/>
                <a:stretch>
                  <a:fillRect l="-1" b="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958850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6</a:t>
            </a:r>
            <a:r>
              <a:rPr lang="zh-CN" altLang="zh-CN" dirty="0">
                <a:effectLst/>
              </a:rPr>
              <a:t>节　多产品定价法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二、产品之间在生产上互相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联系</a:t>
            </a:r>
            <a:endParaRPr lang="en-US" altLang="zh-CN" sz="2400" b="1" dirty="0" smtClean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en-US" altLang="zh-CN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1.</a:t>
            </a: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按固定比例生产的联产品的价格和产量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决策</a:t>
            </a:r>
            <a:endParaRPr lang="en-US" altLang="zh-CN" sz="2000" b="1" dirty="0" smtClean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矩形 6"/>
              <p:cNvSpPr/>
              <p:nvPr/>
            </p:nvSpPr>
            <p:spPr>
              <a:xfrm>
                <a:off x="660506" y="2987677"/>
                <a:ext cx="10912369" cy="30503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>
                  <a:spcAft>
                    <a:spcPts val="0"/>
                  </a:spcAft>
                </a:pPr>
                <a:r>
                  <a:rPr lang="zh-CN" altLang="en-US" sz="2000" dirty="0" smtClean="0">
                    <a:solidFill>
                      <a:srgbClr val="C0000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Times New Roman" panose="02020603050405020304" pitchFamily="18" charset="0"/>
                  </a:rPr>
                  <a:t>解：</a:t>
                </a:r>
                <a:endParaRPr lang="en-US" altLang="zh-CN" sz="2000" dirty="0" smtClean="0">
                  <a:solidFill>
                    <a:srgbClr val="C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Times New Roman" panose="02020603050405020304" pitchFamily="18" charset="0"/>
                </a:endParaRPr>
              </a:p>
              <a:p>
                <a:pPr indent="457200">
                  <a:spcAft>
                    <a:spcPts val="0"/>
                  </a:spcAft>
                </a:pPr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根据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两种产品的需求函数，可得它们的边际收入曲线</a:t>
                </a:r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：</a:t>
                </a:r>
                <a:endParaRPr lang="en-US" altLang="zh-CN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>
                  <a:spcAft>
                    <a:spcPts val="0"/>
                  </a:spcAft>
                </a:pP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　　</a:t>
                </a:r>
                <a14:m>
                  <m:oMath xmlns:m="http://schemas.openxmlformats.org/officeDocument/2006/math">
                    <m:r>
                      <a:rPr lang="en-US" altLang="zh-CN" i="1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𝑀</m:t>
                    </m:r>
                    <m:sSub>
                      <m:sSubPr>
                        <m:ctrlPr>
                          <a:rPr lang="zh-CN" altLang="zh-CN" i="1">
                            <a:solidFill>
                              <a:srgbClr val="002060"/>
                            </a:solidFill>
                          </a:rPr>
                        </m:ctrlPr>
                      </m:sSubPr>
                      <m:e>
                        <m:r>
                          <a:rPr lang="en-US" altLang="zh-CN" i="1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𝑅</m:t>
                        </m:r>
                      </m:e>
                      <m:sub>
                        <m:r>
                          <m:rPr>
                            <m:nor/>
                          </m:rPr>
                          <a:rPr lang="zh-CN" altLang="zh-CN">
                            <a:solidFill>
                              <a:srgbClr val="002060"/>
                            </a:solidFill>
                            <a:latin typeface="微软雅黑 Light" panose="020B0502040204020203" pitchFamily="34" charset="-122"/>
                            <a:ea typeface="微软雅黑 Light" panose="020B0502040204020203" pitchFamily="34" charset="-122"/>
                          </a:rPr>
                          <m:t>牛皮</m:t>
                        </m:r>
                      </m:sub>
                    </m:sSub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=</m:t>
                    </m:r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80</m:t>
                    </m:r>
                    <m:r>
                      <m:rPr>
                        <m:nor/>
                      </m:rPr>
                      <a:rPr lang="en-US" altLang="zh-CN" i="1">
                        <a:solidFill>
                          <a:srgbClr val="002060"/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</a:rPr>
                      <m:t>−</m:t>
                    </m:r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4</m:t>
                    </m:r>
                    <m:r>
                      <a:rPr lang="en-US" altLang="zh-CN" i="1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𝑄</m:t>
                    </m:r>
                  </m:oMath>
                </a14:m>
                <a:endParaRPr lang="en-US" altLang="zh-CN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>
                  <a:spcAft>
                    <a:spcPts val="0"/>
                  </a:spcAft>
                </a:pP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　　</a:t>
                </a:r>
                <a14:m>
                  <m:oMath xmlns:m="http://schemas.openxmlformats.org/officeDocument/2006/math">
                    <m:r>
                      <a:rPr lang="en-US" altLang="zh-CN" i="1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𝑀</m:t>
                    </m:r>
                    <m:sSub>
                      <m:sSubPr>
                        <m:ctrlPr>
                          <a:rPr lang="zh-CN" altLang="zh-CN" i="1">
                            <a:solidFill>
                              <a:srgbClr val="002060"/>
                            </a:solidFill>
                          </a:rPr>
                        </m:ctrlPr>
                      </m:sSubPr>
                      <m:e>
                        <m:r>
                          <a:rPr lang="en-US" altLang="zh-CN" i="1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𝑅</m:t>
                        </m:r>
                      </m:e>
                      <m:sub>
                        <m:r>
                          <m:rPr>
                            <m:nor/>
                          </m:rPr>
                          <a:rPr lang="zh-CN" altLang="zh-CN">
                            <a:solidFill>
                              <a:srgbClr val="002060"/>
                            </a:solidFill>
                            <a:latin typeface="微软雅黑 Light" panose="020B0502040204020203" pitchFamily="34" charset="-122"/>
                            <a:ea typeface="微软雅黑 Light" panose="020B0502040204020203" pitchFamily="34" charset="-122"/>
                          </a:rPr>
                          <m:t>牛肉</m:t>
                        </m:r>
                      </m:sub>
                    </m:sSub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=</m:t>
                    </m:r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60</m:t>
                    </m:r>
                    <m:r>
                      <m:rPr>
                        <m:nor/>
                      </m:rPr>
                      <a:rPr lang="en-US" altLang="zh-CN" i="1">
                        <a:solidFill>
                          <a:srgbClr val="002060"/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</a:rPr>
                      <m:t>−</m:t>
                    </m:r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2</m:t>
                    </m:r>
                    <m:r>
                      <a:rPr lang="en-US" altLang="zh-CN" i="1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𝑄</m:t>
                    </m:r>
                  </m:oMath>
                </a14:m>
                <a:endParaRPr lang="en-US" altLang="zh-CN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>
                  <a:spcAft>
                    <a:spcPts val="0"/>
                  </a:spcAft>
                </a:pP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将以上方程垂直相加，可得总边际收入函数</a:t>
                </a:r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：</a:t>
                </a:r>
                <a:endParaRPr lang="en-US" altLang="zh-CN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>
                  <a:spcAft>
                    <a:spcPts val="0"/>
                  </a:spcAft>
                </a:pP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　　</a:t>
                </a:r>
                <a14:m>
                  <m:oMath xmlns:m="http://schemas.openxmlformats.org/officeDocument/2006/math">
                    <m:r>
                      <a:rPr lang="en-US" altLang="zh-CN" i="1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𝑀</m:t>
                    </m:r>
                    <m:sSub>
                      <m:sSubPr>
                        <m:ctrlPr>
                          <a:rPr lang="zh-CN" altLang="zh-CN" i="1">
                            <a:solidFill>
                              <a:srgbClr val="002060"/>
                            </a:solidFill>
                          </a:rPr>
                        </m:ctrlPr>
                      </m:sSubPr>
                      <m:e>
                        <m:r>
                          <a:rPr lang="en-US" altLang="zh-CN" i="1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𝑅</m:t>
                        </m:r>
                      </m:e>
                      <m:sub>
                        <m:r>
                          <a:rPr lang="en-US" altLang="zh-CN" i="1">
                            <a:solidFill>
                              <a:srgbClr val="002060"/>
                            </a:solidFill>
                            <a:latin typeface="Cambria Math" panose="02040503050406030204" charset="0"/>
                          </a:rPr>
                          <m:t>𝑇</m:t>
                        </m:r>
                      </m:sub>
                    </m:sSub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=</m:t>
                    </m:r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140</m:t>
                    </m:r>
                    <m:r>
                      <m:rPr>
                        <m:nor/>
                      </m:rPr>
                      <a:rPr lang="en-US" altLang="zh-CN" i="1">
                        <a:solidFill>
                          <a:srgbClr val="002060"/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</a:rPr>
                      <m:t>−</m:t>
                    </m:r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6</m:t>
                    </m:r>
                    <m:r>
                      <a:rPr lang="en-US" altLang="zh-CN" i="1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𝑄</m:t>
                    </m:r>
                  </m:oMath>
                </a14:m>
                <a:endParaRPr lang="en-US" altLang="zh-CN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>
                  <a:spcAft>
                    <a:spcPts val="0"/>
                  </a:spcAft>
                </a:pP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使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MR</a:t>
                </a:r>
                <a:r>
                  <a:rPr lang="en-US" altLang="zh-CN" i="1" baseline="-25000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T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=MC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，得</a:t>
                </a:r>
                <a:endParaRPr lang="en-US" altLang="zh-CN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altLang="zh-CN" b="0" i="0" smtClean="0">
                          <a:solidFill>
                            <a:srgbClr val="002060"/>
                          </a:solidFill>
                          <a:latin typeface="Cambria Math" panose="02040503050406030204" charset="0"/>
                        </a:rPr>
                        <m:t>                  </m:t>
                      </m:r>
                      <m:r>
                        <a:rPr lang="en-US" altLang="zh-CN">
                          <a:solidFill>
                            <a:srgbClr val="002060"/>
                          </a:solidFill>
                          <a:latin typeface="Cambria Math" panose="02040503050406030204" charset="0"/>
                        </a:rPr>
                        <m:t>140</m:t>
                      </m:r>
                      <m:r>
                        <m:rPr>
                          <m:nor/>
                        </m:rPr>
                        <a:rPr lang="en-US" altLang="zh-CN" i="1">
                          <a:solidFill>
                            <a:srgbClr val="002060"/>
                          </a:solidFill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m:t>−</m:t>
                      </m:r>
                      <m:r>
                        <a:rPr lang="en-US" altLang="zh-CN">
                          <a:solidFill>
                            <a:srgbClr val="002060"/>
                          </a:solidFill>
                          <a:latin typeface="Cambria Math" panose="02040503050406030204" charset="0"/>
                        </a:rPr>
                        <m:t>6</m:t>
                      </m:r>
                      <m:r>
                        <a:rPr lang="en-US" altLang="zh-CN" i="1">
                          <a:solidFill>
                            <a:srgbClr val="002060"/>
                          </a:solidFill>
                          <a:latin typeface="Cambria Math" panose="02040503050406030204" charset="0"/>
                        </a:rPr>
                        <m:t>𝑄</m:t>
                      </m:r>
                      <m:r>
                        <a:rPr lang="en-US" altLang="zh-CN">
                          <a:solidFill>
                            <a:srgbClr val="002060"/>
                          </a:solidFill>
                          <a:latin typeface="Cambria Math" panose="02040503050406030204" charset="0"/>
                        </a:rPr>
                        <m:t>=</m:t>
                      </m:r>
                      <m:r>
                        <a:rPr lang="en-US" altLang="zh-CN">
                          <a:solidFill>
                            <a:srgbClr val="002060"/>
                          </a:solidFill>
                          <a:latin typeface="Cambria Math" panose="02040503050406030204" charset="0"/>
                        </a:rPr>
                        <m:t>30</m:t>
                      </m:r>
                      <m:r>
                        <a:rPr lang="en-US" altLang="zh-CN">
                          <a:solidFill>
                            <a:srgbClr val="002060"/>
                          </a:solidFill>
                          <a:latin typeface="Cambria Math" panose="02040503050406030204" charset="0"/>
                        </a:rPr>
                        <m:t>+</m:t>
                      </m:r>
                      <m:r>
                        <a:rPr lang="en-US" altLang="zh-CN">
                          <a:solidFill>
                            <a:srgbClr val="002060"/>
                          </a:solidFill>
                          <a:latin typeface="Cambria Math" panose="02040503050406030204" charset="0"/>
                        </a:rPr>
                        <m:t>5</m:t>
                      </m:r>
                      <m:r>
                        <a:rPr lang="en-US" altLang="zh-CN" i="1">
                          <a:solidFill>
                            <a:srgbClr val="002060"/>
                          </a:solidFill>
                          <a:latin typeface="Cambria Math" panose="02040503050406030204" charset="0"/>
                        </a:rPr>
                        <m:t>𝑄</m:t>
                      </m:r>
                    </m:oMath>
                  </m:oMathPara>
                </a14:m>
                <a:endParaRPr lang="en-US" altLang="zh-CN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>
                  <a:spcAft>
                    <a:spcPts val="0"/>
                  </a:spcAft>
                </a:pPr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　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　</a:t>
                </a:r>
                <a14:m>
                  <m:oMath xmlns:m="http://schemas.openxmlformats.org/officeDocument/2006/math">
                    <m:r>
                      <a:rPr lang="en-US" altLang="zh-CN" i="1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𝑄</m:t>
                    </m:r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=</m:t>
                    </m:r>
                    <m:r>
                      <a:rPr lang="en-US" altLang="zh-CN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10</m:t>
                    </m:r>
                  </m:oMath>
                </a14:m>
                <a:endParaRPr lang="en-US" altLang="zh-CN" dirty="0" smtClean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indent="457200">
                  <a:spcAft>
                    <a:spcPts val="0"/>
                  </a:spcAft>
                </a:pP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把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Q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=10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代入需求方程，得：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P</a:t>
                </a:r>
                <a:r>
                  <a:rPr lang="zh-CN" altLang="zh-CN" baseline="-25000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牛皮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=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60</a:t>
                </a:r>
                <a:r>
                  <a:rPr lang="zh-CN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，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P</a:t>
                </a:r>
                <a:r>
                  <a:rPr lang="zh-CN" altLang="zh-CN" baseline="-25000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牛肉</a:t>
                </a:r>
                <a:r>
                  <a:rPr lang="en-US" altLang="zh-CN" i="1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=</a:t>
                </a:r>
                <a:r>
                  <a:rPr lang="en-US" altLang="zh-CN" dirty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50</a:t>
                </a:r>
                <a:r>
                  <a:rPr lang="zh-CN" altLang="zh-CN" dirty="0" smtClean="0">
                    <a:solidFill>
                      <a:srgbClr val="00206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。</a:t>
                </a:r>
                <a:endParaRPr lang="en-US" altLang="zh-CN" i="1" dirty="0">
                  <a:solidFill>
                    <a:srgbClr val="00206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mc:Choice>
        <mc:Fallback>
          <p:sp>
            <p:nvSpPr>
              <p:cNvPr id="7" name="矩形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506" y="2987677"/>
                <a:ext cx="10912369" cy="3050387"/>
              </a:xfrm>
              <a:prstGeom prst="rect">
                <a:avLst/>
              </a:prstGeom>
              <a:blipFill rotWithShape="1">
                <a:blip r:embed="rId1"/>
                <a:stretch>
                  <a:fillRect l="-1" b="1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958850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6</a:t>
            </a:r>
            <a:r>
              <a:rPr lang="zh-CN" altLang="zh-CN" dirty="0">
                <a:effectLst/>
              </a:rPr>
              <a:t>节　多产品定价法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二、产品之间在生产上互相联系</a:t>
            </a:r>
            <a:endParaRPr lang="en-US" altLang="zh-CN" sz="2400" b="1" dirty="0" smtClean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en-US" altLang="zh-CN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2.</a:t>
            </a: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按变动比例生产的联产品的价格和产量决策</a:t>
            </a:r>
            <a:endParaRPr lang="zh-CN" altLang="en-US" sz="2000" b="1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2">
              <a:lnSpc>
                <a:spcPct val="150000"/>
              </a:lnSpc>
            </a:pPr>
            <a:r>
              <a:rPr lang="zh-CN" altLang="en-US" b="1" dirty="0" smtClean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第一</a:t>
            </a:r>
            <a:r>
              <a:rPr lang="zh-CN" altLang="en-US" b="1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步：根据可能的产量组合的成本资料画出等成本曲线。</a:t>
            </a:r>
            <a:endParaRPr lang="zh-CN" altLang="en-US" b="1" dirty="0">
              <a:solidFill>
                <a:srgbClr val="0070C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2">
              <a:lnSpc>
                <a:spcPct val="150000"/>
              </a:lnSpc>
            </a:pPr>
            <a:r>
              <a:rPr lang="zh-CN" altLang="en-US" b="1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第二步：根据可能的产量组合和联产品的价格资料画出等收入曲线。</a:t>
            </a:r>
            <a:endParaRPr lang="zh-CN" altLang="en-US" b="1" dirty="0">
              <a:solidFill>
                <a:srgbClr val="0070C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2">
              <a:lnSpc>
                <a:spcPct val="150000"/>
              </a:lnSpc>
            </a:pPr>
            <a:r>
              <a:rPr lang="zh-CN" altLang="en-US" b="1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第三步：找出等收入曲线与等成本曲线的切点。</a:t>
            </a:r>
            <a:endParaRPr lang="zh-CN" altLang="en-US" b="1" dirty="0">
              <a:solidFill>
                <a:srgbClr val="0070C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2">
              <a:lnSpc>
                <a:spcPct val="150000"/>
              </a:lnSpc>
            </a:pPr>
            <a:r>
              <a:rPr lang="zh-CN" altLang="en-US" b="1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第四步：从这些切点中找出利润最大的切点，即为企业联产品最优的产量组合。</a:t>
            </a:r>
            <a:endParaRPr lang="zh-CN" altLang="en-US" b="1" dirty="0">
              <a:solidFill>
                <a:srgbClr val="0070C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4" name="8-5.EPS" descr="id:2147514291;FounderCES"/>
          <p:cNvPicPr>
            <a:picLocks noChangeAspect="1"/>
          </p:cNvPicPr>
          <p:nvPr/>
        </p:nvPicPr>
        <p:blipFill>
          <a:blip r:embed="rId1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884920" y="2670810"/>
            <a:ext cx="2687955" cy="2230755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: 圆角 14"/>
          <p:cNvSpPr/>
          <p:nvPr/>
        </p:nvSpPr>
        <p:spPr>
          <a:xfrm>
            <a:off x="1101172" y="2763226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912278" y="2724676"/>
            <a:ext cx="787041" cy="787042"/>
            <a:chOff x="3492534" y="1754037"/>
            <a:chExt cx="571466" cy="571466"/>
          </a:xfrm>
        </p:grpSpPr>
        <p:sp>
          <p:nvSpPr>
            <p:cNvPr id="19" name="椭圆 18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22" name="弧形 21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27" name="直接连接符 26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椭圆 29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094202" y="2902754"/>
            <a:ext cx="423193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01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651855" y="2955315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成本加成定价法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矩形: 圆角 32"/>
          <p:cNvSpPr/>
          <p:nvPr/>
        </p:nvSpPr>
        <p:spPr>
          <a:xfrm>
            <a:off x="4698453" y="2763226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4509559" y="2724676"/>
            <a:ext cx="787041" cy="787042"/>
            <a:chOff x="3492534" y="1754037"/>
            <a:chExt cx="571466" cy="571466"/>
          </a:xfrm>
        </p:grpSpPr>
        <p:sp>
          <p:nvSpPr>
            <p:cNvPr id="37" name="椭圆 36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38" name="弧形 37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40" name="直接连接符 39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椭圆 41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43" name="椭圆 42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4691483" y="2902754"/>
            <a:ext cx="423193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02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297375" y="2928201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增量分析定价法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5" name="矩形: 圆角 44"/>
          <p:cNvSpPr/>
          <p:nvPr/>
        </p:nvSpPr>
        <p:spPr>
          <a:xfrm>
            <a:off x="8365416" y="2738251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6" name="组合 45"/>
          <p:cNvGrpSpPr/>
          <p:nvPr/>
        </p:nvGrpSpPr>
        <p:grpSpPr>
          <a:xfrm>
            <a:off x="8176522" y="2699701"/>
            <a:ext cx="787041" cy="787042"/>
            <a:chOff x="3492534" y="1754037"/>
            <a:chExt cx="571466" cy="571466"/>
          </a:xfrm>
        </p:grpSpPr>
        <p:sp>
          <p:nvSpPr>
            <p:cNvPr id="49" name="椭圆 48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50" name="弧形 49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52" name="直接连接符 51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椭圆 53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8358446" y="2877779"/>
            <a:ext cx="423193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03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8963563" y="2904514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最优报价的确定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6" name="椭圆 75"/>
          <p:cNvSpPr/>
          <p:nvPr/>
        </p:nvSpPr>
        <p:spPr>
          <a:xfrm>
            <a:off x="1353253" y="727049"/>
            <a:ext cx="562145" cy="562145"/>
          </a:xfrm>
          <a:prstGeom prst="ellipse">
            <a:avLst/>
          </a:prstGeom>
          <a:solidFill>
            <a:srgbClr val="C0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矩形 67"/>
          <p:cNvSpPr/>
          <p:nvPr/>
        </p:nvSpPr>
        <p:spPr>
          <a:xfrm>
            <a:off x="1375365" y="757866"/>
            <a:ext cx="5559138" cy="10156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6000" b="1" dirty="0">
                <a:gradFill>
                  <a:gsLst>
                    <a:gs pos="21000">
                      <a:schemeClr val="accent1"/>
                    </a:gs>
                    <a:gs pos="100000">
                      <a:schemeClr val="accent2"/>
                    </a:gs>
                  </a:gsLst>
                  <a:lin ang="2700000" scaled="0"/>
                </a:gradFill>
                <a:effectLst>
                  <a:outerShdw blurRad="38100" dist="63500" dir="2700000" algn="tl">
                    <a:srgbClr val="000000">
                      <a:alpha val="9000"/>
                    </a:srgbClr>
                  </a:outerShdw>
                </a:effectLst>
                <a:latin typeface="DIN Black" pitchFamily="50" charset="0"/>
              </a:rPr>
              <a:t>目录 </a:t>
            </a:r>
            <a:r>
              <a:rPr lang="en-US" altLang="zh-CN" sz="3200" b="1" dirty="0">
                <a:gradFill>
                  <a:gsLst>
                    <a:gs pos="21000">
                      <a:schemeClr val="accent1"/>
                    </a:gs>
                    <a:gs pos="100000">
                      <a:schemeClr val="accent2"/>
                    </a:gs>
                  </a:gsLst>
                  <a:lin ang="2700000" scaled="0"/>
                </a:gradFill>
                <a:effectLst>
                  <a:outerShdw blurRad="38100" dist="63500" dir="2700000" algn="tl">
                    <a:srgbClr val="000000">
                      <a:alpha val="9000"/>
                    </a:srgbClr>
                  </a:outerShdw>
                </a:effectLst>
              </a:rPr>
              <a:t>/ CONTENTS</a:t>
            </a:r>
            <a:endParaRPr lang="zh-CN" altLang="zh-CN" sz="3200" b="1" dirty="0">
              <a:gradFill>
                <a:gsLst>
                  <a:gs pos="21000">
                    <a:schemeClr val="accent1"/>
                  </a:gs>
                  <a:gs pos="100000">
                    <a:schemeClr val="accent2"/>
                  </a:gs>
                </a:gsLst>
                <a:lin ang="2700000" scaled="0"/>
              </a:gradFill>
              <a:effectLst>
                <a:outerShdw blurRad="38100" dist="63500" dir="2700000" algn="tl">
                  <a:srgbClr val="000000">
                    <a:alpha val="9000"/>
                  </a:srgbClr>
                </a:outerShdw>
              </a:effectLst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559978" y="2118490"/>
            <a:ext cx="727604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1552695" y="2086660"/>
            <a:ext cx="1354252" cy="503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: 圆角 14"/>
          <p:cNvSpPr/>
          <p:nvPr/>
        </p:nvSpPr>
        <p:spPr>
          <a:xfrm>
            <a:off x="3021812" y="3916459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0" name="组合 69"/>
          <p:cNvGrpSpPr/>
          <p:nvPr/>
        </p:nvGrpSpPr>
        <p:grpSpPr>
          <a:xfrm>
            <a:off x="2832918" y="3877909"/>
            <a:ext cx="787041" cy="787042"/>
            <a:chOff x="3492534" y="1754037"/>
            <a:chExt cx="571466" cy="571466"/>
          </a:xfrm>
        </p:grpSpPr>
        <p:sp>
          <p:nvSpPr>
            <p:cNvPr id="71" name="椭圆 70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72" name="弧形 71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73" name="椭圆 72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椭圆 76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78" name="椭圆 77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79" name="文本框 78"/>
          <p:cNvSpPr txBox="1"/>
          <p:nvPr/>
        </p:nvSpPr>
        <p:spPr>
          <a:xfrm>
            <a:off x="3016445" y="4055987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04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3635352" y="4081150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差别定价法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1" name="矩形: 圆角 32"/>
          <p:cNvSpPr/>
          <p:nvPr/>
        </p:nvSpPr>
        <p:spPr>
          <a:xfrm>
            <a:off x="6619093" y="3916459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2" name="组合 81"/>
          <p:cNvGrpSpPr/>
          <p:nvPr/>
        </p:nvGrpSpPr>
        <p:grpSpPr>
          <a:xfrm>
            <a:off x="6430199" y="3877909"/>
            <a:ext cx="787041" cy="787042"/>
            <a:chOff x="3492534" y="1754037"/>
            <a:chExt cx="571466" cy="571466"/>
          </a:xfrm>
        </p:grpSpPr>
        <p:sp>
          <p:nvSpPr>
            <p:cNvPr id="83" name="椭圆 82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84" name="弧形 83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85" name="椭圆 84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86" name="直接连接符 85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椭圆 87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89" name="椭圆 88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6613726" y="4055987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05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7158683" y="4088081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高峰负荷定价法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6" name="矩形: 圆角 32"/>
          <p:cNvSpPr/>
          <p:nvPr/>
        </p:nvSpPr>
        <p:spPr>
          <a:xfrm>
            <a:off x="4709100" y="5069692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7" name="组合 96"/>
          <p:cNvGrpSpPr/>
          <p:nvPr/>
        </p:nvGrpSpPr>
        <p:grpSpPr>
          <a:xfrm>
            <a:off x="4520206" y="5031142"/>
            <a:ext cx="787041" cy="787042"/>
            <a:chOff x="3492534" y="1754037"/>
            <a:chExt cx="571466" cy="571466"/>
          </a:xfrm>
        </p:grpSpPr>
        <p:sp>
          <p:nvSpPr>
            <p:cNvPr id="98" name="椭圆 97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99" name="弧形 98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00" name="椭圆 99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101" name="直接连接符 100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椭圆 102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04" name="椭圆 103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105" name="文本框 104"/>
          <p:cNvSpPr txBox="1"/>
          <p:nvPr/>
        </p:nvSpPr>
        <p:spPr>
          <a:xfrm>
            <a:off x="4703733" y="5209220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06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5274753" y="5234846"/>
            <a:ext cx="2313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多产品定价法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2" name="矩形: 圆角 32"/>
          <p:cNvSpPr/>
          <p:nvPr/>
        </p:nvSpPr>
        <p:spPr>
          <a:xfrm>
            <a:off x="8375202" y="5038875"/>
            <a:ext cx="3116642" cy="7254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190500" sx="102000" sy="102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3" name="组合 92"/>
          <p:cNvGrpSpPr/>
          <p:nvPr/>
        </p:nvGrpSpPr>
        <p:grpSpPr>
          <a:xfrm>
            <a:off x="8186308" y="5000325"/>
            <a:ext cx="787041" cy="787042"/>
            <a:chOff x="3492534" y="1754037"/>
            <a:chExt cx="571466" cy="571466"/>
          </a:xfrm>
        </p:grpSpPr>
        <p:sp>
          <p:nvSpPr>
            <p:cNvPr id="94" name="椭圆 93"/>
            <p:cNvSpPr/>
            <p:nvPr/>
          </p:nvSpPr>
          <p:spPr>
            <a:xfrm>
              <a:off x="3492534" y="1754037"/>
              <a:ext cx="571466" cy="57146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95" name="弧形 94"/>
            <p:cNvSpPr/>
            <p:nvPr/>
          </p:nvSpPr>
          <p:spPr>
            <a:xfrm>
              <a:off x="3514910" y="1776413"/>
              <a:ext cx="526714" cy="526714"/>
            </a:xfrm>
            <a:prstGeom prst="arc">
              <a:avLst>
                <a:gd name="adj1" fmla="val 11459200"/>
                <a:gd name="adj2" fmla="val 10240061"/>
              </a:avLst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07" name="椭圆 106"/>
            <p:cNvSpPr/>
            <p:nvPr/>
          </p:nvSpPr>
          <p:spPr>
            <a:xfrm>
              <a:off x="3503711" y="2019926"/>
              <a:ext cx="36000" cy="3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cxnSp>
          <p:nvCxnSpPr>
            <p:cNvPr id="108" name="直接连接符 107"/>
            <p:cNvCxnSpPr/>
            <p:nvPr/>
          </p:nvCxnSpPr>
          <p:spPr>
            <a:xfrm flipV="1">
              <a:off x="3593307" y="1981200"/>
              <a:ext cx="0" cy="166537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 flipV="1">
              <a:off x="3940970" y="1896428"/>
              <a:ext cx="0" cy="207524"/>
            </a:xfrm>
            <a:prstGeom prst="line">
              <a:avLst/>
            </a:prstGeom>
            <a:ln>
              <a:gradFill>
                <a:gsLst>
                  <a:gs pos="100000">
                    <a:schemeClr val="bg1"/>
                  </a:gs>
                  <a:gs pos="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dash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椭圆 109"/>
            <p:cNvSpPr/>
            <p:nvPr/>
          </p:nvSpPr>
          <p:spPr>
            <a:xfrm>
              <a:off x="3679598" y="1862239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841523" y="2207432"/>
              <a:ext cx="18000" cy="1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latin typeface="+mj-ea"/>
                <a:ea typeface="+mj-ea"/>
              </a:endParaRPr>
            </a:p>
          </p:txBody>
        </p:sp>
      </p:grpSp>
      <p:sp>
        <p:nvSpPr>
          <p:cNvPr id="112" name="文本框 111"/>
          <p:cNvSpPr txBox="1"/>
          <p:nvPr/>
        </p:nvSpPr>
        <p:spPr>
          <a:xfrm>
            <a:off x="8369835" y="5178403"/>
            <a:ext cx="41998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07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8940855" y="5073399"/>
            <a:ext cx="23132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dirty="0"/>
              <a:t>中间产品转移价格的确定</a:t>
            </a:r>
            <a:endParaRPr lang="zh-CN" altLang="en-US" sz="2400" b="1" spc="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958850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7</a:t>
            </a:r>
            <a:r>
              <a:rPr lang="zh-CN" altLang="zh-CN" dirty="0">
                <a:effectLst/>
              </a:rPr>
              <a:t>节　中间产品转移价格的确定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在一个垂直联合的总公司内，前方分公司提供的中间产品的价格称为转移价格</a:t>
            </a:r>
            <a:endParaRPr lang="zh-CN" altLang="en-US" sz="2400" b="1" dirty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转移价格的制定，应当促使各分公司（各利润中心）根据利润最大化原则都愿意提供一定量的中间产品，来保证整个公司实现利润最大化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endParaRPr lang="zh-CN" altLang="en-US" b="1" dirty="0">
              <a:solidFill>
                <a:srgbClr val="0070C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958850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7</a:t>
            </a:r>
            <a:r>
              <a:rPr lang="zh-CN" altLang="zh-CN" dirty="0">
                <a:effectLst/>
              </a:rPr>
              <a:t>节　中间产品转移价格的确定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一、有外部市场的条件下转移价格的确定</a:t>
            </a:r>
            <a:endParaRPr lang="zh-CN" altLang="en-US" sz="2400" b="1" dirty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有</a:t>
            </a: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外部市场的条件下：转移价格</a:t>
            </a:r>
            <a:r>
              <a:rPr lang="en-US" altLang="zh-CN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=</a:t>
            </a: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市场价格。</a:t>
            </a:r>
            <a:endParaRPr lang="zh-CN" altLang="en-US" sz="2000" b="1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4" name="8-6.EPS" descr="id:2147514319;FounderCES"/>
          <p:cNvPicPr>
            <a:picLocks noChangeAspect="1"/>
          </p:cNvPicPr>
          <p:nvPr/>
        </p:nvPicPr>
        <p:blipFill>
          <a:blip r:embed="rId1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154750" y="3242310"/>
            <a:ext cx="2611755" cy="1773555"/>
          </a:xfrm>
          <a:prstGeom prst="rect">
            <a:avLst/>
          </a:prstGeom>
        </p:spPr>
      </p:pic>
      <p:pic>
        <p:nvPicPr>
          <p:cNvPr id="6" name="8-7.EPS" descr="id:2147514326;FounderCES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52946" y="3242310"/>
            <a:ext cx="2480945" cy="2002155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958850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7</a:t>
            </a:r>
            <a:r>
              <a:rPr lang="zh-CN" altLang="zh-CN" dirty="0">
                <a:effectLst/>
              </a:rPr>
              <a:t>节　中间产品转移价格的确定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二、无外部市场的条件下转移价格的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确定</a:t>
            </a:r>
            <a:endParaRPr lang="zh-CN" altLang="en-US" sz="2400" b="1" dirty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无外部市场条件下：转移价格</a:t>
            </a:r>
            <a:r>
              <a:rPr lang="en-US" altLang="zh-CN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=</a:t>
            </a: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边际成本。</a:t>
            </a:r>
            <a:endParaRPr lang="zh-CN" altLang="en-US" sz="2000" b="1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定价步骤：先确定最终产品最优产量，为保证这一最优产量，中间产品在相应供应量上的边际成本即转移价格。</a:t>
            </a:r>
            <a:endParaRPr lang="zh-CN" altLang="en-US" sz="2000" b="1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958850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7</a:t>
            </a:r>
            <a:r>
              <a:rPr lang="zh-CN" altLang="zh-CN" dirty="0">
                <a:effectLst/>
              </a:rPr>
              <a:t>节　中间产品转移价格的确定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二、无外部市场的条件下转移价格的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确定</a:t>
            </a:r>
            <a:endParaRPr lang="zh-CN" altLang="en-US" sz="2400" b="1" dirty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1">
              <a:lnSpc>
                <a:spcPct val="150000"/>
              </a:lnSpc>
            </a:pPr>
            <a:r>
              <a:rPr lang="zh-CN" altLang="en-US" sz="2000" b="1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对中间产品实行双重定价问题的探讨：</a:t>
            </a:r>
            <a:endParaRPr lang="zh-CN" altLang="en-US" sz="2000" b="1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lvl="2">
              <a:lnSpc>
                <a:spcPct val="150000"/>
              </a:lnSpc>
            </a:pPr>
            <a:r>
              <a:rPr lang="zh-CN" altLang="en-US" b="1" dirty="0">
                <a:solidFill>
                  <a:srgbClr val="0070C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在实际工作中，计算边际成本有一定困难。但如按变动成本近似地定价，又会导致前方分公司的亏损，这就提出是否可以实行双重定价的问题。</a:t>
            </a:r>
            <a:endParaRPr lang="zh-CN" altLang="en-US" b="1" dirty="0">
              <a:solidFill>
                <a:srgbClr val="0070C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4" name="8-8.EPS" descr="id:2147514341;FounderCES"/>
          <p:cNvPicPr>
            <a:picLocks noChangeAspect="1"/>
          </p:cNvPicPr>
          <p:nvPr/>
        </p:nvPicPr>
        <p:blipFill>
          <a:blip r:embed="rId1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864152" y="4062730"/>
            <a:ext cx="2505075" cy="199009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958850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7</a:t>
            </a:r>
            <a:r>
              <a:rPr lang="zh-CN" altLang="zh-CN" dirty="0">
                <a:effectLst/>
              </a:rPr>
              <a:t>节　中间产品转移价格的确定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二、无外部市场的条件下转移价格的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确定</a:t>
            </a:r>
            <a:endParaRPr lang="zh-CN" altLang="en-US" sz="2400" b="1" dirty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60506" y="2504351"/>
            <a:ext cx="10912369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spcAft>
                <a:spcPts val="0"/>
              </a:spcAft>
            </a:pPr>
            <a:r>
              <a:rPr lang="zh-CN" altLang="en-US" sz="2000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例</a:t>
            </a:r>
            <a:r>
              <a:rPr lang="en-US" altLang="zh-CN" sz="2000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8-9</a:t>
            </a:r>
            <a:endParaRPr lang="en-US" altLang="zh-CN" sz="2000" dirty="0" smtClean="0">
              <a:solidFill>
                <a:srgbClr val="C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anose="02020603050405020304" pitchFamily="18" charset="0"/>
            </a:endParaRPr>
          </a:p>
          <a:p>
            <a:pPr indent="457200"/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假如某公司拥有两个自负盈亏的分公司：制造分公司和销售分公司。制造分公司生产中间产品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，卖给销售分公司供出售用。这种中间产品无外部市场。制造分公司生产产品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的标准成本数据为：单位变动成本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元，单位固定成本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3.5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元，全部成本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7.5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元（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4+3.5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）。销售分公司的标准成本数据为：变动销售成本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元（不包括产品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的转移价格），固定销售成本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0.5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元。销售分公司出售的最终产品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的销售价格为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11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元。问：总公司应如何确定中间产品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的价格</a:t>
            </a:r>
            <a:r>
              <a:rPr lang="zh-CN" altLang="en-US" dirty="0" smtClean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？</a:t>
            </a:r>
            <a:endParaRPr lang="zh-CN" altLang="zh-CN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958850" y="486296"/>
            <a:ext cx="8875041" cy="535531"/>
          </a:xfrm>
        </p:spPr>
        <p:txBody>
          <a:bodyPr/>
          <a:lstStyle/>
          <a:p>
            <a:r>
              <a:rPr lang="zh-CN" altLang="zh-CN" dirty="0">
                <a:effectLst/>
              </a:rPr>
              <a:t>第</a:t>
            </a:r>
            <a:r>
              <a:rPr lang="en-US" altLang="zh-CN" dirty="0">
                <a:effectLst/>
              </a:rPr>
              <a:t>7</a:t>
            </a:r>
            <a:r>
              <a:rPr lang="zh-CN" altLang="zh-CN" dirty="0">
                <a:effectLst/>
              </a:rPr>
              <a:t>节　中间产品转移价格的确定</a:t>
            </a:r>
            <a:endParaRPr lang="zh-CN" altLang="zh-CN" dirty="0">
              <a:effectLst/>
            </a:endParaRPr>
          </a:p>
        </p:txBody>
      </p:sp>
      <p:sp>
        <p:nvSpPr>
          <p:cNvPr id="5" name="文本占位符 2"/>
          <p:cNvSpPr txBox="1"/>
          <p:nvPr/>
        </p:nvSpPr>
        <p:spPr>
          <a:xfrm>
            <a:off x="660506" y="1800824"/>
            <a:ext cx="10912369" cy="3727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2">
              <a:lnSpc>
                <a:spcPct val="160000"/>
              </a:lnSpc>
              <a:spcBef>
                <a:spcPts val="1000"/>
              </a:spcBef>
            </a:pPr>
            <a:r>
              <a:rPr lang="zh-CN" altLang="en-US" sz="2400" b="1" dirty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二、无外部市场的条件下转移价格的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确定</a:t>
            </a:r>
            <a:endParaRPr lang="zh-CN" altLang="en-US" sz="2400" b="1" dirty="0">
              <a:solidFill>
                <a:srgbClr val="7030A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60506" y="2504351"/>
            <a:ext cx="10912369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000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解：</a:t>
            </a:r>
            <a:endParaRPr lang="en-US" altLang="zh-CN" dirty="0" smtClean="0"/>
          </a:p>
          <a:p>
            <a:pPr indent="457200"/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首先通过计算确定这一经营活动对总公司是否有利。计算表明，如果整个公司生产和销售产品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，每件产品可贡献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元，说明这一经营活动对整个公司是有利的。</a:t>
            </a:r>
            <a:endParaRPr lang="zh-CN" altLang="en-US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indent="457200"/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若中间产品按成本加利润定价，销售分公司的贡献将为负值，说明经营和销售产品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对销售分公司不利。中间产品按变动成本定价，销售分公司的贡献（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元）就会和总公司的贡献（</a:t>
            </a:r>
            <a:r>
              <a:rPr lang="en-US" altLang="zh-CN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</a:t>
            </a:r>
            <a:r>
              <a:rPr lang="zh-CN" altLang="en-US" dirty="0">
                <a:solidFill>
                  <a:srgbClr val="00206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元）相等，这说明二者会作出一致的决策，即对总公司有利的活动，对分公司也一定有利。</a:t>
            </a:r>
            <a:endParaRPr lang="zh-CN" altLang="en-US" dirty="0">
              <a:solidFill>
                <a:srgbClr val="00206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1044575" y="486296"/>
            <a:ext cx="8875041" cy="535531"/>
          </a:xfrm>
        </p:spPr>
        <p:txBody>
          <a:bodyPr/>
          <a:lstStyle/>
          <a:p>
            <a:r>
              <a:rPr lang="zh-CN" altLang="en-US" dirty="0">
                <a:effectLst/>
              </a:rPr>
              <a:t>重要术语和名词</a:t>
            </a:r>
            <a:endParaRPr lang="zh-CN" altLang="en-US" dirty="0">
              <a:effectLst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44575" y="2046513"/>
            <a:ext cx="10845800" cy="3224098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0">
                <a:schemeClr val="bg1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51429" y="2616677"/>
            <a:ext cx="9289142" cy="2083771"/>
          </a:xfrm>
          <a:prstGeom prst="rect">
            <a:avLst/>
          </a:prstGeom>
        </p:spPr>
        <p:txBody>
          <a:bodyPr wrap="square" numCol="2">
            <a:norm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spc="100" dirty="0">
                <a:solidFill>
                  <a:srgbClr val="4B0C77"/>
                </a:solidFill>
                <a:latin typeface="Arial" panose="020B0604020202020204" pitchFamily="34" charset="0"/>
              </a:rPr>
              <a:t>成本加成定价法</a:t>
            </a:r>
            <a:endParaRPr lang="zh-CN" altLang="en-US" sz="2000" spc="100" dirty="0">
              <a:solidFill>
                <a:srgbClr val="4B0C77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000" spc="100" dirty="0">
                <a:solidFill>
                  <a:srgbClr val="4B0C77"/>
                </a:solidFill>
                <a:latin typeface="Arial" panose="020B0604020202020204" pitchFamily="34" charset="0"/>
              </a:rPr>
              <a:t>增量分析定价法</a:t>
            </a:r>
            <a:endParaRPr lang="zh-CN" altLang="en-US" sz="2000" spc="100" dirty="0">
              <a:solidFill>
                <a:srgbClr val="4B0C77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000" spc="100" dirty="0">
                <a:solidFill>
                  <a:srgbClr val="4B0C77"/>
                </a:solidFill>
                <a:latin typeface="Arial" panose="020B0604020202020204" pitchFamily="34" charset="0"/>
              </a:rPr>
              <a:t>最优报价</a:t>
            </a:r>
            <a:endParaRPr lang="zh-CN" altLang="en-US" sz="2000" spc="100" dirty="0">
              <a:solidFill>
                <a:srgbClr val="4B0C77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000" spc="100" dirty="0">
                <a:solidFill>
                  <a:srgbClr val="4B0C77"/>
                </a:solidFill>
                <a:latin typeface="Arial" panose="020B0604020202020204" pitchFamily="34" charset="0"/>
              </a:rPr>
              <a:t>最大贡献期望值</a:t>
            </a:r>
            <a:r>
              <a:rPr lang="zh-CN" altLang="en-US" sz="2000" spc="100" dirty="0" smtClean="0">
                <a:solidFill>
                  <a:srgbClr val="4B0C77"/>
                </a:solidFill>
                <a:latin typeface="Arial" panose="020B0604020202020204" pitchFamily="34" charset="0"/>
              </a:rPr>
              <a:t>法</a:t>
            </a:r>
            <a:endParaRPr lang="en-US" altLang="zh-CN" sz="2000" spc="100" dirty="0" smtClean="0">
              <a:solidFill>
                <a:srgbClr val="4B0C77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endParaRPr lang="zh-CN" altLang="en-US" sz="2000" spc="100" dirty="0">
              <a:solidFill>
                <a:srgbClr val="4B0C77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000" spc="100" dirty="0">
                <a:solidFill>
                  <a:srgbClr val="4B0C77"/>
                </a:solidFill>
                <a:latin typeface="Arial" panose="020B0604020202020204" pitchFamily="34" charset="0"/>
              </a:rPr>
              <a:t>差别定价法</a:t>
            </a:r>
            <a:endParaRPr lang="zh-CN" altLang="en-US" sz="2000" spc="100" dirty="0">
              <a:solidFill>
                <a:srgbClr val="4B0C77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000" spc="100" dirty="0">
                <a:solidFill>
                  <a:srgbClr val="4B0C77"/>
                </a:solidFill>
                <a:latin typeface="Arial" panose="020B0604020202020204" pitchFamily="34" charset="0"/>
              </a:rPr>
              <a:t>高峰负荷定价法</a:t>
            </a:r>
            <a:endParaRPr lang="zh-CN" altLang="en-US" sz="2000" spc="100" dirty="0">
              <a:solidFill>
                <a:srgbClr val="4B0C77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000" spc="100" dirty="0">
                <a:solidFill>
                  <a:srgbClr val="4B0C77"/>
                </a:solidFill>
                <a:latin typeface="Arial" panose="020B0604020202020204" pitchFamily="34" charset="0"/>
              </a:rPr>
              <a:t>多产品定价法</a:t>
            </a:r>
            <a:endParaRPr lang="zh-CN" altLang="en-US" sz="2000" spc="100" dirty="0">
              <a:solidFill>
                <a:srgbClr val="4B0C77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000" spc="100" dirty="0">
                <a:solidFill>
                  <a:srgbClr val="4B0C77"/>
                </a:solidFill>
                <a:latin typeface="Arial" panose="020B0604020202020204" pitchFamily="34" charset="0"/>
              </a:rPr>
              <a:t>转移价格</a:t>
            </a:r>
            <a:endParaRPr lang="zh-CN" altLang="en-US" sz="2000" spc="100" dirty="0">
              <a:solidFill>
                <a:srgbClr val="4B0C77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ISLIDE.GUIDESSETTING" val="{&quot;Id&quot;:&quot;d6be20dd-fee5-446d-8eed-3268aab8dbf7&quot;,&quot;Name&quot;:null,&quot;Kind&quot;:&quot;Custom&quot;,&quot;OldGuidesSetting&quot;:{&quot;HeaderHeight&quot;:13.0,&quot;FooterHeight&quot;:6.0,&quot;SideMargin&quot;:4.0,&quot;TopMargin&quot;:0.0,&quot;BottomMargin&quot;:0.0,&quot;IntervalMargin&quot;:1.5}}"/>
  <p:tag name="commondata" val="eyJoZGlkIjoiZjE0ZTVhMjgxZjQyNGU2Nzc4N2RhNzcyZTczNTIzNWYifQ=="/>
</p:tagLst>
</file>

<file path=ppt/theme/theme1.xml><?xml version="1.0" encoding="utf-8"?>
<a:theme xmlns:a="http://schemas.openxmlformats.org/drawingml/2006/main" name="Office 主题">
  <a:themeElements>
    <a:clrScheme name="自定义 13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978DD"/>
      </a:accent1>
      <a:accent2>
        <a:srgbClr val="36ADEB"/>
      </a:accent2>
      <a:accent3>
        <a:srgbClr val="FFC000"/>
      </a:accent3>
      <a:accent4>
        <a:srgbClr val="ED7D31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比赛专用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5624</Words>
  <Application>WPS 演示</Application>
  <PresentationFormat>宽屏</PresentationFormat>
  <Paragraphs>560</Paragraphs>
  <Slides>41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41</vt:i4>
      </vt:variant>
    </vt:vector>
  </HeadingPairs>
  <TitlesOfParts>
    <vt:vector size="57" baseType="lpstr">
      <vt:lpstr>Arial</vt:lpstr>
      <vt:lpstr>宋体</vt:lpstr>
      <vt:lpstr>Wingdings</vt:lpstr>
      <vt:lpstr>等线</vt:lpstr>
      <vt:lpstr>微软雅黑 Light</vt:lpstr>
      <vt:lpstr>黑体</vt:lpstr>
      <vt:lpstr>DIN Black</vt:lpstr>
      <vt:lpstr>Segoe Print</vt:lpstr>
      <vt:lpstr>Times New Roman</vt:lpstr>
      <vt:lpstr>Cambria Math</vt:lpstr>
      <vt:lpstr>微软雅黑</vt:lpstr>
      <vt:lpstr>Arial Unicode MS</vt:lpstr>
      <vt:lpstr>Calibri</vt:lpstr>
      <vt:lpstr>NEU-BZ-S92</vt:lpstr>
      <vt:lpstr>方正书宋_GBK</vt:lpstr>
      <vt:lpstr>Office 主题</vt:lpstr>
      <vt:lpstr>PowerPoint 演示文稿</vt:lpstr>
      <vt:lpstr>PowerPoint 演示文稿</vt:lpstr>
      <vt:lpstr>第1节　成本加成定价法</vt:lpstr>
      <vt:lpstr>第1节　成本加成定价法</vt:lpstr>
      <vt:lpstr>第1节　成本加成定价法</vt:lpstr>
      <vt:lpstr>PowerPoint 演示文稿</vt:lpstr>
      <vt:lpstr>第2节　增量分析定价法</vt:lpstr>
      <vt:lpstr>第2节　增量分析定价法</vt:lpstr>
      <vt:lpstr>第2节　增量分析定价法</vt:lpstr>
      <vt:lpstr>第2节　增量分析定价法</vt:lpstr>
      <vt:lpstr>第2节　增量分析定价法</vt:lpstr>
      <vt:lpstr>PowerPoint 演示文稿</vt:lpstr>
      <vt:lpstr>第3节　最优报价的确定</vt:lpstr>
      <vt:lpstr>第3节　最优报价的确定</vt:lpstr>
      <vt:lpstr>PowerPoint 演示文稿</vt:lpstr>
      <vt:lpstr>第4节　差别定价法</vt:lpstr>
      <vt:lpstr>第4节　差别定价法</vt:lpstr>
      <vt:lpstr>第4节　差别定价法</vt:lpstr>
      <vt:lpstr>第4节　差别定价法</vt:lpstr>
      <vt:lpstr>第4节　差别定价法</vt:lpstr>
      <vt:lpstr>第4节　差别定价法</vt:lpstr>
      <vt:lpstr>第4节　差别定价法</vt:lpstr>
      <vt:lpstr>PowerPoint 演示文稿</vt:lpstr>
      <vt:lpstr>第5节　高峰负荷定价法</vt:lpstr>
      <vt:lpstr>第5节　高峰负荷定价法</vt:lpstr>
      <vt:lpstr>PowerPoint 演示文稿</vt:lpstr>
      <vt:lpstr>第6节　多产品定价法</vt:lpstr>
      <vt:lpstr>第6节　多产品定价法</vt:lpstr>
      <vt:lpstr>第6节　多产品定价法</vt:lpstr>
      <vt:lpstr>第6节　多产品定价法</vt:lpstr>
      <vt:lpstr>第6节　多产品定价法</vt:lpstr>
      <vt:lpstr>第6节　多产品定价法</vt:lpstr>
      <vt:lpstr>PowerPoint 演示文稿</vt:lpstr>
      <vt:lpstr>第7节　中间产品转移价格的确定</vt:lpstr>
      <vt:lpstr>第7节　中间产品转移价格的确定</vt:lpstr>
      <vt:lpstr>第7节　中间产品转移价格的确定</vt:lpstr>
      <vt:lpstr>第7节　中间产品转移价格的确定</vt:lpstr>
      <vt:lpstr>第7节　中间产品转移价格的确定</vt:lpstr>
      <vt:lpstr>第7节　中间产品转移价格的确定</vt:lpstr>
      <vt:lpstr>重要术语和名词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crup</dc:creator>
  <cp:lastModifiedBy>云霄天外</cp:lastModifiedBy>
  <cp:revision>145</cp:revision>
  <dcterms:created xsi:type="dcterms:W3CDTF">2021-12-09T11:43:00Z</dcterms:created>
  <dcterms:modified xsi:type="dcterms:W3CDTF">2023-12-12T01:21:41Z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2A8D52EB6ED54AA890EA76CEB0F243E0_12</vt:lpwstr>
  </property>
  <property fmtid="{D5CDD505-2E9C-101B-9397-08002B2CF9AE}" pid="3" name="KSOProductBuildVer">
    <vt:lpwstr>2052-12.1.0.15374</vt:lpwstr>
  </property>
</Properties>
</file>