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1"/>
  </p:sldMasterIdLst>
  <p:notesMasterIdLst>
    <p:notesMasterId r:id="rId96"/>
  </p:notesMasterIdLst>
  <p:handoutMasterIdLst>
    <p:handoutMasterId r:id="rId97"/>
  </p:handoutMasterIdLst>
  <p:sldIdLst>
    <p:sldId id="256" r:id="rId2"/>
    <p:sldId id="488" r:id="rId3"/>
    <p:sldId id="1805" r:id="rId4"/>
    <p:sldId id="1804" r:id="rId5"/>
    <p:sldId id="491" r:id="rId6"/>
    <p:sldId id="1343" r:id="rId7"/>
    <p:sldId id="3201" r:id="rId8"/>
    <p:sldId id="3205" r:id="rId9"/>
    <p:sldId id="3203" r:id="rId10"/>
    <p:sldId id="3350" r:id="rId11"/>
    <p:sldId id="1345" r:id="rId12"/>
    <p:sldId id="1461" r:id="rId13"/>
    <p:sldId id="1462" r:id="rId14"/>
    <p:sldId id="1464" r:id="rId15"/>
    <p:sldId id="1465" r:id="rId16"/>
    <p:sldId id="1466" r:id="rId17"/>
    <p:sldId id="1467" r:id="rId18"/>
    <p:sldId id="1468" r:id="rId19"/>
    <p:sldId id="1469" r:id="rId20"/>
    <p:sldId id="1470" r:id="rId21"/>
    <p:sldId id="1471" r:id="rId22"/>
    <p:sldId id="1472" r:id="rId23"/>
    <p:sldId id="1473" r:id="rId24"/>
    <p:sldId id="3207" r:id="rId25"/>
    <p:sldId id="1808" r:id="rId26"/>
    <p:sldId id="1809" r:id="rId27"/>
    <p:sldId id="1348" r:id="rId28"/>
    <p:sldId id="1807" r:id="rId29"/>
    <p:sldId id="1347" r:id="rId30"/>
    <p:sldId id="1349" r:id="rId31"/>
    <p:sldId id="1350" r:id="rId32"/>
    <p:sldId id="1351" r:id="rId33"/>
    <p:sldId id="1352" r:id="rId34"/>
    <p:sldId id="1353" r:id="rId35"/>
    <p:sldId id="1354" r:id="rId36"/>
    <p:sldId id="1355" r:id="rId37"/>
    <p:sldId id="1356" r:id="rId38"/>
    <p:sldId id="1357" r:id="rId39"/>
    <p:sldId id="1358" r:id="rId40"/>
    <p:sldId id="1359" r:id="rId41"/>
    <p:sldId id="1360" r:id="rId42"/>
    <p:sldId id="1361" r:id="rId43"/>
    <p:sldId id="2212" r:id="rId44"/>
    <p:sldId id="1362" r:id="rId45"/>
    <p:sldId id="1810" r:id="rId46"/>
    <p:sldId id="1363" r:id="rId47"/>
    <p:sldId id="1811" r:id="rId48"/>
    <p:sldId id="1364" r:id="rId49"/>
    <p:sldId id="3363" r:id="rId50"/>
    <p:sldId id="1813" r:id="rId51"/>
    <p:sldId id="1823" r:id="rId52"/>
    <p:sldId id="1822" r:id="rId53"/>
    <p:sldId id="1821" r:id="rId54"/>
    <p:sldId id="3364" r:id="rId55"/>
    <p:sldId id="3344" r:id="rId56"/>
    <p:sldId id="3348" r:id="rId57"/>
    <p:sldId id="3345" r:id="rId58"/>
    <p:sldId id="3346" r:id="rId59"/>
    <p:sldId id="3347" r:id="rId60"/>
    <p:sldId id="1812" r:id="rId61"/>
    <p:sldId id="1365" r:id="rId62"/>
    <p:sldId id="1366" r:id="rId63"/>
    <p:sldId id="1367" r:id="rId64"/>
    <p:sldId id="1369" r:id="rId65"/>
    <p:sldId id="3358" r:id="rId66"/>
    <p:sldId id="1382" r:id="rId67"/>
    <p:sldId id="1383" r:id="rId68"/>
    <p:sldId id="1386" r:id="rId69"/>
    <p:sldId id="1387" r:id="rId70"/>
    <p:sldId id="1391" r:id="rId71"/>
    <p:sldId id="1392" r:id="rId72"/>
    <p:sldId id="1395" r:id="rId73"/>
    <p:sldId id="1396" r:id="rId74"/>
    <p:sldId id="1398" r:id="rId75"/>
    <p:sldId id="3351" r:id="rId76"/>
    <p:sldId id="3352" r:id="rId77"/>
    <p:sldId id="3357" r:id="rId78"/>
    <p:sldId id="3359" r:id="rId79"/>
    <p:sldId id="3356" r:id="rId80"/>
    <p:sldId id="3354" r:id="rId81"/>
    <p:sldId id="3355" r:id="rId82"/>
    <p:sldId id="3362" r:id="rId83"/>
    <p:sldId id="3365" r:id="rId84"/>
    <p:sldId id="3372" r:id="rId85"/>
    <p:sldId id="3366" r:id="rId86"/>
    <p:sldId id="3367" r:id="rId87"/>
    <p:sldId id="3368" r:id="rId88"/>
    <p:sldId id="3373" r:id="rId89"/>
    <p:sldId id="3369" r:id="rId90"/>
    <p:sldId id="3374" r:id="rId91"/>
    <p:sldId id="3376" r:id="rId92"/>
    <p:sldId id="3370" r:id="rId93"/>
    <p:sldId id="3375" r:id="rId94"/>
    <p:sldId id="3371" r:id="rId95"/>
  </p:sldIdLst>
  <p:sldSz cx="9144000" cy="6858000" type="screen4x3"/>
  <p:notesSz cx="6858000" cy="9144000"/>
  <p:embeddedFontLst>
    <p:embeddedFont>
      <p:font typeface="Andalus" panose="02010600030101010101" charset="-78"/>
      <p:regular r:id="rId98"/>
    </p:embeddedFont>
    <p:embeddedFont>
      <p:font typeface="Comic Sans MS" panose="030F0702030302020204" pitchFamily="66" charset="0"/>
      <p:regular r:id="rId99"/>
      <p:bold r:id="rId100"/>
      <p:italic r:id="rId101"/>
      <p:boldItalic r:id="rId102"/>
    </p:embeddedFont>
    <p:embeddedFont>
      <p:font typeface="方正粗黑宋简体" panose="02000000000000000000" pitchFamily="2" charset="-122"/>
      <p:regular r:id="rId103"/>
    </p:embeddedFont>
    <p:embeddedFont>
      <p:font typeface="仿宋" panose="02010609060101010101" pitchFamily="49" charset="-122"/>
      <p:regular r:id="rId104"/>
    </p:embeddedFont>
    <p:embeddedFont>
      <p:font typeface="华文宋体" panose="02010600040101010101" pitchFamily="2" charset="-122"/>
      <p:regular r:id="rId105"/>
    </p:embeddedFont>
    <p:embeddedFont>
      <p:font typeface="微软雅黑" panose="020B0503020204020204" pitchFamily="34" charset="-122"/>
      <p:regular r:id="rId106"/>
      <p:bold r:id="rId107"/>
    </p:embeddedFont>
  </p:embeddedFontLst>
  <p:defaultTextStyle>
    <a:defPPr>
      <a:defRPr lang="zh-CN"/>
    </a:defPPr>
    <a:lvl1pPr marL="0" lvl="0"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just"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sz="35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78">
          <p15:clr>
            <a:srgbClr val="A4A3A4"/>
          </p15:clr>
        </p15:guide>
        <p15:guide id="2" pos="2809">
          <p15:clr>
            <a:srgbClr val="A4A3A4"/>
          </p15:clr>
        </p15:guide>
        <p15:guide id="3" orient="horz" pos="206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FF00"/>
    <a:srgbClr val="00CC00"/>
    <a:srgbClr val="FD2ADC"/>
    <a:srgbClr val="C506C3"/>
    <a:srgbClr val="CC0066"/>
    <a:srgbClr val="0000FF"/>
    <a:srgbClr val="FF3300"/>
    <a:srgbClr val="080808"/>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036" autoAdjust="0"/>
    <p:restoredTop sz="94660"/>
  </p:normalViewPr>
  <p:slideViewPr>
    <p:cSldViewPr showGuides="1">
      <p:cViewPr varScale="1">
        <p:scale>
          <a:sx n="99" d="100"/>
          <a:sy n="99" d="100"/>
        </p:scale>
        <p:origin x="512" y="48"/>
      </p:cViewPr>
      <p:guideLst>
        <p:guide orient="horz" pos="2078"/>
        <p:guide pos="2809"/>
        <p:guide orient="horz" pos="206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font" Target="fonts/font10.fntdata"/><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font" Target="fonts/font5.fntdata"/><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font" Target="fonts/font6.fntdata"/><Relationship Id="rId108" Type="http://schemas.openxmlformats.org/officeDocument/2006/relationships/commentAuthors" Target="commentAuthor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font" Target="fonts/font9.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font" Target="fonts/font2.fntdata"/><Relationship Id="rId10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presProps" Target="pres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handoutMaster" Target="handoutMasters/handoutMaster1.xml"/><Relationship Id="rId104" Type="http://schemas.openxmlformats.org/officeDocument/2006/relationships/font" Target="fonts/font7.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font" Target="fonts/font3.fntdata"/><Relationship Id="rId105"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font" Target="fonts/font1.fntdata"/><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2023/9/10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8674134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878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a:spcBef>
                <a:spcPct val="0"/>
              </a:spcBef>
              <a:buClrTx/>
              <a:buSzTx/>
              <a:buFontTx/>
              <a:buNone/>
              <a:defRPr sz="1200">
                <a:latin typeface="Arial" panose="020B0604020202020204" pitchFamily="34" charset="0"/>
                <a:ea typeface="Arial" panose="020B0604020202020204" pitchFamily="34" charset="0"/>
                <a:cs typeface="Arial" panose="020B0604020202020204" pitchFamily="34" charset="0"/>
                <a:sym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endParaRPr>
          </a:p>
        </p:txBody>
      </p:sp>
      <p:sp>
        <p:nvSpPr>
          <p:cNvPr id="118787"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spcBef>
                <a:spcPct val="0"/>
              </a:spcBef>
              <a:buClrTx/>
              <a:buSzTx/>
              <a:buFontTx/>
              <a:buNone/>
              <a:defRPr sz="1200">
                <a:latin typeface="Arial" panose="020B0604020202020204" pitchFamily="34" charset="0"/>
                <a:ea typeface="Arial" panose="020B0604020202020204" pitchFamily="34" charset="0"/>
                <a:cs typeface="Arial" panose="020B0604020202020204" pitchFamily="34" charset="0"/>
                <a:sym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endParaRPr>
          </a:p>
        </p:txBody>
      </p:sp>
      <p:sp>
        <p:nvSpPr>
          <p:cNvPr id="114692" name="Rectangle 4"/>
          <p:cNvSpPr>
            <a:spLocks noGrp="1" noRot="1" noChangeAspect="1" noTextEdit="1"/>
          </p:cNvSpPr>
          <p:nvPr>
            <p:ph type="sldImg" idx="2"/>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18789"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第五级</a:t>
            </a:r>
          </a:p>
        </p:txBody>
      </p:sp>
      <p:sp>
        <p:nvSpPr>
          <p:cNvPr id="118790"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a:spcBef>
                <a:spcPct val="0"/>
              </a:spcBef>
              <a:buClrTx/>
              <a:buSzTx/>
              <a:buFontTx/>
              <a:buNone/>
              <a:defRPr sz="1200">
                <a:latin typeface="Arial" panose="020B0604020202020204" pitchFamily="34" charset="0"/>
                <a:ea typeface="Arial" panose="020B0604020202020204" pitchFamily="34" charset="0"/>
                <a:cs typeface="Arial" panose="020B0604020202020204" pitchFamily="34" charset="0"/>
                <a:sym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endParaRPr>
          </a:p>
        </p:txBody>
      </p:sp>
      <p:sp>
        <p:nvSpPr>
          <p:cNvPr id="118791"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p>
            <a:pPr lvl="0" algn="r" eaLnBrk="1" hangingPunct="1">
              <a:spcBef>
                <a:spcPct val="0"/>
              </a:spcBef>
              <a:buClrTx/>
            </a:pPr>
            <a:fld id="{9A0DB2DC-4C9A-4742-B13C-FB6460FD3503}" type="slidenum">
              <a:rPr lang="en-US" altLang="zh-CN" sz="1200" dirty="0"/>
              <a:t>‹#›</a:t>
            </a:fld>
            <a:endParaRPr lang="en-US" altLang="zh-CN" sz="1200" dirty="0"/>
          </a:p>
        </p:txBody>
      </p:sp>
    </p:spTree>
    <p:extLst>
      <p:ext uri="{BB962C8B-B14F-4D97-AF65-F5344CB8AC3E}">
        <p14:creationId xmlns:p14="http://schemas.microsoft.com/office/powerpoint/2010/main" val="2134634858"/>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黑体" panose="02010609060101010101" pitchFamily="49" charset="-122"/>
        <a:ea typeface="黑体" panose="02010609060101010101" pitchFamily="49" charset="-122"/>
        <a:cs typeface="黑体" panose="02010609060101010101" pitchFamily="49" charset="-122"/>
        <a:sym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黑体" panose="02010609060101010101" pitchFamily="49" charset="-122"/>
        <a:ea typeface="黑体" panose="02010609060101010101" pitchFamily="49" charset="-122"/>
        <a:cs typeface="黑体" panose="02010609060101010101" pitchFamily="49" charset="-122"/>
        <a:sym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黑体" panose="02010609060101010101" pitchFamily="49" charset="-122"/>
        <a:ea typeface="黑体" panose="02010609060101010101" pitchFamily="49" charset="-122"/>
        <a:cs typeface="黑体" panose="02010609060101010101" pitchFamily="49" charset="-122"/>
        <a:sym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黑体" panose="02010609060101010101" pitchFamily="49" charset="-122"/>
        <a:ea typeface="黑体" panose="02010609060101010101" pitchFamily="49" charset="-122"/>
        <a:cs typeface="黑体" panose="02010609060101010101" pitchFamily="49" charset="-122"/>
        <a:sym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黑体" panose="02010609060101010101" pitchFamily="49" charset="-122"/>
        <a:ea typeface="黑体" panose="02010609060101010101" pitchFamily="49" charset="-122"/>
        <a:cs typeface="黑体" panose="02010609060101010101" pitchFamily="49" charset="-122"/>
        <a:sym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chemeClr val="bg1"/>
        </a:solidFill>
        <a:effectLst/>
      </p:bgPr>
    </p:bg>
    <p:spTree>
      <p:nvGrpSpPr>
        <p:cNvPr id="1" name=""/>
        <p:cNvGrpSpPr/>
        <p:nvPr/>
      </p:nvGrpSpPr>
      <p:grpSpPr>
        <a:xfrm>
          <a:off x="0" y="0"/>
          <a:ext cx="0" cy="0"/>
          <a:chOff x="0" y="0"/>
          <a:chExt cx="0" cy="0"/>
        </a:xfrm>
      </p:grpSpPr>
      <p:sp>
        <p:nvSpPr>
          <p:cNvPr id="9" name="矩形 8"/>
          <p:cNvSpPr/>
          <p:nvPr userDrawn="1"/>
        </p:nvSpPr>
        <p:spPr>
          <a:xfrm>
            <a:off x="-13738" y="6455017"/>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3" name="文本框 2"/>
          <p:cNvSpPr txBox="1"/>
          <p:nvPr/>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Pr>
        <a:solidFill>
          <a:schemeClr val="bg1"/>
        </a:solidFill>
        <a:effectLst/>
      </p:bgPr>
    </p:bg>
    <p:spTree>
      <p:nvGrpSpPr>
        <p:cNvPr id="1" name=""/>
        <p:cNvGrpSpPr/>
        <p:nvPr/>
      </p:nvGrpSpPr>
      <p:grpSpPr>
        <a:xfrm>
          <a:off x="0" y="0"/>
          <a:ext cx="0" cy="0"/>
          <a:chOff x="0" y="0"/>
          <a:chExt cx="0" cy="0"/>
        </a:xfrm>
      </p:grpSpPr>
      <p:sp>
        <p:nvSpPr>
          <p:cNvPr id="9" name="矩形 8"/>
          <p:cNvSpPr/>
          <p:nvPr userDrawn="1"/>
        </p:nvSpPr>
        <p:spPr>
          <a:xfrm>
            <a:off x="-13103" y="6446762"/>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9" name="矩形 8"/>
          <p:cNvSpPr/>
          <p:nvPr userDrawn="1"/>
        </p:nvSpPr>
        <p:spPr>
          <a:xfrm>
            <a:off x="-13103" y="6446762"/>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9" name="矩形 8"/>
          <p:cNvSpPr/>
          <p:nvPr userDrawn="1"/>
        </p:nvSpPr>
        <p:spPr>
          <a:xfrm>
            <a:off x="-13103" y="6446762"/>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348" y="456595"/>
            <a:ext cx="8229730" cy="984250"/>
          </a:xfrm>
        </p:spPr>
        <p:txBody>
          <a:bodyPr/>
          <a:lstStyle>
            <a:lvl1pPr>
              <a:defRPr>
                <a:cs typeface="Arial" panose="020B0604020202020204" pitchFamily="34" charset="0"/>
              </a:defRPr>
            </a:lvl1pPr>
          </a:lstStyle>
          <a:p>
            <a:r>
              <a:rPr lang="zh-CN" altLang="en-US"/>
              <a:t>单击此处编辑母版标题样式</a:t>
            </a:r>
          </a:p>
        </p:txBody>
      </p:sp>
      <p:sp>
        <p:nvSpPr>
          <p:cNvPr id="3" name="内容占位符 2"/>
          <p:cNvSpPr>
            <a:spLocks noGrp="1"/>
          </p:cNvSpPr>
          <p:nvPr>
            <p:ph sz="half" idx="1"/>
          </p:nvPr>
        </p:nvSpPr>
        <p:spPr>
          <a:xfrm>
            <a:off x="457348" y="1782536"/>
            <a:ext cx="4054389" cy="4458607"/>
          </a:xfrm>
        </p:spPr>
        <p:txBody>
          <a:bodyPr/>
          <a:lstStyle>
            <a:lvl1pPr>
              <a:defRPr sz="2665">
                <a:cs typeface="Arial" panose="020B0604020202020204" pitchFamily="34" charset="0"/>
              </a:defRPr>
            </a:lvl1pPr>
            <a:lvl2pPr>
              <a:defRPr sz="2285"/>
            </a:lvl2pPr>
            <a:lvl3pPr>
              <a:defRPr sz="1905"/>
            </a:lvl3pPr>
            <a:lvl4pPr>
              <a:defRPr sz="1715"/>
            </a:lvl4pPr>
            <a:lvl5pPr>
              <a:defRPr sz="1715"/>
            </a:lvl5pPr>
            <a:lvl6pPr>
              <a:defRPr sz="1715"/>
            </a:lvl6pPr>
            <a:lvl7pPr>
              <a:defRPr sz="1715"/>
            </a:lvl7pPr>
            <a:lvl8pPr>
              <a:defRPr sz="1715"/>
            </a:lvl8pPr>
            <a:lvl9pPr>
              <a:defRPr sz="171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32688" y="1782536"/>
            <a:ext cx="4054389" cy="4458607"/>
          </a:xfrm>
        </p:spPr>
        <p:txBody>
          <a:bodyPr/>
          <a:lstStyle>
            <a:lvl1pPr>
              <a:defRPr sz="2665">
                <a:cs typeface="Arial" panose="020B0604020202020204" pitchFamily="34" charset="0"/>
              </a:defRPr>
            </a:lvl1pPr>
            <a:lvl2pPr>
              <a:defRPr sz="2285"/>
            </a:lvl2pPr>
            <a:lvl3pPr>
              <a:defRPr sz="1905"/>
            </a:lvl3pPr>
            <a:lvl4pPr>
              <a:defRPr sz="1715"/>
            </a:lvl4pPr>
            <a:lvl5pPr>
              <a:defRPr sz="1715"/>
            </a:lvl5pPr>
            <a:lvl6pPr>
              <a:defRPr sz="1715"/>
            </a:lvl6pPr>
            <a:lvl7pPr>
              <a:defRPr sz="1715"/>
            </a:lvl7pPr>
            <a:lvl8pPr>
              <a:defRPr sz="1715"/>
            </a:lvl8pPr>
            <a:lvl9pPr>
              <a:defRPr sz="171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348" y="275167"/>
            <a:ext cx="8229730" cy="1143000"/>
          </a:xfrm>
        </p:spPr>
        <p:txBody>
          <a:bodyPr/>
          <a:lstStyle>
            <a:lvl1pPr>
              <a:defRPr>
                <a:cs typeface="Arial" panose="020B0604020202020204" pitchFamily="34" charset="0"/>
              </a:defRPr>
            </a:lvl1pPr>
          </a:lstStyle>
          <a:p>
            <a:r>
              <a:rPr lang="zh-CN" altLang="en-US"/>
              <a:t>单击此处编辑母版标题样式</a:t>
            </a:r>
          </a:p>
        </p:txBody>
      </p:sp>
      <p:sp>
        <p:nvSpPr>
          <p:cNvPr id="3" name="文本占位符 2"/>
          <p:cNvSpPr>
            <a:spLocks noGrp="1"/>
          </p:cNvSpPr>
          <p:nvPr>
            <p:ph type="body" idx="1"/>
          </p:nvPr>
        </p:nvSpPr>
        <p:spPr>
          <a:xfrm>
            <a:off x="457348" y="1534584"/>
            <a:ext cx="4040530" cy="641048"/>
          </a:xfrm>
        </p:spPr>
        <p:txBody>
          <a:bodyPr anchor="b"/>
          <a:lstStyle>
            <a:lvl1pPr marL="0" indent="0">
              <a:buNone/>
              <a:defRPr sz="2285" b="1">
                <a:cs typeface="Arial" panose="020B0604020202020204" pitchFamily="34" charset="0"/>
              </a:defRPr>
            </a:lvl1pPr>
            <a:lvl2pPr marL="435610" indent="0">
              <a:buNone/>
              <a:defRPr sz="1905" b="1"/>
            </a:lvl2pPr>
            <a:lvl3pPr marL="870585" indent="0">
              <a:buNone/>
              <a:defRPr sz="1715" b="1"/>
            </a:lvl3pPr>
            <a:lvl4pPr marL="1306195" indent="0">
              <a:buNone/>
              <a:defRPr sz="1525" b="1"/>
            </a:lvl4pPr>
            <a:lvl5pPr marL="1741805" indent="0">
              <a:buNone/>
              <a:defRPr sz="1525" b="1"/>
            </a:lvl5pPr>
            <a:lvl6pPr marL="2177415" indent="0">
              <a:buNone/>
              <a:defRPr sz="1525" b="1"/>
            </a:lvl6pPr>
            <a:lvl7pPr marL="2612390" indent="0">
              <a:buNone/>
              <a:defRPr sz="1525" b="1"/>
            </a:lvl7pPr>
            <a:lvl8pPr marL="3048000" indent="0">
              <a:buNone/>
              <a:defRPr sz="1525" b="1"/>
            </a:lvl8pPr>
            <a:lvl9pPr marL="3483610" indent="0">
              <a:buNone/>
              <a:defRPr sz="1525" b="1"/>
            </a:lvl9pPr>
          </a:lstStyle>
          <a:p>
            <a:pPr lvl="0"/>
            <a:r>
              <a:rPr lang="zh-CN" altLang="en-US"/>
              <a:t>单击此处编辑母版文本样式</a:t>
            </a:r>
          </a:p>
        </p:txBody>
      </p:sp>
      <p:sp>
        <p:nvSpPr>
          <p:cNvPr id="4" name="内容占位符 3"/>
          <p:cNvSpPr>
            <a:spLocks noGrp="1"/>
          </p:cNvSpPr>
          <p:nvPr>
            <p:ph sz="half" idx="2"/>
          </p:nvPr>
        </p:nvSpPr>
        <p:spPr>
          <a:xfrm>
            <a:off x="457348" y="2175631"/>
            <a:ext cx="4040530" cy="3950607"/>
          </a:xfrm>
        </p:spPr>
        <p:txBody>
          <a:bodyPr/>
          <a:lstStyle>
            <a:lvl1pPr>
              <a:defRPr sz="2285">
                <a:cs typeface="Arial" panose="020B0604020202020204" pitchFamily="34" charset="0"/>
              </a:defRPr>
            </a:lvl1pPr>
            <a:lvl2pPr>
              <a:defRPr sz="1905"/>
            </a:lvl2pPr>
            <a:lvl3pPr>
              <a:defRPr sz="1715"/>
            </a:lvl3pPr>
            <a:lvl4pPr>
              <a:defRPr sz="1525"/>
            </a:lvl4pPr>
            <a:lvl5pPr>
              <a:defRPr sz="1525"/>
            </a:lvl5pPr>
            <a:lvl6pPr>
              <a:defRPr sz="1525"/>
            </a:lvl6pPr>
            <a:lvl7pPr>
              <a:defRPr sz="1525"/>
            </a:lvl7pPr>
            <a:lvl8pPr>
              <a:defRPr sz="1525"/>
            </a:lvl8pPr>
            <a:lvl9pPr>
              <a:defRPr sz="152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287" y="1534584"/>
            <a:ext cx="4041790" cy="641048"/>
          </a:xfrm>
        </p:spPr>
        <p:txBody>
          <a:bodyPr anchor="b"/>
          <a:lstStyle>
            <a:lvl1pPr marL="0" indent="0">
              <a:buNone/>
              <a:defRPr sz="2285" b="1">
                <a:cs typeface="Arial" panose="020B0604020202020204" pitchFamily="34" charset="0"/>
              </a:defRPr>
            </a:lvl1pPr>
            <a:lvl2pPr marL="435610" indent="0">
              <a:buNone/>
              <a:defRPr sz="1905" b="1"/>
            </a:lvl2pPr>
            <a:lvl3pPr marL="870585" indent="0">
              <a:buNone/>
              <a:defRPr sz="1715" b="1"/>
            </a:lvl3pPr>
            <a:lvl4pPr marL="1306195" indent="0">
              <a:buNone/>
              <a:defRPr sz="1525" b="1"/>
            </a:lvl4pPr>
            <a:lvl5pPr marL="1741805" indent="0">
              <a:buNone/>
              <a:defRPr sz="1525" b="1"/>
            </a:lvl5pPr>
            <a:lvl6pPr marL="2177415" indent="0">
              <a:buNone/>
              <a:defRPr sz="1525" b="1"/>
            </a:lvl6pPr>
            <a:lvl7pPr marL="2612390" indent="0">
              <a:buNone/>
              <a:defRPr sz="1525" b="1"/>
            </a:lvl7pPr>
            <a:lvl8pPr marL="3048000" indent="0">
              <a:buNone/>
              <a:defRPr sz="1525" b="1"/>
            </a:lvl8pPr>
            <a:lvl9pPr marL="3483610" indent="0">
              <a:buNone/>
              <a:defRPr sz="1525" b="1"/>
            </a:lvl9pPr>
          </a:lstStyle>
          <a:p>
            <a:pPr lvl="0"/>
            <a:r>
              <a:rPr lang="zh-CN" altLang="en-US"/>
              <a:t>单击此处编辑母版文本样式</a:t>
            </a:r>
          </a:p>
        </p:txBody>
      </p:sp>
      <p:sp>
        <p:nvSpPr>
          <p:cNvPr id="6" name="内容占位符 5"/>
          <p:cNvSpPr>
            <a:spLocks noGrp="1"/>
          </p:cNvSpPr>
          <p:nvPr>
            <p:ph sz="quarter" idx="4"/>
          </p:nvPr>
        </p:nvSpPr>
        <p:spPr>
          <a:xfrm>
            <a:off x="4645287" y="2175631"/>
            <a:ext cx="4041790" cy="3950607"/>
          </a:xfrm>
        </p:spPr>
        <p:txBody>
          <a:bodyPr/>
          <a:lstStyle>
            <a:lvl1pPr>
              <a:defRPr sz="2285">
                <a:cs typeface="Arial" panose="020B0604020202020204" pitchFamily="34" charset="0"/>
              </a:defRPr>
            </a:lvl1pPr>
            <a:lvl2pPr>
              <a:defRPr sz="1905"/>
            </a:lvl2pPr>
            <a:lvl3pPr>
              <a:defRPr sz="1715"/>
            </a:lvl3pPr>
            <a:lvl4pPr>
              <a:defRPr sz="1525"/>
            </a:lvl4pPr>
            <a:lvl5pPr>
              <a:defRPr sz="1525"/>
            </a:lvl5pPr>
            <a:lvl6pPr>
              <a:defRPr sz="1525"/>
            </a:lvl6pPr>
            <a:lvl7pPr>
              <a:defRPr sz="1525"/>
            </a:lvl7pPr>
            <a:lvl8pPr>
              <a:defRPr sz="1525"/>
            </a:lvl8pPr>
            <a:lvl9pPr>
              <a:defRPr sz="152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348" y="456595"/>
            <a:ext cx="8229730" cy="984250"/>
          </a:xfrm>
        </p:spPr>
        <p:txBody>
          <a:bodyPr/>
          <a:lstStyle>
            <a:lvl1pPr>
              <a:defRPr>
                <a:cs typeface="Arial" panose="020B0604020202020204" pitchFamily="34" charset="0"/>
              </a:defRPr>
            </a:lvl1pPr>
          </a:lstStyle>
          <a:p>
            <a:r>
              <a:rPr lang="zh-CN" altLang="en-US"/>
              <a:t>单击此处编辑母版标题样式</a:t>
            </a: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矩形 1"/>
          <p:cNvSpPr/>
          <p:nvPr userDrawn="1"/>
        </p:nvSpPr>
        <p:spPr>
          <a:xfrm>
            <a:off x="67780" y="6453336"/>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348" y="273655"/>
            <a:ext cx="3008664" cy="1161143"/>
          </a:xfrm>
        </p:spPr>
        <p:txBody>
          <a:bodyPr anchor="b"/>
          <a:lstStyle>
            <a:lvl1pPr algn="l">
              <a:defRPr sz="1905" b="1">
                <a:cs typeface="Arial" panose="020B0604020202020204" pitchFamily="34" charset="0"/>
              </a:defRPr>
            </a:lvl1pPr>
          </a:lstStyle>
          <a:p>
            <a:r>
              <a:rPr lang="zh-CN" altLang="en-US"/>
              <a:t>单击此处编辑母版标题样式</a:t>
            </a:r>
          </a:p>
        </p:txBody>
      </p:sp>
      <p:sp>
        <p:nvSpPr>
          <p:cNvPr id="3" name="内容占位符 2"/>
          <p:cNvSpPr>
            <a:spLocks noGrp="1"/>
          </p:cNvSpPr>
          <p:nvPr>
            <p:ph idx="1"/>
          </p:nvPr>
        </p:nvSpPr>
        <p:spPr>
          <a:xfrm>
            <a:off x="3575624" y="273655"/>
            <a:ext cx="5111454" cy="5852583"/>
          </a:xfrm>
        </p:spPr>
        <p:txBody>
          <a:bodyPr/>
          <a:lstStyle>
            <a:lvl1pPr>
              <a:defRPr sz="3050">
                <a:cs typeface="Arial" panose="020B0604020202020204" pitchFamily="34" charset="0"/>
              </a:defRPr>
            </a:lvl1pPr>
            <a:lvl2pPr>
              <a:defRPr sz="2665"/>
            </a:lvl2pPr>
            <a:lvl3pPr>
              <a:defRPr sz="2285"/>
            </a:lvl3pPr>
            <a:lvl4pPr>
              <a:defRPr sz="1905"/>
            </a:lvl4pPr>
            <a:lvl5pPr>
              <a:defRPr sz="1905"/>
            </a:lvl5pPr>
            <a:lvl6pPr>
              <a:defRPr sz="1905"/>
            </a:lvl6pPr>
            <a:lvl7pPr>
              <a:defRPr sz="1905"/>
            </a:lvl7pPr>
            <a:lvl8pPr>
              <a:defRPr sz="1905"/>
            </a:lvl8pPr>
            <a:lvl9pPr>
              <a:defRPr sz="190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348" y="1434798"/>
            <a:ext cx="3008664" cy="4691440"/>
          </a:xfrm>
        </p:spPr>
        <p:txBody>
          <a:bodyPr/>
          <a:lstStyle>
            <a:lvl1pPr marL="0" indent="0">
              <a:buNone/>
              <a:defRPr sz="1335">
                <a:cs typeface="Arial" panose="020B0604020202020204" pitchFamily="34" charset="0"/>
              </a:defRPr>
            </a:lvl1pPr>
            <a:lvl2pPr marL="435610" indent="0">
              <a:buNone/>
              <a:defRPr sz="1145"/>
            </a:lvl2pPr>
            <a:lvl3pPr marL="870585" indent="0">
              <a:buNone/>
              <a:defRPr sz="950"/>
            </a:lvl3pPr>
            <a:lvl4pPr marL="1306195" indent="0">
              <a:buNone/>
              <a:defRPr sz="855"/>
            </a:lvl4pPr>
            <a:lvl5pPr marL="1741805" indent="0">
              <a:buNone/>
              <a:defRPr sz="855"/>
            </a:lvl5pPr>
            <a:lvl6pPr marL="2177415" indent="0">
              <a:buNone/>
              <a:defRPr sz="855"/>
            </a:lvl6pPr>
            <a:lvl7pPr marL="2612390" indent="0">
              <a:buNone/>
              <a:defRPr sz="855"/>
            </a:lvl7pPr>
            <a:lvl8pPr marL="3048000" indent="0">
              <a:buNone/>
              <a:defRPr sz="855"/>
            </a:lvl8pPr>
            <a:lvl9pPr marL="3483610" indent="0">
              <a:buNone/>
              <a:defRPr sz="855"/>
            </a:lvl9pPr>
          </a:lstStyle>
          <a:p>
            <a:pPr lvl="0"/>
            <a:r>
              <a:rPr lang="zh-CN" altLang="en-US"/>
              <a:t>单击此处编辑母版文本样式</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852" y="4800298"/>
            <a:ext cx="5485647" cy="566964"/>
          </a:xfrm>
        </p:spPr>
        <p:txBody>
          <a:bodyPr anchor="b"/>
          <a:lstStyle>
            <a:lvl1pPr algn="l">
              <a:defRPr sz="1905" b="1">
                <a:cs typeface="Arial" panose="020B0604020202020204" pitchFamily="34" charset="0"/>
              </a:defRPr>
            </a:lvl1pPr>
          </a:lstStyle>
          <a:p>
            <a:r>
              <a:rPr lang="zh-CN" altLang="en-US"/>
              <a:t>单击此处编辑母版标题样式</a:t>
            </a:r>
          </a:p>
        </p:txBody>
      </p:sp>
      <p:sp>
        <p:nvSpPr>
          <p:cNvPr id="3" name="图片占位符 2"/>
          <p:cNvSpPr>
            <a:spLocks noGrp="1"/>
          </p:cNvSpPr>
          <p:nvPr>
            <p:ph type="pic" idx="1"/>
          </p:nvPr>
        </p:nvSpPr>
        <p:spPr>
          <a:xfrm>
            <a:off x="1792852" y="612322"/>
            <a:ext cx="5485647" cy="4115405"/>
          </a:xfrm>
        </p:spPr>
        <p:txBody>
          <a:bodyPr vert="horz" wrap="square" lIns="99852" tIns="49926" rIns="99852" bIns="49926" numCol="1" anchor="t" anchorCtr="0" compatLnSpc="1"/>
          <a:lstStyle>
            <a:lvl1pPr marL="0" indent="0">
              <a:buNone/>
              <a:defRPr sz="3050"/>
            </a:lvl1pPr>
            <a:lvl2pPr marL="435610" indent="0">
              <a:buNone/>
              <a:defRPr sz="2665"/>
            </a:lvl2pPr>
            <a:lvl3pPr marL="870585" indent="0">
              <a:buNone/>
              <a:defRPr sz="2285"/>
            </a:lvl3pPr>
            <a:lvl4pPr marL="1306195" indent="0">
              <a:buNone/>
              <a:defRPr sz="1905"/>
            </a:lvl4pPr>
            <a:lvl5pPr marL="1741805" indent="0">
              <a:buNone/>
              <a:defRPr sz="1905"/>
            </a:lvl5pPr>
            <a:lvl6pPr marL="2177415" indent="0">
              <a:buNone/>
              <a:defRPr sz="1905"/>
            </a:lvl6pPr>
            <a:lvl7pPr marL="2612390" indent="0">
              <a:buNone/>
              <a:defRPr sz="1905"/>
            </a:lvl7pPr>
            <a:lvl8pPr marL="3048000" indent="0">
              <a:buNone/>
              <a:defRPr sz="1905"/>
            </a:lvl8pPr>
            <a:lvl9pPr marL="3483610" indent="0">
              <a:buNone/>
              <a:defRPr sz="1905"/>
            </a:lvl9pPr>
          </a:lstStyle>
          <a:p>
            <a:pPr marL="0" marR="0" lvl="0" indent="0" algn="l" defTabSz="998220" rtl="0" eaLnBrk="0" fontAlgn="base" latinLnBrk="0" hangingPunct="0">
              <a:lnSpc>
                <a:spcPct val="120000"/>
              </a:lnSpc>
              <a:spcBef>
                <a:spcPct val="20000"/>
              </a:spcBef>
              <a:spcAft>
                <a:spcPct val="0"/>
              </a:spcAft>
              <a:buClr>
                <a:schemeClr val="bg2"/>
              </a:buClr>
              <a:buSzTx/>
              <a:buFont typeface="Wingdings" panose="05000000000000000000" pitchFamily="2" charset="2"/>
              <a:buNone/>
              <a:defRPr/>
            </a:pPr>
            <a:endParaRPr kumimoji="0" lang="zh-CN" altLang="en-US" sz="3200" b="1" i="0" u="none" strike="noStrike" kern="0" cap="none" spc="0" normalizeH="0" baseline="0" noProof="0">
              <a:ln>
                <a:noFill/>
              </a:ln>
              <a:solidFill>
                <a:srgbClr val="0033CC"/>
              </a:solidFill>
              <a:effectLst/>
              <a:uLnTx/>
              <a:uFillTx/>
              <a:latin typeface="+mn-lt"/>
              <a:ea typeface="+mn-ea"/>
              <a:cs typeface="+mn-cs"/>
            </a:endParaRPr>
          </a:p>
        </p:txBody>
      </p:sp>
      <p:sp>
        <p:nvSpPr>
          <p:cNvPr id="4" name="文本占位符 3"/>
          <p:cNvSpPr>
            <a:spLocks noGrp="1"/>
          </p:cNvSpPr>
          <p:nvPr>
            <p:ph type="body" sz="half" idx="2"/>
          </p:nvPr>
        </p:nvSpPr>
        <p:spPr>
          <a:xfrm>
            <a:off x="1792852" y="5367262"/>
            <a:ext cx="5485647" cy="804333"/>
          </a:xfrm>
        </p:spPr>
        <p:txBody>
          <a:bodyPr/>
          <a:lstStyle>
            <a:lvl1pPr marL="0" indent="0">
              <a:buNone/>
              <a:defRPr sz="1335">
                <a:cs typeface="Arial" panose="020B0604020202020204" pitchFamily="34" charset="0"/>
              </a:defRPr>
            </a:lvl1pPr>
            <a:lvl2pPr marL="435610" indent="0">
              <a:buNone/>
              <a:defRPr sz="1145"/>
            </a:lvl2pPr>
            <a:lvl3pPr marL="870585" indent="0">
              <a:buNone/>
              <a:defRPr sz="950"/>
            </a:lvl3pPr>
            <a:lvl4pPr marL="1306195" indent="0">
              <a:buNone/>
              <a:defRPr sz="855"/>
            </a:lvl4pPr>
            <a:lvl5pPr marL="1741805" indent="0">
              <a:buNone/>
              <a:defRPr sz="855"/>
            </a:lvl5pPr>
            <a:lvl6pPr marL="2177415" indent="0">
              <a:buNone/>
              <a:defRPr sz="855"/>
            </a:lvl6pPr>
            <a:lvl7pPr marL="2612390" indent="0">
              <a:buNone/>
              <a:defRPr sz="855"/>
            </a:lvl7pPr>
            <a:lvl8pPr marL="3048000" indent="0">
              <a:buNone/>
              <a:defRPr sz="855"/>
            </a:lvl8pPr>
            <a:lvl9pPr marL="3483610" indent="0">
              <a:buNone/>
              <a:defRPr sz="855"/>
            </a:lvl9pPr>
          </a:lstStyle>
          <a:p>
            <a:pPr lvl="0"/>
            <a:r>
              <a:rPr lang="zh-CN" altLang="en-US"/>
              <a:t>单击此处编辑母版文本样式</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348" y="456595"/>
            <a:ext cx="8229730" cy="984250"/>
          </a:xfrm>
        </p:spPr>
        <p:txBody>
          <a:bodyPr/>
          <a:lstStyle>
            <a:lvl1pPr>
              <a:defRPr>
                <a:cs typeface="Arial" panose="020B0604020202020204" pitchFamily="34" charset="0"/>
              </a:defRPr>
            </a:lvl1pPr>
          </a:lstStyle>
          <a:p>
            <a:r>
              <a:rPr lang="zh-CN" altLang="en-US"/>
              <a:t>单击此处编辑母版标题样式</a:t>
            </a:r>
          </a:p>
        </p:txBody>
      </p:sp>
      <p:sp>
        <p:nvSpPr>
          <p:cNvPr id="3" name="竖排文字占位符 2"/>
          <p:cNvSpPr>
            <a:spLocks noGrp="1"/>
          </p:cNvSpPr>
          <p:nvPr>
            <p:ph type="body" orient="vert" idx="1"/>
          </p:nvPr>
        </p:nvSpPr>
        <p:spPr>
          <a:xfrm>
            <a:off x="457348" y="1782536"/>
            <a:ext cx="8229730" cy="4458607"/>
          </a:xfrm>
        </p:spPr>
        <p:txBody>
          <a:bodyPr vert="eaVert"/>
          <a:lstStyle>
            <a:lvl1pPr>
              <a:defRPr>
                <a:cs typeface="Arial" panose="020B0604020202020204" pitchFamily="34" charset="0"/>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645" y="456595"/>
            <a:ext cx="2057433" cy="5784548"/>
          </a:xfrm>
        </p:spPr>
        <p:txBody>
          <a:bodyPr vert="eaVert"/>
          <a:lstStyle>
            <a:lvl1pPr>
              <a:defRPr>
                <a:cs typeface="Arial" panose="020B0604020202020204" pitchFamily="34" charset="0"/>
              </a:defRPr>
            </a:lvl1pPr>
          </a:lstStyle>
          <a:p>
            <a:r>
              <a:rPr lang="zh-CN" altLang="en-US"/>
              <a:t>单击此处编辑母版标题样式</a:t>
            </a:r>
          </a:p>
        </p:txBody>
      </p:sp>
      <p:sp>
        <p:nvSpPr>
          <p:cNvPr id="3" name="竖排文字占位符 2"/>
          <p:cNvSpPr>
            <a:spLocks noGrp="1"/>
          </p:cNvSpPr>
          <p:nvPr>
            <p:ph type="body" orient="vert" idx="1"/>
          </p:nvPr>
        </p:nvSpPr>
        <p:spPr>
          <a:xfrm>
            <a:off x="457348" y="456595"/>
            <a:ext cx="6051346" cy="5784548"/>
          </a:xfrm>
        </p:spPr>
        <p:txBody>
          <a:bodyPr vert="eaVert"/>
          <a:lstStyle>
            <a:lvl1pPr>
              <a:defRPr>
                <a:cs typeface="Arial" panose="020B0604020202020204" pitchFamily="34" charset="0"/>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9" name="矩形 8"/>
          <p:cNvSpPr/>
          <p:nvPr userDrawn="1"/>
        </p:nvSpPr>
        <p:spPr>
          <a:xfrm>
            <a:off x="-13103" y="6446762"/>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348" y="456595"/>
            <a:ext cx="8229730" cy="984250"/>
          </a:xfrm>
        </p:spPr>
        <p:txBody>
          <a:bodyPr/>
          <a:lstStyle>
            <a:lvl1pPr>
              <a:defRPr>
                <a:cs typeface="Arial" panose="020B0604020202020204" pitchFamily="34" charset="0"/>
              </a:defRPr>
            </a:lvl1pPr>
          </a:lstStyle>
          <a:p>
            <a:r>
              <a:rPr lang="zh-CN" altLang="en-US"/>
              <a:t>单击此处编辑母版标题样式</a:t>
            </a:r>
          </a:p>
        </p:txBody>
      </p:sp>
      <p:sp>
        <p:nvSpPr>
          <p:cNvPr id="3" name="文本占位符 2"/>
          <p:cNvSpPr>
            <a:spLocks noGrp="1"/>
          </p:cNvSpPr>
          <p:nvPr>
            <p:ph type="body" sz="half" idx="1"/>
          </p:nvPr>
        </p:nvSpPr>
        <p:spPr>
          <a:xfrm>
            <a:off x="457348" y="1782536"/>
            <a:ext cx="4054389" cy="4458607"/>
          </a:xfrm>
        </p:spPr>
        <p:txBody>
          <a:bodyPr/>
          <a:lstStyle>
            <a:lvl1pPr>
              <a:defRPr>
                <a:cs typeface="Arial" panose="020B0604020202020204" pitchFamily="34" charset="0"/>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4632688" y="1782536"/>
            <a:ext cx="4054389" cy="2155976"/>
          </a:xfrm>
        </p:spPr>
        <p:txBody>
          <a:bodyPr/>
          <a:lstStyle>
            <a:lvl1pPr>
              <a:defRPr>
                <a:cs typeface="Arial" panose="020B0604020202020204" pitchFamily="34" charset="0"/>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4632688" y="4083655"/>
            <a:ext cx="4054389" cy="2157488"/>
          </a:xfrm>
        </p:spPr>
        <p:txBody>
          <a:bodyPr/>
          <a:lstStyle>
            <a:lvl1pPr>
              <a:defRPr>
                <a:cs typeface="Arial" panose="020B0604020202020204" pitchFamily="34" charset="0"/>
              </a:defRPr>
            </a:lvl1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7" name="矩形 6"/>
          <p:cNvSpPr/>
          <p:nvPr userDrawn="1"/>
        </p:nvSpPr>
        <p:spPr>
          <a:xfrm>
            <a:off x="-13103" y="6446762"/>
            <a:ext cx="9172142" cy="414262"/>
          </a:xfrm>
          <a:prstGeom prst="rect">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2625" strike="noStrike" noProof="1">
              <a:cs typeface="Arial" panose="020B0604020202020204" pitchFamily="34" charset="0"/>
            </a:endParaRPr>
          </a:p>
        </p:txBody>
      </p:sp>
      <p:sp>
        <p:nvSpPr>
          <p:cNvPr id="2054" name="Title 1"/>
          <p:cNvSpPr>
            <a:spLocks noGrp="1"/>
          </p:cNvSpPr>
          <p:nvPr userDrawn="1"/>
        </p:nvSpPr>
        <p:spPr>
          <a:xfrm>
            <a:off x="68035" y="329595"/>
            <a:ext cx="7094552" cy="320524"/>
          </a:xfrm>
          <a:prstGeom prst="rect">
            <a:avLst/>
          </a:prstGeom>
          <a:noFill/>
          <a:ln w="9525">
            <a:noFill/>
          </a:ln>
        </p:spPr>
        <p:txBody>
          <a:bodyPr wrap="square" lIns="68576" tIns="34288" rIns="68576" bIns="34288" anchor="b"/>
          <a:lstStyle/>
          <a:p>
            <a:pPr lvl="0" indent="0">
              <a:lnSpc>
                <a:spcPct val="90000"/>
              </a:lnSpc>
            </a:pPr>
            <a:endParaRPr lang="zh-CN" altLang="zh-CN" sz="2100" b="1" dirty="0">
              <a:solidFill>
                <a:srgbClr val="FF0000"/>
              </a:solidFill>
              <a:ea typeface="Arial" panose="020B0604020202020204" pitchFamily="34" charset="0"/>
              <a:cs typeface="Arial" panose="020B0604020202020204" pitchFamily="34" charset="0"/>
            </a:endParaRPr>
          </a:p>
        </p:txBody>
      </p:sp>
      <p:sp>
        <p:nvSpPr>
          <p:cNvPr id="5" name="文本框 4"/>
          <p:cNvSpPr txBox="1"/>
          <p:nvPr userDrawn="1"/>
        </p:nvSpPr>
        <p:spPr>
          <a:xfrm>
            <a:off x="794424" y="6453336"/>
            <a:ext cx="7738016" cy="369332"/>
          </a:xfrm>
          <a:prstGeom prst="rect">
            <a:avLst/>
          </a:prstGeom>
          <a:noFill/>
        </p:spPr>
        <p:txBody>
          <a:bodyPr wrap="none" rtlCol="0" anchor="t">
            <a:spAutoFit/>
          </a:bodyPr>
          <a:lstStyle/>
          <a:p>
            <a:r>
              <a:rPr lang="en-US" altLang="zh-CN" sz="1800" b="1" dirty="0">
                <a:solidFill>
                  <a:srgbClr val="FFFF00"/>
                </a:solidFill>
                <a:ea typeface="Arial" panose="020B0604020202020204" pitchFamily="34" charset="0"/>
                <a:cs typeface="Arial" panose="020B0604020202020204" pitchFamily="34" charset="0"/>
                <a:sym typeface="+mn-ea"/>
              </a:rPr>
              <a:t>English for Chemistry and Chemical Engineering-Qingdao University</a:t>
            </a:r>
          </a:p>
        </p:txBody>
      </p:sp>
    </p:spTree>
  </p:cSld>
  <p:clrMapOvr>
    <a:masterClrMapping/>
  </p:clrMapOvr>
  <p:transition>
    <p:random/>
    <p:sndAc>
      <p:stSnd>
        <p:snd r:embed="rId1" name="chimes.wav"/>
      </p:stSnd>
    </p:sndAc>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21" y="274638"/>
            <a:ext cx="8229982" cy="1143000"/>
          </a:xfrm>
        </p:spPr>
        <p:txBody>
          <a:bodyPr/>
          <a:lstStyle>
            <a:lvl1pPr>
              <a:defRPr>
                <a:cs typeface="Arial" panose="020B0604020202020204" pitchFamily="34" charset="0"/>
              </a:defRPr>
            </a:lvl1pPr>
          </a:lstStyle>
          <a:p>
            <a:r>
              <a:rPr lang="zh-CN" altLang="en-US"/>
              <a:t>单击此处编辑母版标题样式</a:t>
            </a:r>
          </a:p>
        </p:txBody>
      </p:sp>
      <p:sp>
        <p:nvSpPr>
          <p:cNvPr id="3" name="表格占位符 2"/>
          <p:cNvSpPr>
            <a:spLocks noGrp="1"/>
          </p:cNvSpPr>
          <p:nvPr>
            <p:ph type="tbl" idx="1"/>
          </p:nvPr>
        </p:nvSpPr>
        <p:spPr>
          <a:xfrm>
            <a:off x="457348" y="1782536"/>
            <a:ext cx="8229730" cy="4458607"/>
          </a:xfrm>
        </p:spPr>
        <p:txBody>
          <a:bodyPr/>
          <a:lstStyle/>
          <a:p>
            <a:endParaRPr lang="zh-CN" altLang="en-US"/>
          </a:p>
        </p:txBody>
      </p:sp>
      <p:sp>
        <p:nvSpPr>
          <p:cNvPr id="4" name="日期占位符 3"/>
          <p:cNvSpPr>
            <a:spLocks noGrp="1"/>
          </p:cNvSpPr>
          <p:nvPr>
            <p:ph type="dt" sz="half" idx="10"/>
          </p:nvPr>
        </p:nvSpPr>
        <p:spPr>
          <a:xfrm>
            <a:off x="457221" y="6245225"/>
            <a:ext cx="2133699" cy="476250"/>
          </a:xfrm>
        </p:spPr>
        <p:txBody>
          <a:bodyPr/>
          <a:lstStyle>
            <a:lvl1pPr>
              <a:defRPr>
                <a:latin typeface="Arial" panose="020B0604020202020204" pitchFamily="34" charset="0"/>
                <a:ea typeface="Arial" panose="020B0604020202020204" pitchFamily="34" charset="0"/>
                <a:cs typeface="Arial" panose="020B0604020202020204" pitchFamily="34" charset="0"/>
                <a:sym typeface="Arial" panose="020B0604020202020204" pitchFamily="34" charset="0"/>
              </a:defRPr>
            </a:lvl1pPr>
          </a:lstStyle>
          <a:p>
            <a:pPr lvl="0"/>
            <a:endParaRPr lang="zh-CN" altLang="en-US" dirty="0"/>
          </a:p>
        </p:txBody>
      </p:sp>
      <p:sp>
        <p:nvSpPr>
          <p:cNvPr id="5" name="页脚占位符 4"/>
          <p:cNvSpPr>
            <a:spLocks noGrp="1"/>
          </p:cNvSpPr>
          <p:nvPr>
            <p:ph type="ftr" sz="quarter" idx="11"/>
          </p:nvPr>
        </p:nvSpPr>
        <p:spPr>
          <a:xfrm>
            <a:off x="3124345" y="6245225"/>
            <a:ext cx="2895734" cy="476250"/>
          </a:xfrm>
        </p:spPr>
        <p:txBody>
          <a:bodyPr/>
          <a:lstStyle>
            <a:lvl1pPr>
              <a:defRPr>
                <a:latin typeface="Arial" panose="020B0604020202020204" pitchFamily="34" charset="0"/>
                <a:ea typeface="Arial" panose="020B0604020202020204" pitchFamily="34" charset="0"/>
                <a:cs typeface="Arial" panose="020B0604020202020204" pitchFamily="34" charset="0"/>
                <a:sym typeface="Arial" panose="020B0604020202020204" pitchFamily="34" charset="0"/>
              </a:defRPr>
            </a:lvl1pPr>
          </a:lstStyle>
          <a:p>
            <a:pPr lvl="0"/>
            <a:endParaRPr lang="zh-CN" altLang="en-US" dirty="0"/>
          </a:p>
        </p:txBody>
      </p:sp>
      <p:sp>
        <p:nvSpPr>
          <p:cNvPr id="6" name="灯片编号占位符 5"/>
          <p:cNvSpPr>
            <a:spLocks noGrp="1"/>
          </p:cNvSpPr>
          <p:nvPr>
            <p:ph type="sldNum" sz="quarter" idx="12"/>
          </p:nvPr>
        </p:nvSpPr>
        <p:spPr>
          <a:xfrm>
            <a:off x="6553504" y="6245225"/>
            <a:ext cx="2133699" cy="476250"/>
          </a:xfrm>
        </p:spPr>
        <p:txBody>
          <a:bodyPr/>
          <a:lstStyle/>
          <a:p>
            <a:pPr lvl="0"/>
            <a:fld id="{9A0DB2DC-4C9A-4742-B13C-FB6460FD3503}" type="slidenum">
              <a:rPr lang="zh-CN" altLang="en-US" dirty="0">
                <a:ea typeface="Arial" panose="020B0604020202020204" pitchFamily="34" charset="0"/>
              </a:rPr>
              <a:t>‹#›</a:t>
            </a:fld>
            <a:endParaRPr lang="zh-CN" altLang="en-US" dirty="0">
              <a:ea typeface="Arial" panose="020B0604020202020204" pitchFamily="34" charset="0"/>
            </a:endParaRPr>
          </a:p>
        </p:txBody>
      </p:sp>
    </p:spTree>
  </p:cSld>
  <p:clrMapOvr>
    <a:masterClrMapping/>
  </p:clrMapOvr>
  <p:transition>
    <p:random/>
    <p:sndAc>
      <p:stSnd>
        <p:snd r:embed="rId1" name="chimes.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p:hf hdr="0" ftr="0" dt="0"/>
  <p:txStyles>
    <p:titleStyle>
      <a:lvl1pPr algn="l" defTabSz="950595" rtl="0" eaLnBrk="0" fontAlgn="base" hangingPunct="0">
        <a:spcBef>
          <a:spcPct val="0"/>
        </a:spcBef>
        <a:spcAft>
          <a:spcPct val="0"/>
        </a:spcAft>
        <a:defRPr sz="4190" b="1">
          <a:solidFill>
            <a:srgbClr val="FF0000"/>
          </a:solidFill>
          <a:latin typeface="+mj-lt"/>
          <a:ea typeface="+mj-ea"/>
          <a:cs typeface="+mj-cs"/>
        </a:defRPr>
      </a:lvl1pPr>
      <a:lvl2pPr algn="l" defTabSz="998220" rtl="0" eaLnBrk="0" fontAlgn="base" hangingPunct="0">
        <a:spcBef>
          <a:spcPct val="0"/>
        </a:spcBef>
        <a:spcAft>
          <a:spcPct val="0"/>
        </a:spcAft>
        <a:defRPr sz="4400" b="1">
          <a:solidFill>
            <a:srgbClr val="FF0000"/>
          </a:solidFill>
          <a:latin typeface="Arial" panose="020B0604020202020204" pitchFamily="34" charset="0"/>
          <a:ea typeface="微软雅黑" panose="020B0503020204020204" pitchFamily="34" charset="-122"/>
        </a:defRPr>
      </a:lvl2pPr>
      <a:lvl3pPr algn="l" defTabSz="998220" rtl="0" eaLnBrk="0" fontAlgn="base" hangingPunct="0">
        <a:spcBef>
          <a:spcPct val="0"/>
        </a:spcBef>
        <a:spcAft>
          <a:spcPct val="0"/>
        </a:spcAft>
        <a:defRPr sz="4400" b="1">
          <a:solidFill>
            <a:srgbClr val="FF0000"/>
          </a:solidFill>
          <a:latin typeface="Arial" panose="020B0604020202020204" pitchFamily="34" charset="0"/>
          <a:ea typeface="微软雅黑" panose="020B0503020204020204" pitchFamily="34" charset="-122"/>
        </a:defRPr>
      </a:lvl3pPr>
      <a:lvl4pPr algn="l" defTabSz="998220" rtl="0" eaLnBrk="0" fontAlgn="base" hangingPunct="0">
        <a:spcBef>
          <a:spcPct val="0"/>
        </a:spcBef>
        <a:spcAft>
          <a:spcPct val="0"/>
        </a:spcAft>
        <a:defRPr sz="4400" b="1">
          <a:solidFill>
            <a:srgbClr val="FF0000"/>
          </a:solidFill>
          <a:latin typeface="Arial" panose="020B0604020202020204" pitchFamily="34" charset="0"/>
          <a:ea typeface="微软雅黑" panose="020B0503020204020204" pitchFamily="34" charset="-122"/>
        </a:defRPr>
      </a:lvl4pPr>
      <a:lvl5pPr algn="l" defTabSz="998220" rtl="0" eaLnBrk="0" fontAlgn="base" hangingPunct="0">
        <a:spcBef>
          <a:spcPct val="0"/>
        </a:spcBef>
        <a:spcAft>
          <a:spcPct val="0"/>
        </a:spcAft>
        <a:defRPr sz="4400" b="1">
          <a:solidFill>
            <a:srgbClr val="FF0000"/>
          </a:solidFill>
          <a:latin typeface="Arial" panose="020B0604020202020204" pitchFamily="34" charset="0"/>
          <a:ea typeface="微软雅黑" panose="020B0503020204020204" pitchFamily="34" charset="-122"/>
        </a:defRPr>
      </a:lvl5pPr>
      <a:lvl6pPr marL="457200" algn="l" defTabSz="998220" rtl="0" fontAlgn="base">
        <a:spcBef>
          <a:spcPct val="0"/>
        </a:spcBef>
        <a:spcAft>
          <a:spcPct val="0"/>
        </a:spcAft>
        <a:defRPr sz="4400" b="1">
          <a:solidFill>
            <a:srgbClr val="FF0000"/>
          </a:solidFill>
          <a:latin typeface="Arial" panose="020B0604020202020204" pitchFamily="34" charset="0"/>
          <a:ea typeface="微软雅黑" panose="020B0503020204020204" pitchFamily="34" charset="-122"/>
        </a:defRPr>
      </a:lvl6pPr>
      <a:lvl7pPr marL="914400" algn="l" defTabSz="998220" rtl="0" fontAlgn="base">
        <a:spcBef>
          <a:spcPct val="0"/>
        </a:spcBef>
        <a:spcAft>
          <a:spcPct val="0"/>
        </a:spcAft>
        <a:defRPr sz="4400" b="1">
          <a:solidFill>
            <a:srgbClr val="FF0000"/>
          </a:solidFill>
          <a:latin typeface="Arial" panose="020B0604020202020204" pitchFamily="34" charset="0"/>
          <a:ea typeface="微软雅黑" panose="020B0503020204020204" pitchFamily="34" charset="-122"/>
        </a:defRPr>
      </a:lvl7pPr>
      <a:lvl8pPr marL="1371600" algn="l" defTabSz="998220" rtl="0" fontAlgn="base">
        <a:spcBef>
          <a:spcPct val="0"/>
        </a:spcBef>
        <a:spcAft>
          <a:spcPct val="0"/>
        </a:spcAft>
        <a:defRPr sz="4400" b="1">
          <a:solidFill>
            <a:srgbClr val="FF0000"/>
          </a:solidFill>
          <a:latin typeface="Arial" panose="020B0604020202020204" pitchFamily="34" charset="0"/>
          <a:ea typeface="微软雅黑" panose="020B0503020204020204" pitchFamily="34" charset="-122"/>
        </a:defRPr>
      </a:lvl8pPr>
      <a:lvl9pPr marL="1828800" algn="l" defTabSz="998220" rtl="0" fontAlgn="base">
        <a:spcBef>
          <a:spcPct val="0"/>
        </a:spcBef>
        <a:spcAft>
          <a:spcPct val="0"/>
        </a:spcAft>
        <a:defRPr sz="4400" b="1">
          <a:solidFill>
            <a:srgbClr val="FF0000"/>
          </a:solidFill>
          <a:latin typeface="Arial" panose="020B0604020202020204" pitchFamily="34" charset="0"/>
          <a:ea typeface="微软雅黑" panose="020B0503020204020204" pitchFamily="34" charset="-122"/>
        </a:defRPr>
      </a:lvl9pPr>
    </p:titleStyle>
    <p:bodyStyle>
      <a:lvl1pPr marL="356870" indent="-35687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2950" b="1">
          <a:solidFill>
            <a:srgbClr val="0033CC"/>
          </a:solidFill>
          <a:latin typeface="+mn-lt"/>
          <a:ea typeface="+mn-ea"/>
          <a:cs typeface="+mn-cs"/>
        </a:defRPr>
      </a:lvl1pPr>
      <a:lvl2pPr marL="772795" indent="-298450" algn="l" defTabSz="950595" rtl="0" eaLnBrk="0" fontAlgn="base" hangingPunct="0">
        <a:lnSpc>
          <a:spcPct val="120000"/>
        </a:lnSpc>
        <a:spcBef>
          <a:spcPct val="19000"/>
        </a:spcBef>
        <a:spcAft>
          <a:spcPct val="0"/>
        </a:spcAft>
        <a:buClr>
          <a:schemeClr val="accent2"/>
        </a:buClr>
        <a:buFont typeface="Wingdings" panose="05000000000000000000" pitchFamily="2" charset="2"/>
        <a:buChar char="Ø"/>
        <a:defRPr sz="2570" b="1">
          <a:solidFill>
            <a:srgbClr val="0033CC"/>
          </a:solidFill>
          <a:latin typeface="+mn-lt"/>
          <a:ea typeface="+mn-ea"/>
        </a:defRPr>
      </a:lvl2pPr>
      <a:lvl3pPr marL="1188085" indent="-23749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2095" b="1">
          <a:solidFill>
            <a:srgbClr val="0033CC"/>
          </a:solidFill>
          <a:latin typeface="+mn-lt"/>
          <a:ea typeface="+mn-ea"/>
        </a:defRPr>
      </a:lvl3pPr>
      <a:lvl4pPr marL="1664970" indent="-238760" algn="l" defTabSz="950595" rtl="0" eaLnBrk="0" fontAlgn="base" hangingPunct="0">
        <a:lnSpc>
          <a:spcPct val="120000"/>
        </a:lnSpc>
        <a:spcBef>
          <a:spcPct val="19000"/>
        </a:spcBef>
        <a:spcAft>
          <a:spcPct val="0"/>
        </a:spcAft>
        <a:buClr>
          <a:schemeClr val="accent2"/>
        </a:buClr>
        <a:buFont typeface="Wingdings" panose="05000000000000000000" pitchFamily="2" charset="2"/>
        <a:buChar char="Ø"/>
        <a:defRPr sz="1905" b="1">
          <a:solidFill>
            <a:srgbClr val="0033CC"/>
          </a:solidFill>
          <a:latin typeface="+mn-lt"/>
          <a:ea typeface="+mn-ea"/>
        </a:defRPr>
      </a:lvl4pPr>
      <a:lvl5pPr marL="2139950" indent="-23749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5pPr>
      <a:lvl6pPr marL="257492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6pPr>
      <a:lvl7pPr marL="301053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7pPr>
      <a:lvl8pPr marL="344614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8pPr>
      <a:lvl9pPr marL="3881120"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9pPr>
    </p:bodyStyle>
    <p:otherStyle>
      <a:defPPr>
        <a:defRPr lang="zh-CN"/>
      </a:defPPr>
      <a:lvl1pPr marL="0" algn="l" defTabSz="870585" rtl="0" eaLnBrk="1" latinLnBrk="0" hangingPunct="1">
        <a:defRPr sz="1715" kern="1200">
          <a:solidFill>
            <a:schemeClr val="tx1"/>
          </a:solidFill>
          <a:latin typeface="+mn-lt"/>
          <a:ea typeface="+mn-ea"/>
          <a:cs typeface="+mn-cs"/>
        </a:defRPr>
      </a:lvl1pPr>
      <a:lvl2pPr marL="435610" algn="l" defTabSz="870585" rtl="0" eaLnBrk="1" latinLnBrk="0" hangingPunct="1">
        <a:defRPr sz="1715" kern="1200">
          <a:solidFill>
            <a:schemeClr val="tx1"/>
          </a:solidFill>
          <a:latin typeface="+mn-lt"/>
          <a:ea typeface="+mn-ea"/>
          <a:cs typeface="+mn-cs"/>
        </a:defRPr>
      </a:lvl2pPr>
      <a:lvl3pPr marL="870585" algn="l" defTabSz="870585" rtl="0" eaLnBrk="1" latinLnBrk="0" hangingPunct="1">
        <a:defRPr sz="1715" kern="1200">
          <a:solidFill>
            <a:schemeClr val="tx1"/>
          </a:solidFill>
          <a:latin typeface="+mn-lt"/>
          <a:ea typeface="+mn-ea"/>
          <a:cs typeface="+mn-cs"/>
        </a:defRPr>
      </a:lvl3pPr>
      <a:lvl4pPr marL="1306195" algn="l" defTabSz="870585" rtl="0" eaLnBrk="1" latinLnBrk="0" hangingPunct="1">
        <a:defRPr sz="1715" kern="1200">
          <a:solidFill>
            <a:schemeClr val="tx1"/>
          </a:solidFill>
          <a:latin typeface="+mn-lt"/>
          <a:ea typeface="+mn-ea"/>
          <a:cs typeface="+mn-cs"/>
        </a:defRPr>
      </a:lvl4pPr>
      <a:lvl5pPr marL="1741805" algn="l" defTabSz="870585" rtl="0" eaLnBrk="1" latinLnBrk="0" hangingPunct="1">
        <a:defRPr sz="1715" kern="1200">
          <a:solidFill>
            <a:schemeClr val="tx1"/>
          </a:solidFill>
          <a:latin typeface="+mn-lt"/>
          <a:ea typeface="+mn-ea"/>
          <a:cs typeface="+mn-cs"/>
        </a:defRPr>
      </a:lvl5pPr>
      <a:lvl6pPr marL="2177415" algn="l" defTabSz="870585" rtl="0" eaLnBrk="1" latinLnBrk="0" hangingPunct="1">
        <a:defRPr sz="1715" kern="1200">
          <a:solidFill>
            <a:schemeClr val="tx1"/>
          </a:solidFill>
          <a:latin typeface="+mn-lt"/>
          <a:ea typeface="+mn-ea"/>
          <a:cs typeface="+mn-cs"/>
        </a:defRPr>
      </a:lvl6pPr>
      <a:lvl7pPr marL="2612390" algn="l" defTabSz="870585" rtl="0" eaLnBrk="1" latinLnBrk="0" hangingPunct="1">
        <a:defRPr sz="1715" kern="1200">
          <a:solidFill>
            <a:schemeClr val="tx1"/>
          </a:solidFill>
          <a:latin typeface="+mn-lt"/>
          <a:ea typeface="+mn-ea"/>
          <a:cs typeface="+mn-cs"/>
        </a:defRPr>
      </a:lvl7pPr>
      <a:lvl8pPr marL="3048000" algn="l" defTabSz="870585" rtl="0" eaLnBrk="1" latinLnBrk="0" hangingPunct="1">
        <a:defRPr sz="1715" kern="1200">
          <a:solidFill>
            <a:schemeClr val="tx1"/>
          </a:solidFill>
          <a:latin typeface="+mn-lt"/>
          <a:ea typeface="+mn-ea"/>
          <a:cs typeface="+mn-cs"/>
        </a:defRPr>
      </a:lvl8pPr>
      <a:lvl9pPr marL="3483610" algn="l" defTabSz="870585" rtl="0" eaLnBrk="1" latinLnBrk="0" hangingPunct="1">
        <a:defRPr sz="17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hyperlink" Target="http://www.aboutdme.org/"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p:cNvSpPr>
          <p:nvPr>
            <p:ph type="subTitle" idx="1"/>
          </p:nvPr>
        </p:nvSpPr>
        <p:spPr>
          <a:xfrm>
            <a:off x="1728470" y="4708525"/>
            <a:ext cx="5688330" cy="1161415"/>
          </a:xfrm>
          <a:ln w="12700"/>
        </p:spPr>
        <p:txBody>
          <a:bodyPr vert="horz" wrap="square" lIns="74885" tIns="37442" rIns="74885" bIns="37442" anchor="t"/>
          <a:lstStyle/>
          <a:p>
            <a:pPr algn="ctr" defTabSz="998220" eaLnBrk="1" hangingPunct="1">
              <a:lnSpc>
                <a:spcPct val="100000"/>
              </a:lnSpc>
              <a:buFont typeface="Wingdings" panose="05000000000000000000" pitchFamily="2" charset="2"/>
            </a:pPr>
            <a:r>
              <a:rPr lang="en-US" altLang="zh-CN" dirty="0">
                <a:solidFill>
                  <a:schemeClr val="tx1"/>
                </a:solidFill>
                <a:latin typeface="+mj-ea"/>
                <a:ea typeface="+mj-ea"/>
                <a:cs typeface="隶书" panose="02010509060101010101" charset="-122"/>
              </a:rPr>
              <a:t> </a:t>
            </a:r>
            <a:r>
              <a:rPr lang="zh-CN" altLang="en-US" dirty="0">
                <a:solidFill>
                  <a:schemeClr val="tx1"/>
                </a:solidFill>
                <a:latin typeface="+mj-ea"/>
                <a:ea typeface="+mj-ea"/>
                <a:cs typeface="隶书" panose="02010509060101010101" charset="-122"/>
              </a:rPr>
              <a:t>青岛大学 化学化工学院</a:t>
            </a:r>
          </a:p>
          <a:p>
            <a:pPr algn="ctr" defTabSz="998220" eaLnBrk="1" hangingPunct="1">
              <a:lnSpc>
                <a:spcPct val="100000"/>
              </a:lnSpc>
              <a:buFont typeface="Wingdings" panose="05000000000000000000" pitchFamily="2" charset="2"/>
            </a:pPr>
            <a:endParaRPr lang="zh-CN" altLang="en-US" dirty="0">
              <a:solidFill>
                <a:schemeClr val="tx1"/>
              </a:solidFill>
              <a:latin typeface="+mj-ea"/>
              <a:ea typeface="+mj-ea"/>
              <a:cs typeface="隶书" panose="02010509060101010101" charset="-122"/>
            </a:endParaRPr>
          </a:p>
          <a:p>
            <a:pPr algn="ctr" defTabSz="998220" eaLnBrk="1" hangingPunct="1">
              <a:lnSpc>
                <a:spcPct val="100000"/>
              </a:lnSpc>
              <a:buFont typeface="Wingdings" panose="05000000000000000000" pitchFamily="2" charset="2"/>
            </a:pPr>
            <a:r>
              <a:rPr lang="zh-CN" altLang="en-US" dirty="0">
                <a:solidFill>
                  <a:schemeClr val="tx1"/>
                </a:solidFill>
                <a:latin typeface="+mj-ea"/>
                <a:ea typeface="+mj-ea"/>
                <a:cs typeface="隶书" panose="02010509060101010101" charset="-122"/>
              </a:rPr>
              <a:t> 杨晓龙</a:t>
            </a:r>
          </a:p>
        </p:txBody>
      </p:sp>
      <p:sp>
        <p:nvSpPr>
          <p:cNvPr id="5122" name="Title 1"/>
          <p:cNvSpPr>
            <a:spLocks noGrp="1"/>
          </p:cNvSpPr>
          <p:nvPr/>
        </p:nvSpPr>
        <p:spPr>
          <a:xfrm>
            <a:off x="260350" y="1320165"/>
            <a:ext cx="8444865" cy="1678305"/>
          </a:xfrm>
          <a:prstGeom prst="rect">
            <a:avLst/>
          </a:prstGeom>
          <a:noFill/>
          <a:ln w="9525">
            <a:noFill/>
          </a:ln>
        </p:spPr>
        <p:txBody>
          <a:bodyPr vert="horz" wrap="square" lIns="68576" tIns="34288" rIns="68576" bIns="34288" anchor="b">
            <a:noAutofit/>
          </a:bodyPr>
          <a:lstStyle>
            <a:lvl1pPr algn="ctr" defTabSz="914400" rtl="0" eaLnBrk="1" latinLnBrk="0" hangingPunct="1">
              <a:lnSpc>
                <a:spcPct val="90000"/>
              </a:lnSpc>
              <a:spcBef>
                <a:spcPct val="0"/>
              </a:spcBef>
              <a:buNone/>
              <a:defRPr sz="6000" kern="1200">
                <a:solidFill>
                  <a:schemeClr val="tx1"/>
                </a:solidFill>
                <a:effectLst>
                  <a:outerShdw blurRad="38100" dist="38100" dir="2700000" algn="tl">
                    <a:srgbClr val="000000">
                      <a:alpha val="43137"/>
                    </a:srgbClr>
                  </a:outerShdw>
                </a:effectLst>
                <a:latin typeface="+mj-lt"/>
                <a:ea typeface="+mj-ea"/>
                <a:cs typeface="+mj-cs"/>
              </a:defRPr>
            </a:lvl1pPr>
          </a:lstStyle>
          <a:p>
            <a:pPr algn="ctr" fontAlgn="auto">
              <a:lnSpc>
                <a:spcPct val="100000"/>
              </a:lnSpc>
            </a:pPr>
            <a:r>
              <a:rPr lang="zh-CN" altLang="zh-CN" sz="4800" b="1" strike="noStrike" kern="1200" noProof="1">
                <a:solidFill>
                  <a:srgbClr val="FF0000"/>
                </a:solidFill>
                <a:latin typeface="Arial" panose="020B0604020202020204" pitchFamily="34" charset="0"/>
                <a:ea typeface="Arial" panose="020B0604020202020204" pitchFamily="34" charset="0"/>
                <a:cs typeface="Arial" panose="020B0604020202020204" pitchFamily="34" charset="0"/>
              </a:rPr>
              <a:t>《</a:t>
            </a:r>
            <a:r>
              <a:rPr lang="en-US" altLang="zh-CN" sz="4800" b="1" strike="noStrike" kern="1200" noProof="1">
                <a:solidFill>
                  <a:srgbClr val="FF0000"/>
                </a:solidFill>
                <a:latin typeface="Arial" panose="020B0604020202020204" pitchFamily="34" charset="0"/>
                <a:ea typeface="Arial" panose="020B0604020202020204" pitchFamily="34" charset="0"/>
                <a:cs typeface="Arial" panose="020B0604020202020204" pitchFamily="34" charset="0"/>
              </a:rPr>
              <a:t>English for Chemistry and Chemical Engineering</a:t>
            </a:r>
            <a:r>
              <a:rPr lang="zh-CN" altLang="zh-CN" sz="4800" b="1" strike="noStrike" kern="1200" noProof="1">
                <a:solidFill>
                  <a:srgbClr val="FF0000"/>
                </a:solidFill>
                <a:latin typeface="Arial" panose="020B0604020202020204" pitchFamily="34" charset="0"/>
                <a:ea typeface="Arial" panose="020B0604020202020204" pitchFamily="34" charset="0"/>
                <a:cs typeface="Arial" panose="020B0604020202020204" pitchFamily="34" charset="0"/>
              </a:rPr>
              <a:t>》</a:t>
            </a:r>
          </a:p>
        </p:txBody>
      </p:sp>
      <p:pic>
        <p:nvPicPr>
          <p:cNvPr id="25606" name="Picture 8" descr="http://www.027art.com/gaokao/UploadFiles_7371/201608/2016081106083120.jpg"/>
          <p:cNvPicPr>
            <a:picLocks noChangeAspect="1"/>
          </p:cNvPicPr>
          <p:nvPr/>
        </p:nvPicPr>
        <p:blipFill>
          <a:blip r:embed="rId2"/>
          <a:stretch>
            <a:fillRect/>
          </a:stretch>
        </p:blipFill>
        <p:spPr>
          <a:xfrm>
            <a:off x="7459345" y="200660"/>
            <a:ext cx="1245870" cy="1221740"/>
          </a:xfrm>
          <a:prstGeom prst="rect">
            <a:avLst/>
          </a:prstGeom>
          <a:noFill/>
          <a:ln w="9525">
            <a:noFill/>
          </a:ln>
        </p:spPr>
      </p:pic>
      <p:sp>
        <p:nvSpPr>
          <p:cNvPr id="7" name="文本框 6"/>
          <p:cNvSpPr txBox="1"/>
          <p:nvPr/>
        </p:nvSpPr>
        <p:spPr>
          <a:xfrm>
            <a:off x="33655" y="98425"/>
            <a:ext cx="8546465" cy="460375"/>
          </a:xfrm>
          <a:prstGeom prst="rect">
            <a:avLst/>
          </a:prstGeom>
          <a:noFill/>
        </p:spPr>
        <p:txBody>
          <a:bodyPr wrap="square" rtlCol="0">
            <a:spAutoFit/>
          </a:bodyPr>
          <a:lstStyle/>
          <a:p>
            <a:pPr marR="0" algn="just" defTabSz="914400" eaLnBrk="0" hangingPunct="0">
              <a:buNone/>
            </a:pPr>
            <a:r>
              <a:rPr kumimoji="0" lang="zh-CN" altLang="en-US" sz="2400" b="1" kern="1200" cap="none" spc="0" normalizeH="0" baseline="0" noProof="1">
                <a:effectLst>
                  <a:outerShdw blurRad="38100" dist="38100" dir="2700000" algn="tl">
                    <a:srgbClr val="000000">
                      <a:alpha val="43137"/>
                    </a:srgbClr>
                  </a:outerShdw>
                </a:effectLst>
                <a:ea typeface="Arial" panose="020B0604020202020204" pitchFamily="34" charset="0"/>
                <a:cs typeface="Arial" panose="020B0604020202020204" pitchFamily="34" charset="0"/>
                <a:sym typeface="+mn-ea"/>
              </a:rPr>
              <a:t>College of chemistry and chemical engineering</a:t>
            </a:r>
          </a:p>
        </p:txBody>
      </p:sp>
      <p:sp>
        <p:nvSpPr>
          <p:cNvPr id="25608" name="Title 1"/>
          <p:cNvSpPr>
            <a:spLocks noGrp="1"/>
          </p:cNvSpPr>
          <p:nvPr/>
        </p:nvSpPr>
        <p:spPr>
          <a:xfrm>
            <a:off x="274955" y="3621405"/>
            <a:ext cx="8580120" cy="645795"/>
          </a:xfrm>
          <a:prstGeom prst="rect">
            <a:avLst/>
          </a:prstGeom>
          <a:noFill/>
          <a:ln w="9525">
            <a:noFill/>
          </a:ln>
        </p:spPr>
        <p:txBody>
          <a:bodyPr wrap="square" lIns="68576" tIns="34288" rIns="68576" bIns="34288" anchor="b"/>
          <a:lstStyle/>
          <a:p>
            <a:pPr algn="ctr" eaLnBrk="0" hangingPunct="0">
              <a:lnSpc>
                <a:spcPct val="90000"/>
              </a:lnSpc>
            </a:pPr>
            <a:r>
              <a:rPr lang="en-US" altLang="zh-CN" sz="3600" b="1" dirty="0">
                <a:solidFill>
                  <a:srgbClr val="0000FF"/>
                </a:solidFill>
                <a:ea typeface="Arial" panose="020B0604020202020204" pitchFamily="34" charset="0"/>
                <a:cs typeface="Arial" panose="020B0604020202020204" pitchFamily="34" charset="0"/>
              </a:rPr>
              <a:t>Direction of Fine Chemicals</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标题 70657"/>
          <p:cNvSpPr>
            <a:spLocks noGrp="1"/>
          </p:cNvSpPr>
          <p:nvPr/>
        </p:nvSpPr>
        <p:spPr>
          <a:xfrm>
            <a:off x="1575401" y="332656"/>
            <a:ext cx="5828996" cy="571470"/>
          </a:xfrm>
          <a:prstGeom prst="rect">
            <a:avLst/>
          </a:prstGeom>
          <a:solidFill>
            <a:srgbClr val="00B0F0"/>
          </a:solidFill>
          <a:ln w="25400">
            <a:noFill/>
            <a:miter/>
          </a:ln>
        </p:spPr>
        <p:txBody>
          <a:bodyPr anchor="ctr"/>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r>
              <a:rPr lang="en-US" altLang="zh-CN" sz="3200" b="1" kern="0" dirty="0">
                <a:solidFill>
                  <a:srgbClr val="FF3300"/>
                </a:solidFill>
                <a:latin typeface="Arial" panose="020B0604020202020204" pitchFamily="34" charset="0"/>
                <a:ea typeface="+mn-ea"/>
                <a:cs typeface="Arial" panose="020B0604020202020204" pitchFamily="34" charset="0"/>
              </a:rPr>
              <a:t>Main reference book </a:t>
            </a:r>
          </a:p>
        </p:txBody>
      </p:sp>
      <p:sp>
        <p:nvSpPr>
          <p:cNvPr id="70659" name="矩形 70658"/>
          <p:cNvSpPr/>
          <p:nvPr/>
        </p:nvSpPr>
        <p:spPr>
          <a:xfrm>
            <a:off x="3357838" y="3206365"/>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
        <p:nvSpPr>
          <p:cNvPr id="70660" name="矩形 70659"/>
          <p:cNvSpPr/>
          <p:nvPr/>
        </p:nvSpPr>
        <p:spPr>
          <a:xfrm>
            <a:off x="3429272" y="3208746"/>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
        <p:nvSpPr>
          <p:cNvPr id="70661" name="矩形 70660"/>
          <p:cNvSpPr/>
          <p:nvPr/>
        </p:nvSpPr>
        <p:spPr>
          <a:xfrm>
            <a:off x="2906614" y="3155171"/>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
        <p:nvSpPr>
          <p:cNvPr id="70663" name="矩形 70662"/>
          <p:cNvSpPr/>
          <p:nvPr/>
        </p:nvSpPr>
        <p:spPr>
          <a:xfrm>
            <a:off x="202697" y="1772816"/>
            <a:ext cx="8574405" cy="4093428"/>
          </a:xfrm>
          <a:prstGeom prst="rect">
            <a:avLst/>
          </a:prstGeom>
          <a:noFill/>
          <a:ln w="9525">
            <a:noFill/>
          </a:ln>
        </p:spPr>
        <p:txBody>
          <a:bodyPr wrap="square">
            <a:spAutoFit/>
          </a:bodyPr>
          <a:lstStyle/>
          <a:p>
            <a:pPr algn="just">
              <a:lnSpc>
                <a:spcPct val="130000"/>
              </a:lnSpc>
              <a:spcBef>
                <a:spcPts val="20"/>
              </a:spcBef>
              <a:spcAft>
                <a:spcPts val="0"/>
              </a:spcAft>
            </a:pPr>
            <a:r>
              <a:rPr lang="zh-CN" altLang="en-US" sz="2000" b="1" dirty="0">
                <a:solidFill>
                  <a:srgbClr val="FF0000"/>
                </a:solidFill>
                <a:latin typeface="仿宋" panose="02010609060101010101" charset="-122"/>
                <a:ea typeface="仿宋" panose="02010609060101010101" charset="-122"/>
                <a:cs typeface="楷体" panose="02010609060101010101" charset="-122"/>
              </a:rPr>
              <a:t>教材：</a:t>
            </a:r>
            <a:r>
              <a:rPr lang="zh-CN" altLang="en-US" sz="2000" b="1" dirty="0">
                <a:solidFill>
                  <a:srgbClr val="0000FF"/>
                </a:solidFill>
                <a:latin typeface="仿宋" panose="02010609060101010101" charset="-122"/>
                <a:ea typeface="仿宋" panose="02010609060101010101" charset="-122"/>
                <a:cs typeface="楷体" panose="02010609060101010101" charset="-122"/>
                <a:sym typeface="+mn-ea"/>
              </a:rPr>
              <a:t>邵荣，许伟，吕慧华编，新编化学化工专业英语（第二版），华东理工大学出版社，</a:t>
            </a:r>
            <a:r>
              <a:rPr lang="en-US" sz="2000" b="1" dirty="0">
                <a:solidFill>
                  <a:srgbClr val="0000FF"/>
                </a:solidFill>
                <a:latin typeface="仿宋" panose="02010609060101010101" charset="-122"/>
                <a:ea typeface="仿宋" panose="02010609060101010101" charset="-122"/>
                <a:cs typeface="楷体" panose="02010609060101010101" charset="-122"/>
                <a:sym typeface="+mn-ea"/>
              </a:rPr>
              <a:t>2017</a:t>
            </a:r>
            <a:r>
              <a:rPr lang="zh-CN" altLang="en-US" sz="2000" b="1" dirty="0">
                <a:solidFill>
                  <a:srgbClr val="0000FF"/>
                </a:solidFill>
                <a:latin typeface="仿宋" panose="02010609060101010101" charset="-122"/>
                <a:ea typeface="仿宋" panose="02010609060101010101" charset="-122"/>
                <a:cs typeface="楷体" panose="02010609060101010101" charset="-122"/>
                <a:sym typeface="+mn-ea"/>
              </a:rPr>
              <a:t>年</a:t>
            </a:r>
            <a:r>
              <a:rPr lang="en-US" altLang="zh-CN" sz="2000" b="1" dirty="0">
                <a:solidFill>
                  <a:srgbClr val="0000FF"/>
                </a:solidFill>
                <a:latin typeface="仿宋" panose="02010609060101010101" charset="-122"/>
                <a:ea typeface="仿宋" panose="02010609060101010101" charset="-122"/>
                <a:cs typeface="楷体" panose="02010609060101010101" charset="-122"/>
              </a:rPr>
              <a:t> </a:t>
            </a:r>
          </a:p>
          <a:p>
            <a:pPr algn="just">
              <a:lnSpc>
                <a:spcPct val="130000"/>
              </a:lnSpc>
              <a:spcBef>
                <a:spcPts val="20"/>
              </a:spcBef>
              <a:spcAft>
                <a:spcPts val="0"/>
              </a:spcAft>
            </a:pPr>
            <a:r>
              <a:rPr lang="zh-CN" altLang="en-US" sz="2000" b="1" dirty="0">
                <a:solidFill>
                  <a:srgbClr val="FF0000"/>
                </a:solidFill>
                <a:latin typeface="仿宋" panose="02010609060101010101" charset="-122"/>
                <a:ea typeface="仿宋" panose="02010609060101010101" charset="-122"/>
                <a:cs typeface="楷体" panose="02010609060101010101" charset="-122"/>
              </a:rPr>
              <a:t>参考书：</a:t>
            </a:r>
            <a:endParaRPr lang="en-US" altLang="zh-CN" sz="2000" b="1" dirty="0">
              <a:solidFill>
                <a:srgbClr val="FF0000"/>
              </a:solidFill>
              <a:latin typeface="仿宋" panose="02010609060101010101" charset="-122"/>
              <a:ea typeface="仿宋" panose="02010609060101010101" charset="-122"/>
              <a:cs typeface="楷体" panose="02010609060101010101" charset="-122"/>
            </a:endParaRPr>
          </a:p>
          <a:p>
            <a:pPr algn="just">
              <a:lnSpc>
                <a:spcPct val="130000"/>
              </a:lnSpc>
              <a:spcBef>
                <a:spcPts val="20"/>
              </a:spcBef>
              <a:spcAft>
                <a:spcPts val="0"/>
              </a:spcAft>
            </a:pPr>
            <a:r>
              <a:rPr lang="en-US" altLang="zh-CN" sz="2000" b="1" dirty="0">
                <a:solidFill>
                  <a:srgbClr val="0000FF"/>
                </a:solidFill>
                <a:latin typeface="仿宋" panose="02010609060101010101" charset="-122"/>
                <a:ea typeface="仿宋" panose="02010609060101010101" charset="-122"/>
                <a:cs typeface="楷体" panose="02010609060101010101" charset="-122"/>
              </a:rPr>
              <a:t>1</a:t>
            </a:r>
            <a:r>
              <a:rPr lang="zh-CN" altLang="en-US" sz="2000" b="1" dirty="0">
                <a:solidFill>
                  <a:srgbClr val="0000FF"/>
                </a:solidFill>
                <a:latin typeface="仿宋" panose="02010609060101010101" charset="-122"/>
                <a:ea typeface="仿宋" panose="02010609060101010101" charset="-122"/>
                <a:cs typeface="楷体" panose="02010609060101010101" charset="-122"/>
              </a:rPr>
              <a:t>、张小军主编，化工专业英语，化学工业出版社，</a:t>
            </a:r>
            <a:r>
              <a:rPr lang="en-US" sz="2000" b="1" dirty="0">
                <a:solidFill>
                  <a:srgbClr val="0000FF"/>
                </a:solidFill>
                <a:latin typeface="仿宋" panose="02010609060101010101" charset="-122"/>
                <a:ea typeface="仿宋" panose="02010609060101010101" charset="-122"/>
                <a:cs typeface="楷体" panose="02010609060101010101" charset="-122"/>
              </a:rPr>
              <a:t>2017</a:t>
            </a:r>
            <a:r>
              <a:rPr lang="zh-CN" altLang="en-US" sz="2000" b="1" dirty="0">
                <a:solidFill>
                  <a:srgbClr val="0000FF"/>
                </a:solidFill>
                <a:latin typeface="仿宋" panose="02010609060101010101" charset="-122"/>
                <a:ea typeface="仿宋" panose="02010609060101010101" charset="-122"/>
                <a:cs typeface="楷体" panose="02010609060101010101" charset="-122"/>
              </a:rPr>
              <a:t>年</a:t>
            </a:r>
          </a:p>
          <a:p>
            <a:pPr algn="just">
              <a:lnSpc>
                <a:spcPct val="130000"/>
              </a:lnSpc>
              <a:spcBef>
                <a:spcPts val="20"/>
              </a:spcBef>
              <a:spcAft>
                <a:spcPts val="0"/>
              </a:spcAft>
            </a:pPr>
            <a:r>
              <a:rPr lang="en-US" altLang="zh-CN" sz="2000" b="1" dirty="0">
                <a:solidFill>
                  <a:srgbClr val="0000FF"/>
                </a:solidFill>
                <a:latin typeface="仿宋" panose="02010609060101010101" charset="-122"/>
                <a:ea typeface="仿宋" panose="02010609060101010101" charset="-122"/>
                <a:cs typeface="楷体" panose="02010609060101010101" charset="-122"/>
              </a:rPr>
              <a:t>2</a:t>
            </a:r>
            <a:r>
              <a:rPr lang="zh-CN" altLang="en-US" sz="2000" b="1" dirty="0">
                <a:solidFill>
                  <a:srgbClr val="0000FF"/>
                </a:solidFill>
                <a:latin typeface="仿宋" panose="02010609060101010101" charset="-122"/>
                <a:ea typeface="仿宋" panose="02010609060101010101" charset="-122"/>
                <a:cs typeface="楷体" panose="02010609060101010101" charset="-122"/>
              </a:rPr>
              <a:t>、张裕平，姚树文，龚文君主编，化学化工专业英语（第二版），化学工业出版社，</a:t>
            </a:r>
            <a:r>
              <a:rPr lang="en-US" altLang="zh-CN" sz="2000" b="1" dirty="0">
                <a:solidFill>
                  <a:srgbClr val="0000FF"/>
                </a:solidFill>
                <a:latin typeface="仿宋" panose="02010609060101010101" charset="-122"/>
                <a:ea typeface="仿宋" panose="02010609060101010101" charset="-122"/>
                <a:cs typeface="楷体" panose="02010609060101010101" charset="-122"/>
              </a:rPr>
              <a:t>2017</a:t>
            </a:r>
            <a:r>
              <a:rPr lang="zh-CN" altLang="en-US" sz="2000" b="1" dirty="0">
                <a:solidFill>
                  <a:srgbClr val="0000FF"/>
                </a:solidFill>
                <a:latin typeface="仿宋" panose="02010609060101010101" charset="-122"/>
                <a:ea typeface="仿宋" panose="02010609060101010101" charset="-122"/>
                <a:cs typeface="楷体" panose="02010609060101010101" charset="-122"/>
              </a:rPr>
              <a:t>年</a:t>
            </a:r>
            <a:endParaRPr lang="en-US" altLang="zh-CN" sz="2000" b="1" dirty="0">
              <a:solidFill>
                <a:srgbClr val="0000FF"/>
              </a:solidFill>
              <a:latin typeface="仿宋" panose="02010609060101010101" charset="-122"/>
              <a:ea typeface="仿宋" panose="02010609060101010101" charset="-122"/>
              <a:cs typeface="楷体" panose="02010609060101010101" charset="-122"/>
            </a:endParaRPr>
          </a:p>
          <a:p>
            <a:pPr algn="just">
              <a:lnSpc>
                <a:spcPct val="130000"/>
              </a:lnSpc>
              <a:spcBef>
                <a:spcPts val="20"/>
              </a:spcBef>
              <a:spcAft>
                <a:spcPts val="0"/>
              </a:spcAft>
            </a:pPr>
            <a:r>
              <a:rPr lang="en-US" altLang="zh-CN" sz="2000" b="1" dirty="0">
                <a:solidFill>
                  <a:srgbClr val="0000FF"/>
                </a:solidFill>
                <a:latin typeface="仿宋" panose="02010609060101010101" charset="-122"/>
                <a:ea typeface="仿宋" panose="02010609060101010101" charset="-122"/>
                <a:cs typeface="楷体" panose="02010609060101010101" charset="-122"/>
              </a:rPr>
              <a:t>3</a:t>
            </a:r>
            <a:r>
              <a:rPr lang="zh-CN" altLang="en-US" sz="2000" b="1" dirty="0">
                <a:solidFill>
                  <a:srgbClr val="0000FF"/>
                </a:solidFill>
                <a:latin typeface="仿宋" panose="02010609060101010101" charset="-122"/>
                <a:ea typeface="仿宋" panose="02010609060101010101" charset="-122"/>
                <a:cs typeface="楷体" panose="02010609060101010101" charset="-122"/>
              </a:rPr>
              <a:t>、董坚主编，化学化工专业英语，浙江大学出版社，</a:t>
            </a:r>
            <a:r>
              <a:rPr lang="en-US" altLang="zh-CN" sz="2000" b="1" dirty="0">
                <a:solidFill>
                  <a:srgbClr val="0000FF"/>
                </a:solidFill>
                <a:latin typeface="仿宋" panose="02010609060101010101" charset="-122"/>
                <a:ea typeface="仿宋" panose="02010609060101010101" charset="-122"/>
                <a:cs typeface="楷体" panose="02010609060101010101" charset="-122"/>
              </a:rPr>
              <a:t>2016</a:t>
            </a:r>
            <a:r>
              <a:rPr lang="zh-CN" altLang="en-US" sz="2000" b="1" dirty="0">
                <a:solidFill>
                  <a:srgbClr val="0000FF"/>
                </a:solidFill>
                <a:latin typeface="仿宋" panose="02010609060101010101" charset="-122"/>
                <a:ea typeface="仿宋" panose="02010609060101010101" charset="-122"/>
                <a:cs typeface="楷体" panose="02010609060101010101" charset="-122"/>
              </a:rPr>
              <a:t>年</a:t>
            </a:r>
          </a:p>
          <a:p>
            <a:pPr algn="just">
              <a:lnSpc>
                <a:spcPct val="130000"/>
              </a:lnSpc>
              <a:spcBef>
                <a:spcPts val="20"/>
              </a:spcBef>
              <a:spcAft>
                <a:spcPts val="0"/>
              </a:spcAft>
            </a:pPr>
            <a:r>
              <a:rPr lang="en-US" altLang="zh-CN" sz="2000" b="1" dirty="0">
                <a:solidFill>
                  <a:srgbClr val="0000FF"/>
                </a:solidFill>
                <a:latin typeface="仿宋" panose="02010609060101010101" charset="-122"/>
                <a:ea typeface="仿宋" panose="02010609060101010101" charset="-122"/>
                <a:cs typeface="楷体" panose="02010609060101010101" charset="-122"/>
              </a:rPr>
              <a:t>4</a:t>
            </a:r>
            <a:r>
              <a:rPr lang="zh-CN" altLang="en-US" sz="2000" b="1" dirty="0">
                <a:solidFill>
                  <a:srgbClr val="0000FF"/>
                </a:solidFill>
                <a:latin typeface="仿宋" panose="02010609060101010101" charset="-122"/>
                <a:ea typeface="仿宋" panose="02010609060101010101" charset="-122"/>
                <a:cs typeface="楷体" panose="02010609060101010101" charset="-122"/>
              </a:rPr>
              <a:t>、刘书志，乔德阳主编，制药专业英语，化学工业出版社，</a:t>
            </a:r>
            <a:r>
              <a:rPr lang="en-US" altLang="zh-CN" sz="2000" b="1" dirty="0">
                <a:solidFill>
                  <a:srgbClr val="0000FF"/>
                </a:solidFill>
                <a:latin typeface="仿宋" panose="02010609060101010101" charset="-122"/>
                <a:ea typeface="仿宋" panose="02010609060101010101" charset="-122"/>
                <a:cs typeface="楷体" panose="02010609060101010101" charset="-122"/>
              </a:rPr>
              <a:t>2016</a:t>
            </a:r>
            <a:r>
              <a:rPr lang="zh-CN" altLang="en-US" sz="2000" b="1" dirty="0">
                <a:solidFill>
                  <a:srgbClr val="0000FF"/>
                </a:solidFill>
                <a:latin typeface="仿宋" panose="02010609060101010101" charset="-122"/>
                <a:ea typeface="仿宋" panose="02010609060101010101" charset="-122"/>
                <a:cs typeface="楷体" panose="02010609060101010101" charset="-122"/>
              </a:rPr>
              <a:t>年</a:t>
            </a:r>
          </a:p>
          <a:p>
            <a:pPr algn="just">
              <a:lnSpc>
                <a:spcPct val="130000"/>
              </a:lnSpc>
              <a:spcBef>
                <a:spcPts val="20"/>
              </a:spcBef>
              <a:spcAft>
                <a:spcPts val="0"/>
              </a:spcAft>
            </a:pPr>
            <a:r>
              <a:rPr lang="en-US" altLang="zh-CN" sz="2000" b="1" dirty="0">
                <a:solidFill>
                  <a:srgbClr val="0000FF"/>
                </a:solidFill>
                <a:latin typeface="仿宋" panose="02010609060101010101" charset="-122"/>
                <a:ea typeface="仿宋" panose="02010609060101010101" charset="-122"/>
                <a:cs typeface="楷体" panose="02010609060101010101" charset="-122"/>
              </a:rPr>
              <a:t>5</a:t>
            </a:r>
            <a:r>
              <a:rPr lang="zh-CN" altLang="en-US" sz="2000" b="1" dirty="0">
                <a:solidFill>
                  <a:srgbClr val="0000FF"/>
                </a:solidFill>
                <a:latin typeface="仿宋" panose="02010609060101010101" charset="-122"/>
                <a:ea typeface="仿宋" panose="02010609060101010101" charset="-122"/>
                <a:cs typeface="楷体" panose="02010609060101010101" charset="-122"/>
              </a:rPr>
              <a:t>、吴昊，乔德阳主编，生物化工与制药专业英语，化学工业出版社，</a:t>
            </a:r>
            <a:r>
              <a:rPr lang="en-US" altLang="zh-CN" sz="2000" b="1" dirty="0">
                <a:solidFill>
                  <a:srgbClr val="0000FF"/>
                </a:solidFill>
                <a:latin typeface="仿宋" panose="02010609060101010101" charset="-122"/>
                <a:ea typeface="仿宋" panose="02010609060101010101" charset="-122"/>
                <a:cs typeface="楷体" panose="02010609060101010101" charset="-122"/>
              </a:rPr>
              <a:t>2016</a:t>
            </a:r>
            <a:r>
              <a:rPr lang="zh-CN" altLang="en-US" sz="2000" b="1" dirty="0">
                <a:solidFill>
                  <a:srgbClr val="0000FF"/>
                </a:solidFill>
                <a:latin typeface="仿宋" panose="02010609060101010101" charset="-122"/>
                <a:ea typeface="仿宋" panose="02010609060101010101" charset="-122"/>
                <a:cs typeface="楷体" panose="02010609060101010101" charset="-122"/>
              </a:rPr>
              <a:t>年</a:t>
            </a:r>
          </a:p>
        </p:txBody>
      </p:sp>
      <p:sp>
        <p:nvSpPr>
          <p:cNvPr id="70665" name="矩形 70664"/>
          <p:cNvSpPr/>
          <p:nvPr/>
        </p:nvSpPr>
        <p:spPr>
          <a:xfrm>
            <a:off x="3231639" y="3171838"/>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
        <p:nvSpPr>
          <p:cNvPr id="70666" name="矩形 70665"/>
          <p:cNvSpPr/>
          <p:nvPr/>
        </p:nvSpPr>
        <p:spPr>
          <a:xfrm>
            <a:off x="2674455" y="3169457"/>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
        <p:nvSpPr>
          <p:cNvPr id="70668" name="矩形 70667"/>
          <p:cNvSpPr/>
          <p:nvPr/>
        </p:nvSpPr>
        <p:spPr>
          <a:xfrm>
            <a:off x="2463725" y="3177792"/>
            <a:ext cx="6857643" cy="0"/>
          </a:xfrm>
          <a:prstGeom prst="rect">
            <a:avLst/>
          </a:prstGeom>
          <a:noFill/>
          <a:ln w="9525">
            <a:noFill/>
          </a:ln>
        </p:spPr>
        <p:txBody>
          <a:bodyPr/>
          <a:lstStyle/>
          <a:p>
            <a:endParaRPr lang="zh-CN" altLang="en-US" sz="2625">
              <a:ea typeface="Arial" panose="020B0604020202020204" pitchFamily="34" charset="0"/>
              <a:cs typeface="Arial" panose="020B0604020202020204" pitchFamily="34" charset="0"/>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111760" y="1494155"/>
            <a:ext cx="2844165" cy="3791585"/>
          </a:xfrm>
          <a:prstGeom prst="rect">
            <a:avLst/>
          </a:prstGeom>
        </p:spPr>
      </p:pic>
      <p:pic>
        <p:nvPicPr>
          <p:cNvPr id="5" name="图片 4"/>
          <p:cNvPicPr>
            <a:picLocks noChangeAspect="1"/>
          </p:cNvPicPr>
          <p:nvPr/>
        </p:nvPicPr>
        <p:blipFill>
          <a:blip r:embed="rId3"/>
          <a:stretch>
            <a:fillRect/>
          </a:stretch>
        </p:blipFill>
        <p:spPr>
          <a:xfrm rot="5400000">
            <a:off x="2586355" y="1962785"/>
            <a:ext cx="3805555" cy="2854325"/>
          </a:xfrm>
          <a:prstGeom prst="rect">
            <a:avLst/>
          </a:prstGeom>
        </p:spPr>
      </p:pic>
      <p:pic>
        <p:nvPicPr>
          <p:cNvPr id="6" name="图片 5"/>
          <p:cNvPicPr>
            <a:picLocks noChangeAspect="1"/>
          </p:cNvPicPr>
          <p:nvPr/>
        </p:nvPicPr>
        <p:blipFill>
          <a:blip r:embed="rId4"/>
          <a:stretch>
            <a:fillRect/>
          </a:stretch>
        </p:blipFill>
        <p:spPr>
          <a:xfrm rot="16200000">
            <a:off x="5565775" y="1967230"/>
            <a:ext cx="3839969" cy="2880021"/>
          </a:xfrm>
          <a:prstGeom prst="rect">
            <a:avLst/>
          </a:prstGeom>
        </p:spPr>
      </p:pic>
      <p:sp>
        <p:nvSpPr>
          <p:cNvPr id="7" name="标题 70657"/>
          <p:cNvSpPr>
            <a:spLocks noGrp="1"/>
          </p:cNvSpPr>
          <p:nvPr/>
        </p:nvSpPr>
        <p:spPr>
          <a:xfrm>
            <a:off x="1575401" y="332656"/>
            <a:ext cx="5828996" cy="571470"/>
          </a:xfrm>
          <a:prstGeom prst="rect">
            <a:avLst/>
          </a:prstGeom>
          <a:solidFill>
            <a:srgbClr val="00B0F0"/>
          </a:solidFill>
          <a:ln w="25400">
            <a:noFill/>
            <a:miter/>
          </a:ln>
        </p:spPr>
        <p:txBody>
          <a:bodyPr anchor="ctr"/>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r>
              <a:rPr lang="en-US" altLang="zh-CN" sz="3200" b="1" kern="0" dirty="0">
                <a:solidFill>
                  <a:srgbClr val="FF3300"/>
                </a:solidFill>
                <a:latin typeface="Arial" panose="020B0604020202020204" pitchFamily="34" charset="0"/>
                <a:ea typeface="+mn-ea"/>
                <a:cs typeface="Arial" panose="020B0604020202020204" pitchFamily="34" charset="0"/>
              </a:rPr>
              <a:t>Main reference book </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rot="16200000">
            <a:off x="-381635" y="1891030"/>
            <a:ext cx="3839969" cy="2880021"/>
          </a:xfrm>
          <a:prstGeom prst="rect">
            <a:avLst/>
          </a:prstGeom>
        </p:spPr>
      </p:pic>
      <p:pic>
        <p:nvPicPr>
          <p:cNvPr id="5" name="图片 4"/>
          <p:cNvPicPr>
            <a:picLocks noChangeAspect="1"/>
          </p:cNvPicPr>
          <p:nvPr/>
        </p:nvPicPr>
        <p:blipFill>
          <a:blip r:embed="rId3"/>
          <a:stretch>
            <a:fillRect/>
          </a:stretch>
        </p:blipFill>
        <p:spPr>
          <a:xfrm rot="16200000">
            <a:off x="2594610" y="1891030"/>
            <a:ext cx="3839969" cy="2880021"/>
          </a:xfrm>
          <a:prstGeom prst="rect">
            <a:avLst/>
          </a:prstGeom>
        </p:spPr>
      </p:pic>
      <p:pic>
        <p:nvPicPr>
          <p:cNvPr id="6" name="图片 5"/>
          <p:cNvPicPr>
            <a:picLocks noChangeAspect="1"/>
          </p:cNvPicPr>
          <p:nvPr/>
        </p:nvPicPr>
        <p:blipFill>
          <a:blip r:embed="rId4"/>
          <a:stretch>
            <a:fillRect/>
          </a:stretch>
        </p:blipFill>
        <p:spPr>
          <a:xfrm rot="16200000">
            <a:off x="5547995" y="1891030"/>
            <a:ext cx="3839969" cy="2880021"/>
          </a:xfrm>
          <a:prstGeom prst="rect">
            <a:avLst/>
          </a:prstGeom>
        </p:spPr>
      </p:pic>
      <p:sp>
        <p:nvSpPr>
          <p:cNvPr id="7" name="标题 70657"/>
          <p:cNvSpPr>
            <a:spLocks noGrp="1"/>
          </p:cNvSpPr>
          <p:nvPr/>
        </p:nvSpPr>
        <p:spPr>
          <a:xfrm>
            <a:off x="1575401" y="332656"/>
            <a:ext cx="5828996" cy="571470"/>
          </a:xfrm>
          <a:prstGeom prst="rect">
            <a:avLst/>
          </a:prstGeom>
          <a:solidFill>
            <a:srgbClr val="00B0F0"/>
          </a:solidFill>
          <a:ln w="25400">
            <a:noFill/>
            <a:miter/>
          </a:ln>
        </p:spPr>
        <p:txBody>
          <a:bodyPr anchor="ctr"/>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r>
              <a:rPr lang="en-US" altLang="zh-CN" sz="3200" b="1" kern="0" dirty="0">
                <a:solidFill>
                  <a:srgbClr val="FF3300"/>
                </a:solidFill>
                <a:latin typeface="Arial" panose="020B0604020202020204" pitchFamily="34" charset="0"/>
                <a:ea typeface="+mn-ea"/>
                <a:cs typeface="Arial" panose="020B0604020202020204" pitchFamily="34" charset="0"/>
              </a:rPr>
              <a:t>Main reference book </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标题 51201"/>
          <p:cNvSpPr>
            <a:spLocks noGrp="1"/>
          </p:cNvSpPr>
          <p:nvPr/>
        </p:nvSpPr>
        <p:spPr>
          <a:xfrm>
            <a:off x="1715135" y="55245"/>
            <a:ext cx="6673215" cy="583565"/>
          </a:xfrm>
          <a:prstGeom prst="rect">
            <a:avLst/>
          </a:prstGeom>
          <a:solidFill>
            <a:schemeClr val="bg2">
              <a:lumMod val="20000"/>
              <a:lumOff val="80000"/>
              <a:alpha val="56000"/>
            </a:schemeClr>
          </a:solidFill>
          <a:ln w="9525">
            <a:noFill/>
          </a:ln>
        </p:spPr>
        <p:txBody>
          <a:bodyPr wrap="square" anchor="ctr">
            <a:spAutoFit/>
          </a:bodyPr>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a:lstStyle>
          <a:p>
            <a:r>
              <a:rPr lang="en-US" altLang="zh-CN" sz="3200" b="1" kern="0" dirty="0">
                <a:solidFill>
                  <a:srgbClr val="FF3300"/>
                </a:solidFill>
                <a:latin typeface="Arial" panose="020B0604020202020204" pitchFamily="34" charset="0"/>
                <a:ea typeface="+mn-ea"/>
                <a:cs typeface="Arial" panose="020B0604020202020204" pitchFamily="34" charset="0"/>
              </a:rPr>
              <a:t>Main English reference journal</a:t>
            </a:r>
          </a:p>
        </p:txBody>
      </p:sp>
      <p:sp>
        <p:nvSpPr>
          <p:cNvPr id="51204" name="文本占位符 51203"/>
          <p:cNvSpPr>
            <a:spLocks noGrp="1"/>
          </p:cNvSpPr>
          <p:nvPr>
            <p:ph type="body" idx="1"/>
          </p:nvPr>
        </p:nvSpPr>
        <p:spPr>
          <a:xfrm>
            <a:off x="323528" y="647559"/>
            <a:ext cx="4464496" cy="5760640"/>
          </a:xfrm>
        </p:spPr>
        <p:txBody>
          <a:bodyPr/>
          <a:lstStyle/>
          <a:p>
            <a:pPr algn="just"/>
            <a:r>
              <a:rPr lang="en-US" altLang="zh-CN" sz="1600" i="1" dirty="0">
                <a:latin typeface="Arial" panose="020B0604020202020204" pitchFamily="34" charset="0"/>
                <a:cs typeface="Arial" panose="020B0604020202020204" pitchFamily="34" charset="0"/>
              </a:rPr>
              <a:t>ACS </a:t>
            </a:r>
            <a:r>
              <a:rPr lang="en-US" altLang="zh-CN" sz="1600" i="1" dirty="0" err="1">
                <a:latin typeface="Arial" panose="020B0604020202020204" pitchFamily="34" charset="0"/>
                <a:cs typeface="Arial" panose="020B0604020202020204" pitchFamily="34" charset="0"/>
              </a:rPr>
              <a:t>Catal</a:t>
            </a:r>
            <a:r>
              <a:rPr lang="en-US" altLang="zh-CN" sz="1600" i="1" dirty="0">
                <a:latin typeface="Arial" panose="020B0604020202020204" pitchFamily="34" charset="0"/>
                <a:cs typeface="Arial" panose="020B0604020202020204" pitchFamily="34" charset="0"/>
              </a:rPr>
              <a:t>. </a:t>
            </a:r>
          </a:p>
          <a:p>
            <a:pPr algn="just"/>
            <a:r>
              <a:rPr lang="en-US" altLang="zh-CN" sz="1600" i="1" dirty="0" err="1">
                <a:latin typeface="Arial" panose="020B0604020202020204" pitchFamily="34" charset="0"/>
                <a:cs typeface="Arial" panose="020B0604020202020204" pitchFamily="34" charset="0"/>
              </a:rPr>
              <a:t>Angew</a:t>
            </a:r>
            <a:r>
              <a:rPr lang="en-US" altLang="zh-CN" sz="1600" i="1" dirty="0">
                <a:latin typeface="Arial" panose="020B0604020202020204" pitchFamily="34" charset="0"/>
                <a:cs typeface="Arial" panose="020B0604020202020204" pitchFamily="34" charset="0"/>
              </a:rPr>
              <a:t>. Chem. Int. Ed.</a:t>
            </a:r>
          </a:p>
          <a:p>
            <a:pPr algn="just"/>
            <a:r>
              <a:rPr lang="en-US" altLang="zh-CN" sz="1600" i="1" dirty="0">
                <a:latin typeface="Arial" panose="020B0604020202020204" pitchFamily="34" charset="0"/>
                <a:cs typeface="Arial" panose="020B0604020202020204" pitchFamily="34" charset="0"/>
              </a:rPr>
              <a:t>Applied Catalysis, B Environmental</a:t>
            </a:r>
          </a:p>
          <a:p>
            <a:pPr algn="just"/>
            <a:r>
              <a:rPr lang="en-US" altLang="zh-CN" sz="1600" i="1" dirty="0">
                <a:latin typeface="Arial" panose="020B0604020202020204" pitchFamily="34" charset="0"/>
                <a:cs typeface="Arial" panose="020B0604020202020204" pitchFamily="34" charset="0"/>
              </a:rPr>
              <a:t>Adv. Mater. </a:t>
            </a:r>
          </a:p>
          <a:p>
            <a:pPr algn="just"/>
            <a:r>
              <a:rPr lang="en-US" altLang="zh-CN" sz="1600" i="1" dirty="0" err="1">
                <a:latin typeface="Arial" panose="020B0604020202020204" pitchFamily="34" charset="0"/>
                <a:cs typeface="Arial" panose="020B0604020202020204" pitchFamily="34" charset="0"/>
              </a:rPr>
              <a:t>Chem</a:t>
            </a:r>
            <a:endParaRPr lang="en-US" altLang="zh-CN" sz="1600" i="1" dirty="0">
              <a:latin typeface="Arial" panose="020B0604020202020204" pitchFamily="34" charset="0"/>
              <a:cs typeface="Arial" panose="020B0604020202020204" pitchFamily="34" charset="0"/>
            </a:endParaRPr>
          </a:p>
          <a:p>
            <a:pPr algn="just"/>
            <a:r>
              <a:rPr lang="en-US" altLang="zh-CN" sz="1600" i="1" dirty="0">
                <a:latin typeface="Arial" panose="020B0604020202020204" pitchFamily="34" charset="0"/>
                <a:cs typeface="Arial" panose="020B0604020202020204" pitchFamily="34" charset="0"/>
              </a:rPr>
              <a:t>Chem. Eng. J.</a:t>
            </a:r>
          </a:p>
          <a:p>
            <a:pPr algn="just"/>
            <a:r>
              <a:rPr lang="en-US" altLang="zh-CN" sz="1600" i="1" dirty="0">
                <a:latin typeface="Arial" panose="020B0604020202020204" pitchFamily="34" charset="0"/>
                <a:cs typeface="Arial" panose="020B0604020202020204" pitchFamily="34" charset="0"/>
              </a:rPr>
              <a:t>Chem. Sci.</a:t>
            </a:r>
          </a:p>
          <a:p>
            <a:pPr algn="just"/>
            <a:r>
              <a:rPr lang="en-US" altLang="zh-CN" sz="1600" i="1" dirty="0">
                <a:latin typeface="Arial" panose="020B0604020202020204" pitchFamily="34" charset="0"/>
                <a:cs typeface="Arial" panose="020B0604020202020204" pitchFamily="34" charset="0"/>
              </a:rPr>
              <a:t>Chin. J. </a:t>
            </a:r>
            <a:r>
              <a:rPr lang="en-US" altLang="zh-CN" sz="1600" i="1" dirty="0" err="1">
                <a:latin typeface="Arial" panose="020B0604020202020204" pitchFamily="34" charset="0"/>
                <a:cs typeface="Arial" panose="020B0604020202020204" pitchFamily="34" charset="0"/>
              </a:rPr>
              <a:t>Catal</a:t>
            </a:r>
            <a:r>
              <a:rPr lang="en-US" altLang="zh-CN" sz="1600" i="1" dirty="0">
                <a:latin typeface="Arial" panose="020B0604020202020204" pitchFamily="34" charset="0"/>
                <a:cs typeface="Arial" panose="020B0604020202020204" pitchFamily="34" charset="0"/>
              </a:rPr>
              <a:t>. </a:t>
            </a:r>
          </a:p>
          <a:p>
            <a:pPr algn="just"/>
            <a:r>
              <a:rPr lang="en-US" altLang="zh-CN" sz="1600" i="1" dirty="0">
                <a:latin typeface="Arial" panose="020B0604020202020204" pitchFamily="34" charset="0"/>
                <a:cs typeface="Arial" panose="020B0604020202020204" pitchFamily="34" charset="0"/>
              </a:rPr>
              <a:t>Nat. </a:t>
            </a:r>
            <a:r>
              <a:rPr lang="en-US" altLang="zh-CN" sz="1600" i="1" dirty="0" err="1">
                <a:latin typeface="Arial" panose="020B0604020202020204" pitchFamily="34" charset="0"/>
                <a:cs typeface="Arial" panose="020B0604020202020204" pitchFamily="34" charset="0"/>
              </a:rPr>
              <a:t>Catal</a:t>
            </a:r>
            <a:r>
              <a:rPr lang="en-US" altLang="zh-CN" sz="1600" i="1" dirty="0">
                <a:latin typeface="Arial" panose="020B0604020202020204" pitchFamily="34" charset="0"/>
                <a:cs typeface="Arial" panose="020B0604020202020204" pitchFamily="34" charset="0"/>
              </a:rPr>
              <a:t>.</a:t>
            </a:r>
          </a:p>
          <a:p>
            <a:pPr algn="just"/>
            <a:r>
              <a:rPr lang="en-US" altLang="zh-CN" sz="1600" i="1" dirty="0">
                <a:latin typeface="Arial" panose="020B0604020202020204" pitchFamily="34" charset="0"/>
                <a:cs typeface="Arial" panose="020B0604020202020204" pitchFamily="34" charset="0"/>
              </a:rPr>
              <a:t>Small </a:t>
            </a:r>
          </a:p>
          <a:p>
            <a:pPr algn="just"/>
            <a:r>
              <a:rPr lang="en-US" altLang="zh-CN" sz="1600" i="1" dirty="0">
                <a:latin typeface="Arial" panose="020B0604020202020204" pitchFamily="34" charset="0"/>
                <a:cs typeface="Arial" panose="020B0604020202020204" pitchFamily="34" charset="0"/>
                <a:sym typeface="+mn-ea"/>
              </a:rPr>
              <a:t>Chemical reviews </a:t>
            </a:r>
          </a:p>
          <a:p>
            <a:pPr algn="just"/>
            <a:r>
              <a:rPr lang="en-US" altLang="zh-CN" sz="1600" i="1" dirty="0">
                <a:latin typeface="Arial" panose="020B0604020202020204" pitchFamily="34" charset="0"/>
                <a:cs typeface="Arial" panose="020B0604020202020204" pitchFamily="34" charset="0"/>
                <a:sym typeface="+mn-ea"/>
              </a:rPr>
              <a:t>Journal of the American Chemical </a:t>
            </a:r>
            <a:r>
              <a:rPr lang="en-US" altLang="zh-CN" sz="1600" i="1" dirty="0" err="1">
                <a:latin typeface="Arial" panose="020B0604020202020204" pitchFamily="34" charset="0"/>
                <a:cs typeface="Arial" panose="020B0604020202020204" pitchFamily="34" charset="0"/>
                <a:sym typeface="+mn-ea"/>
              </a:rPr>
              <a:t>Socienty</a:t>
            </a:r>
            <a:r>
              <a:rPr lang="en-US" altLang="zh-CN" sz="1600" i="1" dirty="0">
                <a:latin typeface="Arial" panose="020B0604020202020204" pitchFamily="34" charset="0"/>
                <a:cs typeface="Arial" panose="020B0604020202020204" pitchFamily="34" charset="0"/>
                <a:sym typeface="+mn-ea"/>
              </a:rPr>
              <a:t>(JACS)</a:t>
            </a:r>
          </a:p>
          <a:p>
            <a:pPr algn="just"/>
            <a:r>
              <a:rPr lang="en-US" altLang="zh-CN" sz="1600" i="1" dirty="0">
                <a:latin typeface="Arial" panose="020B0604020202020204" pitchFamily="34" charset="0"/>
                <a:cs typeface="Arial" panose="020B0604020202020204" pitchFamily="34" charset="0"/>
              </a:rPr>
              <a:t>Journal of Molecular </a:t>
            </a:r>
            <a:r>
              <a:rPr lang="en-US" altLang="zh-CN" sz="1600" i="1" dirty="0" err="1">
                <a:latin typeface="Arial" panose="020B0604020202020204" pitchFamily="34" charset="0"/>
                <a:cs typeface="Arial" panose="020B0604020202020204" pitchFamily="34" charset="0"/>
              </a:rPr>
              <a:t>Catalysis,A</a:t>
            </a:r>
            <a:r>
              <a:rPr lang="en-US" altLang="zh-CN" sz="1600" i="1" dirty="0">
                <a:latin typeface="Arial" panose="020B0604020202020204" pitchFamily="34" charset="0"/>
                <a:cs typeface="Arial" panose="020B0604020202020204" pitchFamily="34" charset="0"/>
              </a:rPr>
              <a:t> Chemical</a:t>
            </a:r>
          </a:p>
          <a:p>
            <a:pPr algn="just"/>
            <a:r>
              <a:rPr lang="en-US" altLang="zh-CN" sz="1600" i="1" dirty="0">
                <a:latin typeface="Arial" panose="020B0604020202020204" pitchFamily="34" charset="0"/>
                <a:cs typeface="Arial" panose="020B0604020202020204" pitchFamily="34" charset="0"/>
              </a:rPr>
              <a:t>Journal of Molecular </a:t>
            </a:r>
            <a:r>
              <a:rPr lang="en-US" altLang="zh-CN" sz="1600" i="1" dirty="0" err="1">
                <a:latin typeface="Arial" panose="020B0604020202020204" pitchFamily="34" charset="0"/>
                <a:cs typeface="Arial" panose="020B0604020202020204" pitchFamily="34" charset="0"/>
              </a:rPr>
              <a:t>Catalysis,B</a:t>
            </a:r>
            <a:r>
              <a:rPr lang="en-US" altLang="zh-CN" sz="1600" i="1" dirty="0">
                <a:latin typeface="Arial" panose="020B0604020202020204" pitchFamily="34" charset="0"/>
                <a:cs typeface="Arial" panose="020B0604020202020204" pitchFamily="34" charset="0"/>
              </a:rPr>
              <a:t> Enzymatic</a:t>
            </a:r>
          </a:p>
        </p:txBody>
      </p:sp>
      <p:sp>
        <p:nvSpPr>
          <p:cNvPr id="4" name="文本占位符 51203"/>
          <p:cNvSpPr txBox="1">
            <a:spLocks/>
          </p:cNvSpPr>
          <p:nvPr/>
        </p:nvSpPr>
        <p:spPr>
          <a:xfrm>
            <a:off x="4644008" y="677610"/>
            <a:ext cx="4392488" cy="5558155"/>
          </a:xfrm>
        </p:spPr>
        <p:txBody>
          <a:bodyPr/>
          <a:lstStyle>
            <a:lvl1pPr marL="356870" indent="-35687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2950" b="1">
                <a:solidFill>
                  <a:srgbClr val="0033CC"/>
                </a:solidFill>
                <a:latin typeface="+mn-lt"/>
                <a:ea typeface="+mn-ea"/>
                <a:cs typeface="+mn-cs"/>
              </a:defRPr>
            </a:lvl1pPr>
            <a:lvl2pPr marL="772795" indent="-298450" algn="l" defTabSz="950595" rtl="0" eaLnBrk="0" fontAlgn="base" hangingPunct="0">
              <a:lnSpc>
                <a:spcPct val="120000"/>
              </a:lnSpc>
              <a:spcBef>
                <a:spcPct val="19000"/>
              </a:spcBef>
              <a:spcAft>
                <a:spcPct val="0"/>
              </a:spcAft>
              <a:buClr>
                <a:schemeClr val="accent2"/>
              </a:buClr>
              <a:buFont typeface="Wingdings" panose="05000000000000000000" pitchFamily="2" charset="2"/>
              <a:buChar char="Ø"/>
              <a:defRPr sz="2570" b="1">
                <a:solidFill>
                  <a:srgbClr val="0033CC"/>
                </a:solidFill>
                <a:latin typeface="+mn-lt"/>
                <a:ea typeface="+mn-ea"/>
              </a:defRPr>
            </a:lvl2pPr>
            <a:lvl3pPr marL="1188085" indent="-23749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2095" b="1">
                <a:solidFill>
                  <a:srgbClr val="0033CC"/>
                </a:solidFill>
                <a:latin typeface="+mn-lt"/>
                <a:ea typeface="+mn-ea"/>
              </a:defRPr>
            </a:lvl3pPr>
            <a:lvl4pPr marL="1664970" indent="-238760" algn="l" defTabSz="950595" rtl="0" eaLnBrk="0" fontAlgn="base" hangingPunct="0">
              <a:lnSpc>
                <a:spcPct val="120000"/>
              </a:lnSpc>
              <a:spcBef>
                <a:spcPct val="19000"/>
              </a:spcBef>
              <a:spcAft>
                <a:spcPct val="0"/>
              </a:spcAft>
              <a:buClr>
                <a:schemeClr val="accent2"/>
              </a:buClr>
              <a:buFont typeface="Wingdings" panose="05000000000000000000" pitchFamily="2" charset="2"/>
              <a:buChar char="Ø"/>
              <a:defRPr sz="1905" b="1">
                <a:solidFill>
                  <a:srgbClr val="0033CC"/>
                </a:solidFill>
                <a:latin typeface="+mn-lt"/>
                <a:ea typeface="+mn-ea"/>
              </a:defRPr>
            </a:lvl4pPr>
            <a:lvl5pPr marL="2139950" indent="-237490" algn="l" defTabSz="950595" rtl="0" eaLnBrk="0" fontAlgn="base" hangingPunct="0">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5pPr>
            <a:lvl6pPr marL="257492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6pPr>
            <a:lvl7pPr marL="301053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7pPr>
            <a:lvl8pPr marL="3446145"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8pPr>
            <a:lvl9pPr marL="3881120" indent="-237490" algn="l" defTabSz="950595" rtl="0" fontAlgn="base">
              <a:lnSpc>
                <a:spcPct val="120000"/>
              </a:lnSpc>
              <a:spcBef>
                <a:spcPct val="19000"/>
              </a:spcBef>
              <a:spcAft>
                <a:spcPct val="0"/>
              </a:spcAft>
              <a:buClr>
                <a:schemeClr val="bg2"/>
              </a:buClr>
              <a:buFont typeface="Wingdings" panose="05000000000000000000" pitchFamily="2" charset="2"/>
              <a:buChar char="Ø"/>
              <a:defRPr sz="1905" b="1">
                <a:solidFill>
                  <a:srgbClr val="0033CC"/>
                </a:solidFill>
                <a:latin typeface="+mn-lt"/>
                <a:ea typeface="+mn-ea"/>
              </a:defRPr>
            </a:lvl9pPr>
          </a:lstStyle>
          <a:p>
            <a:pPr algn="just">
              <a:buSzTx/>
            </a:pPr>
            <a:r>
              <a:rPr lang="en-US" altLang="zh-CN" sz="1600" i="1" kern="0" dirty="0">
                <a:latin typeface="Arial" panose="020B0604020202020204" pitchFamily="34" charset="0"/>
                <a:cs typeface="Arial" panose="020B0604020202020204" pitchFamily="34" charset="0"/>
              </a:rPr>
              <a:t>Catalysis Communications</a:t>
            </a:r>
          </a:p>
          <a:p>
            <a:pPr algn="just">
              <a:buSzTx/>
            </a:pPr>
            <a:r>
              <a:rPr lang="en-US" altLang="zh-CN" sz="1600" i="1" kern="0" dirty="0">
                <a:latin typeface="Arial" panose="020B0604020202020204" pitchFamily="34" charset="0"/>
                <a:cs typeface="Arial" panose="020B0604020202020204" pitchFamily="34" charset="0"/>
              </a:rPr>
              <a:t>Catalysis Letters </a:t>
            </a:r>
          </a:p>
          <a:p>
            <a:pPr algn="just">
              <a:buSzTx/>
            </a:pPr>
            <a:r>
              <a:rPr lang="en-US" altLang="zh-CN" sz="1600" i="1" kern="0" dirty="0">
                <a:latin typeface="Arial" panose="020B0604020202020204" pitchFamily="34" charset="0"/>
                <a:cs typeface="Arial" panose="020B0604020202020204" pitchFamily="34" charset="0"/>
              </a:rPr>
              <a:t>Journal of Catalysis</a:t>
            </a:r>
          </a:p>
          <a:p>
            <a:pPr algn="just">
              <a:buSzTx/>
            </a:pPr>
            <a:r>
              <a:rPr lang="en-US" altLang="zh-CN" sz="1600" i="1" kern="0" dirty="0">
                <a:latin typeface="Arial" panose="020B0604020202020204" pitchFamily="34" charset="0"/>
                <a:cs typeface="Arial" panose="020B0604020202020204" pitchFamily="34" charset="0"/>
              </a:rPr>
              <a:t>Catalyst Review—Science and Engineering</a:t>
            </a:r>
          </a:p>
          <a:p>
            <a:pPr algn="just">
              <a:buSzTx/>
            </a:pPr>
            <a:r>
              <a:rPr lang="en-US" altLang="zh-CN" sz="1600" i="1" kern="0" dirty="0">
                <a:latin typeface="Arial" panose="020B0604020202020204" pitchFamily="34" charset="0"/>
                <a:cs typeface="Arial" panose="020B0604020202020204" pitchFamily="34" charset="0"/>
              </a:rPr>
              <a:t>Chemical Engineering Science</a:t>
            </a:r>
          </a:p>
          <a:p>
            <a:pPr algn="just">
              <a:buSzTx/>
            </a:pPr>
            <a:endParaRPr lang="en-US" altLang="zh-CN" sz="1600" i="1" kern="0" dirty="0">
              <a:latin typeface="Arial" panose="020B0604020202020204" pitchFamily="34" charset="0"/>
              <a:cs typeface="Arial" panose="020B0604020202020204" pitchFamily="34" charset="0"/>
            </a:endParaRPr>
          </a:p>
          <a:p>
            <a:pPr algn="just">
              <a:buSzTx/>
            </a:pPr>
            <a:endParaRPr lang="en-US" altLang="zh-CN" sz="1600" i="1" kern="0" dirty="0">
              <a:latin typeface="Arial" panose="020B0604020202020204" pitchFamily="34" charset="0"/>
              <a:cs typeface="Arial" panose="020B0604020202020204" pitchFamily="34" charset="0"/>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66975" y="260648"/>
            <a:ext cx="3984625" cy="629920"/>
          </a:xfrm>
          <a:prstGeom prst="rect">
            <a:avLst/>
          </a:prstGeom>
          <a:solidFill>
            <a:srgbClr val="FFFF00"/>
          </a:solidFill>
        </p:spPr>
        <p:txBody>
          <a:bodyPr wrap="square" rtlCol="0">
            <a:spAutoFit/>
          </a:bodyPr>
          <a:lstStyle/>
          <a:p>
            <a:pPr algn="ctr"/>
            <a:r>
              <a:rPr lang="zh-CN" altLang="en-US" b="1" dirty="0">
                <a:solidFill>
                  <a:schemeClr val="bg2">
                    <a:lumMod val="60000"/>
                    <a:lumOff val="40000"/>
                  </a:schemeClr>
                </a:solidFill>
                <a:ea typeface="Arial" panose="020B0604020202020204" pitchFamily="34" charset="0"/>
                <a:cs typeface="Arial" panose="020B0604020202020204" pitchFamily="34" charset="0"/>
              </a:rPr>
              <a:t>考查方式</a:t>
            </a:r>
          </a:p>
        </p:txBody>
      </p:sp>
      <p:sp>
        <p:nvSpPr>
          <p:cNvPr id="3" name="文本框 2"/>
          <p:cNvSpPr txBox="1"/>
          <p:nvPr/>
        </p:nvSpPr>
        <p:spPr>
          <a:xfrm>
            <a:off x="1106805" y="1682750"/>
            <a:ext cx="6190615" cy="1905000"/>
          </a:xfrm>
          <a:prstGeom prst="rect">
            <a:avLst/>
          </a:prstGeom>
          <a:noFill/>
        </p:spPr>
        <p:txBody>
          <a:bodyPr wrap="square" rtlCol="0">
            <a:spAutoFit/>
          </a:bodyPr>
          <a:lstStyle/>
          <a:p>
            <a:r>
              <a:rPr lang="zh-CN" altLang="en-US" b="1" dirty="0">
                <a:ea typeface="Arial" panose="020B0604020202020204" pitchFamily="34" charset="0"/>
                <a:cs typeface="Arial" panose="020B0604020202020204" pitchFamily="34" charset="0"/>
              </a:rPr>
              <a:t>期末</a:t>
            </a:r>
            <a:r>
              <a:rPr lang="zh-CN" altLang="en-US" b="1">
                <a:ea typeface="Arial" panose="020B0604020202020204" pitchFamily="34" charset="0"/>
                <a:cs typeface="Arial" panose="020B0604020202020204" pitchFamily="34" charset="0"/>
              </a:rPr>
              <a:t>考试：</a:t>
            </a:r>
            <a:r>
              <a:rPr lang="en-US" altLang="zh-CN" b="1">
                <a:solidFill>
                  <a:srgbClr val="FF0000"/>
                </a:solidFill>
                <a:ea typeface="Arial" panose="020B0604020202020204" pitchFamily="34" charset="0"/>
                <a:cs typeface="Arial" panose="020B0604020202020204" pitchFamily="34" charset="0"/>
              </a:rPr>
              <a:t>70</a:t>
            </a:r>
            <a:r>
              <a:rPr lang="en-US" altLang="zh-CN" b="1" dirty="0">
                <a:solidFill>
                  <a:srgbClr val="FF0000"/>
                </a:solidFill>
                <a:ea typeface="Arial" panose="020B0604020202020204" pitchFamily="34" charset="0"/>
                <a:cs typeface="Arial" panose="020B0604020202020204" pitchFamily="34" charset="0"/>
              </a:rPr>
              <a:t>%</a:t>
            </a:r>
            <a:r>
              <a:rPr lang="zh-CN" altLang="en-US" b="1" dirty="0">
                <a:solidFill>
                  <a:srgbClr val="FF3300"/>
                </a:solidFill>
                <a:latin typeface="华文宋体" pitchFamily="2" charset="-122"/>
                <a:ea typeface="华文宋体" pitchFamily="2" charset="-122"/>
                <a:cs typeface="Arial" panose="020B0604020202020204" pitchFamily="34" charset="0"/>
                <a:sym typeface="+mn-ea"/>
              </a:rPr>
              <a:t>（闭卷考试）</a:t>
            </a:r>
            <a:endParaRPr lang="en-US" altLang="zh-CN" b="1" dirty="0">
              <a:latin typeface="华文宋体" pitchFamily="2" charset="-122"/>
              <a:ea typeface="华文宋体" pitchFamily="2" charset="-122"/>
              <a:cs typeface="Arial" panose="020B0604020202020204" pitchFamily="34" charset="0"/>
            </a:endParaRPr>
          </a:p>
          <a:p>
            <a:endParaRPr lang="en-US" altLang="zh-CN" b="1" dirty="0">
              <a:ea typeface="Arial" panose="020B0604020202020204" pitchFamily="34" charset="0"/>
              <a:cs typeface="Arial" panose="020B0604020202020204" pitchFamily="34" charset="0"/>
            </a:endParaRPr>
          </a:p>
          <a:p>
            <a:r>
              <a:rPr lang="zh-CN" altLang="en-US" b="1" dirty="0">
                <a:ea typeface="Arial" panose="020B0604020202020204" pitchFamily="34" charset="0"/>
                <a:cs typeface="Arial" panose="020B0604020202020204" pitchFamily="34" charset="0"/>
              </a:rPr>
              <a:t>平时</a:t>
            </a:r>
            <a:r>
              <a:rPr lang="zh-CN" altLang="en-US" b="1">
                <a:ea typeface="Arial" panose="020B0604020202020204" pitchFamily="34" charset="0"/>
                <a:cs typeface="Arial" panose="020B0604020202020204" pitchFamily="34" charset="0"/>
              </a:rPr>
              <a:t>成绩：</a:t>
            </a:r>
            <a:r>
              <a:rPr lang="en-US" altLang="zh-CN" b="1">
                <a:solidFill>
                  <a:schemeClr val="bg2">
                    <a:lumMod val="60000"/>
                    <a:lumOff val="40000"/>
                  </a:schemeClr>
                </a:solidFill>
                <a:ea typeface="Arial" panose="020B0604020202020204" pitchFamily="34" charset="0"/>
                <a:cs typeface="Arial" panose="020B0604020202020204" pitchFamily="34" charset="0"/>
              </a:rPr>
              <a:t>30</a:t>
            </a:r>
            <a:r>
              <a:rPr lang="en-US" altLang="zh-CN" b="1" dirty="0">
                <a:solidFill>
                  <a:schemeClr val="bg2">
                    <a:lumMod val="60000"/>
                    <a:lumOff val="40000"/>
                  </a:schemeClr>
                </a:solidFill>
                <a:ea typeface="Arial" panose="020B0604020202020204" pitchFamily="34" charset="0"/>
                <a:cs typeface="Arial" panose="020B0604020202020204" pitchFamily="34" charset="0"/>
              </a:rPr>
              <a:t>% </a:t>
            </a:r>
            <a:r>
              <a:rPr lang="zh-CN" altLang="en-US" b="1" dirty="0">
                <a:solidFill>
                  <a:schemeClr val="bg2">
                    <a:lumMod val="60000"/>
                    <a:lumOff val="40000"/>
                  </a:schemeClr>
                </a:solidFill>
                <a:ea typeface="Arial" panose="020B0604020202020204" pitchFamily="34" charset="0"/>
                <a:cs typeface="Arial" panose="020B0604020202020204" pitchFamily="34" charset="0"/>
              </a:rPr>
              <a:t>（出勤</a:t>
            </a:r>
            <a:r>
              <a:rPr lang="en-US" altLang="zh-CN" b="1" dirty="0">
                <a:solidFill>
                  <a:schemeClr val="bg2">
                    <a:lumMod val="60000"/>
                    <a:lumOff val="40000"/>
                  </a:schemeClr>
                </a:solidFill>
                <a:ea typeface="Arial" panose="020B0604020202020204" pitchFamily="34" charset="0"/>
                <a:cs typeface="Arial" panose="020B0604020202020204" pitchFamily="34" charset="0"/>
              </a:rPr>
              <a:t>/</a:t>
            </a:r>
            <a:r>
              <a:rPr lang="zh-CN" altLang="en-US" b="1" dirty="0">
                <a:solidFill>
                  <a:schemeClr val="bg2">
                    <a:lumMod val="60000"/>
                    <a:lumOff val="40000"/>
                  </a:schemeClr>
                </a:solidFill>
                <a:ea typeface="Arial" panose="020B0604020202020204" pitchFamily="34" charset="0"/>
                <a:cs typeface="Arial" panose="020B0604020202020204" pitchFamily="34" charset="0"/>
              </a:rPr>
              <a:t>作业）</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184910" y="65405"/>
            <a:ext cx="6871335" cy="624840"/>
          </a:xfrm>
          <a:prstGeom prst="rect">
            <a:avLst/>
          </a:prstGeom>
          <a:noFill/>
        </p:spPr>
        <p:txBody>
          <a:bodyPr wrap="square" rtlCol="0">
            <a:spAutoFit/>
          </a:bodyPr>
          <a:lstStyle/>
          <a:p>
            <a:pPr algn="ctr"/>
            <a:r>
              <a:rPr lang="en-US" altLang="zh-CN" b="1">
                <a:solidFill>
                  <a:schemeClr val="bg2">
                    <a:lumMod val="60000"/>
                    <a:lumOff val="40000"/>
                  </a:schemeClr>
                </a:solidFill>
                <a:ea typeface="Arial" panose="020B0604020202020204" pitchFamily="34" charset="0"/>
                <a:cs typeface="Arial" panose="020B0604020202020204" pitchFamily="34" charset="0"/>
              </a:rPr>
              <a:t>WHY YOU LEARN ENGLISH</a:t>
            </a:r>
          </a:p>
        </p:txBody>
      </p:sp>
      <p:sp>
        <p:nvSpPr>
          <p:cNvPr id="3" name="文本框 2"/>
          <p:cNvSpPr txBox="1"/>
          <p:nvPr/>
        </p:nvSpPr>
        <p:spPr>
          <a:xfrm>
            <a:off x="373380" y="783590"/>
            <a:ext cx="8447405" cy="4710430"/>
          </a:xfrm>
          <a:prstGeom prst="rect">
            <a:avLst/>
          </a:prstGeom>
          <a:noFill/>
        </p:spPr>
        <p:txBody>
          <a:bodyPr wrap="square" rtlCol="0">
            <a:spAutoFit/>
          </a:bodyPr>
          <a:lstStyle/>
          <a:p>
            <a:pPr>
              <a:lnSpc>
                <a:spcPct val="150000"/>
              </a:lnSpc>
            </a:pPr>
            <a:r>
              <a:rPr lang="en-US" altLang="zh-CN" b="1">
                <a:solidFill>
                  <a:srgbClr val="FF0000"/>
                </a:solidFill>
                <a:ea typeface="Arial" panose="020B0604020202020204" pitchFamily="34" charset="0"/>
                <a:cs typeface="Arial" panose="020B0604020202020204" pitchFamily="34" charset="0"/>
              </a:rPr>
              <a:t>1. </a:t>
            </a:r>
            <a:r>
              <a:rPr lang="zh-CN" altLang="en-US" b="1">
                <a:solidFill>
                  <a:srgbClr val="FF0000"/>
                </a:solidFill>
                <a:ea typeface="Arial" panose="020B0604020202020204" pitchFamily="34" charset="0"/>
                <a:cs typeface="Arial" panose="020B0604020202020204" pitchFamily="34" charset="0"/>
              </a:rPr>
              <a:t>考研？专业</a:t>
            </a:r>
            <a:r>
              <a:rPr lang="en-US" altLang="zh-CN" b="1">
                <a:solidFill>
                  <a:srgbClr val="FF0000"/>
                </a:solidFill>
                <a:ea typeface="Arial" panose="020B0604020202020204" pitchFamily="34" charset="0"/>
                <a:cs typeface="Arial" panose="020B0604020202020204" pitchFamily="34" charset="0"/>
              </a:rPr>
              <a:t>+</a:t>
            </a:r>
            <a:r>
              <a:rPr lang="zh-CN" altLang="en-US" b="1">
                <a:solidFill>
                  <a:srgbClr val="FF0000"/>
                </a:solidFill>
                <a:ea typeface="Arial" panose="020B0604020202020204" pitchFamily="34" charset="0"/>
                <a:cs typeface="Arial" panose="020B0604020202020204" pitchFamily="34" charset="0"/>
              </a:rPr>
              <a:t>日常</a:t>
            </a:r>
          </a:p>
          <a:p>
            <a:pPr>
              <a:lnSpc>
                <a:spcPct val="150000"/>
              </a:lnSpc>
            </a:pPr>
            <a:r>
              <a:rPr lang="en-US" altLang="zh-CN" b="1">
                <a:solidFill>
                  <a:srgbClr val="FF0000"/>
                </a:solidFill>
                <a:ea typeface="Arial" panose="020B0604020202020204" pitchFamily="34" charset="0"/>
                <a:cs typeface="Arial" panose="020B0604020202020204" pitchFamily="34" charset="0"/>
              </a:rPr>
              <a:t>2. </a:t>
            </a:r>
            <a:r>
              <a:rPr lang="zh-CN" altLang="en-US" b="1">
                <a:solidFill>
                  <a:srgbClr val="FF0000"/>
                </a:solidFill>
                <a:ea typeface="Arial" panose="020B0604020202020204" pitchFamily="34" charset="0"/>
                <a:cs typeface="Arial" panose="020B0604020202020204" pitchFamily="34" charset="0"/>
              </a:rPr>
              <a:t>找工作？日常</a:t>
            </a:r>
          </a:p>
          <a:p>
            <a:pPr>
              <a:lnSpc>
                <a:spcPct val="150000"/>
              </a:lnSpc>
            </a:pPr>
            <a:r>
              <a:rPr lang="en-US" altLang="zh-CN" b="1">
                <a:solidFill>
                  <a:srgbClr val="FF0000"/>
                </a:solidFill>
                <a:ea typeface="Arial" panose="020B0604020202020204" pitchFamily="34" charset="0"/>
                <a:cs typeface="Arial" panose="020B0604020202020204" pitchFamily="34" charset="0"/>
              </a:rPr>
              <a:t>3. </a:t>
            </a:r>
            <a:r>
              <a:rPr lang="zh-CN" altLang="en-US" b="1">
                <a:solidFill>
                  <a:srgbClr val="FF0000"/>
                </a:solidFill>
                <a:ea typeface="Arial" panose="020B0604020202020204" pitchFamily="34" charset="0"/>
                <a:cs typeface="Arial" panose="020B0604020202020204" pitchFamily="34" charset="0"/>
              </a:rPr>
              <a:t>出国留学？日常</a:t>
            </a:r>
            <a:r>
              <a:rPr lang="en-US" altLang="zh-CN" b="1">
                <a:solidFill>
                  <a:srgbClr val="FF0000"/>
                </a:solidFill>
                <a:ea typeface="Arial" panose="020B0604020202020204" pitchFamily="34" charset="0"/>
                <a:cs typeface="Arial" panose="020B0604020202020204" pitchFamily="34" charset="0"/>
              </a:rPr>
              <a:t>+</a:t>
            </a:r>
            <a:r>
              <a:rPr lang="zh-CN" altLang="en-US" b="1">
                <a:solidFill>
                  <a:srgbClr val="FF0000"/>
                </a:solidFill>
                <a:ea typeface="Arial" panose="020B0604020202020204" pitchFamily="34" charset="0"/>
                <a:cs typeface="Arial" panose="020B0604020202020204" pitchFamily="34" charset="0"/>
              </a:rPr>
              <a:t>专业</a:t>
            </a:r>
          </a:p>
          <a:p>
            <a:pPr>
              <a:lnSpc>
                <a:spcPct val="150000"/>
              </a:lnSpc>
            </a:pPr>
            <a:r>
              <a:rPr lang="en-US" altLang="zh-CN" sz="2800" b="1" i="1">
                <a:solidFill>
                  <a:schemeClr val="bg2">
                    <a:lumMod val="60000"/>
                    <a:lumOff val="40000"/>
                  </a:schemeClr>
                </a:solidFill>
                <a:ea typeface="Arial" panose="020B0604020202020204" pitchFamily="34" charset="0"/>
                <a:cs typeface="Arial" panose="020B0604020202020204" pitchFamily="34" charset="0"/>
              </a:rPr>
              <a:t>All in all, excellent English level will undoubtedly have a tremendous impact on your career, which will make you stand out. </a:t>
            </a:r>
          </a:p>
        </p:txBody>
      </p:sp>
      <p:pic>
        <p:nvPicPr>
          <p:cNvPr id="4" name="图片 3"/>
          <p:cNvPicPr>
            <a:picLocks noChangeAspect="1"/>
          </p:cNvPicPr>
          <p:nvPr/>
        </p:nvPicPr>
        <p:blipFill>
          <a:blip r:embed="rId2"/>
          <a:stretch>
            <a:fillRect/>
          </a:stretch>
        </p:blipFill>
        <p:spPr>
          <a:xfrm>
            <a:off x="5652120" y="1052736"/>
            <a:ext cx="3096657" cy="1895270"/>
          </a:xfrm>
          <a:prstGeom prst="rect">
            <a:avLst/>
          </a:prstGeom>
        </p:spPr>
      </p:pic>
      <p:sp>
        <p:nvSpPr>
          <p:cNvPr id="5" name="文本框 4"/>
          <p:cNvSpPr txBox="1"/>
          <p:nvPr/>
        </p:nvSpPr>
        <p:spPr>
          <a:xfrm>
            <a:off x="373380" y="5516245"/>
            <a:ext cx="8552815" cy="822960"/>
          </a:xfrm>
          <a:prstGeom prst="rect">
            <a:avLst/>
          </a:prstGeom>
          <a:solidFill>
            <a:srgbClr val="00CC00"/>
          </a:solidFill>
        </p:spPr>
        <p:txBody>
          <a:bodyPr wrap="square" rtlCol="0" anchor="t">
            <a:spAutoFit/>
          </a:bodyPr>
          <a:lstStyle/>
          <a:p>
            <a:pPr>
              <a:lnSpc>
                <a:spcPct val="100000"/>
              </a:lnSpc>
            </a:pPr>
            <a:r>
              <a:rPr lang="zh-CN" altLang="en-US" sz="2400" b="1" i="1">
                <a:solidFill>
                  <a:schemeClr val="bg1"/>
                </a:solidFill>
                <a:ea typeface="Arial" panose="020B0604020202020204" pitchFamily="34" charset="0"/>
                <a:cs typeface="Arial" panose="020B0604020202020204" pitchFamily="34" charset="0"/>
              </a:rPr>
              <a:t>like a crane standing among chickens -- stand head and shoulders above others</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0" name="Rectangle 10"/>
          <p:cNvSpPr>
            <a:spLocks noChangeArrowheads="1"/>
          </p:cNvSpPr>
          <p:nvPr/>
        </p:nvSpPr>
        <p:spPr bwMode="auto">
          <a:xfrm>
            <a:off x="258445" y="1088073"/>
            <a:ext cx="8064500" cy="19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marR="0" lvl="0" indent="-457200" algn="l" defTabSz="914400" rtl="0" eaLnBrk="1" fontAlgn="base" latinLnBrk="0" hangingPunct="1">
              <a:lnSpc>
                <a:spcPct val="90000"/>
              </a:lnSpc>
              <a:spcBef>
                <a:spcPct val="20000"/>
              </a:spcBef>
              <a:spcAft>
                <a:spcPct val="0"/>
              </a:spcAft>
              <a:buClr>
                <a:schemeClr val="hlink"/>
              </a:buClr>
              <a:buSzPct val="90000"/>
              <a:buFont typeface="Wingdings" panose="05000000000000000000" pitchFamily="2" charset="2"/>
              <a:buChar char="Ø"/>
              <a:defRPr/>
            </a:pPr>
            <a:r>
              <a:rPr kumimoji="0" lang="zh-CN" altLang="en-US"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rPr>
              <a:t>研究生复试</a:t>
            </a:r>
            <a:r>
              <a:rPr kumimoji="0" lang="en-US" altLang="zh-CN" sz="3600" b="1" i="0" u="none" strike="noStrike" kern="1200" cap="none" spc="0" normalizeH="0" baseline="0" noProof="0" dirty="0">
                <a:ln>
                  <a:noFill/>
                </a:ln>
                <a:solidFill>
                  <a:srgbClr val="0000FF"/>
                </a:solidFill>
                <a:effectLst/>
                <a:uLnTx/>
                <a:uFillTx/>
                <a:ea typeface="楷体" panose="02010609060101010101" charset="-122"/>
                <a:cs typeface="Arial" panose="020B0604020202020204" pitchFamily="34" charset="0"/>
              </a:rPr>
              <a:t>-</a:t>
            </a:r>
            <a:r>
              <a:rPr kumimoji="0" lang="zh-CN" altLang="en-US" sz="3600" b="1" i="0" u="none" strike="noStrike" kern="1200" cap="none" spc="0" normalizeH="0" baseline="0" noProof="0" dirty="0">
                <a:ln>
                  <a:noFill/>
                </a:ln>
                <a:solidFill>
                  <a:srgbClr val="0000FF"/>
                </a:solidFill>
                <a:effectLst/>
                <a:uLnTx/>
                <a:uFillTx/>
                <a:ea typeface="楷体" panose="02010609060101010101" charset="-122"/>
                <a:cs typeface="Arial" panose="020B0604020202020204" pitchFamily="34" charset="0"/>
              </a:rPr>
              <a:t>笔试、</a:t>
            </a:r>
            <a:r>
              <a:rPr kumimoji="0" lang="zh-CN" altLang="en-US"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rPr>
              <a:t>口试</a:t>
            </a:r>
            <a:endParaRPr kumimoji="0" lang="en-US" altLang="zh-CN"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endParaRPr>
          </a:p>
          <a:p>
            <a:pPr marL="457200" marR="0" lvl="0" indent="-457200" algn="l" defTabSz="914400" rtl="0" eaLnBrk="1" fontAlgn="base" latinLnBrk="0" hangingPunct="1">
              <a:lnSpc>
                <a:spcPct val="90000"/>
              </a:lnSpc>
              <a:spcBef>
                <a:spcPct val="20000"/>
              </a:spcBef>
              <a:spcAft>
                <a:spcPct val="0"/>
              </a:spcAft>
              <a:buClr>
                <a:schemeClr val="hlink"/>
              </a:buClr>
              <a:buSzPct val="90000"/>
              <a:buFont typeface="Wingdings" panose="05000000000000000000" pitchFamily="2" charset="2"/>
              <a:buChar char="Ø"/>
              <a:defRPr/>
            </a:pPr>
            <a:endParaRPr kumimoji="0" lang="zh-CN" altLang="en-US"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endParaRPr>
          </a:p>
          <a:p>
            <a:pPr marL="457200" marR="0" lvl="0" indent="-457200" algn="l" defTabSz="914400" rtl="0" eaLnBrk="1" fontAlgn="base" latinLnBrk="0" hangingPunct="1">
              <a:lnSpc>
                <a:spcPct val="90000"/>
              </a:lnSpc>
              <a:spcBef>
                <a:spcPct val="20000"/>
              </a:spcBef>
              <a:spcAft>
                <a:spcPct val="0"/>
              </a:spcAft>
              <a:buClr>
                <a:schemeClr val="hlink"/>
              </a:buClr>
              <a:buSzPct val="90000"/>
              <a:buFont typeface="Wingdings" panose="05000000000000000000" pitchFamily="2" charset="2"/>
              <a:buChar char="Ø"/>
              <a:defRPr/>
            </a:pPr>
            <a:r>
              <a:rPr kumimoji="0" lang="zh-CN" altLang="en-US"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rPr>
              <a:t>研究生</a:t>
            </a:r>
            <a:r>
              <a:rPr lang="zh-CN" altLang="en-US" sz="3600" b="1" dirty="0">
                <a:solidFill>
                  <a:srgbClr val="FF0000"/>
                </a:solidFill>
                <a:ea typeface="楷体" panose="02010609060101010101" charset="-122"/>
                <a:cs typeface="Arial" panose="020B0604020202020204" pitchFamily="34" charset="0"/>
              </a:rPr>
              <a:t>阶段</a:t>
            </a:r>
            <a:r>
              <a:rPr kumimoji="0" lang="en-US" altLang="zh-CN" sz="3600" b="1" i="0" u="none" strike="noStrike" kern="1200" cap="none" spc="0" normalizeH="0" baseline="0" noProof="0" dirty="0">
                <a:ln>
                  <a:noFill/>
                </a:ln>
                <a:solidFill>
                  <a:srgbClr val="FF0000"/>
                </a:solidFill>
                <a:effectLst/>
                <a:uLnTx/>
                <a:uFillTx/>
                <a:ea typeface="楷体" panose="02010609060101010101" charset="-122"/>
                <a:cs typeface="Arial" panose="020B0604020202020204" pitchFamily="34" charset="0"/>
              </a:rPr>
              <a:t>-</a:t>
            </a:r>
            <a:r>
              <a:rPr kumimoji="0" lang="zh-CN" altLang="en-US" sz="3600" b="1" i="0" u="none" strike="noStrike" kern="1200" cap="none" spc="0" normalizeH="0" baseline="0" noProof="0" dirty="0">
                <a:ln>
                  <a:noFill/>
                </a:ln>
                <a:solidFill>
                  <a:srgbClr val="0000FF"/>
                </a:solidFill>
                <a:effectLst/>
                <a:uLnTx/>
                <a:uFillTx/>
                <a:ea typeface="楷体" panose="02010609060101010101" charset="-122"/>
                <a:cs typeface="Arial" panose="020B0604020202020204" pitchFamily="34" charset="0"/>
              </a:rPr>
              <a:t>：</a:t>
            </a:r>
          </a:p>
          <a:p>
            <a:pPr eaLnBrk="1" hangingPunct="1">
              <a:buFont typeface="Wingdings" panose="05000000000000000000" pitchFamily="2" charset="2"/>
              <a:buChar char="Ø"/>
            </a:pP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    英语文献检索、阅读、理解</a:t>
            </a:r>
            <a:endParaRPr lang="zh-CN" altLang="en-US" sz="3600" b="1" dirty="0">
              <a:solidFill>
                <a:srgbClr val="0000FF"/>
              </a:solidFill>
              <a:latin typeface="楷体_GB2312" pitchFamily="1" charset="-122"/>
              <a:ea typeface="楷体" panose="02010609060101010101" charset="-122"/>
              <a:cs typeface="Arial" panose="020B0604020202020204" pitchFamily="34" charset="0"/>
            </a:endParaRPr>
          </a:p>
          <a:p>
            <a:pPr eaLnBrk="1" hangingPunct="1">
              <a:buFont typeface="Wingdings" panose="05000000000000000000" pitchFamily="2" charset="2"/>
              <a:buChar char="Ø"/>
            </a:pP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    英语报告的汇报、听说</a:t>
            </a:r>
            <a:endParaRPr lang="zh-CN" altLang="en-US" sz="3600" b="1" dirty="0">
              <a:solidFill>
                <a:srgbClr val="0000FF"/>
              </a:solidFill>
              <a:latin typeface="楷体_GB2312" pitchFamily="1" charset="-122"/>
              <a:ea typeface="楷体" panose="02010609060101010101" charset="-122"/>
              <a:cs typeface="Arial" panose="020B0604020202020204" pitchFamily="34" charset="0"/>
            </a:endParaRPr>
          </a:p>
          <a:p>
            <a:pPr eaLnBrk="1" hangingPunct="1">
              <a:buFont typeface="Wingdings" panose="05000000000000000000" pitchFamily="2" charset="2"/>
              <a:buChar char="Ø"/>
            </a:pP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    英语讨论会、多媒体汇报</a:t>
            </a:r>
            <a:endParaRPr lang="zh-CN" altLang="en-US" sz="3600" b="1" dirty="0">
              <a:solidFill>
                <a:srgbClr val="0000FF"/>
              </a:solidFill>
              <a:latin typeface="楷体_GB2312" pitchFamily="1" charset="-122"/>
              <a:ea typeface="楷体" panose="02010609060101010101" charset="-122"/>
              <a:cs typeface="Arial" panose="020B0604020202020204" pitchFamily="34" charset="0"/>
            </a:endParaRPr>
          </a:p>
          <a:p>
            <a:pPr eaLnBrk="1" hangingPunct="1">
              <a:buFont typeface="Wingdings" panose="05000000000000000000" pitchFamily="2" charset="2"/>
              <a:buChar char="Ø"/>
            </a:pP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    英语论文撰写、投稿、发表</a:t>
            </a:r>
            <a:endParaRPr lang="zh-CN" altLang="en-US" sz="3600" b="1" dirty="0">
              <a:solidFill>
                <a:srgbClr val="0000FF"/>
              </a:solidFill>
              <a:latin typeface="楷体_GB2312" pitchFamily="1" charset="-122"/>
              <a:ea typeface="楷体" panose="02010609060101010101" charset="-122"/>
              <a:cs typeface="Arial" panose="020B0604020202020204" pitchFamily="34" charset="0"/>
            </a:endParaRPr>
          </a:p>
          <a:p>
            <a:pPr eaLnBrk="1" hangingPunct="1">
              <a:buFont typeface="Wingdings" panose="05000000000000000000" pitchFamily="2" charset="2"/>
              <a:buChar char="Ø"/>
            </a:pP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    </a:t>
            </a:r>
            <a:r>
              <a:rPr lang="en-US" altLang="zh-CN" sz="3600" b="1" dirty="0">
                <a:solidFill>
                  <a:srgbClr val="0000FF"/>
                </a:solidFill>
                <a:ea typeface="楷体" panose="02010609060101010101" charset="-122"/>
                <a:cs typeface="Arial" panose="020B0604020202020204" pitchFamily="34" charset="0"/>
                <a:sym typeface="+mn-ea"/>
              </a:rPr>
              <a:t>GRE/IELTS</a:t>
            </a:r>
            <a:r>
              <a:rPr lang="zh-CN" altLang="en-US" sz="3600" b="1" dirty="0">
                <a:solidFill>
                  <a:srgbClr val="0000FF"/>
                </a:solidFill>
                <a:latin typeface="楷体_GB2312" pitchFamily="1" charset="-122"/>
                <a:ea typeface="楷体" panose="02010609060101010101" charset="-122"/>
                <a:cs typeface="Arial" panose="020B0604020202020204" pitchFamily="34" charset="0"/>
                <a:sym typeface="+mn-ea"/>
              </a:rPr>
              <a:t>考试出国留学</a:t>
            </a:r>
            <a:endParaRPr kumimoji="0" lang="en-US" altLang="zh-CN" sz="3600" b="1" i="0" u="none" strike="noStrike" kern="1200" cap="none" spc="0" normalizeH="0" baseline="0" noProof="0" dirty="0">
              <a:ln>
                <a:noFill/>
              </a:ln>
              <a:solidFill>
                <a:srgbClr val="0000FF"/>
              </a:solidFill>
              <a:effectLst/>
              <a:uLnTx/>
              <a:uFillTx/>
              <a:ea typeface="楷体" panose="02010609060101010101" charset="-122"/>
              <a:cs typeface="Arial" panose="020B0604020202020204" pitchFamily="34" charset="0"/>
            </a:endParaRPr>
          </a:p>
        </p:txBody>
      </p:sp>
      <p:sp>
        <p:nvSpPr>
          <p:cNvPr id="3075" name="Rectangle 15"/>
          <p:cNvSpPr>
            <a:spLocks noGrp="1"/>
          </p:cNvSpPr>
          <p:nvPr>
            <p:ph type="title"/>
          </p:nvPr>
        </p:nvSpPr>
        <p:spPr>
          <a:xfrm>
            <a:off x="192405" y="-38100"/>
            <a:ext cx="9270365" cy="1126490"/>
          </a:xfrm>
        </p:spPr>
        <p:txBody>
          <a:bodyPr vert="horz" wrap="square" lIns="91440" tIns="45720" rIns="91440" bIns="45720" anchor="ctr"/>
          <a:lstStyle/>
          <a:p>
            <a:pPr algn="l" eaLnBrk="1" hangingPunct="1"/>
            <a:r>
              <a:rPr lang="en-US" altLang="zh-CN" b="1" i="1" dirty="0">
                <a:solidFill>
                  <a:srgbClr val="0000FF"/>
                </a:solidFill>
                <a:latin typeface="Arial" panose="020B0604020202020204" pitchFamily="34" charset="0"/>
                <a:cs typeface="Arial" panose="020B0604020202020204" pitchFamily="34" charset="0"/>
              </a:rPr>
              <a:t>Why do we learn Special English ?</a:t>
            </a:r>
            <a:endParaRPr lang="en-US" altLang="zh-CN" b="1" i="1" dirty="0">
              <a:solidFill>
                <a:srgbClr val="0000FF"/>
              </a:solidFill>
              <a:latin typeface="Arial" panose="020B0604020202020204" pitchFamily="34" charset="0"/>
              <a:ea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5770"/>
                                        </p:tgtEl>
                                        <p:attrNameLst>
                                          <p:attrName>style.visibility</p:attrName>
                                        </p:attrNameLst>
                                      </p:cBhvr>
                                      <p:to>
                                        <p:strVal val="visible"/>
                                      </p:to>
                                    </p:set>
                                    <p:animEffect transition="in" filter="wipe(left)">
                                      <p:cBhvr>
                                        <p:cTn id="7" dur="500"/>
                                        <p:tgtEl>
                                          <p:spTgt spid="245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0"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01625" y="711835"/>
            <a:ext cx="8447405" cy="5693866"/>
          </a:xfrm>
          <a:prstGeom prst="rect">
            <a:avLst/>
          </a:prstGeom>
          <a:noFill/>
        </p:spPr>
        <p:txBody>
          <a:bodyPr wrap="square" rtlCol="0">
            <a:spAutoFit/>
          </a:bodyPr>
          <a:lstStyle/>
          <a:p>
            <a:pPr>
              <a:lnSpc>
                <a:spcPct val="150000"/>
              </a:lnSpc>
            </a:pPr>
            <a:r>
              <a:rPr 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For examples:</a:t>
            </a:r>
          </a:p>
          <a:p>
            <a:pPr>
              <a:lnSpc>
                <a:spcPct val="150000"/>
              </a:lnSpc>
            </a:pPr>
            <a:r>
              <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1. Me, CET-4, CET-6, English speech prize, </a:t>
            </a:r>
            <a:r>
              <a:rPr lang="zh-CN" alt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免试推荐硕博连读</a:t>
            </a:r>
            <a:endPar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endParaRPr>
          </a:p>
          <a:p>
            <a:pPr>
              <a:lnSpc>
                <a:spcPct val="150000"/>
              </a:lnSpc>
            </a:pPr>
            <a:r>
              <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2. </a:t>
            </a:r>
            <a:r>
              <a:rPr lang="zh-CN" alt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硕士研究生录取亮点</a:t>
            </a:r>
            <a:r>
              <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a:t>
            </a:r>
            <a:r>
              <a:rPr lang="zh-CN" alt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英文水平</a:t>
            </a:r>
          </a:p>
          <a:p>
            <a:pPr>
              <a:lnSpc>
                <a:spcPct val="150000"/>
              </a:lnSpc>
            </a:pPr>
            <a:r>
              <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3. </a:t>
            </a:r>
            <a:r>
              <a:rPr lang="zh-CN" alt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好的英文水平会让研究生阶段更专一</a:t>
            </a:r>
            <a:endPar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endParaRPr>
          </a:p>
          <a:p>
            <a:pPr>
              <a:lnSpc>
                <a:spcPct val="150000"/>
              </a:lnSpc>
            </a:pPr>
            <a:r>
              <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4. </a:t>
            </a:r>
            <a:r>
              <a:rPr lang="zh-CN" altLang="en-US"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rPr>
              <a:t>李灿院士课题组要求研究生过程中必须做一次英文工作汇报</a:t>
            </a:r>
            <a:endParaRPr lang="en-US" altLang="zh-CN" sz="2800" b="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endParaRPr>
          </a:p>
          <a:p>
            <a:pPr>
              <a:lnSpc>
                <a:spcPct val="150000"/>
              </a:lnSpc>
            </a:pPr>
            <a:endParaRPr lang="en-US" altLang="zh-CN" sz="2800" b="1" i="1" dirty="0">
              <a:solidFill>
                <a:schemeClr val="bg2">
                  <a:lumMod val="60000"/>
                  <a:lumOff val="40000"/>
                </a:schemeClr>
              </a:solidFill>
              <a:latin typeface="方正粗黑宋简体" panose="02000000000000000000" pitchFamily="2" charset="-122"/>
              <a:ea typeface="方正粗黑宋简体" panose="02000000000000000000" pitchFamily="2" charset="-122"/>
              <a:cs typeface="Arial" panose="020B0604020202020204" pitchFamily="34"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extLst>
              <p:ext uri="{D42A27DB-BD31-4B8C-83A1-F6EECF244321}">
                <p14:modId xmlns:p14="http://schemas.microsoft.com/office/powerpoint/2010/main" val="64697258"/>
              </p:ext>
            </p:extLst>
          </p:nvPr>
        </p:nvGraphicFramePr>
        <p:xfrm>
          <a:off x="179512" y="620688"/>
          <a:ext cx="8774430" cy="5029200"/>
        </p:xfrm>
        <a:graphic>
          <a:graphicData uri="http://schemas.openxmlformats.org/drawingml/2006/table">
            <a:tbl>
              <a:tblPr firstRow="1" bandRow="1">
                <a:tableStyleId>{5C22544A-7EE6-4342-B048-85BDC9FD1C3A}</a:tableStyleId>
              </a:tblPr>
              <a:tblGrid>
                <a:gridCol w="837565">
                  <a:extLst>
                    <a:ext uri="{9D8B030D-6E8A-4147-A177-3AD203B41FA5}">
                      <a16:colId xmlns:a16="http://schemas.microsoft.com/office/drawing/2014/main" val="20000"/>
                    </a:ext>
                  </a:extLst>
                </a:gridCol>
                <a:gridCol w="6469380">
                  <a:extLst>
                    <a:ext uri="{9D8B030D-6E8A-4147-A177-3AD203B41FA5}">
                      <a16:colId xmlns:a16="http://schemas.microsoft.com/office/drawing/2014/main" val="20001"/>
                    </a:ext>
                  </a:extLst>
                </a:gridCol>
                <a:gridCol w="1467485">
                  <a:extLst>
                    <a:ext uri="{9D8B030D-6E8A-4147-A177-3AD203B41FA5}">
                      <a16:colId xmlns:a16="http://schemas.microsoft.com/office/drawing/2014/main" val="20002"/>
                    </a:ext>
                  </a:extLst>
                </a:gridCol>
              </a:tblGrid>
              <a:tr h="457200">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rPr>
                        <a:t>章节</a:t>
                      </a:r>
                    </a:p>
                  </a:txBody>
                  <a:tcPr/>
                </a:tc>
                <a:tc>
                  <a:txBody>
                    <a:bodyPr/>
                    <a:lstStyle/>
                    <a:p>
                      <a:pPr algn="ctr">
                        <a:buNone/>
                      </a:pPr>
                      <a:r>
                        <a:rPr lang="zh-CN" altLang="en-US" sz="2400" b="1">
                          <a:latin typeface="Arial" panose="020B0604020202020204" pitchFamily="34" charset="0"/>
                          <a:ea typeface="Arial" panose="020B0604020202020204" pitchFamily="34" charset="0"/>
                          <a:cs typeface="Arial" panose="020B0604020202020204" pitchFamily="34" charset="0"/>
                        </a:rPr>
                        <a:t>内容提要</a:t>
                      </a:r>
                    </a:p>
                  </a:txBody>
                  <a:tcPr/>
                </a:tc>
                <a:tc>
                  <a:txBody>
                    <a:bodyPr/>
                    <a:lstStyle/>
                    <a:p>
                      <a:pPr algn="ctr">
                        <a:buNone/>
                      </a:pPr>
                      <a:r>
                        <a:rPr lang="zh-CN" altLang="en-US" sz="2400" b="1">
                          <a:latin typeface="Arial" panose="020B0604020202020204" pitchFamily="34" charset="0"/>
                          <a:ea typeface="Arial" panose="020B0604020202020204" pitchFamily="34" charset="0"/>
                          <a:cs typeface="Arial" panose="020B0604020202020204" pitchFamily="34" charset="0"/>
                        </a:rPr>
                        <a:t>学时分配</a:t>
                      </a:r>
                    </a:p>
                  </a:txBody>
                  <a:tcPr/>
                </a:tc>
                <a:extLst>
                  <a:ext uri="{0D108BD9-81ED-4DB2-BD59-A6C34878D82A}">
                    <a16:rowId xmlns:a16="http://schemas.microsoft.com/office/drawing/2014/main" val="10000"/>
                  </a:ext>
                </a:extLst>
              </a:tr>
              <a:tr h="381000">
                <a:tc>
                  <a:txBody>
                    <a:bodyPr/>
                    <a:lstStyle/>
                    <a:p>
                      <a:pPr algn="ctr">
                        <a:buNone/>
                      </a:pPr>
                      <a:r>
                        <a:rPr lang="en-US" altLang="zh-CN" sz="2400" b="1">
                          <a:latin typeface="Arial" panose="020B0604020202020204" pitchFamily="34" charset="0"/>
                          <a:ea typeface="Arial" panose="020B0604020202020204" pitchFamily="34" charset="0"/>
                          <a:cs typeface="Arial" panose="020B0604020202020204" pitchFamily="34" charset="0"/>
                        </a:rPr>
                        <a:t>1</a:t>
                      </a:r>
                    </a:p>
                  </a:txBody>
                  <a:tcPr/>
                </a:tc>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rPr>
                        <a:t>化工专业英语的特点</a:t>
                      </a:r>
                      <a:endParaRPr lang="zh-CN" altLang="en-US" sz="2400" b="1" dirty="0">
                        <a:solidFill>
                          <a:schemeClr val="tx1"/>
                        </a:solidFill>
                        <a:latin typeface="Arial" panose="020B0604020202020204" pitchFamily="34" charset="0"/>
                        <a:ea typeface="Arial" panose="020B0604020202020204" pitchFamily="34" charset="0"/>
                        <a:cs typeface="Arial" panose="020B0604020202020204" pitchFamily="34" charset="0"/>
                      </a:endParaRP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2</a:t>
                      </a:r>
                    </a:p>
                  </a:txBody>
                  <a:tcPr/>
                </a:tc>
                <a:extLst>
                  <a:ext uri="{0D108BD9-81ED-4DB2-BD59-A6C34878D82A}">
                    <a16:rowId xmlns:a16="http://schemas.microsoft.com/office/drawing/2014/main" val="10001"/>
                  </a:ext>
                </a:extLst>
              </a:tr>
              <a:tr h="381000">
                <a:tc>
                  <a:txBody>
                    <a:bodyPr/>
                    <a:lstStyle/>
                    <a:p>
                      <a:pPr algn="ctr">
                        <a:buNone/>
                      </a:pPr>
                      <a:r>
                        <a:rPr lang="en-US" altLang="zh-CN" sz="2400" b="1">
                          <a:latin typeface="Arial" panose="020B0604020202020204" pitchFamily="34" charset="0"/>
                          <a:ea typeface="Arial" panose="020B0604020202020204" pitchFamily="34" charset="0"/>
                          <a:cs typeface="Arial" panose="020B0604020202020204" pitchFamily="34" charset="0"/>
                        </a:rPr>
                        <a:t>2</a:t>
                      </a:r>
                    </a:p>
                  </a:txBody>
                  <a:tcPr/>
                </a:tc>
                <a:tc>
                  <a:txBody>
                    <a:bodyPr/>
                    <a:lstStyle/>
                    <a:p>
                      <a:pPr algn="ctr">
                        <a:buNone/>
                      </a:pPr>
                      <a:r>
                        <a:rPr lang="zh-CN" altLang="en-US" sz="2400" b="1" dirty="0">
                          <a:solidFill>
                            <a:schemeClr val="tx1"/>
                          </a:solidFill>
                          <a:latin typeface="Arial" panose="020B0604020202020204" pitchFamily="34" charset="0"/>
                          <a:ea typeface="Arial" panose="020B0604020202020204" pitchFamily="34" charset="0"/>
                          <a:cs typeface="Arial" panose="020B0604020202020204" pitchFamily="34" charset="0"/>
                          <a:sym typeface="+mn-ea"/>
                        </a:rPr>
                        <a:t>英语构词法</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2</a:t>
                      </a:r>
                    </a:p>
                  </a:txBody>
                  <a:tcPr/>
                </a:tc>
                <a:extLst>
                  <a:ext uri="{0D108BD9-81ED-4DB2-BD59-A6C34878D82A}">
                    <a16:rowId xmlns:a16="http://schemas.microsoft.com/office/drawing/2014/main" val="10002"/>
                  </a:ext>
                </a:extLst>
              </a:tr>
              <a:tr h="381000">
                <a:tc>
                  <a:txBody>
                    <a:bodyPr/>
                    <a:lstStyle/>
                    <a:p>
                      <a:pPr algn="ctr">
                        <a:buNone/>
                      </a:pPr>
                      <a:r>
                        <a:rPr lang="en-US" altLang="zh-CN" sz="2400" b="1">
                          <a:latin typeface="Arial" panose="020B0604020202020204" pitchFamily="34" charset="0"/>
                          <a:ea typeface="Arial" panose="020B0604020202020204" pitchFamily="34" charset="0"/>
                          <a:cs typeface="Arial" panose="020B0604020202020204" pitchFamily="34" charset="0"/>
                        </a:rPr>
                        <a:t>3</a:t>
                      </a:r>
                    </a:p>
                  </a:txBody>
                  <a:tcPr/>
                </a:tc>
                <a:tc>
                  <a:txBody>
                    <a:bodyPr/>
                    <a:lstStyle/>
                    <a:p>
                      <a:pPr algn="ctr">
                        <a:buNone/>
                      </a:pPr>
                      <a:r>
                        <a:rPr lang="zh-CN" altLang="en-US" sz="2400" b="1" dirty="0">
                          <a:solidFill>
                            <a:schemeClr val="tx1"/>
                          </a:solidFill>
                          <a:latin typeface="Arial" panose="020B0604020202020204" pitchFamily="34" charset="0"/>
                          <a:ea typeface="Arial" panose="020B0604020202020204" pitchFamily="34" charset="0"/>
                          <a:cs typeface="Arial" panose="020B0604020202020204" pitchFamily="34" charset="0"/>
                          <a:sym typeface="+mn-ea"/>
                        </a:rPr>
                        <a:t>专业英语翻译</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3"/>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rPr>
                        <a:t>基础化学化工专业英语</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4"/>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5</a:t>
                      </a:r>
                    </a:p>
                  </a:txBody>
                  <a:tcPr/>
                </a:tc>
                <a:tc>
                  <a:txBody>
                    <a:bodyPr/>
                    <a:lstStyle/>
                    <a:p>
                      <a:pPr marL="0" marR="0" indent="0" algn="ctr" defTabSz="870585" rtl="0" eaLnBrk="1" fontAlgn="auto" latinLnBrk="0" hangingPunct="1">
                        <a:lnSpc>
                          <a:spcPct val="100000"/>
                        </a:lnSpc>
                        <a:spcBef>
                          <a:spcPts val="0"/>
                        </a:spcBef>
                        <a:spcAft>
                          <a:spcPts val="0"/>
                        </a:spcAft>
                        <a:buClrTx/>
                        <a:buSzTx/>
                        <a:buFontTx/>
                        <a:buNone/>
                        <a:tabLst/>
                        <a:defRPr/>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化工单元操作</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5"/>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6</a:t>
                      </a:r>
                    </a:p>
                  </a:txBody>
                  <a:tcPr/>
                </a:tc>
                <a:tc>
                  <a:txBody>
                    <a:bodyPr/>
                    <a:lstStyle/>
                    <a:p>
                      <a:pPr marL="0" marR="0" indent="0" algn="ctr" defTabSz="870585" rtl="0" eaLnBrk="1" fontAlgn="auto" latinLnBrk="0" hangingPunct="1">
                        <a:lnSpc>
                          <a:spcPct val="100000"/>
                        </a:lnSpc>
                        <a:spcBef>
                          <a:spcPts val="0"/>
                        </a:spcBef>
                        <a:spcAft>
                          <a:spcPts val="0"/>
                        </a:spcAft>
                        <a:buClrTx/>
                        <a:buSzTx/>
                        <a:buFontTx/>
                        <a:buNone/>
                        <a:tabLst/>
                        <a:defRPr/>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实验室装置和操作</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6"/>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7</a:t>
                      </a:r>
                    </a:p>
                  </a:txBody>
                  <a:tcPr/>
                </a:tc>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无机化合物命名法</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2</a:t>
                      </a:r>
                    </a:p>
                  </a:txBody>
                  <a:tcPr/>
                </a:tc>
                <a:extLst>
                  <a:ext uri="{0D108BD9-81ED-4DB2-BD59-A6C34878D82A}">
                    <a16:rowId xmlns:a16="http://schemas.microsoft.com/office/drawing/2014/main" val="10007"/>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8</a:t>
                      </a:r>
                    </a:p>
                  </a:txBody>
                  <a:tcPr/>
                </a:tc>
                <a:tc>
                  <a:txBody>
                    <a:bodyPr/>
                    <a:lstStyle/>
                    <a:p>
                      <a:pPr marL="0" marR="0" indent="0" algn="ctr" defTabSz="870585" rtl="0" eaLnBrk="1" fontAlgn="auto" latinLnBrk="0" hangingPunct="1">
                        <a:lnSpc>
                          <a:spcPct val="100000"/>
                        </a:lnSpc>
                        <a:spcBef>
                          <a:spcPts val="0"/>
                        </a:spcBef>
                        <a:spcAft>
                          <a:spcPts val="0"/>
                        </a:spcAft>
                        <a:buClrTx/>
                        <a:buSzTx/>
                        <a:buFontTx/>
                        <a:buNone/>
                        <a:tabLst/>
                        <a:defRPr/>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有机化合物命名法</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8"/>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9</a:t>
                      </a:r>
                    </a:p>
                  </a:txBody>
                  <a:tcPr/>
                </a:tc>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精细化工阅读理解</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4</a:t>
                      </a:r>
                    </a:p>
                  </a:txBody>
                  <a:tcPr/>
                </a:tc>
                <a:extLst>
                  <a:ext uri="{0D108BD9-81ED-4DB2-BD59-A6C34878D82A}">
                    <a16:rowId xmlns:a16="http://schemas.microsoft.com/office/drawing/2014/main" val="10009"/>
                  </a:ext>
                </a:extLst>
              </a:tr>
              <a:tr h="381000">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10</a:t>
                      </a:r>
                    </a:p>
                  </a:txBody>
                  <a:tcPr/>
                </a:tc>
                <a:tc>
                  <a:txBody>
                    <a:bodyPr/>
                    <a:lstStyle/>
                    <a:p>
                      <a:pPr algn="ctr">
                        <a:buNone/>
                      </a:pPr>
                      <a:r>
                        <a:rPr lang="zh-CN" altLang="en-US" sz="2400" b="1" dirty="0">
                          <a:latin typeface="Arial" panose="020B0604020202020204" pitchFamily="34" charset="0"/>
                          <a:ea typeface="Arial" panose="020B0604020202020204" pitchFamily="34" charset="0"/>
                          <a:cs typeface="Arial" panose="020B0604020202020204" pitchFamily="34" charset="0"/>
                          <a:sym typeface="+mn-ea"/>
                        </a:rPr>
                        <a:t>拓展知识</a:t>
                      </a:r>
                    </a:p>
                  </a:txBody>
                  <a:tcPr/>
                </a:tc>
                <a:tc>
                  <a:txBody>
                    <a:bodyPr/>
                    <a:lstStyle/>
                    <a:p>
                      <a:pPr algn="ctr">
                        <a:buNone/>
                      </a:pPr>
                      <a:r>
                        <a:rPr lang="en-US" altLang="zh-CN" sz="2400" b="1" dirty="0">
                          <a:latin typeface="Arial" panose="020B0604020202020204" pitchFamily="34" charset="0"/>
                          <a:ea typeface="Arial" panose="020B0604020202020204" pitchFamily="34" charset="0"/>
                          <a:cs typeface="Arial" panose="020B0604020202020204" pitchFamily="34" charset="0"/>
                        </a:rPr>
                        <a:t>2</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41414037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3990" y="81915"/>
            <a:ext cx="8778875" cy="579120"/>
          </a:xfrm>
          <a:prstGeom prst="rect">
            <a:avLst/>
          </a:prstGeom>
          <a:noFill/>
        </p:spPr>
        <p:txBody>
          <a:bodyPr wrap="square" rtlCol="0" anchor="t">
            <a:spAutoFit/>
          </a:bodyPr>
          <a:lstStyle/>
          <a:p>
            <a:r>
              <a:rPr lang="en-US" altLang="zh-CN" sz="3200" b="1">
                <a:solidFill>
                  <a:srgbClr val="FF0000"/>
                </a:solidFill>
                <a:ea typeface="Arial" panose="020B0604020202020204" pitchFamily="34" charset="0"/>
                <a:cs typeface="Arial" panose="020B0604020202020204" pitchFamily="34" charset="0"/>
              </a:rPr>
              <a:t>Charpter. 1 Characteristic of ECCE</a:t>
            </a:r>
          </a:p>
        </p:txBody>
      </p:sp>
      <p:sp>
        <p:nvSpPr>
          <p:cNvPr id="4" name="文本框 3"/>
          <p:cNvSpPr txBox="1"/>
          <p:nvPr/>
        </p:nvSpPr>
        <p:spPr>
          <a:xfrm>
            <a:off x="257175" y="1082675"/>
            <a:ext cx="8612505" cy="1688411"/>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科技英语(English for Science and Technology</a:t>
            </a:r>
            <a:r>
              <a:rPr lang="en-US" altLang="zh-CN" sz="2400" b="1" dirty="0">
                <a:ea typeface="Arial" panose="020B0604020202020204" pitchFamily="34" charset="0"/>
                <a:cs typeface="Arial" panose="020B0604020202020204" pitchFamily="34" charset="0"/>
              </a:rPr>
              <a:t>)</a:t>
            </a:r>
            <a:r>
              <a:rPr lang="zh-CN" altLang="en-US" sz="2400" b="1" dirty="0">
                <a:ea typeface="Arial" panose="020B0604020202020204" pitchFamily="34" charset="0"/>
                <a:cs typeface="Arial" panose="020B0604020202020204" pitchFamily="34" charset="0"/>
              </a:rPr>
              <a:t>，EST是指用于自然科学与工程技术领域的一种英语文体。科技英语的特点主要体现在</a:t>
            </a:r>
            <a:r>
              <a:rPr lang="zh-CN" altLang="en-US" sz="2400" b="1" dirty="0">
                <a:solidFill>
                  <a:srgbClr val="FF0000"/>
                </a:solidFill>
                <a:ea typeface="Arial" panose="020B0604020202020204" pitchFamily="34" charset="0"/>
                <a:cs typeface="Arial" panose="020B0604020202020204" pitchFamily="34" charset="0"/>
              </a:rPr>
              <a:t>文体</a:t>
            </a:r>
            <a:r>
              <a:rPr lang="zh-CN" altLang="en-US" sz="2400" b="1" dirty="0">
                <a:ea typeface="Arial" panose="020B0604020202020204" pitchFamily="34" charset="0"/>
                <a:cs typeface="Arial" panose="020B0604020202020204" pitchFamily="34" charset="0"/>
              </a:rPr>
              <a:t>、</a:t>
            </a:r>
            <a:r>
              <a:rPr lang="zh-CN" altLang="en-US" sz="2400" b="1" dirty="0">
                <a:solidFill>
                  <a:srgbClr val="FF0000"/>
                </a:solidFill>
                <a:ea typeface="Arial" panose="020B0604020202020204" pitchFamily="34" charset="0"/>
                <a:cs typeface="Arial" panose="020B0604020202020204" pitchFamily="34" charset="0"/>
              </a:rPr>
              <a:t>时态</a:t>
            </a:r>
            <a:r>
              <a:rPr lang="zh-CN" altLang="en-US" sz="2400" b="1" dirty="0">
                <a:ea typeface="Arial" panose="020B0604020202020204" pitchFamily="34" charset="0"/>
                <a:cs typeface="Arial" panose="020B0604020202020204" pitchFamily="34" charset="0"/>
              </a:rPr>
              <a:t>、</a:t>
            </a:r>
            <a:r>
              <a:rPr lang="zh-CN" altLang="en-US" sz="2400" b="1" dirty="0">
                <a:solidFill>
                  <a:srgbClr val="FF0000"/>
                </a:solidFill>
                <a:ea typeface="Arial" panose="020B0604020202020204" pitchFamily="34" charset="0"/>
                <a:cs typeface="Arial" panose="020B0604020202020204" pitchFamily="34" charset="0"/>
              </a:rPr>
              <a:t>词汇</a:t>
            </a:r>
            <a:r>
              <a:rPr lang="zh-CN" altLang="en-US" sz="2400" b="1" dirty="0">
                <a:ea typeface="Arial" panose="020B0604020202020204" pitchFamily="34" charset="0"/>
                <a:cs typeface="Arial" panose="020B0604020202020204" pitchFamily="34" charset="0"/>
              </a:rPr>
              <a:t>、</a:t>
            </a:r>
            <a:r>
              <a:rPr lang="zh-CN" altLang="en-US" sz="2400" b="1" dirty="0">
                <a:solidFill>
                  <a:srgbClr val="FF0000"/>
                </a:solidFill>
                <a:ea typeface="Arial" panose="020B0604020202020204" pitchFamily="34" charset="0"/>
                <a:cs typeface="Arial" panose="020B0604020202020204" pitchFamily="34" charset="0"/>
              </a:rPr>
              <a:t>句式</a:t>
            </a:r>
            <a:r>
              <a:rPr lang="zh-CN" altLang="en-US" sz="2400" b="1" dirty="0">
                <a:ea typeface="Arial" panose="020B0604020202020204" pitchFamily="34" charset="0"/>
                <a:cs typeface="Arial" panose="020B0604020202020204" pitchFamily="34" charset="0"/>
              </a:rPr>
              <a:t>等几方面</a:t>
            </a:r>
            <a:r>
              <a:rPr lang="en-US" altLang="zh-CN" sz="2400" b="1" dirty="0">
                <a:ea typeface="Arial" panose="020B0604020202020204" pitchFamily="34" charset="0"/>
                <a:cs typeface="Arial" panose="020B0604020202020204" pitchFamily="34" charset="0"/>
              </a:rPr>
              <a:t>.</a:t>
            </a:r>
          </a:p>
        </p:txBody>
      </p:sp>
      <p:sp>
        <p:nvSpPr>
          <p:cNvPr id="5" name="文本框 4"/>
          <p:cNvSpPr txBox="1"/>
          <p:nvPr/>
        </p:nvSpPr>
        <p:spPr>
          <a:xfrm>
            <a:off x="281406" y="2852936"/>
            <a:ext cx="8648065" cy="3350404"/>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科学技术本身的性质要求专业英语( English for Special Science and Technology)与专业内容内容相互配合、相互一致，这就决定了</a:t>
            </a:r>
            <a:r>
              <a:rPr lang="zh-CN" altLang="en-US" sz="2400" b="1" dirty="0">
                <a:solidFill>
                  <a:srgbClr val="FF0000"/>
                </a:solidFill>
                <a:ea typeface="Arial" panose="020B0604020202020204" pitchFamily="34" charset="0"/>
                <a:cs typeface="Arial" panose="020B0604020202020204" pitchFamily="34" charset="0"/>
              </a:rPr>
              <a:t>专业英语与普通英语( Common English or General English or Ordinary English)具有很大差异</a:t>
            </a:r>
            <a:r>
              <a:rPr lang="zh-CN" altLang="en-US" sz="2400" b="1" dirty="0">
                <a:ea typeface="Arial" panose="020B0604020202020204" pitchFamily="34" charset="0"/>
                <a:cs typeface="Arial" panose="020B0604020202020204" pitchFamily="34" charset="0"/>
              </a:rPr>
              <a:t>。</a:t>
            </a:r>
            <a:r>
              <a:rPr lang="zh-CN" altLang="en-US" sz="2400" b="1" u="sng" dirty="0">
                <a:solidFill>
                  <a:schemeClr val="bg2">
                    <a:lumMod val="60000"/>
                    <a:lumOff val="40000"/>
                  </a:schemeClr>
                </a:solidFill>
                <a:ea typeface="Arial" panose="020B0604020202020204" pitchFamily="34" charset="0"/>
                <a:cs typeface="Arial" panose="020B0604020202020204" pitchFamily="34" charset="0"/>
              </a:rPr>
              <a:t>专业英语的主要特点是它具有很强的专业性，懂专业的人用起来得心应手，不懂专业的人用起来则困难重重</a:t>
            </a:r>
            <a:r>
              <a:rPr lang="zh-CN" altLang="en-US" sz="2400" b="1" dirty="0">
                <a:ea typeface="Arial" panose="020B0604020202020204" pitchFamily="34" charset="0"/>
                <a:cs typeface="Arial" panose="020B0604020202020204" pitchFamily="34" charset="0"/>
              </a:rPr>
              <a:t>。</a:t>
            </a:r>
          </a:p>
        </p:txBody>
      </p:sp>
      <p:cxnSp>
        <p:nvCxnSpPr>
          <p:cNvPr id="6" name="直接连接符 5"/>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9650" y="827405"/>
            <a:ext cx="8672830" cy="3350404"/>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就化工专业而言，由于历史的缘故，目前，国际上化工技术的交流主要是使用英语，70%以上的化工专业资料都是以英文形式写成的。因此，化工专业英语的学习与运用，对于化工专业技术人员介绍国内化工技术，吸收、消化国外先进的化工技术、参与化工技术交流是十分重要的。今天，我们一起开启“化工专业英语”的学习航程也是完全有必要的。</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9512" y="548680"/>
            <a:ext cx="8672830" cy="5199116"/>
          </a:xfrm>
          <a:prstGeom prst="rect">
            <a:avLst/>
          </a:prstGeom>
          <a:noFill/>
        </p:spPr>
        <p:txBody>
          <a:bodyPr wrap="square" rtlCol="0" anchor="t">
            <a:spAutoFit/>
          </a:bodyPr>
          <a:lstStyle/>
          <a:p>
            <a:pPr>
              <a:lnSpc>
                <a:spcPct val="125000"/>
              </a:lnSpc>
            </a:pPr>
            <a:r>
              <a:rPr lang="zh-CN" altLang="en-US" sz="2400" b="1" dirty="0">
                <a:ea typeface="Arial" panose="020B0604020202020204" pitchFamily="34" charset="0"/>
                <a:cs typeface="Arial" panose="020B0604020202020204" pitchFamily="34" charset="0"/>
              </a:rPr>
              <a:t>化工专业英语”( English for Chemical Engineering and Technology)是一门</a:t>
            </a:r>
            <a:r>
              <a:rPr lang="zh-CN" altLang="en-US" sz="2400" b="1" dirty="0">
                <a:solidFill>
                  <a:schemeClr val="bg2">
                    <a:lumMod val="60000"/>
                    <a:lumOff val="40000"/>
                  </a:schemeClr>
                </a:solidFill>
                <a:ea typeface="Arial" panose="020B0604020202020204" pitchFamily="34" charset="0"/>
                <a:cs typeface="Arial" panose="020B0604020202020204" pitchFamily="34" charset="0"/>
              </a:rPr>
              <a:t>化工类专业必修课，其前修课程一般是公共英语和化工类专业技术课程，后修课程为化工专业双语课程和化工专业方向课程</a:t>
            </a:r>
            <a:r>
              <a:rPr lang="zh-CN" altLang="en-US" sz="2400" b="1" dirty="0">
                <a:ea typeface="Arial" panose="020B0604020202020204" pitchFamily="34" charset="0"/>
                <a:cs typeface="Arial" panose="020B0604020202020204" pitchFamily="34" charset="0"/>
              </a:rPr>
              <a:t>。该课程是以化工类专业内容和化工企业专业实践的视角，在公共英语、专业英语与双语教学课程这个连续化的“大英语”教学体系中，定位“化工专业英语”课程及其教学工作，它</a:t>
            </a:r>
            <a:r>
              <a:rPr lang="zh-CN" altLang="en-US" sz="2400" b="1" u="sng" dirty="0">
                <a:solidFill>
                  <a:srgbClr val="FF0000"/>
                </a:solidFill>
                <a:ea typeface="Arial" panose="020B0604020202020204" pitchFamily="34" charset="0"/>
                <a:cs typeface="Arial" panose="020B0604020202020204" pitchFamily="34" charset="0"/>
              </a:rPr>
              <a:t>以化工工作过程为导向，以英语的专业应用能力为</a:t>
            </a:r>
            <a:r>
              <a:rPr lang="zh-CN" altLang="en-US" sz="2400" b="1" u="sng" dirty="0">
                <a:solidFill>
                  <a:srgbClr val="FF0000"/>
                </a:solidFill>
                <a:ea typeface="Arial" panose="020B0604020202020204" pitchFamily="34" charset="0"/>
                <a:cs typeface="Arial" panose="020B0604020202020204" pitchFamily="34" charset="0"/>
                <a:sym typeface="+mn-ea"/>
              </a:rPr>
              <a:t>主线，以化工专业内容为载体，进行模块化课程教学改革</a:t>
            </a:r>
            <a:r>
              <a:rPr lang="zh-CN" altLang="en-US" sz="2400" b="1" dirty="0">
                <a:ea typeface="Arial" panose="020B0604020202020204" pitchFamily="34" charset="0"/>
                <a:cs typeface="Arial" panose="020B0604020202020204" pitchFamily="34" charset="0"/>
                <a:sym typeface="+mn-ea"/>
              </a:rPr>
              <a:t>，培养学生良好的化工专业领域工作过程的英语应用能カ，服务于化工专业工作实践，拓展职业生涯。</a:t>
            </a:r>
          </a:p>
          <a:p>
            <a:pPr>
              <a:lnSpc>
                <a:spcPct val="125000"/>
              </a:lnSpc>
            </a:pPr>
            <a:endParaRPr lang="zh-CN" altLang="en-US" sz="2400" b="1" dirty="0">
              <a:ea typeface="Arial" panose="020B0604020202020204" pitchFamily="34" charset="0"/>
              <a:cs typeface="Arial" panose="020B0604020202020204" pitchFamily="34" charset="0"/>
              <a:sym typeface="+mn-ea"/>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7504" y="87020"/>
            <a:ext cx="7099300" cy="624840"/>
          </a:xfrm>
          <a:prstGeom prst="rect">
            <a:avLst/>
          </a:prstGeom>
          <a:noFill/>
        </p:spPr>
        <p:txBody>
          <a:bodyPr wrap="square" rtlCol="0" anchor="t">
            <a:spAutoFit/>
          </a:bodyPr>
          <a:lstStyle/>
          <a:p>
            <a:r>
              <a:rPr lang="zh-CN" altLang="en-US" b="1" dirty="0">
                <a:solidFill>
                  <a:srgbClr val="FF0000"/>
                </a:solidFill>
                <a:ea typeface="Arial" panose="020B0604020202020204" pitchFamily="34" charset="0"/>
                <a:cs typeface="Arial" panose="020B0604020202020204" pitchFamily="34" charset="0"/>
              </a:rPr>
              <a:t>化学化工专业英语的学习目标</a:t>
            </a:r>
          </a:p>
        </p:txBody>
      </p:sp>
      <p:sp>
        <p:nvSpPr>
          <p:cNvPr id="3" name="文本框 2"/>
          <p:cNvSpPr txBox="1"/>
          <p:nvPr/>
        </p:nvSpPr>
        <p:spPr>
          <a:xfrm>
            <a:off x="272415" y="893445"/>
            <a:ext cx="8599170" cy="3978269"/>
          </a:xfrm>
          <a:prstGeom prst="rect">
            <a:avLst/>
          </a:prstGeom>
          <a:noFill/>
        </p:spPr>
        <p:txBody>
          <a:bodyPr wrap="square" rtlCol="0" anchor="t">
            <a:spAutoFit/>
          </a:bodyPr>
          <a:lstStyle/>
          <a:p>
            <a:pPr>
              <a:lnSpc>
                <a:spcPct val="150000"/>
              </a:lnSpc>
            </a:pPr>
            <a:r>
              <a:rPr lang="zh-CN" altLang="en-US" sz="2400" b="1" dirty="0">
                <a:solidFill>
                  <a:schemeClr val="bg2">
                    <a:lumMod val="60000"/>
                    <a:lumOff val="40000"/>
                  </a:schemeClr>
                </a:solidFill>
                <a:ea typeface="Arial" panose="020B0604020202020204" pitchFamily="34" charset="0"/>
                <a:cs typeface="Arial" panose="020B0604020202020204" pitchFamily="34" charset="0"/>
              </a:rPr>
              <a:t>1.总体目标</a:t>
            </a:r>
          </a:p>
          <a:p>
            <a:pPr>
              <a:lnSpc>
                <a:spcPct val="150000"/>
              </a:lnSpc>
            </a:pPr>
            <a:r>
              <a:rPr lang="zh-CN" altLang="en-US" sz="2400" b="1" dirty="0">
                <a:ea typeface="Arial" panose="020B0604020202020204" pitchFamily="34" charset="0"/>
                <a:cs typeface="Arial" panose="020B0604020202020204" pitchFamily="34" charset="0"/>
              </a:rPr>
              <a:t>通过《化工专业英语》课程的学习，将其作为专业生涯的工具之一，具备化工类中外资企业员工所需达到的英语应用能力的要求，能借助英语开展化工类专业领域的口语交流、工作过程应用起草、专业文献阅读与翻译工作，提升英语在化工领域的专门化应用能力，巩固和提高化工专业能力，运用英语开展化工专业实践工作和促进职业生涯的可持续发展。</a:t>
            </a: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等腰三角形 5"/>
          <p:cNvSpPr/>
          <p:nvPr/>
        </p:nvSpPr>
        <p:spPr>
          <a:xfrm>
            <a:off x="1989455" y="1229360"/>
            <a:ext cx="4968875" cy="4248785"/>
          </a:xfrm>
          <a:prstGeom prst="triangle">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7" name="椭圆 6"/>
          <p:cNvSpPr/>
          <p:nvPr/>
        </p:nvSpPr>
        <p:spPr>
          <a:xfrm>
            <a:off x="3609975" y="3196590"/>
            <a:ext cx="1728470" cy="1728470"/>
          </a:xfrm>
          <a:prstGeom prst="ellipse">
            <a:avLst/>
          </a:prstGeom>
          <a:gradFill>
            <a:gsLst>
              <a:gs pos="0">
                <a:srgbClr val="FE4444"/>
              </a:gs>
              <a:gs pos="100000">
                <a:srgbClr val="832B2B"/>
              </a:gs>
            </a:gsLst>
            <a:lin ang="5400000" scaled="0"/>
          </a:gra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cxnSp>
        <p:nvCxnSpPr>
          <p:cNvPr id="8" name="直接箭头连接符 7"/>
          <p:cNvCxnSpPr/>
          <p:nvPr/>
        </p:nvCxnSpPr>
        <p:spPr>
          <a:xfrm flipV="1">
            <a:off x="2195830" y="4509135"/>
            <a:ext cx="1440180" cy="864235"/>
          </a:xfrm>
          <a:prstGeom prst="straightConnector1">
            <a:avLst/>
          </a:prstGeom>
          <a:solidFill>
            <a:schemeClr val="accent1"/>
          </a:solidFill>
          <a:ln w="50800" cap="flat" cmpd="sng" algn="ctr">
            <a:solidFill>
              <a:srgbClr val="FFFF00"/>
            </a:solidFill>
            <a:prstDash val="solid"/>
            <a:round/>
            <a:headEnd type="stealth" w="lg" len="lg"/>
            <a:tailEnd type="stealth" w="lg" len="lg"/>
          </a:ln>
        </p:spPr>
      </p:cxnSp>
      <p:cxnSp>
        <p:nvCxnSpPr>
          <p:cNvPr id="9" name="直接箭头连接符 8"/>
          <p:cNvCxnSpPr/>
          <p:nvPr/>
        </p:nvCxnSpPr>
        <p:spPr>
          <a:xfrm>
            <a:off x="5364480" y="4509135"/>
            <a:ext cx="1367790" cy="864235"/>
          </a:xfrm>
          <a:prstGeom prst="straightConnector1">
            <a:avLst/>
          </a:prstGeom>
          <a:solidFill>
            <a:schemeClr val="accent1"/>
          </a:solidFill>
          <a:ln w="50800" cap="flat" cmpd="sng" algn="ctr">
            <a:solidFill>
              <a:srgbClr val="FFFF00"/>
            </a:solidFill>
            <a:prstDash val="solid"/>
            <a:round/>
            <a:headEnd type="stealth" w="lg" len="lg"/>
            <a:tailEnd type="stealth" w="lg" len="lg"/>
          </a:ln>
        </p:spPr>
      </p:cxnSp>
      <p:cxnSp>
        <p:nvCxnSpPr>
          <p:cNvPr id="10" name="直接箭头连接符 9"/>
          <p:cNvCxnSpPr/>
          <p:nvPr/>
        </p:nvCxnSpPr>
        <p:spPr>
          <a:xfrm flipH="1">
            <a:off x="4428490" y="1516380"/>
            <a:ext cx="45720" cy="1551940"/>
          </a:xfrm>
          <a:prstGeom prst="straightConnector1">
            <a:avLst/>
          </a:prstGeom>
          <a:solidFill>
            <a:schemeClr val="accent1"/>
          </a:solidFill>
          <a:ln w="50800" cap="flat" cmpd="sng" algn="ctr">
            <a:solidFill>
              <a:srgbClr val="FFFF00"/>
            </a:solidFill>
            <a:prstDash val="solid"/>
            <a:round/>
            <a:headEnd type="stealth" w="lg" len="lg"/>
            <a:tailEnd type="stealth" w="lg" len="lg"/>
          </a:ln>
        </p:spPr>
      </p:cxnSp>
      <p:sp>
        <p:nvSpPr>
          <p:cNvPr id="11" name="文本框 10"/>
          <p:cNvSpPr txBox="1"/>
          <p:nvPr/>
        </p:nvSpPr>
        <p:spPr>
          <a:xfrm>
            <a:off x="245110" y="5478145"/>
            <a:ext cx="2394585" cy="523220"/>
          </a:xfrm>
          <a:prstGeom prst="rect">
            <a:avLst/>
          </a:prstGeom>
          <a:noFill/>
        </p:spPr>
        <p:txBody>
          <a:bodyPr wrap="square" rtlCol="0">
            <a:spAutoFit/>
          </a:bodyPr>
          <a:lstStyle/>
          <a:p>
            <a:r>
              <a:rPr lang="zh-CN" altLang="en-US" sz="2800" b="1" dirty="0">
                <a:ea typeface="Arial" panose="020B0604020202020204" pitchFamily="34" charset="0"/>
                <a:cs typeface="Arial" panose="020B0604020202020204" pitchFamily="34" charset="0"/>
              </a:rPr>
              <a:t>专业能力</a:t>
            </a:r>
          </a:p>
        </p:txBody>
      </p:sp>
      <p:sp>
        <p:nvSpPr>
          <p:cNvPr id="12" name="文本框 11"/>
          <p:cNvSpPr txBox="1"/>
          <p:nvPr/>
        </p:nvSpPr>
        <p:spPr>
          <a:xfrm>
            <a:off x="6670675" y="5478145"/>
            <a:ext cx="2394585" cy="523220"/>
          </a:xfrm>
          <a:prstGeom prst="rect">
            <a:avLst/>
          </a:prstGeom>
          <a:noFill/>
        </p:spPr>
        <p:txBody>
          <a:bodyPr wrap="square" rtlCol="0">
            <a:spAutoFit/>
          </a:bodyPr>
          <a:lstStyle/>
          <a:p>
            <a:pPr algn="ctr"/>
            <a:r>
              <a:rPr lang="zh-CN" altLang="en-US" sz="2800" b="1" dirty="0">
                <a:ea typeface="Arial" panose="020B0604020202020204" pitchFamily="34" charset="0"/>
                <a:cs typeface="Arial" panose="020B0604020202020204" pitchFamily="34" charset="0"/>
              </a:rPr>
              <a:t>英语能力</a:t>
            </a:r>
          </a:p>
        </p:txBody>
      </p:sp>
      <p:sp>
        <p:nvSpPr>
          <p:cNvPr id="13" name="文本框 12"/>
          <p:cNvSpPr txBox="1"/>
          <p:nvPr/>
        </p:nvSpPr>
        <p:spPr>
          <a:xfrm>
            <a:off x="3451225" y="715010"/>
            <a:ext cx="2394585" cy="523220"/>
          </a:xfrm>
          <a:prstGeom prst="rect">
            <a:avLst/>
          </a:prstGeom>
          <a:noFill/>
        </p:spPr>
        <p:txBody>
          <a:bodyPr wrap="square" rtlCol="0">
            <a:spAutoFit/>
          </a:bodyPr>
          <a:lstStyle/>
          <a:p>
            <a:pPr algn="ctr"/>
            <a:r>
              <a:rPr lang="zh-CN" altLang="en-US" sz="2800" b="1" dirty="0">
                <a:ea typeface="Arial" panose="020B0604020202020204" pitchFamily="34" charset="0"/>
                <a:cs typeface="Arial" panose="020B0604020202020204" pitchFamily="34" charset="0"/>
              </a:rPr>
              <a:t>发展能力</a:t>
            </a:r>
          </a:p>
        </p:txBody>
      </p:sp>
      <p:sp>
        <p:nvSpPr>
          <p:cNvPr id="14" name="文本框 13"/>
          <p:cNvSpPr txBox="1"/>
          <p:nvPr/>
        </p:nvSpPr>
        <p:spPr>
          <a:xfrm>
            <a:off x="6130925" y="2769235"/>
            <a:ext cx="2748280" cy="523220"/>
          </a:xfrm>
          <a:prstGeom prst="rect">
            <a:avLst/>
          </a:prstGeom>
          <a:noFill/>
        </p:spPr>
        <p:txBody>
          <a:bodyPr wrap="square" rtlCol="0">
            <a:spAutoFit/>
          </a:bodyPr>
          <a:lstStyle/>
          <a:p>
            <a:pPr algn="ctr"/>
            <a:r>
              <a:rPr lang="zh-CN" altLang="en-US" sz="2800" b="1" dirty="0">
                <a:ea typeface="Arial" panose="020B0604020202020204" pitchFamily="34" charset="0"/>
                <a:cs typeface="Arial" panose="020B0604020202020204" pitchFamily="34" charset="0"/>
              </a:rPr>
              <a:t>运用英语工作</a:t>
            </a:r>
          </a:p>
        </p:txBody>
      </p:sp>
      <p:cxnSp>
        <p:nvCxnSpPr>
          <p:cNvPr id="15" name="直接箭头连接符 14"/>
          <p:cNvCxnSpPr>
            <a:endCxn id="14" idx="1"/>
          </p:cNvCxnSpPr>
          <p:nvPr/>
        </p:nvCxnSpPr>
        <p:spPr>
          <a:xfrm flipV="1">
            <a:off x="5064760" y="3030845"/>
            <a:ext cx="1066165" cy="786776"/>
          </a:xfrm>
          <a:prstGeom prst="straightConnector1">
            <a:avLst/>
          </a:prstGeom>
          <a:solidFill>
            <a:schemeClr val="accent1"/>
          </a:solidFill>
          <a:ln w="57150" cap="flat" cmpd="sng" algn="ctr">
            <a:solidFill>
              <a:srgbClr val="00CC00"/>
            </a:solidFill>
            <a:prstDash val="solid"/>
            <a:round/>
            <a:headEnd type="none" w="med" len="med"/>
            <a:tailEnd type="stealth" w="lg" len="lg"/>
          </a:ln>
        </p:spPr>
      </p:cxnSp>
      <p:sp>
        <p:nvSpPr>
          <p:cNvPr id="16" name="文本框 15"/>
          <p:cNvSpPr txBox="1"/>
          <p:nvPr/>
        </p:nvSpPr>
        <p:spPr>
          <a:xfrm>
            <a:off x="193576" y="5885180"/>
            <a:ext cx="1980029" cy="523220"/>
          </a:xfrm>
          <a:prstGeom prst="rect">
            <a:avLst/>
          </a:prstGeom>
          <a:noFill/>
        </p:spPr>
        <p:txBody>
          <a:bodyPr wrap="none" rtlCol="0">
            <a:spAutoFit/>
          </a:bodyPr>
          <a:lstStyle/>
          <a:p>
            <a:pPr algn="just"/>
            <a:r>
              <a:rPr lang="zh-CN" altLang="en-US" sz="2800" b="1" dirty="0">
                <a:solidFill>
                  <a:srgbClr val="FF0000"/>
                </a:solidFill>
                <a:ea typeface="Arial" panose="020B0604020202020204" pitchFamily="34" charset="0"/>
                <a:cs typeface="Arial" panose="020B0604020202020204" pitchFamily="34" charset="0"/>
              </a:rPr>
              <a:t>巩固与提高</a:t>
            </a:r>
          </a:p>
        </p:txBody>
      </p:sp>
      <p:sp>
        <p:nvSpPr>
          <p:cNvPr id="17" name="文本框 16"/>
          <p:cNvSpPr txBox="1"/>
          <p:nvPr/>
        </p:nvSpPr>
        <p:spPr>
          <a:xfrm>
            <a:off x="6701210" y="5921486"/>
            <a:ext cx="2339102" cy="523220"/>
          </a:xfrm>
          <a:prstGeom prst="rect">
            <a:avLst/>
          </a:prstGeom>
          <a:noFill/>
        </p:spPr>
        <p:txBody>
          <a:bodyPr wrap="none" rtlCol="0">
            <a:spAutoFit/>
          </a:bodyPr>
          <a:lstStyle/>
          <a:p>
            <a:r>
              <a:rPr lang="zh-CN" altLang="en-US" sz="2800" b="1" dirty="0">
                <a:solidFill>
                  <a:srgbClr val="FF0000"/>
                </a:solidFill>
                <a:ea typeface="Arial" panose="020B0604020202020204" pitchFamily="34" charset="0"/>
                <a:cs typeface="Arial" panose="020B0604020202020204" pitchFamily="34" charset="0"/>
              </a:rPr>
              <a:t>专门化与提升</a:t>
            </a:r>
          </a:p>
        </p:txBody>
      </p:sp>
      <p:sp>
        <p:nvSpPr>
          <p:cNvPr id="18" name="文本框 17"/>
          <p:cNvSpPr txBox="1"/>
          <p:nvPr/>
        </p:nvSpPr>
        <p:spPr>
          <a:xfrm>
            <a:off x="3465654" y="214873"/>
            <a:ext cx="2339102" cy="523220"/>
          </a:xfrm>
          <a:prstGeom prst="rect">
            <a:avLst/>
          </a:prstGeom>
          <a:noFill/>
        </p:spPr>
        <p:txBody>
          <a:bodyPr wrap="none" rtlCol="0">
            <a:spAutoFit/>
          </a:bodyPr>
          <a:lstStyle/>
          <a:p>
            <a:r>
              <a:rPr lang="zh-CN" altLang="en-US" sz="2800" b="1" dirty="0">
                <a:solidFill>
                  <a:srgbClr val="FF0000"/>
                </a:solidFill>
                <a:ea typeface="Arial" panose="020B0604020202020204" pitchFamily="34" charset="0"/>
                <a:cs typeface="Arial" panose="020B0604020202020204" pitchFamily="34" charset="0"/>
              </a:rPr>
              <a:t>拓展职业生涯</a:t>
            </a:r>
          </a:p>
        </p:txBody>
      </p:sp>
      <p:sp>
        <p:nvSpPr>
          <p:cNvPr id="19" name="文本框 18"/>
          <p:cNvSpPr txBox="1"/>
          <p:nvPr/>
        </p:nvSpPr>
        <p:spPr>
          <a:xfrm>
            <a:off x="6876494" y="2197735"/>
            <a:ext cx="902811" cy="523220"/>
          </a:xfrm>
          <a:prstGeom prst="rect">
            <a:avLst/>
          </a:prstGeom>
          <a:noFill/>
        </p:spPr>
        <p:txBody>
          <a:bodyPr wrap="none" rtlCol="0">
            <a:spAutoFit/>
          </a:bodyPr>
          <a:lstStyle/>
          <a:p>
            <a:r>
              <a:rPr lang="zh-CN" altLang="en-US" sz="2800" b="1" dirty="0">
                <a:solidFill>
                  <a:srgbClr val="FF0000"/>
                </a:solidFill>
                <a:ea typeface="Arial" panose="020B0604020202020204" pitchFamily="34" charset="0"/>
                <a:cs typeface="Arial" panose="020B0604020202020204" pitchFamily="34" charset="0"/>
              </a:rPr>
              <a:t>核心</a:t>
            </a:r>
          </a:p>
        </p:txBody>
      </p:sp>
      <p:sp>
        <p:nvSpPr>
          <p:cNvPr id="20" name="文本框 19"/>
          <p:cNvSpPr txBox="1"/>
          <p:nvPr/>
        </p:nvSpPr>
        <p:spPr>
          <a:xfrm>
            <a:off x="206911" y="1052736"/>
            <a:ext cx="2646878" cy="904863"/>
          </a:xfrm>
          <a:prstGeom prst="rect">
            <a:avLst/>
          </a:prstGeom>
          <a:solidFill>
            <a:srgbClr val="FFFF00">
              <a:alpha val="32000"/>
            </a:srgbClr>
          </a:solidFill>
          <a:ln w="22225" cmpd="dbl">
            <a:solidFill>
              <a:srgbClr val="0000CC"/>
            </a:solidFill>
          </a:ln>
        </p:spPr>
        <p:txBody>
          <a:bodyPr wrap="none" rtlCol="0">
            <a:spAutoFit/>
          </a:bodyPr>
          <a:lstStyle/>
          <a:p>
            <a:r>
              <a:rPr lang="zh-CN" altLang="en-US" sz="2400" b="1" dirty="0">
                <a:solidFill>
                  <a:schemeClr val="bg2">
                    <a:lumMod val="60000"/>
                    <a:lumOff val="40000"/>
                  </a:schemeClr>
                </a:solidFill>
                <a:ea typeface="Arial" panose="020B0604020202020204" pitchFamily="34" charset="0"/>
                <a:cs typeface="Arial" panose="020B0604020202020204" pitchFamily="34" charset="0"/>
              </a:rPr>
              <a:t>化学化工专业英语</a:t>
            </a:r>
          </a:p>
          <a:p>
            <a:r>
              <a:rPr lang="zh-CN" altLang="en-US" sz="2400" b="1" dirty="0">
                <a:solidFill>
                  <a:schemeClr val="bg2">
                    <a:lumMod val="60000"/>
                    <a:lumOff val="40000"/>
                  </a:schemeClr>
                </a:solidFill>
                <a:ea typeface="Arial" panose="020B0604020202020204" pitchFamily="34" charset="0"/>
                <a:cs typeface="Arial" panose="020B0604020202020204" pitchFamily="34" charset="0"/>
              </a:rPr>
              <a:t>课程学习三角模型</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4460" y="51435"/>
            <a:ext cx="2540000" cy="624840"/>
          </a:xfrm>
          <a:prstGeom prst="rect">
            <a:avLst/>
          </a:prstGeom>
          <a:noFill/>
        </p:spPr>
        <p:txBody>
          <a:bodyPr wrap="square" rtlCol="0" anchor="t">
            <a:spAutoFit/>
          </a:bodyPr>
          <a:lstStyle/>
          <a:p>
            <a:pPr algn="just"/>
            <a:r>
              <a:rPr lang="zh-CN" altLang="en-US" b="1">
                <a:solidFill>
                  <a:schemeClr val="bg2">
                    <a:lumMod val="60000"/>
                    <a:lumOff val="40000"/>
                  </a:schemeClr>
                </a:solidFill>
                <a:ea typeface="Arial" panose="020B0604020202020204" pitchFamily="34" charset="0"/>
                <a:cs typeface="Arial" panose="020B0604020202020204" pitchFamily="34" charset="0"/>
              </a:rPr>
              <a:t>2.具体目标</a:t>
            </a:r>
          </a:p>
        </p:txBody>
      </p:sp>
      <p:sp>
        <p:nvSpPr>
          <p:cNvPr id="3" name="文本框 2"/>
          <p:cNvSpPr txBox="1"/>
          <p:nvPr/>
        </p:nvSpPr>
        <p:spPr>
          <a:xfrm>
            <a:off x="215900" y="849630"/>
            <a:ext cx="8573135" cy="2308324"/>
          </a:xfrm>
          <a:prstGeom prst="rect">
            <a:avLst/>
          </a:prstGeom>
          <a:noFill/>
        </p:spPr>
        <p:txBody>
          <a:bodyPr wrap="square" rtlCol="0" anchor="t">
            <a:spAutoFit/>
          </a:bodyPr>
          <a:lstStyle/>
          <a:p>
            <a:pPr>
              <a:lnSpc>
                <a:spcPct val="150000"/>
              </a:lnSpc>
            </a:pPr>
            <a:r>
              <a:rPr lang="zh-CN" altLang="en-US" sz="2400" b="1" dirty="0">
                <a:solidFill>
                  <a:srgbClr val="FF0000"/>
                </a:solidFill>
                <a:ea typeface="Arial" panose="020B0604020202020204" pitchFamily="34" charset="0"/>
                <a:cs typeface="Arial" panose="020B0604020202020204" pitchFamily="34" charset="0"/>
              </a:rPr>
              <a:t>① 能与来化工企业合作的外方人员进行交流，并用英语介绍化工企业典型生产的产品、</a:t>
            </a:r>
            <a:r>
              <a:rPr lang="zh-CN" altLang="en-US" sz="2400" b="1" dirty="0">
                <a:solidFill>
                  <a:srgbClr val="FF0000"/>
                </a:solidFill>
                <a:ea typeface="Arial" panose="020B0604020202020204" pitchFamily="34" charset="0"/>
                <a:cs typeface="Arial" panose="020B0604020202020204" pitchFamily="34" charset="0"/>
                <a:sym typeface="+mn-ea"/>
              </a:rPr>
              <a:t>生产工艺、装置等</a:t>
            </a:r>
            <a:r>
              <a:rPr lang="zh-CN" altLang="en-US" sz="2400" b="1" dirty="0">
                <a:ea typeface="Arial" panose="020B0604020202020204" pitchFamily="34" charset="0"/>
                <a:cs typeface="Arial" panose="020B0604020202020204" pitchFamily="34" charset="0"/>
                <a:sym typeface="+mn-ea"/>
              </a:rPr>
              <a:t>(如，年产100</a:t>
            </a:r>
            <a:r>
              <a:rPr lang="en-US" altLang="zh-CN" sz="2400" b="1" dirty="0">
                <a:ea typeface="Arial" panose="020B0604020202020204" pitchFamily="34" charset="0"/>
                <a:cs typeface="Arial" panose="020B0604020202020204" pitchFamily="34" charset="0"/>
                <a:sym typeface="+mn-ea"/>
              </a:rPr>
              <a:t>t</a:t>
            </a:r>
            <a:r>
              <a:rPr lang="zh-CN" altLang="en-US" sz="2400" b="1" dirty="0">
                <a:ea typeface="Arial" panose="020B0604020202020204" pitchFamily="34" charset="0"/>
                <a:cs typeface="Arial" panose="020B0604020202020204" pitchFamily="34" charset="0"/>
                <a:sym typeface="+mn-ea"/>
              </a:rPr>
              <a:t>的均苯四甲酸二所产品 Pyromellitic Dianhydride，</a:t>
            </a:r>
            <a:r>
              <a:rPr lang="zh-CN" altLang="en-US" sz="2400" b="1" dirty="0">
                <a:ea typeface="Arial" panose="020B0604020202020204" pitchFamily="34" charset="0"/>
                <a:cs typeface="Arial" panose="020B0604020202020204" pitchFamily="34" charset="0"/>
              </a:rPr>
              <a:t>PMDA，及其氧化、水解、精制生产工段) 。</a:t>
            </a:r>
          </a:p>
        </p:txBody>
      </p:sp>
      <p:sp>
        <p:nvSpPr>
          <p:cNvPr id="4" name="文本框 3"/>
          <p:cNvSpPr txBox="1"/>
          <p:nvPr/>
        </p:nvSpPr>
        <p:spPr>
          <a:xfrm>
            <a:off x="240030" y="3562350"/>
            <a:ext cx="8524240" cy="1134413"/>
          </a:xfrm>
          <a:prstGeom prst="rect">
            <a:avLst/>
          </a:prstGeom>
          <a:noFill/>
        </p:spPr>
        <p:txBody>
          <a:bodyPr wrap="square" rtlCol="0" anchor="t">
            <a:spAutoFit/>
          </a:bodyPr>
          <a:lstStyle/>
          <a:p>
            <a:pPr>
              <a:lnSpc>
                <a:spcPct val="150000"/>
              </a:lnSpc>
            </a:pPr>
            <a:r>
              <a:rPr lang="zh-CN" altLang="en-US" sz="2400" b="1" dirty="0">
                <a:solidFill>
                  <a:srgbClr val="FF0000"/>
                </a:solidFill>
                <a:ea typeface="Arial" panose="020B0604020202020204" pitchFamily="34" charset="0"/>
                <a:cs typeface="Arial" panose="020B0604020202020204" pitchFamily="34" charset="0"/>
              </a:rPr>
              <a:t>② 能运用化工专业英语常见词汇、语法、句型，汇报专业实践工作。</a:t>
            </a:r>
          </a:p>
        </p:txBody>
      </p:sp>
      <p:cxnSp>
        <p:nvCxnSpPr>
          <p:cNvPr id="5" name="直接连接符 4"/>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3990" y="852170"/>
            <a:ext cx="8532495" cy="2308324"/>
          </a:xfrm>
          <a:prstGeom prst="rect">
            <a:avLst/>
          </a:prstGeom>
          <a:noFill/>
        </p:spPr>
        <p:txBody>
          <a:bodyPr wrap="square" rtlCol="0" anchor="t">
            <a:spAutoFit/>
          </a:bodyPr>
          <a:lstStyle/>
          <a:p>
            <a:pPr>
              <a:lnSpc>
                <a:spcPct val="150000"/>
              </a:lnSpc>
            </a:pPr>
            <a:r>
              <a:rPr lang="zh-CN" altLang="en-US" sz="2400" b="1" dirty="0">
                <a:solidFill>
                  <a:srgbClr val="FF0000"/>
                </a:solidFill>
                <a:ea typeface="Arial" panose="020B0604020202020204" pitchFamily="34" charset="0"/>
                <a:cs typeface="Arial" panose="020B0604020202020204" pitchFamily="34" charset="0"/>
              </a:rPr>
              <a:t>③ 能借助英汉化学化工字典、英汉翻译软件等工具，阅读和翻译国外英文化工专业资料</a:t>
            </a:r>
            <a:r>
              <a:rPr lang="zh-CN" altLang="en-US" sz="2400" b="1" dirty="0">
                <a:ea typeface="Arial" panose="020B0604020202020204" pitchFamily="34" charset="0"/>
                <a:cs typeface="Arial" panose="020B0604020202020204" pitchFamily="34" charset="0"/>
                <a:sym typeface="+mn-ea"/>
              </a:rPr>
              <a:t>(如:生产工艺流程说明、操作说明、设备说明书、维修指南、专利、企业标准)</a:t>
            </a:r>
            <a:r>
              <a:rPr lang="zh-CN" altLang="en-US" sz="2400" b="1" dirty="0">
                <a:solidFill>
                  <a:srgbClr val="FF0000"/>
                </a:solidFill>
                <a:ea typeface="Arial" panose="020B0604020202020204" pitchFamily="34" charset="0"/>
                <a:cs typeface="Arial" panose="020B0604020202020204" pitchFamily="34" charset="0"/>
                <a:sym typeface="+mn-ea"/>
              </a:rPr>
              <a:t>能将国内</a:t>
            </a:r>
            <a:r>
              <a:rPr lang="zh-CN" altLang="en-US" sz="2400" b="1" dirty="0">
                <a:solidFill>
                  <a:srgbClr val="FF0000"/>
                </a:solidFill>
                <a:ea typeface="Arial" panose="020B0604020202020204" pitchFamily="34" charset="0"/>
                <a:cs typeface="Arial" panose="020B0604020202020204" pitchFamily="34" charset="0"/>
              </a:rPr>
              <a:t>先进的化工生产工艺、产品等以英文的形式介绍给外方</a:t>
            </a:r>
            <a:r>
              <a:rPr lang="zh-CN" altLang="en-US" sz="2400" b="1" dirty="0">
                <a:ea typeface="Arial" panose="020B0604020202020204" pitchFamily="34" charset="0"/>
                <a:cs typeface="Arial" panose="020B0604020202020204" pitchFamily="34" charset="0"/>
              </a:rPr>
              <a:t>。</a:t>
            </a:r>
          </a:p>
        </p:txBody>
      </p:sp>
      <p:sp>
        <p:nvSpPr>
          <p:cNvPr id="3" name="文本框 2"/>
          <p:cNvSpPr txBox="1"/>
          <p:nvPr/>
        </p:nvSpPr>
        <p:spPr>
          <a:xfrm>
            <a:off x="180340" y="3491865"/>
            <a:ext cx="8722360" cy="2308324"/>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④ </a:t>
            </a:r>
            <a:r>
              <a:rPr lang="zh-CN" altLang="en-US" sz="2400" b="1" dirty="0">
                <a:solidFill>
                  <a:srgbClr val="FF0000"/>
                </a:solidFill>
                <a:ea typeface="Arial" panose="020B0604020202020204" pitchFamily="34" charset="0"/>
                <a:cs typeface="Arial" panose="020B0604020202020204" pitchFamily="34" charset="0"/>
              </a:rPr>
              <a:t>能运用300个以上化工专业英语技术词汇( Technical Words)，500个以上化工专业英</a:t>
            </a:r>
            <a:r>
              <a:rPr lang="zh-CN" altLang="en-US" sz="2400" b="1" dirty="0">
                <a:solidFill>
                  <a:srgbClr val="FF0000"/>
                </a:solidFill>
                <a:ea typeface="Arial" panose="020B0604020202020204" pitchFamily="34" charset="0"/>
                <a:cs typeface="Arial" panose="020B0604020202020204" pitchFamily="34" charset="0"/>
                <a:sym typeface="+mn-ea"/>
              </a:rPr>
              <a:t>语次技术词汇(Sub- technical Words)写化工专业工作过程的检验报告、安全生产记录、合同、产品简介等工作应用文。</a:t>
            </a:r>
            <a:endParaRPr lang="zh-CN" altLang="en-US" sz="2400" b="1" dirty="0">
              <a:solidFill>
                <a:srgbClr val="FF0000"/>
              </a:solidFill>
              <a:ea typeface="Arial" panose="020B0604020202020204" pitchFamily="34" charset="0"/>
              <a:cs typeface="Arial" panose="020B0604020202020204" pitchFamily="34" charset="0"/>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0192" y="-110883"/>
            <a:ext cx="8590280" cy="3323859"/>
          </a:xfrm>
          <a:prstGeom prst="rect">
            <a:avLst/>
          </a:prstGeom>
          <a:noFill/>
        </p:spPr>
        <p:txBody>
          <a:bodyPr wrap="square" rtlCol="0" anchor="t">
            <a:spAutoFit/>
          </a:bodyPr>
          <a:lstStyle/>
          <a:p>
            <a:pPr>
              <a:lnSpc>
                <a:spcPct val="150000"/>
              </a:lnSpc>
            </a:pPr>
            <a:r>
              <a:rPr lang="zh-CN" altLang="en-US" sz="3200" b="1" dirty="0">
                <a:solidFill>
                  <a:schemeClr val="bg2">
                    <a:lumMod val="60000"/>
                    <a:lumOff val="40000"/>
                  </a:schemeClr>
                </a:solidFill>
                <a:ea typeface="Arial" panose="020B0604020202020204" pitchFamily="34" charset="0"/>
                <a:cs typeface="Arial" panose="020B0604020202020204" pitchFamily="34" charset="0"/>
              </a:rPr>
              <a:t>3.其他目标</a:t>
            </a:r>
            <a:r>
              <a:rPr lang="zh-CN" altLang="en-US" dirty="0">
                <a:ea typeface="Arial" panose="020B0604020202020204" pitchFamily="34" charset="0"/>
                <a:cs typeface="Arial" panose="020B0604020202020204" pitchFamily="34" charset="0"/>
              </a:rPr>
              <a:t> </a:t>
            </a:r>
          </a:p>
          <a:p>
            <a:pPr>
              <a:lnSpc>
                <a:spcPct val="150000"/>
              </a:lnSpc>
            </a:pPr>
            <a:r>
              <a:rPr lang="en-US" altLang="zh-CN" sz="3200" b="1" dirty="0">
                <a:ea typeface="Arial" panose="020B0604020202020204" pitchFamily="34" charset="0"/>
                <a:cs typeface="Arial" panose="020B0604020202020204" pitchFamily="34" charset="0"/>
              </a:rPr>
              <a:t>a. </a:t>
            </a:r>
            <a:r>
              <a:rPr lang="zh-CN" altLang="en-US" sz="3200" b="1" dirty="0">
                <a:ea typeface="Arial" panose="020B0604020202020204" pitchFamily="34" charset="0"/>
                <a:cs typeface="Arial" panose="020B0604020202020204" pitchFamily="34" charset="0"/>
              </a:rPr>
              <a:t>英文专业沟通能力；</a:t>
            </a:r>
          </a:p>
          <a:p>
            <a:pPr>
              <a:lnSpc>
                <a:spcPct val="150000"/>
              </a:lnSpc>
            </a:pPr>
            <a:r>
              <a:rPr lang="en-US" altLang="zh-CN" sz="3200" b="1" dirty="0">
                <a:ea typeface="Arial" panose="020B0604020202020204" pitchFamily="34" charset="0"/>
                <a:cs typeface="Arial" panose="020B0604020202020204" pitchFamily="34" charset="0"/>
              </a:rPr>
              <a:t>b. </a:t>
            </a:r>
            <a:r>
              <a:rPr lang="zh-CN" altLang="en-US" sz="3200" b="1" dirty="0">
                <a:ea typeface="Arial" panose="020B0604020202020204" pitchFamily="34" charset="0"/>
                <a:cs typeface="Arial" panose="020B0604020202020204" pitchFamily="34" charset="0"/>
              </a:rPr>
              <a:t>化工文献阅读能力；</a:t>
            </a:r>
          </a:p>
          <a:p>
            <a:pPr>
              <a:lnSpc>
                <a:spcPct val="150000"/>
              </a:lnSpc>
            </a:pPr>
            <a:r>
              <a:rPr lang="en-US" altLang="zh-CN" sz="3200" b="1" dirty="0">
                <a:ea typeface="Arial" panose="020B0604020202020204" pitchFamily="34" charset="0"/>
                <a:cs typeface="Arial" panose="020B0604020202020204" pitchFamily="34" charset="0"/>
              </a:rPr>
              <a:t>c. </a:t>
            </a:r>
            <a:r>
              <a:rPr lang="zh-CN" altLang="en-US" sz="3200" b="1" dirty="0">
                <a:ea typeface="Arial" panose="020B0604020202020204" pitchFamily="34" charset="0"/>
                <a:cs typeface="Arial" panose="020B0604020202020204" pitchFamily="34" charset="0"/>
              </a:rPr>
              <a:t>化工文章写作能力；</a:t>
            </a: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8905" y="836930"/>
            <a:ext cx="8886190" cy="4532266"/>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我们在化工专业实践过程中除需要书面交流以外，很多时候我们还需要</a:t>
            </a:r>
            <a:r>
              <a:rPr lang="zh-CN" altLang="en-US" sz="2400" b="1" dirty="0">
                <a:solidFill>
                  <a:schemeClr val="bg2">
                    <a:lumMod val="60000"/>
                    <a:lumOff val="40000"/>
                  </a:schemeClr>
                </a:solidFill>
                <a:ea typeface="Arial" panose="020B0604020202020204" pitchFamily="34" charset="0"/>
                <a:cs typeface="Arial" panose="020B0604020202020204" pitchFamily="34" charset="0"/>
              </a:rPr>
              <a:t>口语交流</a:t>
            </a:r>
            <a:r>
              <a:rPr lang="zh-CN" altLang="en-US" sz="2400" b="1" dirty="0">
                <a:ea typeface="Arial" panose="020B0604020202020204" pitchFamily="34" charset="0"/>
                <a:cs typeface="Arial" panose="020B0604020202020204" pitchFamily="34" charset="0"/>
              </a:rPr>
              <a:t>。在口语交流时，首先要掌握常用的日常英语口语；其次，注重积累化工专业词汇和次专业词汇，</a:t>
            </a:r>
          </a:p>
          <a:p>
            <a:pPr>
              <a:lnSpc>
                <a:spcPct val="150000"/>
              </a:lnSpc>
            </a:pPr>
            <a:r>
              <a:rPr lang="zh-CN" altLang="en-US" sz="2400" b="1" dirty="0">
                <a:ea typeface="Arial" panose="020B0604020202020204" pitchFamily="34" charset="0"/>
                <a:cs typeface="Arial" panose="020B0604020202020204" pitchFamily="34" charset="0"/>
              </a:rPr>
              <a:t>如，“ Composition”在普通英语中是作文之意而在化工专业英语中是“成分”的含义，同样“ Level”在化工上表示“液位”，“ Critical”是指“临界(温度)”等；再次，还应该注意英语口头交流的一些基本技巧和其他有关文化方面的问题，强化基本的英语口语技巧以及化工专业实践口语训练。</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7100" y="840105"/>
            <a:ext cx="8755380" cy="3904402"/>
          </a:xfrm>
          <a:prstGeom prst="rect">
            <a:avLst/>
          </a:prstGeom>
          <a:noFill/>
        </p:spPr>
        <p:txBody>
          <a:bodyPr wrap="square" rtlCol="0" anchor="t">
            <a:spAutoFit/>
          </a:bodyPr>
          <a:lstStyle/>
          <a:p>
            <a:pPr>
              <a:lnSpc>
                <a:spcPct val="150000"/>
              </a:lnSpc>
            </a:pPr>
            <a:r>
              <a:rPr lang="zh-CN" altLang="en-US" sz="2400" b="1" dirty="0">
                <a:solidFill>
                  <a:schemeClr val="bg2">
                    <a:lumMod val="60000"/>
                    <a:lumOff val="40000"/>
                  </a:schemeClr>
                </a:solidFill>
                <a:ea typeface="Arial" panose="020B0604020202020204" pitchFamily="34" charset="0"/>
                <a:cs typeface="Arial" panose="020B0604020202020204" pitchFamily="34" charset="0"/>
              </a:rPr>
              <a:t>第一，多学习、多交流、多积累。</a:t>
            </a:r>
            <a:r>
              <a:rPr lang="zh-CN" altLang="en-US" sz="2400" b="1" dirty="0">
                <a:ea typeface="Arial" panose="020B0604020202020204" pitchFamily="34" charset="0"/>
                <a:cs typeface="Arial" panose="020B0604020202020204" pitchFamily="34" charset="0"/>
              </a:rPr>
              <a:t>注意化工专业英语的有效单词量和习语积累。积累中不仅要记住单词的读音、拼写、中文语义，更重要的是它所使用的语境、用法、传达的信息等。同时不要单纯地死背单词，一定要放在上下文语境中记忆，能够让人事半功倍，在这方面可以通过多查阅国外化工类英文网站进行训练。“说”很重要。多看些外国电影或者多听英文录音，练习自己的听力，也可以尽量模仿电影。</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9390" y="916305"/>
            <a:ext cx="8745855" cy="3350404"/>
          </a:xfrm>
          <a:prstGeom prst="rect">
            <a:avLst/>
          </a:prstGeom>
          <a:noFill/>
        </p:spPr>
        <p:txBody>
          <a:bodyPr wrap="square" rtlCol="0" anchor="t">
            <a:spAutoFit/>
          </a:bodyPr>
          <a:lstStyle/>
          <a:p>
            <a:pPr>
              <a:lnSpc>
                <a:spcPct val="150000"/>
              </a:lnSpc>
            </a:pPr>
            <a:r>
              <a:rPr lang="zh-CN" altLang="en-US" sz="2400" b="1" dirty="0">
                <a:solidFill>
                  <a:schemeClr val="bg2">
                    <a:lumMod val="60000"/>
                    <a:lumOff val="40000"/>
                  </a:schemeClr>
                </a:solidFill>
                <a:ea typeface="Arial" panose="020B0604020202020204" pitchFamily="34" charset="0"/>
                <a:cs typeface="Arial" panose="020B0604020202020204" pitchFamily="34" charset="0"/>
              </a:rPr>
              <a:t>第二，灵活运用多渠道表达的方法</a:t>
            </a:r>
            <a:r>
              <a:rPr lang="zh-CN" altLang="en-US" sz="2400" b="1" dirty="0">
                <a:ea typeface="Arial" panose="020B0604020202020204" pitchFamily="34" charset="0"/>
                <a:cs typeface="Arial" panose="020B0604020202020204" pitchFamily="34" charset="0"/>
              </a:rPr>
              <a:t>。人与人之间交谈80%是想告诉对方这个事物是什么。如果一种表达式对方不懂，可以寻找另一种表达式最终让对方明白。因为事物就一个，但表达它的语言符号可能会很多。也就是说用一种不同的方式表达同一个意思，或者一个表达式对方听不清楚，举一个简单易懂的例子来表达，直到对方明白。</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9219" y="332656"/>
            <a:ext cx="8924925" cy="2242409"/>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sym typeface="+mn-ea"/>
              </a:rPr>
              <a:t>例如，你想告诉对方你今天中午吃了什么东西，但是不知道中午吃的这些菜品如何翻译为英文(对于中餐来说这种情况非常常见)，那你完全可以通过描述这品菜用了哪些材料，如何制作，通过简短的描述就能让对方理解你的意思。</a:t>
            </a:r>
          </a:p>
        </p:txBody>
      </p:sp>
      <p:sp>
        <p:nvSpPr>
          <p:cNvPr id="3" name="文本框 2"/>
          <p:cNvSpPr txBox="1"/>
          <p:nvPr/>
        </p:nvSpPr>
        <p:spPr>
          <a:xfrm>
            <a:off x="255586" y="3140968"/>
            <a:ext cx="8632190" cy="2234458"/>
          </a:xfrm>
          <a:prstGeom prst="rect">
            <a:avLst/>
          </a:prstGeom>
          <a:noFill/>
        </p:spPr>
        <p:txBody>
          <a:bodyPr wrap="square" rtlCol="0" anchor="t">
            <a:spAutoFit/>
          </a:bodyPr>
          <a:lstStyle/>
          <a:p>
            <a:pPr algn="ctr"/>
            <a:r>
              <a:rPr lang="zh-CN" altLang="en-US" sz="2400" b="1" i="1" dirty="0">
                <a:solidFill>
                  <a:srgbClr val="FF0000"/>
                </a:solidFill>
                <a:ea typeface="Arial" panose="020B0604020202020204" pitchFamily="34" charset="0"/>
                <a:cs typeface="Arial" panose="020B0604020202020204" pitchFamily="34" charset="0"/>
              </a:rPr>
              <a:t>Kung Pao Chicken       </a:t>
            </a:r>
            <a:r>
              <a:rPr lang="zh-CN" altLang="en-US" sz="2400" b="1" i="1" u="sng" dirty="0">
                <a:solidFill>
                  <a:srgbClr val="FF0000"/>
                </a:solidFill>
                <a:ea typeface="Arial" panose="020B0604020202020204" pitchFamily="34" charset="0"/>
                <a:cs typeface="Arial" panose="020B0604020202020204" pitchFamily="34" charset="0"/>
              </a:rPr>
              <a:t>Sweet and Sour Spare Ribs</a:t>
            </a:r>
          </a:p>
          <a:p>
            <a:pPr algn="ctr"/>
            <a:r>
              <a:rPr lang="zh-CN" altLang="en-US" sz="2400" b="1" i="1" dirty="0">
                <a:solidFill>
                  <a:srgbClr val="FF0000"/>
                </a:solidFill>
                <a:ea typeface="Arial" panose="020B0604020202020204" pitchFamily="34" charset="0"/>
                <a:cs typeface="Arial" panose="020B0604020202020204" pitchFamily="34" charset="0"/>
              </a:rPr>
              <a:t>Sautéed Shredded Pork with Green Pepper</a:t>
            </a:r>
          </a:p>
          <a:p>
            <a:pPr algn="ctr"/>
            <a:r>
              <a:rPr lang="en-US" altLang="zh-CN" sz="2400" b="1" i="1" dirty="0">
                <a:solidFill>
                  <a:srgbClr val="FF0000"/>
                </a:solidFill>
                <a:ea typeface="Arial" panose="020B0604020202020204" pitchFamily="34" charset="0"/>
                <a:cs typeface="Arial" panose="020B0604020202020204" pitchFamily="34" charset="0"/>
              </a:rPr>
              <a:t>S</a:t>
            </a:r>
            <a:r>
              <a:rPr lang="zh-CN" altLang="en-US" sz="2400" b="1" i="1" dirty="0">
                <a:solidFill>
                  <a:srgbClr val="FF0000"/>
                </a:solidFill>
                <a:ea typeface="Arial" panose="020B0604020202020204" pitchFamily="34" charset="0"/>
                <a:cs typeface="Arial" panose="020B0604020202020204" pitchFamily="34" charset="0"/>
              </a:rPr>
              <a:t>tewed chicken with mushroom</a:t>
            </a:r>
          </a:p>
          <a:p>
            <a:pPr algn="ctr"/>
            <a:r>
              <a:rPr lang="zh-CN" altLang="en-US" sz="2400" b="1" i="1" u="sng" dirty="0">
                <a:solidFill>
                  <a:srgbClr val="FF0000"/>
                </a:solidFill>
                <a:ea typeface="Arial" panose="020B0604020202020204" pitchFamily="34" charset="0"/>
                <a:cs typeface="Arial" panose="020B0604020202020204" pitchFamily="34" charset="0"/>
              </a:rPr>
              <a:t>Bean Sauce Tofu                 Sweet-and-sour carp</a:t>
            </a:r>
          </a:p>
          <a:p>
            <a:pPr algn="ctr"/>
            <a:r>
              <a:rPr lang="zh-CN" altLang="en-US" sz="2400" b="1" i="1" dirty="0">
                <a:solidFill>
                  <a:srgbClr val="FF0000"/>
                </a:solidFill>
                <a:ea typeface="Arial" panose="020B0604020202020204" pitchFamily="34" charset="0"/>
                <a:cs typeface="Arial" panose="020B0604020202020204" pitchFamily="34" charset="0"/>
              </a:rPr>
              <a:t>West Lake Beef Soup          Mar-Boh Tofu</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9512" y="620688"/>
            <a:ext cx="8683625" cy="5637697"/>
          </a:xfrm>
          <a:prstGeom prst="rect">
            <a:avLst/>
          </a:prstGeom>
          <a:noFill/>
        </p:spPr>
        <p:txBody>
          <a:bodyPr wrap="square" rtlCol="0" anchor="t">
            <a:spAutoFit/>
          </a:bodyPr>
          <a:lstStyle/>
          <a:p>
            <a:pPr>
              <a:lnSpc>
                <a:spcPct val="150000"/>
              </a:lnSpc>
            </a:pPr>
            <a:r>
              <a:rPr lang="zh-CN" altLang="en-US" sz="2400" b="1" dirty="0">
                <a:solidFill>
                  <a:schemeClr val="bg2">
                    <a:lumMod val="60000"/>
                    <a:lumOff val="40000"/>
                  </a:schemeClr>
                </a:solidFill>
                <a:ea typeface="Arial" panose="020B0604020202020204" pitchFamily="34" charset="0"/>
                <a:cs typeface="Arial" panose="020B0604020202020204" pitchFamily="34" charset="0"/>
              </a:rPr>
              <a:t>第三，不要怕犯错，尽量多开口交流。</a:t>
            </a:r>
            <a:r>
              <a:rPr lang="zh-CN" altLang="en-US" sz="2400" b="1" dirty="0">
                <a:ea typeface="Arial" panose="020B0604020202020204" pitchFamily="34" charset="0"/>
                <a:cs typeface="Arial" panose="020B0604020202020204" pitchFamily="34" charset="0"/>
              </a:rPr>
              <a:t>只要不是在法庭上这种一句话都不能说错的场合，日常的口语交流犯犯错没有什么大不了的。很多同学日常说话是怕犯错，怕听不懂，怕用错语法，其实大可不必。即使是母语是英语的人，平时说话也难免犯些小错误，平时互相交流有时一两句话没听清也是常事，不必过度在意。没听清对方的说话，只要礼貌地请对方重复遍就行。</a:t>
            </a:r>
            <a:r>
              <a:rPr lang="zh-CN" altLang="en-US" sz="2400" b="1" dirty="0">
                <a:ea typeface="Arial" panose="020B0604020202020204" pitchFamily="34" charset="0"/>
                <a:cs typeface="Arial" panose="020B0604020202020204" pitchFamily="34" charset="0"/>
                <a:sym typeface="+mn-ea"/>
              </a:rPr>
              <a:t>一些小的不影响表达的小语法错误也不会让对方听不懂你的说话。只要大着胆子，多说，多交流，假以时日，口语能力一定会进步。</a:t>
            </a:r>
            <a:endParaRPr lang="zh-CN" altLang="en-US" sz="2400" b="1" dirty="0">
              <a:ea typeface="Arial" panose="020B0604020202020204" pitchFamily="34" charset="0"/>
              <a:cs typeface="Arial" panose="020B0604020202020204" pitchFamily="34" charset="0"/>
            </a:endParaRPr>
          </a:p>
          <a:p>
            <a:pPr>
              <a:lnSpc>
                <a:spcPct val="150000"/>
              </a:lnSpc>
            </a:pPr>
            <a:endParaRPr lang="zh-CN" altLang="en-US" sz="2400" b="1" dirty="0">
              <a:ea typeface="Arial" panose="020B0604020202020204" pitchFamily="34" charset="0"/>
              <a:cs typeface="Arial" panose="020B0604020202020204" pitchFamily="34" charset="0"/>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73990" y="81915"/>
            <a:ext cx="8778875" cy="579120"/>
          </a:xfrm>
          <a:prstGeom prst="rect">
            <a:avLst/>
          </a:prstGeom>
          <a:noFill/>
        </p:spPr>
        <p:txBody>
          <a:bodyPr wrap="square" rtlCol="0" anchor="t">
            <a:spAutoFit/>
          </a:bodyPr>
          <a:lstStyle/>
          <a:p>
            <a:r>
              <a:rPr lang="en-US" altLang="zh-CN" sz="3200" b="1">
                <a:solidFill>
                  <a:srgbClr val="FF0000"/>
                </a:solidFill>
                <a:ea typeface="Arial" panose="020B0604020202020204" pitchFamily="34" charset="0"/>
                <a:cs typeface="Arial" panose="020B0604020202020204" pitchFamily="34" charset="0"/>
              </a:rPr>
              <a:t>Charpter. 1 Characteristic of ECCE</a:t>
            </a:r>
          </a:p>
        </p:txBody>
      </p:sp>
      <p:sp>
        <p:nvSpPr>
          <p:cNvPr id="4" name="文本框 3"/>
          <p:cNvSpPr txBox="1"/>
          <p:nvPr/>
        </p:nvSpPr>
        <p:spPr>
          <a:xfrm>
            <a:off x="189865" y="832485"/>
            <a:ext cx="2540000" cy="579120"/>
          </a:xfrm>
          <a:prstGeom prst="rect">
            <a:avLst/>
          </a:prstGeom>
          <a:noFill/>
        </p:spPr>
        <p:txBody>
          <a:bodyPr wrap="square" rtlCol="0" anchor="t">
            <a:spAutoFit/>
          </a:bodyPr>
          <a:lstStyle/>
          <a:p>
            <a:r>
              <a:rPr lang="zh-CN" altLang="en-US" sz="3200" b="1">
                <a:solidFill>
                  <a:schemeClr val="bg2">
                    <a:lumMod val="60000"/>
                    <a:lumOff val="40000"/>
                  </a:schemeClr>
                </a:solidFill>
                <a:ea typeface="Arial" panose="020B0604020202020204" pitchFamily="34" charset="0"/>
                <a:cs typeface="Arial" panose="020B0604020202020204" pitchFamily="34" charset="0"/>
              </a:rPr>
              <a:t>1.文体</a:t>
            </a:r>
          </a:p>
        </p:txBody>
      </p:sp>
      <p:sp>
        <p:nvSpPr>
          <p:cNvPr id="5" name="文本框 4"/>
          <p:cNvSpPr txBox="1"/>
          <p:nvPr/>
        </p:nvSpPr>
        <p:spPr>
          <a:xfrm>
            <a:off x="189865" y="1340768"/>
            <a:ext cx="8532495" cy="1134413"/>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科技英语力求平易、客观和精确，避免行文晦涩、表露感情、刻意修辞等。行文时陈述句多，感叹句、疑问句少。例如:</a:t>
            </a:r>
          </a:p>
        </p:txBody>
      </p:sp>
      <p:sp>
        <p:nvSpPr>
          <p:cNvPr id="6" name="文本框 5"/>
          <p:cNvSpPr txBox="1"/>
          <p:nvPr/>
        </p:nvSpPr>
        <p:spPr>
          <a:xfrm>
            <a:off x="230504" y="2564904"/>
            <a:ext cx="8665845" cy="3693319"/>
          </a:xfrm>
          <a:prstGeom prst="rect">
            <a:avLst/>
          </a:prstGeom>
          <a:noFill/>
        </p:spPr>
        <p:txBody>
          <a:bodyPr wrap="square" rtlCol="0" anchor="t">
            <a:spAutoFit/>
          </a:bodyPr>
          <a:lstStyle/>
          <a:p>
            <a:r>
              <a:rPr lang="zh-CN" altLang="en-US" sz="2600" b="1" dirty="0">
                <a:latin typeface="Comic Sans MS" panose="030F0702030302020204" pitchFamily="66" charset="0"/>
                <a:ea typeface="Arial" panose="020B0604020202020204" pitchFamily="34" charset="0"/>
                <a:cs typeface="Arial" panose="020B0604020202020204" pitchFamily="34" charset="0"/>
              </a:rPr>
              <a:t>Since 1940 the chemical industry has grown at a remarkable rate.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The lion</a:t>
            </a:r>
            <a:r>
              <a:rPr lang="en-US" altLang="zh-CN"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s share</a:t>
            </a:r>
            <a:r>
              <a:rPr lang="zh-CN" altLang="en-US" sz="2600" b="1" u="sng" dirty="0">
                <a:latin typeface="Comic Sans MS" panose="030F0702030302020204" pitchFamily="66" charset="0"/>
                <a:ea typeface="Arial" panose="020B0604020202020204" pitchFamily="34" charset="0"/>
                <a:cs typeface="Arial" panose="020B0604020202020204" pitchFamily="34" charset="0"/>
              </a:rPr>
              <a:t> </a:t>
            </a:r>
            <a:r>
              <a:rPr lang="zh-CN" altLang="en-US" sz="2600" b="1" dirty="0">
                <a:latin typeface="Comic Sans MS" panose="030F0702030302020204" pitchFamily="66" charset="0"/>
                <a:ea typeface="Arial" panose="020B0604020202020204" pitchFamily="34" charset="0"/>
                <a:cs typeface="Arial" panose="020B0604020202020204" pitchFamily="34" charset="0"/>
              </a:rPr>
              <a:t>of this growth has been in the organic chemicals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sector</a:t>
            </a:r>
            <a:r>
              <a:rPr lang="zh-CN" altLang="en-US" sz="2600" b="1" dirty="0">
                <a:latin typeface="Comic Sans MS" panose="030F0702030302020204" pitchFamily="66" charset="0"/>
                <a:ea typeface="Arial" panose="020B0604020202020204" pitchFamily="34" charset="0"/>
                <a:cs typeface="Arial" panose="020B0604020202020204" pitchFamily="34" charset="0"/>
              </a:rPr>
              <a:t> due to the development and growth of the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petrochemicals</a:t>
            </a:r>
            <a:r>
              <a:rPr lang="zh-CN" altLang="en-US" sz="2600" b="1" dirty="0">
                <a:latin typeface="Comic Sans MS" panose="030F0702030302020204" pitchFamily="66" charset="0"/>
                <a:ea typeface="Arial" panose="020B0604020202020204" pitchFamily="34" charset="0"/>
                <a:cs typeface="Arial" panose="020B0604020202020204" pitchFamily="34" charset="0"/>
              </a:rPr>
              <a:t> area since 1950. The explosive growth in petrochemicals in the1960s and 1970s was largely due to the enormous increase in demand for synthetic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polymers</a:t>
            </a:r>
            <a:r>
              <a:rPr lang="zh-CN" altLang="en-US" sz="2600" b="1" dirty="0">
                <a:solidFill>
                  <a:srgbClr val="FF0000"/>
                </a:solidFill>
                <a:latin typeface="Comic Sans MS" panose="030F0702030302020204" pitchFamily="66" charset="0"/>
                <a:ea typeface="Arial" panose="020B0604020202020204" pitchFamily="34" charset="0"/>
                <a:cs typeface="Arial" panose="020B0604020202020204" pitchFamily="34" charset="0"/>
              </a:rPr>
              <a:t> </a:t>
            </a:r>
            <a:r>
              <a:rPr lang="zh-CN" altLang="en-US" sz="2600" b="1" dirty="0">
                <a:latin typeface="Comic Sans MS" panose="030F0702030302020204" pitchFamily="66" charset="0"/>
                <a:ea typeface="Arial" panose="020B0604020202020204" pitchFamily="34" charset="0"/>
                <a:cs typeface="Arial" panose="020B0604020202020204" pitchFamily="34" charset="0"/>
              </a:rPr>
              <a:t>such as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polyethylene</a:t>
            </a:r>
            <a:r>
              <a:rPr lang="zh-CN" altLang="en-US" sz="2600" b="1" dirty="0">
                <a:latin typeface="Comic Sans MS" panose="030F0702030302020204" pitchFamily="66" charset="0"/>
                <a:ea typeface="Arial" panose="020B0604020202020204" pitchFamily="34" charset="0"/>
                <a:cs typeface="Arial" panose="020B0604020202020204" pitchFamily="34" charset="0"/>
              </a:rPr>
              <a:t>,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polypropylene</a:t>
            </a:r>
            <a:r>
              <a:rPr lang="zh-CN" altLang="en-US" sz="2600" b="1" dirty="0">
                <a:latin typeface="Comic Sans MS" panose="030F0702030302020204" pitchFamily="66" charset="0"/>
                <a:ea typeface="Arial" panose="020B0604020202020204" pitchFamily="34" charset="0"/>
                <a:cs typeface="Arial" panose="020B0604020202020204" pitchFamily="34" charset="0"/>
              </a:rPr>
              <a:t>,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nylon</a:t>
            </a:r>
            <a:r>
              <a:rPr lang="zh-CN" altLang="en-US" sz="2600" b="1" dirty="0">
                <a:latin typeface="Comic Sans MS" panose="030F0702030302020204" pitchFamily="66" charset="0"/>
                <a:ea typeface="Arial" panose="020B0604020202020204" pitchFamily="34" charset="0"/>
                <a:cs typeface="Arial" panose="020B0604020202020204" pitchFamily="34" charset="0"/>
              </a:rPr>
              <a:t>,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polyesters</a:t>
            </a:r>
            <a:r>
              <a:rPr lang="zh-CN" altLang="en-US" sz="2600" b="1" dirty="0">
                <a:latin typeface="Comic Sans MS" panose="030F0702030302020204" pitchFamily="66" charset="0"/>
                <a:ea typeface="Arial" panose="020B0604020202020204" pitchFamily="34" charset="0"/>
                <a:cs typeface="Arial" panose="020B0604020202020204" pitchFamily="34" charset="0"/>
              </a:rPr>
              <a:t> and </a:t>
            </a:r>
            <a:r>
              <a:rPr lang="zh-CN" altLang="en-US" sz="2600" b="1" u="sng" dirty="0">
                <a:solidFill>
                  <a:srgbClr val="FF0000"/>
                </a:solidFill>
                <a:latin typeface="Comic Sans MS" panose="030F0702030302020204" pitchFamily="66" charset="0"/>
                <a:ea typeface="Arial" panose="020B0604020202020204" pitchFamily="34" charset="0"/>
                <a:cs typeface="Arial" panose="020B0604020202020204" pitchFamily="34" charset="0"/>
              </a:rPr>
              <a:t>epoxy resins</a:t>
            </a:r>
            <a:r>
              <a:rPr lang="en-US" altLang="zh-CN" sz="2600" b="1" dirty="0">
                <a:latin typeface="Comic Sans MS" panose="030F0702030302020204" pitchFamily="66" charset="0"/>
                <a:ea typeface="Arial" panose="020B0604020202020204" pitchFamily="34" charset="0"/>
                <a:cs typeface="Arial" panose="020B0604020202020204" pitchFamily="34" charset="0"/>
              </a:rPr>
              <a:t>.</a:t>
            </a:r>
          </a:p>
        </p:txBody>
      </p:sp>
      <p:cxnSp>
        <p:nvCxnSpPr>
          <p:cNvPr id="7" name="直接连接符 6"/>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22567" y="908720"/>
            <a:ext cx="8475980" cy="4076700"/>
          </a:xfrm>
          <a:prstGeom prst="rect">
            <a:avLst/>
          </a:prstGeom>
          <a:noFill/>
        </p:spPr>
        <p:txBody>
          <a:bodyPr wrap="square" rtlCol="0" anchor="t">
            <a:spAutoFit/>
          </a:bodyPr>
          <a:lstStyle/>
          <a:p>
            <a:r>
              <a:rPr lang="zh-CN" altLang="en-US" dirty="0">
                <a:latin typeface="Comic Sans MS" panose="030F0702030302020204" pitchFamily="66" charset="0"/>
                <a:ea typeface="Arial" panose="020B0604020202020204" pitchFamily="34" charset="0"/>
                <a:cs typeface="Arial" panose="020B0604020202020204" pitchFamily="34" charset="0"/>
                <a:sym typeface="+mn-ea"/>
              </a:rPr>
              <a:t>Since 1940 the chemical industry has grown at a remarkable rate.</a:t>
            </a:r>
            <a:endParaRPr lang="zh-CN" altLang="en-US" dirty="0">
              <a:latin typeface="Comic Sans MS" panose="030F0702030302020204" pitchFamily="66" charset="0"/>
              <a:ea typeface="Arial" panose="020B0604020202020204" pitchFamily="34" charset="0"/>
              <a:cs typeface="Arial" panose="020B0604020202020204" pitchFamily="34" charset="0"/>
            </a:endParaRPr>
          </a:p>
          <a:p>
            <a:endPar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endParaRPr>
          </a:p>
          <a:p>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The lion</a:t>
            </a:r>
            <a:r>
              <a:rPr lang="en-US" altLang="zh-CN"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s share</a:t>
            </a:r>
            <a:r>
              <a:rPr lang="zh-CN" altLang="en-US" u="sng" dirty="0">
                <a:latin typeface="Comic Sans MS" panose="030F0702030302020204" pitchFamily="66" charset="0"/>
                <a:ea typeface="Arial" panose="020B0604020202020204" pitchFamily="34" charset="0"/>
                <a:cs typeface="Arial" panose="020B0604020202020204" pitchFamily="34" charset="0"/>
                <a:sym typeface="+mn-ea"/>
              </a:rPr>
              <a:t> </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of this growth has been in the organic chemicals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sector</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due to the development and growth of the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petrochemicals</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area since 1950. </a:t>
            </a:r>
            <a:r>
              <a:rPr lang="zh-CN" altLang="en-US" dirty="0">
                <a:latin typeface="Comic Sans MS" panose="030F0702030302020204" pitchFamily="66" charset="0"/>
                <a:ea typeface="Arial" panose="020B0604020202020204" pitchFamily="34" charset="0"/>
                <a:cs typeface="Arial" panose="020B0604020202020204" pitchFamily="34" charset="0"/>
              </a:rPr>
              <a:t> </a:t>
            </a:r>
          </a:p>
        </p:txBody>
      </p:sp>
      <p:sp>
        <p:nvSpPr>
          <p:cNvPr id="3" name="文本框 2"/>
          <p:cNvSpPr txBox="1"/>
          <p:nvPr/>
        </p:nvSpPr>
        <p:spPr>
          <a:xfrm>
            <a:off x="1255192" y="2060848"/>
            <a:ext cx="6410729" cy="580415"/>
          </a:xfrm>
          <a:prstGeom prst="rect">
            <a:avLst/>
          </a:prstGeom>
          <a:noFill/>
        </p:spPr>
        <p:txBody>
          <a:bodyPr wrap="none" rtlCol="0" anchor="t">
            <a:spAutoFit/>
          </a:bodyPr>
          <a:lstStyle/>
          <a:p>
            <a:pPr>
              <a:lnSpc>
                <a:spcPct val="150000"/>
              </a:lnSpc>
            </a:pPr>
            <a:r>
              <a:rPr lang="zh-CN" altLang="en-US" sz="2400" b="1" dirty="0">
                <a:ea typeface="Arial" panose="020B0604020202020204" pitchFamily="34" charset="0"/>
                <a:cs typeface="Arial" panose="020B0604020202020204" pitchFamily="34" charset="0"/>
                <a:sym typeface="+mn-ea"/>
              </a:rPr>
              <a:t>自1940年以来，化学工业以惊人的速度增长。</a:t>
            </a:r>
          </a:p>
        </p:txBody>
      </p:sp>
      <p:sp>
        <p:nvSpPr>
          <p:cNvPr id="4" name="文本框 3"/>
          <p:cNvSpPr txBox="1"/>
          <p:nvPr/>
        </p:nvSpPr>
        <p:spPr>
          <a:xfrm>
            <a:off x="164405" y="5023085"/>
            <a:ext cx="8728075" cy="1134413"/>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sym typeface="+mn-ea"/>
              </a:rPr>
              <a:t>由于1950年以来</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石化产品</a:t>
            </a:r>
            <a:r>
              <a:rPr lang="zh-CN" altLang="en-US" sz="2400" b="1" dirty="0">
                <a:ea typeface="Arial" panose="020B0604020202020204" pitchFamily="34" charset="0"/>
                <a:cs typeface="Arial" panose="020B0604020202020204" pitchFamily="34" charset="0"/>
                <a:sym typeface="+mn-ea"/>
              </a:rPr>
              <a:t>的迅猛发展，这其中增长的</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最大一部分</a:t>
            </a:r>
            <a:r>
              <a:rPr lang="zh-CN" altLang="en-US" sz="2400" b="1" dirty="0">
                <a:ea typeface="Arial" panose="020B0604020202020204" pitchFamily="34" charset="0"/>
                <a:cs typeface="Arial" panose="020B0604020202020204" pitchFamily="34" charset="0"/>
                <a:sym typeface="+mn-ea"/>
              </a:rPr>
              <a:t>在于有机化学品（</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领域</a:t>
            </a:r>
            <a:r>
              <a:rPr lang="zh-CN" altLang="en-US" sz="2400" b="1" dirty="0">
                <a:ea typeface="Arial" panose="020B0604020202020204" pitchFamily="34" charset="0"/>
                <a:cs typeface="Arial" panose="020B0604020202020204" pitchFamily="34" charset="0"/>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strips(downLeft)">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000" fill="hold">
                                          <p:stCondLst>
                                            <p:cond delay="0"/>
                                          </p:stCondLst>
                                        </p:cTn>
                                        <p:tgtEl>
                                          <p:spTgt spid="4"/>
                                        </p:tgtEl>
                                        <p:attrNameLst>
                                          <p:attrName>style.visibility</p:attrName>
                                        </p:attrNameLst>
                                      </p:cBhvr>
                                      <p:to>
                                        <p:strVal val="visible"/>
                                      </p:to>
                                    </p:set>
                                    <p:animEffect transition="in" filter="strips(downLeft)">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9512" y="404664"/>
            <a:ext cx="8641715" cy="3323987"/>
          </a:xfrm>
          <a:prstGeom prst="rect">
            <a:avLst/>
          </a:prstGeom>
          <a:noFill/>
        </p:spPr>
        <p:txBody>
          <a:bodyPr wrap="square" rtlCol="0" anchor="t">
            <a:spAutoFit/>
          </a:bodyPr>
          <a:lstStyle/>
          <a:p>
            <a:r>
              <a:rPr lang="zh-CN" altLang="en-US" dirty="0">
                <a:latin typeface="Comic Sans MS" panose="030F0702030302020204" pitchFamily="66" charset="0"/>
                <a:ea typeface="Arial" panose="020B0604020202020204" pitchFamily="34" charset="0"/>
                <a:cs typeface="Arial" panose="020B0604020202020204" pitchFamily="34" charset="0"/>
                <a:sym typeface="+mn-ea"/>
              </a:rPr>
              <a:t>The explosive growth in petrochemicals </a:t>
            </a:r>
            <a:r>
              <a:rPr lang="zh-CN" altLang="en-US">
                <a:latin typeface="Comic Sans MS" panose="030F0702030302020204" pitchFamily="66" charset="0"/>
                <a:ea typeface="Arial" panose="020B0604020202020204" pitchFamily="34" charset="0"/>
                <a:cs typeface="Arial" panose="020B0604020202020204" pitchFamily="34" charset="0"/>
                <a:sym typeface="+mn-ea"/>
              </a:rPr>
              <a:t>in the 1960</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s and 1970s was largely due to the enormous increase in demand for synthetic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polymers</a:t>
            </a:r>
            <a:r>
              <a:rPr lang="zh-CN" altLang="en-US"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 </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such as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polyethylene</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polypropylene</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nylon</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polyesters</a:t>
            </a:r>
            <a:r>
              <a:rPr lang="zh-CN" altLang="en-US" dirty="0">
                <a:latin typeface="Comic Sans MS" panose="030F0702030302020204" pitchFamily="66" charset="0"/>
                <a:ea typeface="Arial" panose="020B0604020202020204" pitchFamily="34" charset="0"/>
                <a:cs typeface="Arial" panose="020B0604020202020204" pitchFamily="34" charset="0"/>
                <a:sym typeface="+mn-ea"/>
              </a:rPr>
              <a:t> and </a:t>
            </a:r>
            <a:r>
              <a:rPr lang="zh-CN" altLang="en-US"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epoxy resins</a:t>
            </a:r>
            <a:endParaRPr lang="zh-CN" altLang="en-US" dirty="0">
              <a:latin typeface="Comic Sans MS" panose="030F0702030302020204" pitchFamily="66" charset="0"/>
              <a:ea typeface="Arial" panose="020B0604020202020204" pitchFamily="34" charset="0"/>
              <a:cs typeface="Arial" panose="020B0604020202020204" pitchFamily="34" charset="0"/>
            </a:endParaRPr>
          </a:p>
        </p:txBody>
      </p:sp>
      <p:sp>
        <p:nvSpPr>
          <p:cNvPr id="3" name="文本框 2"/>
          <p:cNvSpPr txBox="1"/>
          <p:nvPr/>
        </p:nvSpPr>
        <p:spPr>
          <a:xfrm>
            <a:off x="188613" y="3933056"/>
            <a:ext cx="8675370" cy="1688411"/>
          </a:xfrm>
          <a:prstGeom prst="rect">
            <a:avLst/>
          </a:prstGeom>
          <a:noFill/>
        </p:spPr>
        <p:txBody>
          <a:bodyPr wrap="square" rtlCol="0" anchor="t">
            <a:spAutoFit/>
          </a:bodyPr>
          <a:lstStyle/>
          <a:p>
            <a:pPr>
              <a:lnSpc>
                <a:spcPct val="150000"/>
              </a:lnSpc>
            </a:pPr>
            <a:r>
              <a:rPr lang="zh-CN" altLang="en-US" sz="2400" dirty="0">
                <a:ea typeface="Arial" panose="020B0604020202020204" pitchFamily="34" charset="0"/>
                <a:cs typeface="Arial" panose="020B0604020202020204" pitchFamily="34" charset="0"/>
                <a:sym typeface="+mn-ea"/>
              </a:rPr>
              <a:t>20世纪60年代和70年代石化产品的爆炸式增长主要是由于对合成</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聚合物</a:t>
            </a:r>
            <a:r>
              <a:rPr lang="zh-CN" altLang="en-US" sz="2400" dirty="0">
                <a:ea typeface="Arial" panose="020B0604020202020204" pitchFamily="34" charset="0"/>
                <a:cs typeface="Arial" panose="020B0604020202020204" pitchFamily="34" charset="0"/>
                <a:sym typeface="+mn-ea"/>
              </a:rPr>
              <a:t>需求的大幅增长，如</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聚乙烯，聚丙烯，尼龙，聚酯</a:t>
            </a:r>
            <a:r>
              <a:rPr lang="zh-CN" altLang="en-US" sz="2400" dirty="0">
                <a:ea typeface="Arial" panose="020B0604020202020204" pitchFamily="34" charset="0"/>
                <a:cs typeface="Arial" panose="020B0604020202020204" pitchFamily="34" charset="0"/>
                <a:sym typeface="+mn-ea"/>
              </a:rPr>
              <a:t>和</a:t>
            </a:r>
            <a:r>
              <a:rPr lang="zh-CN" altLang="en-US" sz="2400" b="1" dirty="0">
                <a:solidFill>
                  <a:schemeClr val="bg2">
                    <a:lumMod val="60000"/>
                    <a:lumOff val="40000"/>
                  </a:schemeClr>
                </a:solidFill>
                <a:ea typeface="Arial" panose="020B0604020202020204" pitchFamily="34" charset="0"/>
                <a:cs typeface="Arial" panose="020B0604020202020204" pitchFamily="34" charset="0"/>
                <a:sym typeface="+mn-ea"/>
              </a:rPr>
              <a:t>环氧树脂</a:t>
            </a:r>
            <a:r>
              <a:rPr lang="zh-CN" altLang="en-US" sz="2400" dirty="0">
                <a:ea typeface="Arial" panose="020B0604020202020204" pitchFamily="34" charset="0"/>
                <a:cs typeface="Arial" panose="020B0604020202020204" pitchFamily="34" charset="0"/>
                <a:sym typeface="+mn-ea"/>
              </a:rPr>
              <a:t>等。</a:t>
            </a:r>
            <a:endParaRPr lang="zh-CN" altLang="en-US" sz="2400" dirty="0">
              <a:ea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strips(down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60" y="116632"/>
            <a:ext cx="3544560" cy="630942"/>
          </a:xfrm>
          <a:prstGeom prst="rect">
            <a:avLst/>
          </a:prstGeom>
          <a:noFill/>
        </p:spPr>
        <p:txBody>
          <a:bodyPr wrap="none" rtlCol="0" anchor="t">
            <a:spAutoFit/>
          </a:bodyPr>
          <a:lstStyle/>
          <a:p>
            <a:r>
              <a:rPr lang="zh-CN" altLang="en-US" i="1"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The lion</a:t>
            </a:r>
            <a:r>
              <a:rPr lang="en-US" altLang="zh-CN" i="1"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a:t>
            </a:r>
            <a:r>
              <a:rPr lang="zh-CN" altLang="en-US" i="1" u="sng" dirty="0">
                <a:solidFill>
                  <a:srgbClr val="FF0000"/>
                </a:solidFill>
                <a:latin typeface="Comic Sans MS" panose="030F0702030302020204" pitchFamily="66" charset="0"/>
                <a:ea typeface="Arial" panose="020B0604020202020204" pitchFamily="34" charset="0"/>
                <a:cs typeface="Arial" panose="020B0604020202020204" pitchFamily="34" charset="0"/>
                <a:sym typeface="+mn-ea"/>
              </a:rPr>
              <a:t>s share</a:t>
            </a:r>
          </a:p>
        </p:txBody>
      </p:sp>
      <p:sp>
        <p:nvSpPr>
          <p:cNvPr id="3" name="文本框 2"/>
          <p:cNvSpPr txBox="1"/>
          <p:nvPr/>
        </p:nvSpPr>
        <p:spPr>
          <a:xfrm>
            <a:off x="107504" y="1124744"/>
            <a:ext cx="8811895" cy="4126001"/>
          </a:xfrm>
          <a:prstGeom prst="rect">
            <a:avLst/>
          </a:prstGeom>
          <a:noFill/>
        </p:spPr>
        <p:txBody>
          <a:bodyPr wrap="square" rtlCol="0" anchor="t">
            <a:spAutoFit/>
          </a:bodyPr>
          <a:lstStyle/>
          <a:p>
            <a:pPr>
              <a:lnSpc>
                <a:spcPct val="150000"/>
              </a:lnSpc>
            </a:pPr>
            <a:r>
              <a:rPr lang="zh-CN" altLang="en-US" sz="2400" dirty="0">
                <a:ea typeface="Arial" panose="020B0604020202020204" pitchFamily="34" charset="0"/>
                <a:cs typeface="Arial" panose="020B0604020202020204" pitchFamily="34" charset="0"/>
              </a:rPr>
              <a:t>这个词现在的意思</a:t>
            </a:r>
            <a:r>
              <a:rPr lang="zh-CN" altLang="en-US" sz="2400" b="1" u="sng" dirty="0">
                <a:solidFill>
                  <a:srgbClr val="0000FF"/>
                </a:solidFill>
                <a:ea typeface="Arial" panose="020B0604020202020204" pitchFamily="34" charset="0"/>
                <a:cs typeface="Arial" panose="020B0604020202020204" pitchFamily="34" charset="0"/>
              </a:rPr>
              <a:t>和狮子没有什么关系</a:t>
            </a:r>
            <a:r>
              <a:rPr lang="zh-CN" altLang="en-US" sz="2400" dirty="0">
                <a:ea typeface="Arial" panose="020B0604020202020204" pitchFamily="34" charset="0"/>
                <a:cs typeface="Arial" panose="020B0604020202020204" pitchFamily="34" charset="0"/>
              </a:rPr>
              <a:t>,它经常出现在一些分析报告中,如：</a:t>
            </a:r>
          </a:p>
          <a:p>
            <a:pPr>
              <a:lnSpc>
                <a:spcPct val="150000"/>
              </a:lnSpc>
            </a:pPr>
            <a:r>
              <a:rPr lang="zh-CN" altLang="en-US" sz="2400" dirty="0">
                <a:ea typeface="Arial" panose="020B0604020202020204" pitchFamily="34" charset="0"/>
                <a:cs typeface="Arial" panose="020B0604020202020204" pitchFamily="34" charset="0"/>
              </a:rPr>
              <a:t>As usual, </a:t>
            </a:r>
            <a:r>
              <a:rPr lang="zh-CN" altLang="en-US" sz="2400" u="sng" dirty="0">
                <a:solidFill>
                  <a:schemeClr val="bg2">
                    <a:lumMod val="60000"/>
                    <a:lumOff val="40000"/>
                  </a:schemeClr>
                </a:solidFill>
                <a:ea typeface="Arial" panose="020B0604020202020204" pitchFamily="34" charset="0"/>
                <a:cs typeface="Arial" panose="020B0604020202020204" pitchFamily="34" charset="0"/>
              </a:rPr>
              <a:t>the lion's share</a:t>
            </a:r>
            <a:r>
              <a:rPr lang="zh-CN" altLang="en-US" sz="2400" dirty="0">
                <a:ea typeface="Arial" panose="020B0604020202020204" pitchFamily="34" charset="0"/>
                <a:cs typeface="Arial" panose="020B0604020202020204" pitchFamily="34" charset="0"/>
              </a:rPr>
              <a:t> of the budget is for defence.</a:t>
            </a:r>
          </a:p>
          <a:p>
            <a:pPr>
              <a:lnSpc>
                <a:spcPct val="150000"/>
              </a:lnSpc>
            </a:pPr>
            <a:r>
              <a:rPr lang="zh-CN" altLang="en-US" sz="2400" dirty="0">
                <a:ea typeface="Arial" panose="020B0604020202020204" pitchFamily="34" charset="0"/>
                <a:cs typeface="Arial" panose="020B0604020202020204" pitchFamily="34" charset="0"/>
              </a:rPr>
              <a:t>“如往常一样,预算中的</a:t>
            </a:r>
            <a:r>
              <a:rPr lang="zh-CN" altLang="en-US" sz="2400" b="1" dirty="0">
                <a:solidFill>
                  <a:schemeClr val="bg2">
                    <a:lumMod val="60000"/>
                    <a:lumOff val="40000"/>
                  </a:schemeClr>
                </a:solidFill>
                <a:ea typeface="Arial" panose="020B0604020202020204" pitchFamily="34" charset="0"/>
                <a:cs typeface="Arial" panose="020B0604020202020204" pitchFamily="34" charset="0"/>
              </a:rPr>
              <a:t>最大一项</a:t>
            </a:r>
            <a:r>
              <a:rPr lang="zh-CN" altLang="en-US" sz="2400" dirty="0">
                <a:ea typeface="Arial" panose="020B0604020202020204" pitchFamily="34" charset="0"/>
                <a:cs typeface="Arial" panose="020B0604020202020204" pitchFamily="34" charset="0"/>
              </a:rPr>
              <a:t>照例是国防费用.”</a:t>
            </a:r>
          </a:p>
          <a:p>
            <a:pPr>
              <a:lnSpc>
                <a:spcPct val="150000"/>
              </a:lnSpc>
            </a:pPr>
            <a:r>
              <a:rPr lang="zh-CN" altLang="en-US" sz="2400" u="sng" dirty="0">
                <a:solidFill>
                  <a:srgbClr val="FF0000"/>
                </a:solidFill>
                <a:effectLst>
                  <a:outerShdw blurRad="38100" dist="38100" dir="2700000" algn="tl">
                    <a:srgbClr val="000000">
                      <a:alpha val="43137"/>
                    </a:srgbClr>
                  </a:outerShdw>
                </a:effectLst>
                <a:ea typeface="Arial" panose="020B0604020202020204" pitchFamily="34" charset="0"/>
                <a:cs typeface="Arial" panose="020B0604020202020204" pitchFamily="34" charset="0"/>
              </a:rPr>
              <a:t>the lion's share意思就是“最大或最好的一份”. </a:t>
            </a:r>
            <a:r>
              <a:rPr lang="zh-CN" altLang="en-US" sz="2400" dirty="0">
                <a:ea typeface="Arial" panose="020B0604020202020204" pitchFamily="34" charset="0"/>
                <a:cs typeface="Arial" panose="020B0604020202020204" pitchFamily="34" charset="0"/>
              </a:rPr>
              <a:t>典故</a:t>
            </a:r>
            <a:r>
              <a:rPr lang="en-US" altLang="zh-CN" sz="2400" dirty="0">
                <a:ea typeface="Arial" panose="020B0604020202020204" pitchFamily="34" charset="0"/>
                <a:cs typeface="Arial" panose="020B0604020202020204" pitchFamily="34" charset="0"/>
              </a:rPr>
              <a:t>-</a:t>
            </a:r>
            <a:r>
              <a:rPr lang="zh-CN" altLang="en-US" sz="2400" dirty="0">
                <a:ea typeface="Arial" panose="020B0604020202020204" pitchFamily="34" charset="0"/>
                <a:cs typeface="Arial" panose="020B0604020202020204" pitchFamily="34" charset="0"/>
              </a:rPr>
              <a:t>《伊索寓言》,故事中狮子将其他所有动物的猎物都攫为己有.所以现在人们就用它来形容份额最大的一部分.</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6380" y="962025"/>
            <a:ext cx="8532495" cy="1158240"/>
          </a:xfrm>
          <a:prstGeom prst="rect">
            <a:avLst/>
          </a:prstGeom>
          <a:noFill/>
        </p:spPr>
        <p:txBody>
          <a:bodyPr wrap="square" rtlCol="0" anchor="t">
            <a:spAutoFit/>
          </a:bodyPr>
          <a:lstStyle/>
          <a:p>
            <a:r>
              <a:rPr lang="zh-CN" altLang="en-US" u="sng">
                <a:solidFill>
                  <a:schemeClr val="bg2">
                    <a:lumMod val="60000"/>
                    <a:lumOff val="40000"/>
                  </a:schemeClr>
                </a:solidFill>
                <a:ea typeface="Arial" panose="020B0604020202020204" pitchFamily="34" charset="0"/>
                <a:cs typeface="Arial" panose="020B0604020202020204" pitchFamily="34" charset="0"/>
                <a:sym typeface="+mn-ea"/>
              </a:rPr>
              <a:t>The lion's share</a:t>
            </a:r>
            <a:r>
              <a:rPr lang="zh-CN" altLang="en-US">
                <a:ea typeface="Arial" panose="020B0604020202020204" pitchFamily="34" charset="0"/>
                <a:cs typeface="Arial" panose="020B0604020202020204" pitchFamily="34" charset="0"/>
                <a:sym typeface="+mn-ea"/>
              </a:rPr>
              <a:t> of the responsibility for getting things done fell on my shoulders.</a:t>
            </a:r>
            <a:endParaRPr lang="zh-CN" altLang="en-US">
              <a:ea typeface="Arial" panose="020B0604020202020204" pitchFamily="34" charset="0"/>
              <a:cs typeface="Arial" panose="020B0604020202020204" pitchFamily="34" charset="0"/>
            </a:endParaRPr>
          </a:p>
        </p:txBody>
      </p:sp>
      <p:sp>
        <p:nvSpPr>
          <p:cNvPr id="3" name="文本框 2"/>
          <p:cNvSpPr txBox="1"/>
          <p:nvPr/>
        </p:nvSpPr>
        <p:spPr>
          <a:xfrm>
            <a:off x="399098" y="2405380"/>
            <a:ext cx="7868285" cy="624840"/>
          </a:xfrm>
          <a:prstGeom prst="rect">
            <a:avLst/>
          </a:prstGeom>
          <a:noFill/>
        </p:spPr>
        <p:txBody>
          <a:bodyPr wrap="none" rtlCol="0" anchor="t">
            <a:spAutoFit/>
          </a:bodyPr>
          <a:lstStyle/>
          <a:p>
            <a:r>
              <a:rPr lang="zh-CN" altLang="en-US">
                <a:ea typeface="Arial" panose="020B0604020202020204" pitchFamily="34" charset="0"/>
                <a:cs typeface="Arial" panose="020B0604020202020204" pitchFamily="34" charset="0"/>
                <a:sym typeface="+mn-ea"/>
              </a:rPr>
              <a:t>把事情干完的</a:t>
            </a:r>
            <a:r>
              <a:rPr lang="zh-CN" altLang="en-US" b="1" u="sng">
                <a:solidFill>
                  <a:schemeClr val="bg2">
                    <a:lumMod val="60000"/>
                    <a:lumOff val="40000"/>
                  </a:schemeClr>
                </a:solidFill>
                <a:ea typeface="Arial" panose="020B0604020202020204" pitchFamily="34" charset="0"/>
                <a:cs typeface="Arial" panose="020B0604020202020204" pitchFamily="34" charset="0"/>
                <a:sym typeface="+mn-ea"/>
              </a:rPr>
              <a:t>大部分</a:t>
            </a:r>
            <a:r>
              <a:rPr lang="zh-CN" altLang="en-US">
                <a:ea typeface="Arial" panose="020B0604020202020204" pitchFamily="34" charset="0"/>
                <a:cs typeface="Arial" panose="020B0604020202020204" pitchFamily="34" charset="0"/>
                <a:sym typeface="+mn-ea"/>
              </a:rPr>
              <a:t>责任落在我的肩上.</a:t>
            </a:r>
            <a:endParaRPr lang="zh-CN" altLang="en-US">
              <a:ea typeface="Arial" panose="020B0604020202020204" pitchFamily="34" charset="0"/>
              <a:cs typeface="Arial" panose="020B0604020202020204" pitchFamily="34" charset="0"/>
            </a:endParaRPr>
          </a:p>
        </p:txBody>
      </p:sp>
      <p:sp>
        <p:nvSpPr>
          <p:cNvPr id="4" name="文本框 3"/>
          <p:cNvSpPr txBox="1"/>
          <p:nvPr/>
        </p:nvSpPr>
        <p:spPr>
          <a:xfrm>
            <a:off x="246380" y="3390900"/>
            <a:ext cx="8464550" cy="1798320"/>
          </a:xfrm>
          <a:prstGeom prst="rect">
            <a:avLst/>
          </a:prstGeom>
          <a:noFill/>
        </p:spPr>
        <p:txBody>
          <a:bodyPr wrap="square" rtlCol="0" anchor="t">
            <a:spAutoFit/>
          </a:bodyPr>
          <a:lstStyle/>
          <a:p>
            <a:r>
              <a:rPr lang="zh-CN" altLang="en-US">
                <a:ea typeface="Arial" panose="020B0604020202020204" pitchFamily="34" charset="0"/>
                <a:cs typeface="Arial" panose="020B0604020202020204" pitchFamily="34" charset="0"/>
              </a:rPr>
              <a:t>Military and nuclear research have received </a:t>
            </a:r>
            <a:r>
              <a:rPr lang="zh-CN" altLang="en-US" u="sng">
                <a:solidFill>
                  <a:schemeClr val="bg2">
                    <a:lumMod val="60000"/>
                    <a:lumOff val="40000"/>
                  </a:schemeClr>
                </a:solidFill>
                <a:ea typeface="Arial" panose="020B0604020202020204" pitchFamily="34" charset="0"/>
                <a:cs typeface="Arial" panose="020B0604020202020204" pitchFamily="34" charset="0"/>
              </a:rPr>
              <a:t>the lion's share</a:t>
            </a:r>
            <a:r>
              <a:rPr lang="zh-CN" altLang="en-US">
                <a:ea typeface="Arial" panose="020B0604020202020204" pitchFamily="34" charset="0"/>
                <a:cs typeface="Arial" panose="020B0604020202020204" pitchFamily="34" charset="0"/>
              </a:rPr>
              <a:t> of public funding. </a:t>
            </a:r>
          </a:p>
          <a:p>
            <a:endParaRPr lang="zh-CN" altLang="en-US">
              <a:ea typeface="Arial" panose="020B0604020202020204" pitchFamily="34" charset="0"/>
              <a:cs typeface="Arial" panose="020B0604020202020204" pitchFamily="34" charset="0"/>
            </a:endParaRPr>
          </a:p>
        </p:txBody>
      </p:sp>
      <p:sp>
        <p:nvSpPr>
          <p:cNvPr id="5" name="文本框 4"/>
          <p:cNvSpPr txBox="1"/>
          <p:nvPr/>
        </p:nvSpPr>
        <p:spPr>
          <a:xfrm>
            <a:off x="339090" y="5037455"/>
            <a:ext cx="8465185" cy="624840"/>
          </a:xfrm>
          <a:prstGeom prst="rect">
            <a:avLst/>
          </a:prstGeom>
          <a:noFill/>
        </p:spPr>
        <p:txBody>
          <a:bodyPr wrap="square" rtlCol="0" anchor="t">
            <a:spAutoFit/>
          </a:bodyPr>
          <a:lstStyle/>
          <a:p>
            <a:r>
              <a:rPr lang="zh-CN" altLang="en-US" b="1" u="sng">
                <a:solidFill>
                  <a:schemeClr val="bg2">
                    <a:lumMod val="60000"/>
                    <a:lumOff val="40000"/>
                  </a:schemeClr>
                </a:solidFill>
                <a:ea typeface="Arial" panose="020B0604020202020204" pitchFamily="34" charset="0"/>
                <a:cs typeface="Arial" panose="020B0604020202020204" pitchFamily="34" charset="0"/>
                <a:sym typeface="+mn-ea"/>
              </a:rPr>
              <a:t>大部分</a:t>
            </a:r>
            <a:r>
              <a:rPr lang="zh-CN" altLang="en-US">
                <a:ea typeface="Arial" panose="020B0604020202020204" pitchFamily="34" charset="0"/>
                <a:cs typeface="Arial" panose="020B0604020202020204" pitchFamily="34" charset="0"/>
                <a:sym typeface="+mn-ea"/>
              </a:rPr>
              <a:t>公共资金都为军事与核研究所占。</a:t>
            </a:r>
            <a:endParaRPr lang="zh-CN" altLang="en-US">
              <a:ea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strips(downLeft)">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strips(downLeft)">
                                      <p:cBhvr>
                                        <p:cTn id="1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1520" y="404664"/>
            <a:ext cx="8688705" cy="5603329"/>
          </a:xfrm>
          <a:prstGeom prst="rect">
            <a:avLst/>
          </a:prstGeom>
          <a:noFill/>
        </p:spPr>
        <p:txBody>
          <a:bodyPr wrap="square" rtlCol="0" anchor="t">
            <a:spAutoFit/>
          </a:bodyPr>
          <a:lstStyle/>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sector</a:t>
            </a:r>
            <a:r>
              <a:rPr lang="zh-CN" altLang="en-US" sz="2400" dirty="0">
                <a:ea typeface="Arial" panose="020B0604020202020204" pitchFamily="34" charset="0"/>
                <a:cs typeface="Arial" panose="020B0604020202020204" pitchFamily="34" charset="0"/>
                <a:sym typeface="+mn-ea"/>
              </a:rPr>
              <a:t>  [ˈsɛktɚ, -ˌtɔr] </a:t>
            </a:r>
            <a:r>
              <a:rPr lang="zh-CN" altLang="en-US" sz="2400" b="1" dirty="0">
                <a:ea typeface="Arial" panose="020B0604020202020204" pitchFamily="34" charset="0"/>
                <a:cs typeface="Arial" panose="020B0604020202020204" pitchFamily="34" charset="0"/>
                <a:sym typeface="+mn-ea"/>
              </a:rPr>
              <a:t>（尤指一国经济的）部门，领域，行业 </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petrochemicals</a:t>
            </a:r>
            <a:r>
              <a:rPr lang="zh-CN" altLang="en-US" sz="2400" dirty="0">
                <a:ea typeface="Arial" panose="020B0604020202020204" pitchFamily="34" charset="0"/>
                <a:cs typeface="Arial" panose="020B0604020202020204" pitchFamily="34" charset="0"/>
                <a:sym typeface="+mn-ea"/>
              </a:rPr>
              <a:t>  [ˌpetroʊ'kemɪkəlz] 石化</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polymers</a:t>
            </a:r>
            <a:r>
              <a:rPr lang="zh-CN" altLang="en-US" sz="2400" dirty="0">
                <a:ea typeface="Arial" panose="020B0604020202020204" pitchFamily="34" charset="0"/>
                <a:cs typeface="Arial" panose="020B0604020202020204" pitchFamily="34" charset="0"/>
                <a:sym typeface="+mn-ea"/>
              </a:rPr>
              <a:t>  ['pɒlɪməs] 聚合物</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polyethylene </a:t>
            </a:r>
            <a:r>
              <a:rPr lang="zh-CN" altLang="en-US" sz="2400" u="sng" dirty="0">
                <a:ea typeface="Arial" panose="020B0604020202020204" pitchFamily="34" charset="0"/>
                <a:cs typeface="Arial" panose="020B0604020202020204" pitchFamily="34" charset="0"/>
                <a:sym typeface="+mn-ea"/>
              </a:rPr>
              <a:t>[ˌpɑ:liˈeθəli:n] 聚乙烯</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polypropylene</a:t>
            </a:r>
            <a:r>
              <a:rPr lang="zh-CN" altLang="en-US" sz="2400" u="sng" dirty="0">
                <a:ea typeface="Arial" panose="020B0604020202020204" pitchFamily="34" charset="0"/>
                <a:cs typeface="Arial" panose="020B0604020202020204" pitchFamily="34" charset="0"/>
                <a:sym typeface="+mn-ea"/>
              </a:rPr>
              <a:t> [ˌpɑ:liˈproʊpəli:n] 聚丙烯</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nylon</a:t>
            </a:r>
            <a:r>
              <a:rPr lang="zh-CN" altLang="en-US" sz="2400" dirty="0">
                <a:ea typeface="Arial" panose="020B0604020202020204" pitchFamily="34" charset="0"/>
                <a:cs typeface="Arial" panose="020B0604020202020204" pitchFamily="34" charset="0"/>
                <a:sym typeface="+mn-ea"/>
              </a:rPr>
              <a:t> [ˈnaɪlɑ:n] 尼龙</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polyesters</a:t>
            </a:r>
            <a:r>
              <a:rPr lang="zh-CN" altLang="en-US" sz="2400" dirty="0">
                <a:solidFill>
                  <a:srgbClr val="0000FF"/>
                </a:solidFill>
                <a:ea typeface="Arial" panose="020B0604020202020204" pitchFamily="34" charset="0"/>
                <a:cs typeface="Arial" panose="020B0604020202020204" pitchFamily="34" charset="0"/>
                <a:sym typeface="+mn-ea"/>
              </a:rPr>
              <a:t> </a:t>
            </a:r>
            <a:r>
              <a:rPr lang="zh-CN" altLang="en-US" sz="2400" dirty="0">
                <a:ea typeface="Arial" panose="020B0604020202020204" pitchFamily="34" charset="0"/>
                <a:cs typeface="Arial" panose="020B0604020202020204" pitchFamily="34" charset="0"/>
                <a:sym typeface="+mn-ea"/>
              </a:rPr>
              <a:t>['pɒlɪˌestəz] 聚酯</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epoxy</a:t>
            </a:r>
            <a:r>
              <a:rPr lang="zh-CN" altLang="en-US" sz="2400" u="sng" dirty="0">
                <a:ea typeface="Arial" panose="020B0604020202020204" pitchFamily="34" charset="0"/>
                <a:cs typeface="Arial" panose="020B0604020202020204" pitchFamily="34" charset="0"/>
                <a:sym typeface="+mn-ea"/>
              </a:rPr>
              <a:t> [ɪˈpɑ:ksi] 环氧</a:t>
            </a:r>
          </a:p>
          <a:p>
            <a:pPr>
              <a:lnSpc>
                <a:spcPct val="150000"/>
              </a:lnSpc>
            </a:pPr>
            <a:r>
              <a:rPr lang="zh-CN" altLang="en-US" sz="2400" u="sng" dirty="0">
                <a:solidFill>
                  <a:srgbClr val="0000FF"/>
                </a:solidFill>
                <a:ea typeface="Arial" panose="020B0604020202020204" pitchFamily="34" charset="0"/>
                <a:cs typeface="Arial" panose="020B0604020202020204" pitchFamily="34" charset="0"/>
                <a:sym typeface="+mn-ea"/>
              </a:rPr>
              <a:t>resins</a:t>
            </a:r>
            <a:r>
              <a:rPr lang="zh-CN" altLang="en-US" sz="2400" u="sng" dirty="0">
                <a:ea typeface="Arial" panose="020B0604020202020204" pitchFamily="34" charset="0"/>
                <a:cs typeface="Arial" panose="020B0604020202020204" pitchFamily="34" charset="0"/>
                <a:sym typeface="+mn-ea"/>
              </a:rPr>
              <a:t> ['rezɪnz] 树脂</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4522" y="548680"/>
            <a:ext cx="8672830" cy="1688411"/>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科技论文作者在说明事理、提出设想、探讨问题和推导公式时，常常涉及各种前提、条件和场合。为了避免武断，保持谦虚或谨慎的态度，</a:t>
            </a:r>
            <a:r>
              <a:rPr lang="zh-CN" altLang="en-US" sz="2400" b="1" u="sng" dirty="0">
                <a:solidFill>
                  <a:srgbClr val="FF0000"/>
                </a:solidFill>
                <a:ea typeface="Arial" panose="020B0604020202020204" pitchFamily="34" charset="0"/>
                <a:cs typeface="Arial" panose="020B0604020202020204" pitchFamily="34" charset="0"/>
              </a:rPr>
              <a:t>经常使用虚拟语气</a:t>
            </a:r>
            <a:r>
              <a:rPr lang="zh-CN" altLang="en-US" sz="2400" b="1" dirty="0">
                <a:ea typeface="Arial" panose="020B0604020202020204" pitchFamily="34" charset="0"/>
                <a:cs typeface="Arial" panose="020B0604020202020204" pitchFamily="34" charset="0"/>
              </a:rPr>
              <a:t>，使口吻变得委婉。例如</a:t>
            </a:r>
          </a:p>
        </p:txBody>
      </p:sp>
      <p:sp>
        <p:nvSpPr>
          <p:cNvPr id="3" name="文本框 2"/>
          <p:cNvSpPr txBox="1"/>
          <p:nvPr/>
        </p:nvSpPr>
        <p:spPr>
          <a:xfrm>
            <a:off x="184522" y="2564904"/>
            <a:ext cx="8738235" cy="2245360"/>
          </a:xfrm>
          <a:prstGeom prst="rect">
            <a:avLst/>
          </a:prstGeom>
          <a:noFill/>
        </p:spPr>
        <p:txBody>
          <a:bodyPr wrap="square" rtlCol="0" anchor="t">
            <a:spAutoFit/>
          </a:bodyPr>
          <a:lstStyle/>
          <a:p>
            <a:r>
              <a:rPr lang="zh-CN" altLang="en-US" dirty="0">
                <a:solidFill>
                  <a:srgbClr val="0000FF"/>
                </a:solidFill>
                <a:latin typeface="Comic Sans MS" panose="030F0702030302020204" pitchFamily="66" charset="0"/>
                <a:ea typeface="Arial" panose="020B0604020202020204" pitchFamily="34" charset="0"/>
                <a:cs typeface="Arial" panose="020B0604020202020204" pitchFamily="34" charset="0"/>
              </a:rPr>
              <a:t>If a pound of sand were broken up and turned into atomic energy, there would be enough power to supply the whole of Europe for a few years</a:t>
            </a:r>
            <a:r>
              <a:rPr lang="en-US" altLang="zh-CN" dirty="0">
                <a:solidFill>
                  <a:srgbClr val="0000FF"/>
                </a:solidFill>
                <a:latin typeface="Comic Sans MS" panose="030F0702030302020204" pitchFamily="66" charset="0"/>
                <a:ea typeface="Arial" panose="020B0604020202020204" pitchFamily="34" charset="0"/>
                <a:cs typeface="Arial" panose="020B0604020202020204" pitchFamily="34" charset="0"/>
              </a:rPr>
              <a:t>.</a:t>
            </a:r>
          </a:p>
        </p:txBody>
      </p:sp>
      <p:sp>
        <p:nvSpPr>
          <p:cNvPr id="4" name="文本框 3"/>
          <p:cNvSpPr txBox="1"/>
          <p:nvPr/>
        </p:nvSpPr>
        <p:spPr>
          <a:xfrm>
            <a:off x="184522" y="5085184"/>
            <a:ext cx="8500745" cy="1076325"/>
          </a:xfrm>
          <a:prstGeom prst="rect">
            <a:avLst/>
          </a:prstGeom>
          <a:noFill/>
        </p:spPr>
        <p:txBody>
          <a:bodyPr wrap="square" rtlCol="0" anchor="t">
            <a:spAutoFit/>
          </a:bodyPr>
          <a:lstStyle/>
          <a:p>
            <a:r>
              <a:rPr lang="zh-CN" altLang="en-US" sz="3200" b="1" dirty="0">
                <a:solidFill>
                  <a:srgbClr val="FF0000"/>
                </a:solidFill>
                <a:ea typeface="Arial" panose="020B0604020202020204" pitchFamily="34" charset="0"/>
                <a:cs typeface="Arial" panose="020B0604020202020204" pitchFamily="34" charset="0"/>
              </a:rPr>
              <a:t>如果一磅沙子裂变，放出(所有)原子能，那将够整个欧洲用几年。</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97485" y="1995170"/>
            <a:ext cx="8501380" cy="583565"/>
          </a:xfrm>
          <a:prstGeom prst="rect">
            <a:avLst/>
          </a:prstGeom>
          <a:noFill/>
        </p:spPr>
        <p:txBody>
          <a:bodyPr wrap="square" rtlCol="0" anchor="t">
            <a:spAutoFit/>
          </a:bodyPr>
          <a:lstStyle/>
          <a:p>
            <a:r>
              <a:rPr lang="zh-CN" altLang="en-US" sz="3200" b="1">
                <a:ea typeface="Arial" panose="020B0604020202020204" pitchFamily="34" charset="0"/>
                <a:cs typeface="Arial" panose="020B0604020202020204" pitchFamily="34" charset="0"/>
              </a:rPr>
              <a:t>在说明注意事项时，则常常使用祈使句。例如:</a:t>
            </a:r>
          </a:p>
        </p:txBody>
      </p:sp>
      <p:sp>
        <p:nvSpPr>
          <p:cNvPr id="4" name="文本框 3"/>
          <p:cNvSpPr txBox="1"/>
          <p:nvPr/>
        </p:nvSpPr>
        <p:spPr>
          <a:xfrm>
            <a:off x="354330" y="2707640"/>
            <a:ext cx="8204835" cy="629920"/>
          </a:xfrm>
          <a:prstGeom prst="rect">
            <a:avLst/>
          </a:prstGeom>
          <a:noFill/>
        </p:spPr>
        <p:txBody>
          <a:bodyPr wrap="square" rtlCol="0" anchor="t">
            <a:spAutoFit/>
          </a:bodyPr>
          <a:lstStyle/>
          <a:p>
            <a:r>
              <a:rPr lang="zh-CN" altLang="en-US">
                <a:solidFill>
                  <a:srgbClr val="0000FF"/>
                </a:solidFill>
                <a:ea typeface="Arial" panose="020B0604020202020204" pitchFamily="34" charset="0"/>
                <a:cs typeface="Arial" panose="020B0604020202020204" pitchFamily="34" charset="0"/>
              </a:rPr>
              <a:t>Be careful not to mix the liquids</a:t>
            </a:r>
          </a:p>
        </p:txBody>
      </p:sp>
      <p:sp>
        <p:nvSpPr>
          <p:cNvPr id="5" name="文本框 4"/>
          <p:cNvSpPr txBox="1"/>
          <p:nvPr/>
        </p:nvSpPr>
        <p:spPr>
          <a:xfrm>
            <a:off x="354330" y="3526790"/>
            <a:ext cx="6532880" cy="583565"/>
          </a:xfrm>
          <a:prstGeom prst="rect">
            <a:avLst/>
          </a:prstGeom>
          <a:noFill/>
        </p:spPr>
        <p:txBody>
          <a:bodyPr wrap="square" rtlCol="0" anchor="t">
            <a:spAutoFit/>
          </a:bodyPr>
          <a:lstStyle/>
          <a:p>
            <a:r>
              <a:rPr lang="zh-CN" altLang="en-US" sz="3200" b="1">
                <a:ea typeface="Arial" panose="020B0604020202020204" pitchFamily="34" charset="0"/>
                <a:cs typeface="Arial" panose="020B0604020202020204" pitchFamily="34" charset="0"/>
              </a:rPr>
              <a:t>注意!不要把这几种液体混起来。</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03200" y="850900"/>
            <a:ext cx="8736965" cy="4458400"/>
          </a:xfrm>
          <a:prstGeom prst="rect">
            <a:avLst/>
          </a:prstGeom>
          <a:noFill/>
        </p:spPr>
        <p:txBody>
          <a:bodyPr wrap="square" rtlCol="0" anchor="t">
            <a:spAutoFit/>
          </a:bodyPr>
          <a:lstStyle/>
          <a:p>
            <a:pPr>
              <a:lnSpc>
                <a:spcPct val="150000"/>
              </a:lnSpc>
            </a:pPr>
            <a:r>
              <a:rPr lang="zh-CN" altLang="en-US" sz="2400" b="1" dirty="0">
                <a:solidFill>
                  <a:srgbClr val="FF0000"/>
                </a:solidFill>
                <a:ea typeface="Arial" panose="020B0604020202020204" pitchFamily="34" charset="0"/>
                <a:cs typeface="Arial" panose="020B0604020202020204" pitchFamily="34" charset="0"/>
              </a:rPr>
              <a:t>另外，科技英语的表达方式较为程式化</a:t>
            </a:r>
            <a:r>
              <a:rPr lang="zh-CN" altLang="en-US" sz="2400" b="1" dirty="0">
                <a:ea typeface="Arial" panose="020B0604020202020204" pitchFamily="34" charset="0"/>
                <a:cs typeface="Arial" panose="020B0604020202020204" pitchFamily="34" charset="0"/>
              </a:rPr>
              <a:t>。科技文章往往由</a:t>
            </a:r>
            <a:r>
              <a:rPr lang="zh-CN" altLang="en-US" sz="2400" b="1" dirty="0">
                <a:solidFill>
                  <a:schemeClr val="bg2">
                    <a:lumMod val="60000"/>
                    <a:lumOff val="40000"/>
                  </a:schemeClr>
                </a:solidFill>
                <a:ea typeface="Arial" panose="020B0604020202020204" pitchFamily="34" charset="0"/>
                <a:cs typeface="Arial" panose="020B0604020202020204" pitchFamily="34" charset="0"/>
              </a:rPr>
              <a:t>标题、摘要、关键词、正文、参考文献等部分构成</a:t>
            </a:r>
            <a:r>
              <a:rPr lang="zh-CN" altLang="en-US" sz="2400" b="1" dirty="0">
                <a:ea typeface="Arial" panose="020B0604020202020204" pitchFamily="34" charset="0"/>
                <a:cs typeface="Arial" panose="020B0604020202020204" pitchFamily="34" charset="0"/>
              </a:rPr>
              <a:t>(视具体情况，可以有其中的几种或全部)。正文一般又分为引言、论述与结论三个部分。在引言部分说明文章的主题和有关背景等。在论述部分对文章主题按一定次序展开叙述和讨论。如果是介绍实验成果的文章，则首先介绍实验仪器与设备、实验参数、实验过程和实验结果，然后展开讨论。在结论部分则根据前面的讨论与推理，作出总结或提出建议。</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9%M3)U(CWNVW(M0S0_DWMO"/>
          <p:cNvPicPr>
            <a:picLocks noChangeAspect="1"/>
          </p:cNvPicPr>
          <p:nvPr/>
        </p:nvPicPr>
        <p:blipFill>
          <a:blip r:embed="rId2"/>
          <a:stretch>
            <a:fillRect/>
          </a:stretch>
        </p:blipFill>
        <p:spPr>
          <a:xfrm>
            <a:off x="-13335" y="-10160"/>
            <a:ext cx="9171305" cy="2892425"/>
          </a:xfrm>
          <a:prstGeom prst="rect">
            <a:avLst/>
          </a:prstGeom>
        </p:spPr>
      </p:pic>
      <p:pic>
        <p:nvPicPr>
          <p:cNvPr id="3" name="图片 2" descr="_%45BQBMEE$QRWR@_R4D9H5"/>
          <p:cNvPicPr>
            <a:picLocks noChangeAspect="1"/>
          </p:cNvPicPr>
          <p:nvPr/>
        </p:nvPicPr>
        <p:blipFill>
          <a:blip r:embed="rId3"/>
          <a:stretch>
            <a:fillRect/>
          </a:stretch>
        </p:blipFill>
        <p:spPr>
          <a:xfrm>
            <a:off x="-13335" y="3101975"/>
            <a:ext cx="9185910" cy="3778250"/>
          </a:xfrm>
          <a:prstGeom prst="rect">
            <a:avLst/>
          </a:prstGeom>
        </p:spPr>
      </p:pic>
      <p:sp>
        <p:nvSpPr>
          <p:cNvPr id="4" name="圆角矩形 3"/>
          <p:cNvSpPr/>
          <p:nvPr/>
        </p:nvSpPr>
        <p:spPr>
          <a:xfrm>
            <a:off x="35560" y="1052830"/>
            <a:ext cx="9001125" cy="864235"/>
          </a:xfrm>
          <a:prstGeom prst="roundRect">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6" name="椭圆 5"/>
          <p:cNvSpPr/>
          <p:nvPr/>
        </p:nvSpPr>
        <p:spPr>
          <a:xfrm>
            <a:off x="107315" y="3141345"/>
            <a:ext cx="1080135"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7" name="椭圆 6"/>
          <p:cNvSpPr/>
          <p:nvPr/>
        </p:nvSpPr>
        <p:spPr>
          <a:xfrm>
            <a:off x="107315" y="6368415"/>
            <a:ext cx="1080135"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9512" y="260648"/>
            <a:ext cx="8721725" cy="6124754"/>
          </a:xfrm>
          <a:prstGeom prst="rect">
            <a:avLst/>
          </a:prstGeom>
          <a:noFill/>
        </p:spPr>
        <p:txBody>
          <a:bodyPr wrap="square" rtlCol="0" anchor="t">
            <a:spAutoFit/>
          </a:bodyPr>
          <a:lstStyle/>
          <a:p>
            <a:r>
              <a:rPr lang="zh-CN" altLang="en-US" sz="2800" b="1" dirty="0">
                <a:solidFill>
                  <a:srgbClr val="0000FF"/>
                </a:solidFill>
                <a:latin typeface="Comic Sans MS" panose="030F0702030302020204" pitchFamily="66" charset="0"/>
                <a:ea typeface="Arial" panose="020B0604020202020204" pitchFamily="34" charset="0"/>
                <a:cs typeface="Arial" panose="020B0604020202020204" pitchFamily="34" charset="0"/>
              </a:rPr>
              <a:t>ABSTRACT</a:t>
            </a:r>
            <a:r>
              <a:rPr lang="zh-CN" altLang="en-US" sz="2800" b="1" dirty="0">
                <a:latin typeface="Comic Sans MS" panose="030F0702030302020204" pitchFamily="66" charset="0"/>
                <a:ea typeface="Arial" panose="020B0604020202020204" pitchFamily="34" charset="0"/>
                <a:cs typeface="Arial" panose="020B0604020202020204" pitchFamily="34" charset="0"/>
              </a:rPr>
              <a:t>: </a:t>
            </a:r>
            <a:r>
              <a:rPr lang="zh-CN" altLang="en-US" sz="2800" dirty="0">
                <a:latin typeface="Comic Sans MS" panose="030F0702030302020204" pitchFamily="66" charset="0"/>
                <a:ea typeface="Arial" panose="020B0604020202020204" pitchFamily="34" charset="0"/>
                <a:cs typeface="Arial" panose="020B0604020202020204" pitchFamily="34" charset="0"/>
              </a:rPr>
              <a:t>This work, for the first time, reports visible-light active bare graphitic carbon nitride nanotubes (C</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3</a:t>
            </a:r>
            <a:r>
              <a:rPr lang="zh-CN" altLang="en-US" sz="2800" dirty="0">
                <a:latin typeface="Comic Sans MS" panose="030F0702030302020204" pitchFamily="66" charset="0"/>
                <a:ea typeface="Arial" panose="020B0604020202020204" pitchFamily="34" charset="0"/>
                <a:cs typeface="Arial" panose="020B0604020202020204" pitchFamily="34" charset="0"/>
              </a:rPr>
              <a:t>N</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4</a:t>
            </a:r>
            <a:r>
              <a:rPr lang="zh-CN" altLang="en-US" sz="2800" dirty="0">
                <a:latin typeface="Comic Sans MS" panose="030F0702030302020204" pitchFamily="66" charset="0"/>
                <a:ea typeface="Arial" panose="020B0604020202020204" pitchFamily="34" charset="0"/>
                <a:cs typeface="Arial" panose="020B0604020202020204" pitchFamily="34" charset="0"/>
              </a:rPr>
              <a:t> NTs) for photocatalytic hydrogen generation, even in the absence of any cocatalyst. Upon uniform dispersion of the cocatalysts, Ag−Cu nanoparticles, on the well-ordered bare C</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3</a:t>
            </a:r>
            <a:r>
              <a:rPr lang="zh-CN" altLang="en-US" sz="2800" dirty="0">
                <a:latin typeface="Comic Sans MS" panose="030F0702030302020204" pitchFamily="66" charset="0"/>
                <a:ea typeface="Arial" panose="020B0604020202020204" pitchFamily="34" charset="0"/>
                <a:cs typeface="Arial" panose="020B0604020202020204" pitchFamily="34" charset="0"/>
              </a:rPr>
              <a:t>N</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4</a:t>
            </a:r>
            <a:r>
              <a:rPr lang="zh-CN" altLang="en-US" sz="2800" dirty="0">
                <a:latin typeface="Comic Sans MS" panose="030F0702030302020204" pitchFamily="66" charset="0"/>
                <a:ea typeface="Arial" panose="020B0604020202020204" pitchFamily="34" charset="0"/>
                <a:cs typeface="Arial" panose="020B0604020202020204" pitchFamily="34" charset="0"/>
              </a:rPr>
              <a:t> NTs, they exhibit twice the H</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2</a:t>
            </a:r>
            <a:r>
              <a:rPr lang="zh-CN" altLang="en-US" sz="2800" dirty="0">
                <a:latin typeface="Comic Sans MS" panose="030F0702030302020204" pitchFamily="66" charset="0"/>
                <a:ea typeface="Arial" panose="020B0604020202020204" pitchFamily="34" charset="0"/>
                <a:cs typeface="Arial" panose="020B0604020202020204" pitchFamily="34" charset="0"/>
              </a:rPr>
              <a:t> evolution rate of the bare C</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3</a:t>
            </a:r>
            <a:r>
              <a:rPr lang="zh-CN" altLang="en-US" sz="2800" dirty="0">
                <a:latin typeface="Comic Sans MS" panose="030F0702030302020204" pitchFamily="66" charset="0"/>
                <a:ea typeface="Arial" panose="020B0604020202020204" pitchFamily="34" charset="0"/>
                <a:cs typeface="Arial" panose="020B0604020202020204" pitchFamily="34" charset="0"/>
              </a:rPr>
              <a:t>N</a:t>
            </a:r>
            <a:r>
              <a:rPr lang="zh-CN" altLang="en-US" sz="2800" baseline="-25000" dirty="0">
                <a:latin typeface="Comic Sans MS" panose="030F0702030302020204" pitchFamily="66" charset="0"/>
                <a:ea typeface="Arial" panose="020B0604020202020204" pitchFamily="34" charset="0"/>
                <a:cs typeface="Arial" panose="020B0604020202020204" pitchFamily="34" charset="0"/>
              </a:rPr>
              <a:t>4</a:t>
            </a:r>
            <a:r>
              <a:rPr lang="zh-CN" altLang="en-US" sz="2800" dirty="0">
                <a:latin typeface="Comic Sans MS" panose="030F0702030302020204" pitchFamily="66" charset="0"/>
                <a:ea typeface="Arial" panose="020B0604020202020204" pitchFamily="34" charset="0"/>
                <a:cs typeface="Arial" panose="020B0604020202020204" pitchFamily="34" charset="0"/>
              </a:rPr>
              <a:t> NTs. The improved activity is attributed to their unique tubular nanostructure, strong metal−support interaction, and efficient photoinduced electron−hole separation compared to their bare and monometallic counterparts, evidenced by complementary characterization techniques. </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9512" y="0"/>
            <a:ext cx="8602980" cy="6555641"/>
          </a:xfrm>
          <a:prstGeom prst="rect">
            <a:avLst/>
          </a:prstGeom>
          <a:noFill/>
        </p:spPr>
        <p:txBody>
          <a:bodyPr wrap="square" rtlCol="0" anchor="t">
            <a:spAutoFit/>
          </a:bodyPr>
          <a:lstStyle/>
          <a:p>
            <a:r>
              <a:rPr lang="zh-CN" altLang="en-US" sz="2800" dirty="0">
                <a:latin typeface="Comic Sans MS" panose="030F0702030302020204" pitchFamily="66" charset="0"/>
                <a:ea typeface="Arial" panose="020B0604020202020204" pitchFamily="34" charset="0"/>
                <a:cs typeface="Arial" panose="020B0604020202020204" pitchFamily="34" charset="0"/>
                <a:sym typeface="+mn-ea"/>
              </a:rPr>
              <a:t>This work reveals that the H</a:t>
            </a:r>
            <a:r>
              <a:rPr lang="zh-CN" altLang="en-US" sz="2800" baseline="-25000" dirty="0">
                <a:latin typeface="Comic Sans MS" panose="030F0702030302020204" pitchFamily="66" charset="0"/>
                <a:ea typeface="Arial" panose="020B0604020202020204" pitchFamily="34" charset="0"/>
                <a:cs typeface="Arial" panose="020B0604020202020204" pitchFamily="34" charset="0"/>
                <a:sym typeface="+mn-ea"/>
              </a:rPr>
              <a:t>2</a:t>
            </a:r>
            <a:r>
              <a:rPr lang="zh-CN" altLang="en-US" sz="2800" dirty="0">
                <a:latin typeface="Comic Sans MS" panose="030F0702030302020204" pitchFamily="66" charset="0"/>
                <a:ea typeface="Arial" panose="020B0604020202020204" pitchFamily="34" charset="0"/>
                <a:cs typeface="Arial" panose="020B0604020202020204" pitchFamily="34" charset="0"/>
                <a:sym typeface="+mn-ea"/>
              </a:rPr>
              <a:t> production rates correlate well with the oxidation potentials of the sacrificial reagents used. Triethylamine (TEA) outperforms other sacrificial reagents, including triethanolamine (TEOA) and methanol. Mechanistic studies on the role of various sacrificial reagents in photocatalytic H</a:t>
            </a:r>
            <a:r>
              <a:rPr lang="zh-CN" altLang="en-US" sz="2800" baseline="-25000" dirty="0">
                <a:latin typeface="Comic Sans MS" panose="030F0702030302020204" pitchFamily="66" charset="0"/>
                <a:ea typeface="Arial" panose="020B0604020202020204" pitchFamily="34" charset="0"/>
                <a:cs typeface="Arial" panose="020B0604020202020204" pitchFamily="34" charset="0"/>
                <a:sym typeface="+mn-ea"/>
              </a:rPr>
              <a:t>2</a:t>
            </a:r>
            <a:r>
              <a:rPr lang="zh-CN" altLang="en-US" sz="2800" dirty="0">
                <a:latin typeface="Comic Sans MS" panose="030F0702030302020204" pitchFamily="66" charset="0"/>
                <a:ea typeface="Arial" panose="020B0604020202020204" pitchFamily="34" charset="0"/>
                <a:cs typeface="Arial" panose="020B0604020202020204" pitchFamily="34" charset="0"/>
                <a:sym typeface="+mn-ea"/>
              </a:rPr>
              <a:t> generation demonstrate that irreversible photodegradation of TEA into diethylamine and acetaldehyde via monoelectronic oxidation contributes to the improved H</a:t>
            </a:r>
            <a:r>
              <a:rPr lang="zh-CN" altLang="en-US" sz="2800" baseline="-25000" dirty="0">
                <a:latin typeface="Comic Sans MS" panose="030F0702030302020204" pitchFamily="66" charset="0"/>
                <a:ea typeface="Arial" panose="020B0604020202020204" pitchFamily="34" charset="0"/>
                <a:cs typeface="Arial" panose="020B0604020202020204" pitchFamily="34" charset="0"/>
                <a:sym typeface="+mn-ea"/>
              </a:rPr>
              <a:t>2</a:t>
            </a:r>
            <a:r>
              <a:rPr lang="zh-CN" altLang="en-US" sz="2800" dirty="0">
                <a:latin typeface="Comic Sans MS" panose="030F0702030302020204" pitchFamily="66" charset="0"/>
                <a:ea typeface="Arial" panose="020B0604020202020204" pitchFamily="34" charset="0"/>
                <a:cs typeface="Arial" panose="020B0604020202020204" pitchFamily="34" charset="0"/>
                <a:sym typeface="+mn-ea"/>
              </a:rPr>
              <a:t> yield. Similarly, TEOA is oxidized to diethanolamine and glycolaldehyde, whereas methanol is unable to quickly capture the photoinduced holes and remains intact due to the low oxidation potential.</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A]WUZP[HNK46G@Z4YG33RJO"/>
          <p:cNvPicPr>
            <a:picLocks noChangeAspect="1"/>
          </p:cNvPicPr>
          <p:nvPr/>
        </p:nvPicPr>
        <p:blipFill>
          <a:blip r:embed="rId2"/>
          <a:stretch>
            <a:fillRect/>
          </a:stretch>
        </p:blipFill>
        <p:spPr>
          <a:xfrm>
            <a:off x="640715" y="-16510"/>
            <a:ext cx="7861935" cy="6891020"/>
          </a:xfrm>
          <a:prstGeom prst="rect">
            <a:avLst/>
          </a:prstGeom>
        </p:spPr>
      </p:pic>
      <p:sp>
        <p:nvSpPr>
          <p:cNvPr id="6" name="椭圆 5"/>
          <p:cNvSpPr/>
          <p:nvPr/>
        </p:nvSpPr>
        <p:spPr>
          <a:xfrm>
            <a:off x="1085850" y="66040"/>
            <a:ext cx="2888615"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F31E]14(TVLV`[{62_SY~G"/>
          <p:cNvPicPr>
            <a:picLocks noChangeAspect="1"/>
          </p:cNvPicPr>
          <p:nvPr/>
        </p:nvPicPr>
        <p:blipFill>
          <a:blip r:embed="rId2"/>
          <a:stretch>
            <a:fillRect/>
          </a:stretch>
        </p:blipFill>
        <p:spPr>
          <a:xfrm>
            <a:off x="6350" y="811530"/>
            <a:ext cx="9131300" cy="4692015"/>
          </a:xfrm>
          <a:prstGeom prst="rect">
            <a:avLst/>
          </a:prstGeom>
        </p:spPr>
      </p:pic>
      <p:sp>
        <p:nvSpPr>
          <p:cNvPr id="6" name="椭圆 5"/>
          <p:cNvSpPr/>
          <p:nvPr/>
        </p:nvSpPr>
        <p:spPr>
          <a:xfrm>
            <a:off x="90805" y="811530"/>
            <a:ext cx="5240655"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E9O5KOG3A%1WP3WT]U}()GG"/>
          <p:cNvPicPr>
            <a:picLocks noChangeAspect="1"/>
          </p:cNvPicPr>
          <p:nvPr/>
        </p:nvPicPr>
        <p:blipFill>
          <a:blip r:embed="rId2"/>
          <a:stretch>
            <a:fillRect/>
          </a:stretch>
        </p:blipFill>
        <p:spPr>
          <a:xfrm>
            <a:off x="17145" y="812165"/>
            <a:ext cx="9109075" cy="5332095"/>
          </a:xfrm>
          <a:prstGeom prst="rect">
            <a:avLst/>
          </a:prstGeom>
        </p:spPr>
      </p:pic>
      <p:sp>
        <p:nvSpPr>
          <p:cNvPr id="6" name="椭圆 5"/>
          <p:cNvSpPr/>
          <p:nvPr/>
        </p:nvSpPr>
        <p:spPr>
          <a:xfrm>
            <a:off x="115570" y="880110"/>
            <a:ext cx="5652135"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K~90%96I75TBX9B_]4Z(}]A"/>
          <p:cNvPicPr>
            <a:picLocks noChangeAspect="1"/>
          </p:cNvPicPr>
          <p:nvPr/>
        </p:nvPicPr>
        <p:blipFill>
          <a:blip r:embed="rId2"/>
          <a:stretch>
            <a:fillRect/>
          </a:stretch>
        </p:blipFill>
        <p:spPr>
          <a:xfrm>
            <a:off x="225425" y="-6985"/>
            <a:ext cx="8801735" cy="6871970"/>
          </a:xfrm>
          <a:prstGeom prst="rect">
            <a:avLst/>
          </a:prstGeom>
        </p:spPr>
      </p:pic>
      <p:sp>
        <p:nvSpPr>
          <p:cNvPr id="6" name="椭圆 5"/>
          <p:cNvSpPr/>
          <p:nvPr/>
        </p:nvSpPr>
        <p:spPr>
          <a:xfrm>
            <a:off x="320675" y="74295"/>
            <a:ext cx="3440430"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8E{H5Z4(IUO5X1Z)68A6IGG"/>
          <p:cNvPicPr>
            <a:picLocks noChangeAspect="1"/>
          </p:cNvPicPr>
          <p:nvPr/>
        </p:nvPicPr>
        <p:blipFill>
          <a:blip r:embed="rId2"/>
          <a:stretch>
            <a:fillRect/>
          </a:stretch>
        </p:blipFill>
        <p:spPr>
          <a:xfrm>
            <a:off x="-12065" y="45720"/>
            <a:ext cx="7390765" cy="1628775"/>
          </a:xfrm>
          <a:prstGeom prst="rect">
            <a:avLst/>
          </a:prstGeom>
        </p:spPr>
      </p:pic>
      <p:pic>
        <p:nvPicPr>
          <p:cNvPr id="3" name="图片 2" descr="L]M_{BSR7F%5DPJ[Q@@3131"/>
          <p:cNvPicPr>
            <a:picLocks noChangeAspect="1"/>
          </p:cNvPicPr>
          <p:nvPr/>
        </p:nvPicPr>
        <p:blipFill>
          <a:blip r:embed="rId3"/>
          <a:stretch>
            <a:fillRect/>
          </a:stretch>
        </p:blipFill>
        <p:spPr>
          <a:xfrm>
            <a:off x="111760" y="1758315"/>
            <a:ext cx="7143115" cy="1562100"/>
          </a:xfrm>
          <a:prstGeom prst="rect">
            <a:avLst/>
          </a:prstGeom>
        </p:spPr>
      </p:pic>
      <p:pic>
        <p:nvPicPr>
          <p:cNvPr id="4" name="图片 3" descr="8LO5VG2@~)14P}DS%X(ZN[9"/>
          <p:cNvPicPr>
            <a:picLocks noChangeAspect="1"/>
          </p:cNvPicPr>
          <p:nvPr/>
        </p:nvPicPr>
        <p:blipFill>
          <a:blip r:embed="rId4"/>
          <a:stretch>
            <a:fillRect/>
          </a:stretch>
        </p:blipFill>
        <p:spPr>
          <a:xfrm>
            <a:off x="197485" y="3509010"/>
            <a:ext cx="7057390" cy="1190625"/>
          </a:xfrm>
          <a:prstGeom prst="rect">
            <a:avLst/>
          </a:prstGeom>
        </p:spPr>
      </p:pic>
      <p:pic>
        <p:nvPicPr>
          <p:cNvPr id="5" name="图片 4" descr="~Y)NE_}AZ1}0MY2HEMH@~$0"/>
          <p:cNvPicPr>
            <a:picLocks noChangeAspect="1"/>
          </p:cNvPicPr>
          <p:nvPr/>
        </p:nvPicPr>
        <p:blipFill>
          <a:blip r:embed="rId5"/>
          <a:stretch>
            <a:fillRect/>
          </a:stretch>
        </p:blipFill>
        <p:spPr>
          <a:xfrm>
            <a:off x="111760" y="4798695"/>
            <a:ext cx="7114540" cy="1409700"/>
          </a:xfrm>
          <a:prstGeom prst="rect">
            <a:avLst/>
          </a:prstGeom>
        </p:spPr>
      </p:pic>
      <p:sp>
        <p:nvSpPr>
          <p:cNvPr id="6" name="椭圆 5"/>
          <p:cNvSpPr/>
          <p:nvPr/>
        </p:nvSpPr>
        <p:spPr>
          <a:xfrm>
            <a:off x="111760" y="4868545"/>
            <a:ext cx="2600960" cy="431800"/>
          </a:xfrm>
          <a:prstGeom prst="ellipse">
            <a:avLst/>
          </a:prstGeom>
          <a:noFill/>
          <a:ln w="28575"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2415" y="814249"/>
            <a:ext cx="8491855" cy="1688411"/>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科技英语行文时，</a:t>
            </a:r>
            <a:r>
              <a:rPr lang="zh-CN" altLang="en-US" sz="2400" b="1" dirty="0">
                <a:solidFill>
                  <a:srgbClr val="FF0000"/>
                </a:solidFill>
                <a:ea typeface="Arial" panose="020B0604020202020204" pitchFamily="34" charset="0"/>
                <a:cs typeface="Arial" panose="020B0604020202020204" pitchFamily="34" charset="0"/>
              </a:rPr>
              <a:t>时态运用有限</a:t>
            </a:r>
            <a:r>
              <a:rPr lang="zh-CN" altLang="en-US" sz="2400" b="1" dirty="0">
                <a:ea typeface="Arial" panose="020B0604020202020204" pitchFamily="34" charset="0"/>
                <a:cs typeface="Arial" panose="020B0604020202020204" pitchFamily="34" charset="0"/>
              </a:rPr>
              <a:t>。</a:t>
            </a:r>
            <a:r>
              <a:rPr lang="zh-CN" altLang="en-US" sz="2400" b="1" dirty="0">
                <a:solidFill>
                  <a:srgbClr val="FF0000"/>
                </a:solidFill>
                <a:ea typeface="Arial" panose="020B0604020202020204" pitchFamily="34" charset="0"/>
                <a:cs typeface="Arial" panose="020B0604020202020204" pitchFamily="34" charset="0"/>
              </a:rPr>
              <a:t>叙述过去的研究常用过去时</a:t>
            </a:r>
            <a:r>
              <a:rPr lang="zh-CN" altLang="en-US" sz="2400" b="1" dirty="0">
                <a:ea typeface="Arial" panose="020B0604020202020204" pitchFamily="34" charset="0"/>
                <a:cs typeface="Arial" panose="020B0604020202020204" pitchFamily="34" charset="0"/>
              </a:rPr>
              <a:t>，间或也用现在完成时；</a:t>
            </a:r>
            <a:r>
              <a:rPr lang="zh-CN" altLang="en-US" sz="2400" b="1" dirty="0">
                <a:solidFill>
                  <a:srgbClr val="FF0000"/>
                </a:solidFill>
                <a:ea typeface="Arial" panose="020B0604020202020204" pitchFamily="34" charset="0"/>
                <a:cs typeface="Arial" panose="020B0604020202020204" pitchFamily="34" charset="0"/>
              </a:rPr>
              <a:t>论述理论部分用现在时，尤其常用一般现在时</a:t>
            </a:r>
            <a:r>
              <a:rPr lang="zh-CN" altLang="en-US" sz="2400" b="1" dirty="0">
                <a:ea typeface="Arial" panose="020B0604020202020204" pitchFamily="34" charset="0"/>
                <a:cs typeface="Arial" panose="020B0604020202020204" pitchFamily="34" charset="0"/>
              </a:rPr>
              <a:t>，</a:t>
            </a:r>
            <a:r>
              <a:rPr lang="zh-CN" altLang="en-US" sz="2400" b="1" dirty="0">
                <a:solidFill>
                  <a:srgbClr val="FF0000"/>
                </a:solidFill>
                <a:ea typeface="Arial" panose="020B0604020202020204" pitchFamily="34" charset="0"/>
                <a:cs typeface="Arial" panose="020B0604020202020204" pitchFamily="34" charset="0"/>
              </a:rPr>
              <a:t>以表述无时间性的科学事实或规律等</a:t>
            </a:r>
            <a:r>
              <a:rPr lang="zh-CN" altLang="en-US" sz="2400" b="1" dirty="0">
                <a:ea typeface="Arial" panose="020B0604020202020204" pitchFamily="34" charset="0"/>
                <a:cs typeface="Arial" panose="020B0604020202020204" pitchFamily="34" charset="0"/>
              </a:rPr>
              <a:t>。例如</a:t>
            </a:r>
          </a:p>
        </p:txBody>
      </p:sp>
      <p:sp>
        <p:nvSpPr>
          <p:cNvPr id="3" name="文本框 2"/>
          <p:cNvSpPr txBox="1"/>
          <p:nvPr/>
        </p:nvSpPr>
        <p:spPr>
          <a:xfrm>
            <a:off x="276543" y="92710"/>
            <a:ext cx="1338580" cy="579120"/>
          </a:xfrm>
          <a:prstGeom prst="rect">
            <a:avLst/>
          </a:prstGeom>
          <a:noFill/>
        </p:spPr>
        <p:txBody>
          <a:bodyPr wrap="none" rtlCol="0" anchor="t">
            <a:spAutoFit/>
          </a:bodyPr>
          <a:lstStyle/>
          <a:p>
            <a:r>
              <a:rPr lang="zh-CN" altLang="en-US" sz="3200" b="1">
                <a:solidFill>
                  <a:schemeClr val="bg2">
                    <a:lumMod val="60000"/>
                    <a:lumOff val="40000"/>
                  </a:schemeClr>
                </a:solidFill>
                <a:ea typeface="Arial" panose="020B0604020202020204" pitchFamily="34" charset="0"/>
                <a:cs typeface="Arial" panose="020B0604020202020204" pitchFamily="34" charset="0"/>
                <a:sym typeface="+mn-ea"/>
              </a:rPr>
              <a:t>2.时态</a:t>
            </a:r>
          </a:p>
        </p:txBody>
      </p:sp>
      <p:sp>
        <p:nvSpPr>
          <p:cNvPr id="4" name="文本框 3"/>
          <p:cNvSpPr txBox="1"/>
          <p:nvPr/>
        </p:nvSpPr>
        <p:spPr>
          <a:xfrm>
            <a:off x="272415" y="2942590"/>
            <a:ext cx="8647430" cy="3017520"/>
          </a:xfrm>
          <a:prstGeom prst="rect">
            <a:avLst/>
          </a:prstGeom>
          <a:noFill/>
        </p:spPr>
        <p:txBody>
          <a:bodyPr wrap="square" rtlCol="0" anchor="t">
            <a:spAutoFit/>
          </a:bodyPr>
          <a:lstStyle/>
          <a:p>
            <a:r>
              <a:rPr lang="zh-CN" altLang="en-US" sz="3200" dirty="0">
                <a:ea typeface="Arial" panose="020B0604020202020204" pitchFamily="34" charset="0"/>
                <a:cs typeface="Arial" panose="020B0604020202020204" pitchFamily="34" charset="0"/>
              </a:rPr>
              <a:t>The chemical industry </a:t>
            </a:r>
            <a:r>
              <a:rPr lang="en-US" altLang="zh-CN" sz="3200" dirty="0">
                <a:ea typeface="Arial" panose="020B0604020202020204" pitchFamily="34" charset="0"/>
                <a:cs typeface="Arial" panose="020B0604020202020204" pitchFamily="34" charset="0"/>
              </a:rPr>
              <a:t>(  )</a:t>
            </a:r>
            <a:r>
              <a:rPr lang="zh-CN" altLang="en-US" sz="3200" dirty="0">
                <a:ea typeface="Arial" panose="020B0604020202020204" pitchFamily="34" charset="0"/>
                <a:cs typeface="Arial" panose="020B0604020202020204" pitchFamily="34" charset="0"/>
              </a:rPr>
              <a:t> concerned with converting raw materials, such as crude oil firstly into chemical intermediates, and then into a tremendous variety of other chemicals. These </a:t>
            </a:r>
            <a:r>
              <a:rPr lang="en-US" altLang="zh-CN" sz="3200" dirty="0">
                <a:ea typeface="Arial" panose="020B0604020202020204" pitchFamily="34" charset="0"/>
                <a:cs typeface="Arial" panose="020B0604020202020204" pitchFamily="34" charset="0"/>
              </a:rPr>
              <a:t>(    )</a:t>
            </a:r>
            <a:r>
              <a:rPr lang="zh-CN" altLang="en-US" sz="3200" dirty="0">
                <a:ea typeface="Arial" panose="020B0604020202020204" pitchFamily="34" charset="0"/>
                <a:cs typeface="Arial" panose="020B0604020202020204" pitchFamily="34" charset="0"/>
              </a:rPr>
              <a:t> then used to produce consumer products, which make our lives more </a:t>
            </a:r>
          </a:p>
        </p:txBody>
      </p:sp>
      <p:sp>
        <p:nvSpPr>
          <p:cNvPr id="6" name="文本框 5"/>
          <p:cNvSpPr txBox="1"/>
          <p:nvPr/>
        </p:nvSpPr>
        <p:spPr>
          <a:xfrm>
            <a:off x="5060950" y="2921635"/>
            <a:ext cx="504190" cy="629920"/>
          </a:xfrm>
          <a:prstGeom prst="rect">
            <a:avLst/>
          </a:prstGeom>
          <a:noFill/>
        </p:spPr>
        <p:txBody>
          <a:bodyPr wrap="none" rtlCol="0" anchor="t">
            <a:spAutoFit/>
          </a:bodyPr>
          <a:lstStyle/>
          <a:p>
            <a:r>
              <a:rPr lang="zh-CN" altLang="en-US">
                <a:solidFill>
                  <a:srgbClr val="0000FF"/>
                </a:solidFill>
                <a:ea typeface="Arial" panose="020B0604020202020204" pitchFamily="34" charset="0"/>
                <a:cs typeface="Arial" panose="020B0604020202020204" pitchFamily="34" charset="0"/>
                <a:sym typeface="+mn-ea"/>
              </a:rPr>
              <a:t>is</a:t>
            </a:r>
            <a:endParaRPr lang="zh-CN" altLang="en-US">
              <a:ea typeface="Arial" panose="020B0604020202020204" pitchFamily="34" charset="0"/>
              <a:cs typeface="Arial" panose="020B0604020202020204" pitchFamily="34" charset="0"/>
            </a:endParaRPr>
          </a:p>
        </p:txBody>
      </p:sp>
      <p:sp>
        <p:nvSpPr>
          <p:cNvPr id="7" name="文本框 6"/>
          <p:cNvSpPr txBox="1"/>
          <p:nvPr/>
        </p:nvSpPr>
        <p:spPr>
          <a:xfrm>
            <a:off x="1730911" y="4886325"/>
            <a:ext cx="824865" cy="629920"/>
          </a:xfrm>
          <a:prstGeom prst="rect">
            <a:avLst/>
          </a:prstGeom>
          <a:noFill/>
        </p:spPr>
        <p:txBody>
          <a:bodyPr wrap="none" rtlCol="0" anchor="t">
            <a:spAutoFit/>
          </a:bodyPr>
          <a:lstStyle/>
          <a:p>
            <a:r>
              <a:rPr lang="zh-CN" altLang="en-US" dirty="0">
                <a:solidFill>
                  <a:srgbClr val="0000FF"/>
                </a:solidFill>
                <a:ea typeface="Arial" panose="020B0604020202020204" pitchFamily="34" charset="0"/>
                <a:cs typeface="Arial" panose="020B0604020202020204" pitchFamily="34" charset="0"/>
                <a:sym typeface="+mn-ea"/>
              </a:rPr>
              <a:t>are</a:t>
            </a:r>
            <a:endParaRPr lang="zh-CN" altLang="en-US" dirty="0">
              <a:ea typeface="Arial" panose="020B0604020202020204" pitchFamily="34" charset="0"/>
              <a:cs typeface="Arial" panose="020B0604020202020204" pitchFamily="34" charset="0"/>
            </a:endParaRPr>
          </a:p>
        </p:txBody>
      </p:sp>
      <p:cxnSp>
        <p:nvCxnSpPr>
          <p:cNvPr id="8" name="直接连接符 7"/>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6"/>
                                        </p:tgtEl>
                                        <p:attrNameLst>
                                          <p:attrName>style.visibility</p:attrName>
                                        </p:attrNameLst>
                                      </p:cBhvr>
                                      <p:to>
                                        <p:strVal val="visible"/>
                                      </p:to>
                                    </p:set>
                                    <p:animEffect transition="in" filter="blinds(horizontal)">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000" fill="hold">
                                          <p:stCondLst>
                                            <p:cond delay="0"/>
                                          </p:stCondLst>
                                        </p:cTn>
                                        <p:tgtEl>
                                          <p:spTgt spid="7"/>
                                        </p:tgtEl>
                                        <p:attrNameLst>
                                          <p:attrName>style.visibility</p:attrName>
                                        </p:attrNameLst>
                                      </p:cBhvr>
                                      <p:to>
                                        <p:strVal val="visible"/>
                                      </p:to>
                                    </p:set>
                                    <p:animEffect transition="in" filter="blinds(horizontal)">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62255" y="875665"/>
            <a:ext cx="8619490" cy="4030980"/>
          </a:xfrm>
          <a:prstGeom prst="rect">
            <a:avLst/>
          </a:prstGeom>
          <a:noFill/>
        </p:spPr>
        <p:txBody>
          <a:bodyPr wrap="square" rtlCol="0" anchor="t">
            <a:spAutoFit/>
          </a:bodyPr>
          <a:lstStyle/>
          <a:p>
            <a:r>
              <a:rPr lang="zh-CN" altLang="en-US" sz="3200" dirty="0">
                <a:ea typeface="Arial" panose="020B0604020202020204" pitchFamily="34" charset="0"/>
                <a:cs typeface="Arial" panose="020B0604020202020204" pitchFamily="34" charset="0"/>
                <a:sym typeface="+mn-ea"/>
              </a:rPr>
              <a:t>comfortable, or produce some products, such as pharmaceutical products, to hel</a:t>
            </a:r>
            <a:r>
              <a:rPr lang="en-US" altLang="zh-CN" sz="3200" dirty="0">
                <a:ea typeface="Arial" panose="020B0604020202020204" pitchFamily="34" charset="0"/>
                <a:cs typeface="Arial" panose="020B0604020202020204" pitchFamily="34" charset="0"/>
                <a:sym typeface="+mn-ea"/>
              </a:rPr>
              <a:t>p maintain our well-being or even life itself. At each stage of these operations some value (  </a:t>
            </a:r>
            <a:r>
              <a:rPr lang="en-US" altLang="zh-CN" sz="3200" dirty="0">
                <a:solidFill>
                  <a:schemeClr val="tx1"/>
                </a:solidFill>
                <a:ea typeface="Arial" panose="020B0604020202020204" pitchFamily="34" charset="0"/>
                <a:cs typeface="Arial" panose="020B0604020202020204" pitchFamily="34" charset="0"/>
                <a:sym typeface="+mn-ea"/>
              </a:rPr>
              <a:t>)</a:t>
            </a:r>
            <a:r>
              <a:rPr lang="en-US" altLang="zh-CN" sz="3200" dirty="0">
                <a:ea typeface="Arial" panose="020B0604020202020204" pitchFamily="34" charset="0"/>
                <a:cs typeface="Arial" panose="020B0604020202020204" pitchFamily="34" charset="0"/>
                <a:sym typeface="+mn-ea"/>
              </a:rPr>
              <a:t> added to the product, and if the added value (           ) the costs of raw material plus processing, a profit (       ) made on the operation. It (  ) the aim of the chemical industry to achieve this.</a:t>
            </a:r>
          </a:p>
        </p:txBody>
      </p:sp>
      <p:sp>
        <p:nvSpPr>
          <p:cNvPr id="3" name="文本框 2"/>
          <p:cNvSpPr txBox="1"/>
          <p:nvPr/>
        </p:nvSpPr>
        <p:spPr>
          <a:xfrm>
            <a:off x="262255" y="4906645"/>
            <a:ext cx="8509635" cy="1158240"/>
          </a:xfrm>
          <a:prstGeom prst="rect">
            <a:avLst/>
          </a:prstGeom>
          <a:noFill/>
        </p:spPr>
        <p:txBody>
          <a:bodyPr wrap="square" rtlCol="0" anchor="t">
            <a:spAutoFit/>
          </a:bodyPr>
          <a:lstStyle/>
          <a:p>
            <a:r>
              <a:rPr lang="zh-CN" altLang="en-US" b="1">
                <a:solidFill>
                  <a:srgbClr val="00B050"/>
                </a:solidFill>
                <a:ea typeface="Arial" panose="020B0604020202020204" pitchFamily="34" charset="0"/>
                <a:cs typeface="Arial" panose="020B0604020202020204" pitchFamily="34" charset="0"/>
              </a:rPr>
              <a:t>除上述时态外，有时还用将来时、进行时，偶尔也用过去完成时。</a:t>
            </a:r>
          </a:p>
        </p:txBody>
      </p:sp>
      <p:sp>
        <p:nvSpPr>
          <p:cNvPr id="4" name="文本框 3"/>
          <p:cNvSpPr txBox="1"/>
          <p:nvPr/>
        </p:nvSpPr>
        <p:spPr>
          <a:xfrm>
            <a:off x="6446520" y="2339975"/>
            <a:ext cx="504190" cy="629920"/>
          </a:xfrm>
          <a:prstGeom prst="rect">
            <a:avLst/>
          </a:prstGeom>
          <a:noFill/>
        </p:spPr>
        <p:txBody>
          <a:bodyPr wrap="none" rtlCol="0" anchor="t">
            <a:spAutoFit/>
          </a:bodyPr>
          <a:lstStyle/>
          <a:p>
            <a:r>
              <a:rPr lang="en-US" altLang="zh-CN" dirty="0">
                <a:solidFill>
                  <a:srgbClr val="0000FF"/>
                </a:solidFill>
                <a:ea typeface="Arial" panose="020B0604020202020204" pitchFamily="34" charset="0"/>
                <a:cs typeface="Arial" panose="020B0604020202020204" pitchFamily="34" charset="0"/>
                <a:sym typeface="+mn-ea"/>
              </a:rPr>
              <a:t>is</a:t>
            </a:r>
            <a:endParaRPr lang="zh-CN" altLang="en-US" dirty="0">
              <a:ea typeface="Arial" panose="020B0604020202020204" pitchFamily="34" charset="0"/>
              <a:cs typeface="Arial" panose="020B0604020202020204" pitchFamily="34" charset="0"/>
            </a:endParaRPr>
          </a:p>
        </p:txBody>
      </p:sp>
      <p:sp>
        <p:nvSpPr>
          <p:cNvPr id="5" name="文本框 4"/>
          <p:cNvSpPr txBox="1"/>
          <p:nvPr/>
        </p:nvSpPr>
        <p:spPr>
          <a:xfrm>
            <a:off x="6948264" y="2780928"/>
            <a:ext cx="1903085" cy="646331"/>
          </a:xfrm>
          <a:prstGeom prst="rect">
            <a:avLst/>
          </a:prstGeom>
          <a:noFill/>
        </p:spPr>
        <p:txBody>
          <a:bodyPr wrap="none" rtlCol="0" anchor="t">
            <a:spAutoFit/>
          </a:bodyPr>
          <a:lstStyle/>
          <a:p>
            <a:r>
              <a:rPr lang="en-US" altLang="zh-CN" sz="3600" dirty="0">
                <a:solidFill>
                  <a:srgbClr val="0000FF"/>
                </a:solidFill>
                <a:ea typeface="Arial" panose="020B0604020202020204" pitchFamily="34" charset="0"/>
                <a:cs typeface="Arial" panose="020B0604020202020204" pitchFamily="34" charset="0"/>
                <a:sym typeface="+mn-ea"/>
              </a:rPr>
              <a:t>exceeds</a:t>
            </a:r>
          </a:p>
        </p:txBody>
      </p:sp>
      <p:sp>
        <p:nvSpPr>
          <p:cNvPr id="6" name="文本框 5"/>
          <p:cNvSpPr txBox="1"/>
          <p:nvPr/>
        </p:nvSpPr>
        <p:spPr>
          <a:xfrm>
            <a:off x="1360274" y="3824605"/>
            <a:ext cx="1324402" cy="584775"/>
          </a:xfrm>
          <a:prstGeom prst="rect">
            <a:avLst/>
          </a:prstGeom>
          <a:noFill/>
        </p:spPr>
        <p:txBody>
          <a:bodyPr wrap="none" rtlCol="0" anchor="t">
            <a:spAutoFit/>
          </a:bodyPr>
          <a:lstStyle/>
          <a:p>
            <a:r>
              <a:rPr lang="en-US" altLang="zh-CN" sz="3200" dirty="0">
                <a:solidFill>
                  <a:srgbClr val="0000FF"/>
                </a:solidFill>
                <a:ea typeface="Arial" panose="020B0604020202020204" pitchFamily="34" charset="0"/>
                <a:cs typeface="Arial" panose="020B0604020202020204" pitchFamily="34" charset="0"/>
                <a:sym typeface="+mn-ea"/>
              </a:rPr>
              <a:t>will be</a:t>
            </a:r>
          </a:p>
        </p:txBody>
      </p:sp>
      <p:sp>
        <p:nvSpPr>
          <p:cNvPr id="7" name="文本框 6"/>
          <p:cNvSpPr txBox="1"/>
          <p:nvPr/>
        </p:nvSpPr>
        <p:spPr>
          <a:xfrm>
            <a:off x="7524328" y="3790781"/>
            <a:ext cx="518091" cy="646331"/>
          </a:xfrm>
          <a:prstGeom prst="rect">
            <a:avLst/>
          </a:prstGeom>
          <a:noFill/>
        </p:spPr>
        <p:txBody>
          <a:bodyPr wrap="none" rtlCol="0" anchor="t">
            <a:spAutoFit/>
          </a:bodyPr>
          <a:lstStyle/>
          <a:p>
            <a:r>
              <a:rPr lang="en-US" altLang="zh-CN" sz="3600" dirty="0">
                <a:solidFill>
                  <a:srgbClr val="0000FF"/>
                </a:solidFill>
                <a:ea typeface="Arial" panose="020B0604020202020204" pitchFamily="34" charset="0"/>
                <a:cs typeface="Arial" panose="020B0604020202020204" pitchFamily="34" charset="0"/>
                <a:sym typeface="+mn-ea"/>
              </a:rPr>
              <a:t>is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blinds(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blinds(horizontal)">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000" fill="hold">
                                          <p:stCondLst>
                                            <p:cond delay="0"/>
                                          </p:stCondLst>
                                        </p:cTn>
                                        <p:tgtEl>
                                          <p:spTgt spid="6">
                                            <p:txEl>
                                              <p:pRg st="0" end="0"/>
                                            </p:txEl>
                                          </p:spTgt>
                                        </p:tgtEl>
                                        <p:attrNameLst>
                                          <p:attrName>style.visibility</p:attrName>
                                        </p:attrNameLst>
                                      </p:cBhvr>
                                      <p:to>
                                        <p:strVal val="visible"/>
                                      </p:to>
                                    </p:set>
                                    <p:animEffect transition="in" filter="blinds(horizontal)">
                                      <p:cBhvr>
                                        <p:cTn id="17" dur="1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000" fill="hold">
                                          <p:stCondLst>
                                            <p:cond delay="0"/>
                                          </p:stCondLst>
                                        </p:cTn>
                                        <p:tgtEl>
                                          <p:spTgt spid="7">
                                            <p:txEl>
                                              <p:pRg st="0" end="0"/>
                                            </p:txEl>
                                          </p:spTgt>
                                        </p:tgtEl>
                                        <p:attrNameLst>
                                          <p:attrName>style.visibility</p:attrName>
                                        </p:attrNameLst>
                                      </p:cBhvr>
                                      <p:to>
                                        <p:strVal val="visible"/>
                                      </p:to>
                                    </p:set>
                                    <p:animEffect transition="in" filter="strips(downLeft)">
                                      <p:cBhvr>
                                        <p:cTn id="22"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9096" y="4077072"/>
            <a:ext cx="8584565" cy="2345770"/>
          </a:xfrm>
          <a:prstGeom prst="rect">
            <a:avLst/>
          </a:prstGeom>
          <a:noFill/>
        </p:spPr>
        <p:txBody>
          <a:bodyPr wrap="square" rtlCol="0" anchor="t">
            <a:spAutoFit/>
          </a:bodyPr>
          <a:lstStyle/>
          <a:p>
            <a:pPr>
              <a:lnSpc>
                <a:spcPct val="150000"/>
              </a:lnSpc>
            </a:pPr>
            <a:r>
              <a:rPr lang="zh-CN" altLang="en-US" sz="2000" b="1" dirty="0">
                <a:solidFill>
                  <a:srgbClr val="FF0000"/>
                </a:solidFill>
                <a:ea typeface="Arial" panose="020B0604020202020204" pitchFamily="34" charset="0"/>
                <a:cs typeface="Arial" panose="020B0604020202020204" pitchFamily="34" charset="0"/>
              </a:rPr>
              <a:t>化学工业将原油等原材料首先转化成化学中间体，继而转化成各种其他化学品。这些化学品被用来生产使我们的生活更舒适的消费品，或者生产一些医药产品，以帮助维持我们的身体健康甚至生活本身。在这些操作的每个阶段，都有一些附加值添加到产品中，如果附加值超过原材料和加工成本之和，则在操作上获得利润。这是化学工业实现这一目标的目的所在。</a:t>
            </a:r>
          </a:p>
        </p:txBody>
      </p:sp>
      <p:sp>
        <p:nvSpPr>
          <p:cNvPr id="4" name="文本框 3">
            <a:extLst>
              <a:ext uri="{FF2B5EF4-FFF2-40B4-BE49-F238E27FC236}">
                <a16:creationId xmlns:a16="http://schemas.microsoft.com/office/drawing/2014/main" id="{08422C0A-848E-1F97-BD1E-411B11501D82}"/>
              </a:ext>
            </a:extLst>
          </p:cNvPr>
          <p:cNvSpPr txBox="1"/>
          <p:nvPr/>
        </p:nvSpPr>
        <p:spPr>
          <a:xfrm>
            <a:off x="279097" y="0"/>
            <a:ext cx="8584564" cy="4154984"/>
          </a:xfrm>
          <a:prstGeom prst="rect">
            <a:avLst/>
          </a:prstGeom>
          <a:noFill/>
        </p:spPr>
        <p:txBody>
          <a:bodyPr wrap="square">
            <a:spAutoFit/>
          </a:bodyPr>
          <a:lstStyle/>
          <a:p>
            <a:r>
              <a:rPr lang="zh-CN" altLang="en-US" sz="2400" dirty="0">
                <a:ea typeface="Arial" panose="020B0604020202020204" pitchFamily="34" charset="0"/>
                <a:cs typeface="Arial" panose="020B0604020202020204" pitchFamily="34" charset="0"/>
              </a:rPr>
              <a:t>The chemical industry </a:t>
            </a:r>
            <a:r>
              <a:rPr lang="en-US" altLang="zh-CN" sz="2400" dirty="0">
                <a:ea typeface="Arial" panose="020B0604020202020204" pitchFamily="34" charset="0"/>
                <a:cs typeface="Arial" panose="020B0604020202020204" pitchFamily="34" charset="0"/>
              </a:rPr>
              <a:t>( </a:t>
            </a:r>
            <a:r>
              <a:rPr lang="en-US" altLang="zh-CN" sz="2400" dirty="0">
                <a:solidFill>
                  <a:srgbClr val="FF0000"/>
                </a:solidFill>
                <a:ea typeface="Arial" panose="020B0604020202020204" pitchFamily="34" charset="0"/>
                <a:cs typeface="Arial" panose="020B0604020202020204" pitchFamily="34" charset="0"/>
              </a:rPr>
              <a:t>is</a:t>
            </a:r>
            <a:r>
              <a:rPr lang="en-US" altLang="zh-CN" sz="2400" dirty="0">
                <a:ea typeface="Arial" panose="020B0604020202020204" pitchFamily="34" charset="0"/>
                <a:cs typeface="Arial" panose="020B0604020202020204" pitchFamily="34" charset="0"/>
              </a:rPr>
              <a:t> )</a:t>
            </a:r>
            <a:r>
              <a:rPr lang="zh-CN" altLang="en-US" sz="2400" dirty="0">
                <a:ea typeface="Arial" panose="020B0604020202020204" pitchFamily="34" charset="0"/>
                <a:cs typeface="Arial" panose="020B0604020202020204" pitchFamily="34" charset="0"/>
              </a:rPr>
              <a:t> concerned with converting raw materials, such as crude oil firstly into chemical intermediates, and then into a tremendous variety of other chemicals. These </a:t>
            </a:r>
            <a:r>
              <a:rPr lang="en-US" altLang="zh-CN" sz="2400" dirty="0">
                <a:ea typeface="Arial" panose="020B0604020202020204" pitchFamily="34" charset="0"/>
                <a:cs typeface="Arial" panose="020B0604020202020204" pitchFamily="34" charset="0"/>
              </a:rPr>
              <a:t>( </a:t>
            </a:r>
            <a:r>
              <a:rPr lang="en-US" altLang="zh-CN" sz="2400" dirty="0">
                <a:solidFill>
                  <a:srgbClr val="FF0000"/>
                </a:solidFill>
                <a:ea typeface="Arial" panose="020B0604020202020204" pitchFamily="34" charset="0"/>
                <a:cs typeface="Arial" panose="020B0604020202020204" pitchFamily="34" charset="0"/>
              </a:rPr>
              <a:t>are</a:t>
            </a:r>
            <a:r>
              <a:rPr lang="en-US" altLang="zh-CN" sz="2400" dirty="0">
                <a:ea typeface="Arial" panose="020B0604020202020204" pitchFamily="34" charset="0"/>
                <a:cs typeface="Arial" panose="020B0604020202020204" pitchFamily="34" charset="0"/>
              </a:rPr>
              <a:t> )</a:t>
            </a:r>
            <a:r>
              <a:rPr lang="zh-CN" altLang="en-US" sz="2400" dirty="0">
                <a:ea typeface="Arial" panose="020B0604020202020204" pitchFamily="34" charset="0"/>
                <a:cs typeface="Arial" panose="020B0604020202020204" pitchFamily="34" charset="0"/>
              </a:rPr>
              <a:t> then used to produce consumer products, which make our lives more </a:t>
            </a:r>
            <a:r>
              <a:rPr lang="zh-CN" altLang="en-US" sz="2400" dirty="0">
                <a:ea typeface="Arial" panose="020B0604020202020204" pitchFamily="34" charset="0"/>
                <a:cs typeface="Arial" panose="020B0604020202020204" pitchFamily="34" charset="0"/>
                <a:sym typeface="+mn-ea"/>
              </a:rPr>
              <a:t>comfortable, or produce some products, such as pharmaceutical products, to hel</a:t>
            </a:r>
            <a:r>
              <a:rPr lang="en-US" altLang="zh-CN" sz="2400" dirty="0">
                <a:ea typeface="Arial" panose="020B0604020202020204" pitchFamily="34" charset="0"/>
                <a:cs typeface="Arial" panose="020B0604020202020204" pitchFamily="34" charset="0"/>
                <a:sym typeface="+mn-ea"/>
              </a:rPr>
              <a:t>p maintain our well-being or even life itself. At each stage of these operations some value ( </a:t>
            </a:r>
            <a:r>
              <a:rPr lang="en-US" altLang="zh-CN" sz="2400" dirty="0">
                <a:solidFill>
                  <a:srgbClr val="FF0000"/>
                </a:solidFill>
                <a:ea typeface="Arial" panose="020B0604020202020204" pitchFamily="34" charset="0"/>
                <a:cs typeface="Arial" panose="020B0604020202020204" pitchFamily="34" charset="0"/>
                <a:sym typeface="+mn-ea"/>
              </a:rPr>
              <a:t>is</a:t>
            </a:r>
            <a:r>
              <a:rPr lang="en-US" altLang="zh-CN" sz="2400" dirty="0">
                <a:ea typeface="Arial" panose="020B0604020202020204" pitchFamily="34" charset="0"/>
                <a:cs typeface="Arial" panose="020B0604020202020204" pitchFamily="34" charset="0"/>
                <a:sym typeface="+mn-ea"/>
              </a:rPr>
              <a:t> </a:t>
            </a:r>
            <a:r>
              <a:rPr lang="en-US" altLang="zh-CN" sz="2400" dirty="0">
                <a:solidFill>
                  <a:schemeClr val="tx1"/>
                </a:solidFill>
                <a:ea typeface="Arial" panose="020B0604020202020204" pitchFamily="34" charset="0"/>
                <a:cs typeface="Arial" panose="020B0604020202020204" pitchFamily="34" charset="0"/>
                <a:sym typeface="+mn-ea"/>
              </a:rPr>
              <a:t>)</a:t>
            </a:r>
            <a:r>
              <a:rPr lang="en-US" altLang="zh-CN" sz="2400" dirty="0">
                <a:ea typeface="Arial" panose="020B0604020202020204" pitchFamily="34" charset="0"/>
                <a:cs typeface="Arial" panose="020B0604020202020204" pitchFamily="34" charset="0"/>
                <a:sym typeface="+mn-ea"/>
              </a:rPr>
              <a:t> added to the product, and if the added value (</a:t>
            </a:r>
            <a:r>
              <a:rPr lang="en-US" altLang="zh-CN" sz="2400" dirty="0">
                <a:solidFill>
                  <a:srgbClr val="0000FF"/>
                </a:solidFill>
                <a:ea typeface="Arial" panose="020B0604020202020204" pitchFamily="34" charset="0"/>
                <a:cs typeface="Arial" panose="020B0604020202020204" pitchFamily="34" charset="0"/>
                <a:sym typeface="+mn-ea"/>
              </a:rPr>
              <a:t>exceeds</a:t>
            </a:r>
            <a:r>
              <a:rPr lang="en-US" altLang="zh-CN" sz="2400" dirty="0">
                <a:ea typeface="Arial" panose="020B0604020202020204" pitchFamily="34" charset="0"/>
                <a:cs typeface="Arial" panose="020B0604020202020204" pitchFamily="34" charset="0"/>
                <a:sym typeface="+mn-ea"/>
              </a:rPr>
              <a:t>) the costs of raw material plus processing, a profit (</a:t>
            </a:r>
            <a:r>
              <a:rPr lang="en-US" altLang="zh-CN" sz="2400" dirty="0">
                <a:solidFill>
                  <a:srgbClr val="0000FF"/>
                </a:solidFill>
                <a:ea typeface="Arial" panose="020B0604020202020204" pitchFamily="34" charset="0"/>
                <a:cs typeface="Arial" panose="020B0604020202020204" pitchFamily="34" charset="0"/>
                <a:sym typeface="+mn-ea"/>
              </a:rPr>
              <a:t>will be</a:t>
            </a:r>
            <a:r>
              <a:rPr lang="en-US" altLang="zh-CN" sz="2400" dirty="0">
                <a:ea typeface="Arial" panose="020B0604020202020204" pitchFamily="34" charset="0"/>
                <a:cs typeface="Arial" panose="020B0604020202020204" pitchFamily="34" charset="0"/>
                <a:sym typeface="+mn-ea"/>
              </a:rPr>
              <a:t>) made on the operation. It (</a:t>
            </a:r>
            <a:r>
              <a:rPr lang="en-US" altLang="zh-CN" sz="2400" dirty="0">
                <a:solidFill>
                  <a:srgbClr val="FF0000"/>
                </a:solidFill>
                <a:ea typeface="Arial" panose="020B0604020202020204" pitchFamily="34" charset="0"/>
                <a:cs typeface="Arial" panose="020B0604020202020204" pitchFamily="34" charset="0"/>
                <a:sym typeface="+mn-ea"/>
              </a:rPr>
              <a:t>is</a:t>
            </a:r>
            <a:r>
              <a:rPr lang="en-US" altLang="zh-CN" sz="2400" dirty="0">
                <a:ea typeface="Arial" panose="020B0604020202020204" pitchFamily="34" charset="0"/>
                <a:cs typeface="Arial" panose="020B0604020202020204" pitchFamily="34" charset="0"/>
                <a:sym typeface="+mn-ea"/>
              </a:rPr>
              <a:t>) the aim of the chemical industry to achieve this.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77165" y="942975"/>
            <a:ext cx="8789035" cy="3538220"/>
          </a:xfrm>
          <a:prstGeom prst="rect">
            <a:avLst/>
          </a:prstGeom>
          <a:noFill/>
        </p:spPr>
        <p:txBody>
          <a:bodyPr wrap="square" rtlCol="0" anchor="t">
            <a:spAutoFit/>
          </a:bodyPr>
          <a:lstStyle/>
          <a:p>
            <a:r>
              <a:rPr lang="zh-CN" altLang="en-US" sz="2800" dirty="0">
                <a:ea typeface="Arial" panose="020B0604020202020204" pitchFamily="34" charset="0"/>
                <a:cs typeface="Arial" panose="020B0604020202020204" pitchFamily="34" charset="0"/>
              </a:rPr>
              <a:t>The full-spectrum photocatalytst </a:t>
            </a:r>
            <a:r>
              <a:rPr lang="en-US" altLang="zh-CN" sz="2800" dirty="0">
                <a:ea typeface="Arial" panose="020B0604020202020204" pitchFamily="34" charset="0"/>
                <a:cs typeface="Arial" panose="020B0604020202020204" pitchFamily="34" charset="0"/>
              </a:rPr>
              <a:t>(   )</a:t>
            </a:r>
            <a:r>
              <a:rPr lang="zh-CN" altLang="en-US" sz="2800" dirty="0">
                <a:ea typeface="Arial" panose="020B0604020202020204" pitchFamily="34" charset="0"/>
                <a:cs typeface="Arial" panose="020B0604020202020204" pitchFamily="34" charset="0"/>
              </a:rPr>
              <a:t> of important value for the practical use, which could absorb natural sunlight for photoctalytic degrading organic pollutants. BiPO</a:t>
            </a:r>
            <a:r>
              <a:rPr lang="zh-CN" altLang="en-US" sz="2800" baseline="-25000" dirty="0">
                <a:ea typeface="Arial" panose="020B0604020202020204" pitchFamily="34" charset="0"/>
                <a:cs typeface="Arial" panose="020B0604020202020204" pitchFamily="34" charset="0"/>
              </a:rPr>
              <a:t>4</a:t>
            </a:r>
            <a:r>
              <a:rPr lang="zh-CN" altLang="en-US" sz="2800" dirty="0">
                <a:ea typeface="Arial" panose="020B0604020202020204" pitchFamily="34" charset="0"/>
                <a:cs typeface="Arial" panose="020B0604020202020204" pitchFamily="34" charset="0"/>
              </a:rPr>
              <a:t>/Bi</a:t>
            </a:r>
            <a:r>
              <a:rPr lang="zh-CN" altLang="en-US" sz="2800" baseline="-25000" dirty="0">
                <a:ea typeface="Arial" panose="020B0604020202020204" pitchFamily="34" charset="0"/>
                <a:cs typeface="Arial" panose="020B0604020202020204" pitchFamily="34" charset="0"/>
              </a:rPr>
              <a:t>2</a:t>
            </a:r>
            <a:r>
              <a:rPr lang="zh-CN" altLang="en-US" sz="2800" dirty="0">
                <a:ea typeface="Arial" panose="020B0604020202020204" pitchFamily="34" charset="0"/>
                <a:cs typeface="Arial" panose="020B0604020202020204" pitchFamily="34" charset="0"/>
              </a:rPr>
              <a:t>WO</a:t>
            </a:r>
            <a:r>
              <a:rPr lang="zh-CN" altLang="en-US" sz="2800" baseline="-25000" dirty="0">
                <a:ea typeface="Arial" panose="020B0604020202020204" pitchFamily="34" charset="0"/>
                <a:cs typeface="Arial" panose="020B0604020202020204" pitchFamily="34" charset="0"/>
              </a:rPr>
              <a:t>6</a:t>
            </a:r>
            <a:r>
              <a:rPr lang="zh-CN" altLang="en-US" sz="2800" dirty="0">
                <a:ea typeface="Arial" panose="020B0604020202020204" pitchFamily="34" charset="0"/>
                <a:cs typeface="Arial" panose="020B0604020202020204" pitchFamily="34" charset="0"/>
              </a:rPr>
              <a:t> composite photocatalysts </a:t>
            </a:r>
            <a:r>
              <a:rPr lang="en-US" altLang="zh-CN" sz="2800" dirty="0">
                <a:ea typeface="Arial" panose="020B0604020202020204" pitchFamily="34" charset="0"/>
                <a:cs typeface="Arial" panose="020B0604020202020204" pitchFamily="34" charset="0"/>
              </a:rPr>
              <a:t>(     )</a:t>
            </a:r>
            <a:r>
              <a:rPr lang="zh-CN" altLang="en-US" sz="2800" dirty="0">
                <a:solidFill>
                  <a:srgbClr val="0000FF"/>
                </a:solidFill>
                <a:ea typeface="Arial" panose="020B0604020202020204" pitchFamily="34" charset="0"/>
                <a:cs typeface="Arial" panose="020B0604020202020204" pitchFamily="34" charset="0"/>
              </a:rPr>
              <a:t> </a:t>
            </a:r>
            <a:r>
              <a:rPr lang="zh-CN" altLang="en-US" sz="2800" dirty="0">
                <a:ea typeface="Arial" panose="020B0604020202020204" pitchFamily="34" charset="0"/>
                <a:cs typeface="Arial" panose="020B0604020202020204" pitchFamily="34" charset="0"/>
              </a:rPr>
              <a:t>prepared via ultrasonic-calcination method and </a:t>
            </a:r>
            <a:r>
              <a:rPr lang="en-US" altLang="zh-CN" sz="2800" dirty="0">
                <a:ea typeface="Arial" panose="020B0604020202020204" pitchFamily="34" charset="0"/>
                <a:cs typeface="Arial" panose="020B0604020202020204" pitchFamily="34" charset="0"/>
              </a:rPr>
              <a:t>(      )</a:t>
            </a:r>
            <a:r>
              <a:rPr lang="zh-CN" altLang="en-US" sz="2800" dirty="0">
                <a:ea typeface="Arial" panose="020B0604020202020204" pitchFamily="34" charset="0"/>
                <a:cs typeface="Arial" panose="020B0604020202020204" pitchFamily="34" charset="0"/>
              </a:rPr>
              <a:t> superior photocatalytic performance for degrading different kinds of organic pollutants under simulant sunlight irradiation. </a:t>
            </a:r>
          </a:p>
        </p:txBody>
      </p:sp>
      <p:sp>
        <p:nvSpPr>
          <p:cNvPr id="2" name="文本框 1"/>
          <p:cNvSpPr txBox="1"/>
          <p:nvPr/>
        </p:nvSpPr>
        <p:spPr>
          <a:xfrm>
            <a:off x="1624330" y="4880610"/>
            <a:ext cx="6189345" cy="629920"/>
          </a:xfrm>
          <a:prstGeom prst="rect">
            <a:avLst/>
          </a:prstGeom>
          <a:noFill/>
        </p:spPr>
        <p:txBody>
          <a:bodyPr wrap="square" rtlCol="0">
            <a:spAutoFit/>
          </a:bodyPr>
          <a:lstStyle/>
          <a:p>
            <a:r>
              <a:rPr lang="en-US" altLang="zh-CN">
                <a:ea typeface="Arial" panose="020B0604020202020204" pitchFamily="34" charset="0"/>
                <a:cs typeface="Arial" panose="020B0604020202020204" pitchFamily="34" charset="0"/>
                <a:sym typeface="+mn-ea"/>
              </a:rPr>
              <a:t>have  had  are  were  </a:t>
            </a:r>
            <a:r>
              <a:rPr lang="en-US" altLang="zh-CN">
                <a:ea typeface="Arial" panose="020B0604020202020204" pitchFamily="34" charset="0"/>
                <a:cs typeface="Arial" panose="020B0604020202020204" pitchFamily="34" charset="0"/>
              </a:rPr>
              <a:t>is  was    </a:t>
            </a:r>
          </a:p>
        </p:txBody>
      </p:sp>
      <p:sp>
        <p:nvSpPr>
          <p:cNvPr id="4" name="文本框 3"/>
          <p:cNvSpPr txBox="1"/>
          <p:nvPr/>
        </p:nvSpPr>
        <p:spPr>
          <a:xfrm>
            <a:off x="2038350" y="5438140"/>
            <a:ext cx="6189345" cy="629920"/>
          </a:xfrm>
          <a:prstGeom prst="rect">
            <a:avLst/>
          </a:prstGeom>
          <a:noFill/>
        </p:spPr>
        <p:txBody>
          <a:bodyPr wrap="square" rtlCol="0">
            <a:spAutoFit/>
          </a:bodyPr>
          <a:lstStyle/>
          <a:p>
            <a:r>
              <a:rPr lang="en-US" altLang="zh-CN">
                <a:solidFill>
                  <a:srgbClr val="FF0000"/>
                </a:solidFill>
                <a:ea typeface="Arial" panose="020B0604020202020204" pitchFamily="34" charset="0"/>
                <a:cs typeface="Arial" panose="020B0604020202020204" pitchFamily="34" charset="0"/>
                <a:sym typeface="+mn-ea"/>
              </a:rPr>
              <a:t>A      B     C       D    </a:t>
            </a:r>
            <a:r>
              <a:rPr lang="en-US" altLang="zh-CN">
                <a:solidFill>
                  <a:srgbClr val="FF0000"/>
                </a:solidFill>
                <a:ea typeface="Arial" panose="020B0604020202020204" pitchFamily="34" charset="0"/>
                <a:cs typeface="Arial" panose="020B0604020202020204" pitchFamily="34" charset="0"/>
              </a:rPr>
              <a:t>E    F    </a:t>
            </a:r>
          </a:p>
        </p:txBody>
      </p:sp>
      <p:sp>
        <p:nvSpPr>
          <p:cNvPr id="5" name="文本框 4"/>
          <p:cNvSpPr txBox="1"/>
          <p:nvPr/>
        </p:nvSpPr>
        <p:spPr>
          <a:xfrm>
            <a:off x="5958779" y="836712"/>
            <a:ext cx="518091" cy="646331"/>
          </a:xfrm>
          <a:prstGeom prst="rect">
            <a:avLst/>
          </a:prstGeom>
          <a:noFill/>
        </p:spPr>
        <p:txBody>
          <a:bodyPr wrap="none" rtlCol="0" anchor="t">
            <a:spAutoFit/>
          </a:bodyPr>
          <a:lstStyle/>
          <a:p>
            <a:r>
              <a:rPr lang="zh-CN" altLang="en-US" sz="3600" dirty="0">
                <a:solidFill>
                  <a:srgbClr val="0000FF"/>
                </a:solidFill>
                <a:ea typeface="Arial" panose="020B0604020202020204" pitchFamily="34" charset="0"/>
                <a:cs typeface="Arial" panose="020B0604020202020204" pitchFamily="34" charset="0"/>
                <a:sym typeface="+mn-ea"/>
              </a:rPr>
              <a:t>is</a:t>
            </a:r>
          </a:p>
        </p:txBody>
      </p:sp>
      <p:sp>
        <p:nvSpPr>
          <p:cNvPr id="6" name="文本框 5"/>
          <p:cNvSpPr txBox="1"/>
          <p:nvPr/>
        </p:nvSpPr>
        <p:spPr>
          <a:xfrm>
            <a:off x="7740352" y="2204864"/>
            <a:ext cx="1072730" cy="584775"/>
          </a:xfrm>
          <a:prstGeom prst="rect">
            <a:avLst/>
          </a:prstGeom>
          <a:noFill/>
        </p:spPr>
        <p:txBody>
          <a:bodyPr wrap="none" rtlCol="0" anchor="t">
            <a:spAutoFit/>
          </a:bodyPr>
          <a:lstStyle/>
          <a:p>
            <a:r>
              <a:rPr lang="zh-CN" altLang="en-US" sz="3200" dirty="0">
                <a:solidFill>
                  <a:srgbClr val="0000FF"/>
                </a:solidFill>
                <a:ea typeface="Arial" panose="020B0604020202020204" pitchFamily="34" charset="0"/>
                <a:cs typeface="Arial" panose="020B0604020202020204" pitchFamily="34" charset="0"/>
                <a:sym typeface="+mn-ea"/>
              </a:rPr>
              <a:t>were</a:t>
            </a:r>
          </a:p>
        </p:txBody>
      </p:sp>
      <p:sp>
        <p:nvSpPr>
          <p:cNvPr id="7" name="文本框 6"/>
          <p:cNvSpPr txBox="1"/>
          <p:nvPr/>
        </p:nvSpPr>
        <p:spPr>
          <a:xfrm>
            <a:off x="7984740" y="2636912"/>
            <a:ext cx="867545" cy="584775"/>
          </a:xfrm>
          <a:prstGeom prst="rect">
            <a:avLst/>
          </a:prstGeom>
          <a:noFill/>
        </p:spPr>
        <p:txBody>
          <a:bodyPr wrap="none" rtlCol="0" anchor="t">
            <a:spAutoFit/>
          </a:bodyPr>
          <a:lstStyle/>
          <a:p>
            <a:r>
              <a:rPr lang="zh-CN" altLang="en-US" sz="3200" dirty="0">
                <a:solidFill>
                  <a:srgbClr val="0000FF"/>
                </a:solidFill>
                <a:ea typeface="Arial" panose="020B0604020202020204" pitchFamily="34" charset="0"/>
                <a:cs typeface="Arial" panose="020B0604020202020204" pitchFamily="34" charset="0"/>
                <a:sym typeface="+mn-ea"/>
              </a:rPr>
              <a:t>had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5"/>
                                        </p:tgtEl>
                                        <p:attrNameLst>
                                          <p:attrName>style.visibility</p:attrName>
                                        </p:attrNameLst>
                                      </p:cBhvr>
                                      <p:to>
                                        <p:strVal val="visible"/>
                                      </p:to>
                                    </p:set>
                                    <p:animEffect transition="in" filter="strips(downLef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000" fill="hold">
                                          <p:stCondLst>
                                            <p:cond delay="0"/>
                                          </p:stCondLst>
                                        </p:cTn>
                                        <p:tgtEl>
                                          <p:spTgt spid="6"/>
                                        </p:tgtEl>
                                        <p:attrNameLst>
                                          <p:attrName>style.visibility</p:attrName>
                                        </p:attrNameLst>
                                      </p:cBhvr>
                                      <p:to>
                                        <p:strVal val="visible"/>
                                      </p:to>
                                    </p:set>
                                    <p:animEffect transition="in" filter="wipe(down)">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000" fill="hold">
                                          <p:stCondLst>
                                            <p:cond delay="0"/>
                                          </p:stCondLst>
                                        </p:cTn>
                                        <p:tgtEl>
                                          <p:spTgt spid="7"/>
                                        </p:tgtEl>
                                        <p:attrNameLst>
                                          <p:attrName>style.visibility</p:attrName>
                                        </p:attrNameLst>
                                      </p:cBhvr>
                                      <p:to>
                                        <p:strVal val="visible"/>
                                      </p:to>
                                    </p:set>
                                    <p:animEffect transition="in" filter="wipe(down)">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9700" y="685269"/>
            <a:ext cx="8535035" cy="4399915"/>
          </a:xfrm>
          <a:prstGeom prst="rect">
            <a:avLst/>
          </a:prstGeom>
          <a:noFill/>
        </p:spPr>
        <p:txBody>
          <a:bodyPr wrap="square" rtlCol="0" anchor="t">
            <a:spAutoFit/>
          </a:bodyPr>
          <a:lstStyle/>
          <a:p>
            <a:r>
              <a:rPr lang="zh-CN" altLang="en-US" dirty="0">
                <a:ea typeface="Arial" panose="020B0604020202020204" pitchFamily="34" charset="0"/>
                <a:cs typeface="Arial" panose="020B0604020202020204" pitchFamily="34" charset="0"/>
                <a:sym typeface="+mn-ea"/>
              </a:rPr>
              <a:t>The apparent rate constant of 5.0%BiPO</a:t>
            </a:r>
            <a:r>
              <a:rPr lang="zh-CN" altLang="en-US" baseline="-25000" dirty="0">
                <a:ea typeface="Arial" panose="020B0604020202020204" pitchFamily="34" charset="0"/>
                <a:cs typeface="Arial" panose="020B0604020202020204" pitchFamily="34" charset="0"/>
                <a:sym typeface="+mn-ea"/>
              </a:rPr>
              <a:t>4</a:t>
            </a:r>
            <a:r>
              <a:rPr lang="zh-CN" altLang="en-US" dirty="0">
                <a:ea typeface="Arial" panose="020B0604020202020204" pitchFamily="34" charset="0"/>
                <a:cs typeface="Arial" panose="020B0604020202020204" pitchFamily="34" charset="0"/>
                <a:sym typeface="+mn-ea"/>
              </a:rPr>
              <a:t>/Bi</a:t>
            </a:r>
            <a:r>
              <a:rPr lang="zh-CN" altLang="en-US" baseline="-25000" dirty="0">
                <a:ea typeface="Arial" panose="020B0604020202020204" pitchFamily="34" charset="0"/>
                <a:cs typeface="Arial" panose="020B0604020202020204" pitchFamily="34" charset="0"/>
                <a:sym typeface="+mn-ea"/>
              </a:rPr>
              <a:t>2</a:t>
            </a:r>
            <a:r>
              <a:rPr lang="zh-CN" altLang="en-US" dirty="0">
                <a:ea typeface="Arial" panose="020B0604020202020204" pitchFamily="34" charset="0"/>
                <a:cs typeface="Arial" panose="020B0604020202020204" pitchFamily="34" charset="0"/>
                <a:sym typeface="+mn-ea"/>
              </a:rPr>
              <a:t>WO</a:t>
            </a:r>
            <a:r>
              <a:rPr lang="zh-CN" altLang="en-US" baseline="-25000" dirty="0">
                <a:ea typeface="Arial" panose="020B0604020202020204" pitchFamily="34" charset="0"/>
                <a:cs typeface="Arial" panose="020B0604020202020204" pitchFamily="34" charset="0"/>
                <a:sym typeface="+mn-ea"/>
              </a:rPr>
              <a:t>6</a:t>
            </a:r>
            <a:r>
              <a:rPr lang="zh-CN" altLang="en-US" dirty="0">
                <a:ea typeface="Arial" panose="020B0604020202020204" pitchFamily="34" charset="0"/>
                <a:cs typeface="Arial" panose="020B0604020202020204" pitchFamily="34" charset="0"/>
                <a:sym typeface="+mn-ea"/>
              </a:rPr>
              <a:t> on the degradation of methylene blue (MB) </a:t>
            </a:r>
            <a:r>
              <a:rPr lang="en-US" altLang="zh-CN" dirty="0">
                <a:ea typeface="Arial" panose="020B0604020202020204" pitchFamily="34" charset="0"/>
                <a:cs typeface="Arial" panose="020B0604020202020204" pitchFamily="34" charset="0"/>
                <a:sym typeface="+mn-ea"/>
              </a:rPr>
              <a:t>(   )</a:t>
            </a:r>
            <a:r>
              <a:rPr lang="zh-CN" altLang="en-US" dirty="0">
                <a:ea typeface="Arial" panose="020B0604020202020204" pitchFamily="34" charset="0"/>
                <a:cs typeface="Arial" panose="020B0604020202020204" pitchFamily="34" charset="0"/>
                <a:sym typeface="+mn-ea"/>
              </a:rPr>
              <a:t> 0.0305 min</a:t>
            </a:r>
            <a:r>
              <a:rPr lang="zh-CN" altLang="en-US" baseline="30000" dirty="0">
                <a:ea typeface="Arial" panose="020B0604020202020204" pitchFamily="34" charset="0"/>
                <a:cs typeface="Arial" panose="020B0604020202020204" pitchFamily="34" charset="0"/>
                <a:sym typeface="+mn-ea"/>
              </a:rPr>
              <a:t>−1</a:t>
            </a:r>
            <a:r>
              <a:rPr lang="zh-CN" altLang="en-US" dirty="0">
                <a:ea typeface="Arial" panose="020B0604020202020204" pitchFamily="34" charset="0"/>
                <a:cs typeface="Arial" panose="020B0604020202020204" pitchFamily="34" charset="0"/>
                <a:sym typeface="+mn-ea"/>
              </a:rPr>
              <a:t>, which </a:t>
            </a:r>
            <a:r>
              <a:rPr lang="en-US" altLang="zh-CN" dirty="0">
                <a:ea typeface="Arial" panose="020B0604020202020204" pitchFamily="34" charset="0"/>
                <a:cs typeface="Arial" panose="020B0604020202020204" pitchFamily="34" charset="0"/>
                <a:sym typeface="+mn-ea"/>
              </a:rPr>
              <a:t>(  )</a:t>
            </a:r>
            <a:r>
              <a:rPr lang="zh-CN" altLang="en-US" dirty="0">
                <a:ea typeface="Arial" panose="020B0604020202020204" pitchFamily="34" charset="0"/>
                <a:cs typeface="Arial" panose="020B0604020202020204" pitchFamily="34" charset="0"/>
                <a:sym typeface="+mn-ea"/>
              </a:rPr>
              <a:t> about 25.4 and 3.2 times of pure BiPO</a:t>
            </a:r>
            <a:r>
              <a:rPr lang="zh-CN" altLang="en-US" baseline="-25000" dirty="0">
                <a:ea typeface="Arial" panose="020B0604020202020204" pitchFamily="34" charset="0"/>
                <a:cs typeface="Arial" panose="020B0604020202020204" pitchFamily="34" charset="0"/>
                <a:sym typeface="+mn-ea"/>
              </a:rPr>
              <a:t>4</a:t>
            </a:r>
            <a:r>
              <a:rPr lang="zh-CN" altLang="en-US" dirty="0">
                <a:ea typeface="Arial" panose="020B0604020202020204" pitchFamily="34" charset="0"/>
                <a:cs typeface="Arial" panose="020B0604020202020204" pitchFamily="34" charset="0"/>
                <a:sym typeface="+mn-ea"/>
              </a:rPr>
              <a:t> and Bi</a:t>
            </a:r>
            <a:r>
              <a:rPr lang="zh-CN" altLang="en-US" baseline="-25000" dirty="0">
                <a:ea typeface="Arial" panose="020B0604020202020204" pitchFamily="34" charset="0"/>
                <a:cs typeface="Arial" panose="020B0604020202020204" pitchFamily="34" charset="0"/>
                <a:sym typeface="+mn-ea"/>
              </a:rPr>
              <a:t>2</a:t>
            </a:r>
            <a:r>
              <a:rPr lang="zh-CN" altLang="en-US" dirty="0">
                <a:ea typeface="Arial" panose="020B0604020202020204" pitchFamily="34" charset="0"/>
                <a:cs typeface="Arial" panose="020B0604020202020204" pitchFamily="34" charset="0"/>
                <a:sym typeface="+mn-ea"/>
              </a:rPr>
              <a:t>WO</a:t>
            </a:r>
            <a:r>
              <a:rPr lang="zh-CN" altLang="en-US" baseline="-25000" dirty="0">
                <a:ea typeface="Arial" panose="020B0604020202020204" pitchFamily="34" charset="0"/>
                <a:cs typeface="Arial" panose="020B0604020202020204" pitchFamily="34" charset="0"/>
                <a:sym typeface="+mn-ea"/>
              </a:rPr>
              <a:t>6</a:t>
            </a:r>
            <a:r>
              <a:rPr lang="zh-CN" altLang="en-US" dirty="0">
                <a:ea typeface="Arial" panose="020B0604020202020204" pitchFamily="34" charset="0"/>
                <a:cs typeface="Arial" panose="020B0604020202020204" pitchFamily="34" charset="0"/>
                <a:sym typeface="+mn-ea"/>
              </a:rPr>
              <a:t> respectively. In the BiPO</a:t>
            </a:r>
            <a:r>
              <a:rPr lang="zh-CN" altLang="en-US" baseline="-25000" dirty="0">
                <a:ea typeface="Arial" panose="020B0604020202020204" pitchFamily="34" charset="0"/>
                <a:cs typeface="Arial" panose="020B0604020202020204" pitchFamily="34" charset="0"/>
                <a:sym typeface="+mn-ea"/>
              </a:rPr>
              <a:t>4</a:t>
            </a:r>
            <a:r>
              <a:rPr lang="zh-CN" altLang="en-US" dirty="0">
                <a:ea typeface="Arial" panose="020B0604020202020204" pitchFamily="34" charset="0"/>
                <a:cs typeface="Arial" panose="020B0604020202020204" pitchFamily="34" charset="0"/>
                <a:sym typeface="+mn-ea"/>
              </a:rPr>
              <a:t>/Bi</a:t>
            </a:r>
            <a:r>
              <a:rPr lang="zh-CN" altLang="en-US" baseline="-25000" dirty="0">
                <a:ea typeface="Arial" panose="020B0604020202020204" pitchFamily="34" charset="0"/>
                <a:cs typeface="Arial" panose="020B0604020202020204" pitchFamily="34" charset="0"/>
                <a:sym typeface="+mn-ea"/>
              </a:rPr>
              <a:t>2</a:t>
            </a:r>
            <a:r>
              <a:rPr lang="zh-CN" altLang="en-US" dirty="0">
                <a:ea typeface="Arial" panose="020B0604020202020204" pitchFamily="34" charset="0"/>
                <a:cs typeface="Arial" panose="020B0604020202020204" pitchFamily="34" charset="0"/>
                <a:sym typeface="+mn-ea"/>
              </a:rPr>
              <a:t>WO</a:t>
            </a:r>
            <a:r>
              <a:rPr lang="zh-CN" altLang="en-US" baseline="-25000" dirty="0">
                <a:ea typeface="Arial" panose="020B0604020202020204" pitchFamily="34" charset="0"/>
                <a:cs typeface="Arial" panose="020B0604020202020204" pitchFamily="34" charset="0"/>
                <a:sym typeface="+mn-ea"/>
              </a:rPr>
              <a:t>6</a:t>
            </a:r>
            <a:r>
              <a:rPr lang="zh-CN" altLang="en-US" dirty="0">
                <a:ea typeface="Arial" panose="020B0604020202020204" pitchFamily="34" charset="0"/>
                <a:cs typeface="Arial" panose="020B0604020202020204" pitchFamily="34" charset="0"/>
                <a:sym typeface="+mn-ea"/>
              </a:rPr>
              <a:t> composite photocatalysts, the core-hole structure of BiPO</a:t>
            </a:r>
            <a:r>
              <a:rPr lang="zh-CN" altLang="en-US" baseline="-25000" dirty="0">
                <a:ea typeface="Arial" panose="020B0604020202020204" pitchFamily="34" charset="0"/>
                <a:cs typeface="Arial" panose="020B0604020202020204" pitchFamily="34" charset="0"/>
                <a:sym typeface="+mn-ea"/>
              </a:rPr>
              <a:t>4</a:t>
            </a:r>
            <a:r>
              <a:rPr lang="zh-CN" altLang="en-US" dirty="0">
                <a:ea typeface="Arial" panose="020B0604020202020204" pitchFamily="34" charset="0"/>
                <a:cs typeface="Arial" panose="020B0604020202020204" pitchFamily="34" charset="0"/>
                <a:sym typeface="+mn-ea"/>
              </a:rPr>
              <a:t> as core and Bi</a:t>
            </a:r>
            <a:r>
              <a:rPr lang="zh-CN" altLang="en-US" baseline="-25000" dirty="0">
                <a:ea typeface="Arial" panose="020B0604020202020204" pitchFamily="34" charset="0"/>
                <a:cs typeface="Arial" panose="020B0604020202020204" pitchFamily="34" charset="0"/>
                <a:sym typeface="+mn-ea"/>
              </a:rPr>
              <a:t>2</a:t>
            </a:r>
            <a:r>
              <a:rPr lang="zh-CN" altLang="en-US" dirty="0">
                <a:ea typeface="Arial" panose="020B0604020202020204" pitchFamily="34" charset="0"/>
                <a:cs typeface="Arial" panose="020B0604020202020204" pitchFamily="34" charset="0"/>
                <a:sym typeface="+mn-ea"/>
              </a:rPr>
              <a:t>WO</a:t>
            </a:r>
            <a:r>
              <a:rPr lang="zh-CN" altLang="en-US" baseline="-25000" dirty="0">
                <a:ea typeface="Arial" panose="020B0604020202020204" pitchFamily="34" charset="0"/>
                <a:cs typeface="Arial" panose="020B0604020202020204" pitchFamily="34" charset="0"/>
                <a:sym typeface="+mn-ea"/>
              </a:rPr>
              <a:t>6</a:t>
            </a:r>
            <a:r>
              <a:rPr lang="zh-CN" altLang="en-US" dirty="0">
                <a:ea typeface="Arial" panose="020B0604020202020204" pitchFamily="34" charset="0"/>
                <a:cs typeface="Arial" panose="020B0604020202020204" pitchFamily="34" charset="0"/>
                <a:sym typeface="+mn-ea"/>
              </a:rPr>
              <a:t> as hole </a:t>
            </a:r>
            <a:r>
              <a:rPr lang="en-US" altLang="zh-CN" dirty="0">
                <a:ea typeface="Arial" panose="020B0604020202020204" pitchFamily="34" charset="0"/>
                <a:cs typeface="Arial" panose="020B0604020202020204" pitchFamily="34" charset="0"/>
                <a:sym typeface="+mn-ea"/>
              </a:rPr>
              <a:t>(    )</a:t>
            </a:r>
            <a:r>
              <a:rPr lang="zh-CN" altLang="en-US" dirty="0">
                <a:solidFill>
                  <a:srgbClr val="0000FF"/>
                </a:solidFill>
                <a:ea typeface="Arial" panose="020B0604020202020204" pitchFamily="34" charset="0"/>
                <a:cs typeface="Arial" panose="020B0604020202020204" pitchFamily="34" charset="0"/>
                <a:sym typeface="+mn-ea"/>
              </a:rPr>
              <a:t> </a:t>
            </a:r>
            <a:r>
              <a:rPr lang="zh-CN" altLang="en-US" dirty="0">
                <a:ea typeface="Arial" panose="020B0604020202020204" pitchFamily="34" charset="0"/>
                <a:cs typeface="Arial" panose="020B0604020202020204" pitchFamily="34" charset="0"/>
                <a:sym typeface="+mn-ea"/>
              </a:rPr>
              <a:t>formed. </a:t>
            </a:r>
            <a:endParaRPr lang="zh-CN" altLang="en-US" dirty="0">
              <a:ea typeface="Arial" panose="020B0604020202020204" pitchFamily="34" charset="0"/>
              <a:cs typeface="Arial" panose="020B0604020202020204" pitchFamily="34" charset="0"/>
            </a:endParaRPr>
          </a:p>
        </p:txBody>
      </p:sp>
      <p:sp>
        <p:nvSpPr>
          <p:cNvPr id="3" name="文本框 2"/>
          <p:cNvSpPr txBox="1"/>
          <p:nvPr/>
        </p:nvSpPr>
        <p:spPr>
          <a:xfrm>
            <a:off x="1624330" y="5095875"/>
            <a:ext cx="6189345" cy="629920"/>
          </a:xfrm>
          <a:prstGeom prst="rect">
            <a:avLst/>
          </a:prstGeom>
          <a:noFill/>
        </p:spPr>
        <p:txBody>
          <a:bodyPr wrap="square" rtlCol="0">
            <a:spAutoFit/>
          </a:bodyPr>
          <a:lstStyle/>
          <a:p>
            <a:r>
              <a:rPr lang="en-US" altLang="zh-CN">
                <a:ea typeface="Arial" panose="020B0604020202020204" pitchFamily="34" charset="0"/>
                <a:cs typeface="Arial" panose="020B0604020202020204" pitchFamily="34" charset="0"/>
                <a:sym typeface="+mn-ea"/>
              </a:rPr>
              <a:t>have  had  are  were  </a:t>
            </a:r>
            <a:r>
              <a:rPr lang="en-US" altLang="zh-CN">
                <a:ea typeface="Arial" panose="020B0604020202020204" pitchFamily="34" charset="0"/>
                <a:cs typeface="Arial" panose="020B0604020202020204" pitchFamily="34" charset="0"/>
              </a:rPr>
              <a:t>is  was    </a:t>
            </a:r>
          </a:p>
        </p:txBody>
      </p:sp>
      <p:sp>
        <p:nvSpPr>
          <p:cNvPr id="4" name="文本框 3"/>
          <p:cNvSpPr txBox="1"/>
          <p:nvPr/>
        </p:nvSpPr>
        <p:spPr>
          <a:xfrm>
            <a:off x="2038350" y="5645150"/>
            <a:ext cx="6189345" cy="629920"/>
          </a:xfrm>
          <a:prstGeom prst="rect">
            <a:avLst/>
          </a:prstGeom>
          <a:noFill/>
        </p:spPr>
        <p:txBody>
          <a:bodyPr wrap="square" rtlCol="0">
            <a:spAutoFit/>
          </a:bodyPr>
          <a:lstStyle/>
          <a:p>
            <a:r>
              <a:rPr lang="en-US" altLang="zh-CN">
                <a:solidFill>
                  <a:srgbClr val="FF0000"/>
                </a:solidFill>
                <a:ea typeface="Arial" panose="020B0604020202020204" pitchFamily="34" charset="0"/>
                <a:cs typeface="Arial" panose="020B0604020202020204" pitchFamily="34" charset="0"/>
                <a:sym typeface="+mn-ea"/>
              </a:rPr>
              <a:t>A      B     C       D    </a:t>
            </a:r>
            <a:r>
              <a:rPr lang="en-US" altLang="zh-CN">
                <a:solidFill>
                  <a:srgbClr val="FF0000"/>
                </a:solidFill>
                <a:ea typeface="Arial" panose="020B0604020202020204" pitchFamily="34" charset="0"/>
                <a:cs typeface="Arial" panose="020B0604020202020204" pitchFamily="34" charset="0"/>
              </a:rPr>
              <a:t>E    F    </a:t>
            </a:r>
          </a:p>
        </p:txBody>
      </p:sp>
      <p:sp>
        <p:nvSpPr>
          <p:cNvPr id="5" name="文本框 4"/>
          <p:cNvSpPr txBox="1"/>
          <p:nvPr/>
        </p:nvSpPr>
        <p:spPr>
          <a:xfrm>
            <a:off x="4918005" y="1734185"/>
            <a:ext cx="518091" cy="646331"/>
          </a:xfrm>
          <a:prstGeom prst="rect">
            <a:avLst/>
          </a:prstGeom>
          <a:noFill/>
        </p:spPr>
        <p:txBody>
          <a:bodyPr wrap="none" rtlCol="0" anchor="t">
            <a:spAutoFit/>
          </a:bodyPr>
          <a:lstStyle/>
          <a:p>
            <a:r>
              <a:rPr lang="zh-CN" altLang="en-US" sz="3600" dirty="0">
                <a:solidFill>
                  <a:srgbClr val="0000FF"/>
                </a:solidFill>
                <a:ea typeface="Arial" panose="020B0604020202020204" pitchFamily="34" charset="0"/>
                <a:cs typeface="Arial" panose="020B0604020202020204" pitchFamily="34" charset="0"/>
                <a:sym typeface="+mn-ea"/>
              </a:rPr>
              <a:t>is</a:t>
            </a:r>
            <a:endParaRPr lang="zh-CN" altLang="en-US" sz="3600" dirty="0">
              <a:ea typeface="Arial" panose="020B0604020202020204" pitchFamily="34" charset="0"/>
              <a:cs typeface="Arial" panose="020B0604020202020204" pitchFamily="34" charset="0"/>
            </a:endParaRPr>
          </a:p>
        </p:txBody>
      </p:sp>
      <p:sp>
        <p:nvSpPr>
          <p:cNvPr id="6" name="文本框 5"/>
          <p:cNvSpPr txBox="1"/>
          <p:nvPr/>
        </p:nvSpPr>
        <p:spPr>
          <a:xfrm>
            <a:off x="1475656" y="2276872"/>
            <a:ext cx="518091" cy="646331"/>
          </a:xfrm>
          <a:prstGeom prst="rect">
            <a:avLst/>
          </a:prstGeom>
          <a:noFill/>
        </p:spPr>
        <p:txBody>
          <a:bodyPr wrap="none" rtlCol="0" anchor="t">
            <a:spAutoFit/>
          </a:bodyPr>
          <a:lstStyle/>
          <a:p>
            <a:r>
              <a:rPr lang="zh-CN" altLang="en-US" sz="3600" dirty="0">
                <a:solidFill>
                  <a:srgbClr val="0000FF"/>
                </a:solidFill>
                <a:ea typeface="Arial" panose="020B0604020202020204" pitchFamily="34" charset="0"/>
                <a:cs typeface="Arial" panose="020B0604020202020204" pitchFamily="34" charset="0"/>
                <a:sym typeface="+mn-ea"/>
              </a:rPr>
              <a:t>is</a:t>
            </a:r>
            <a:endParaRPr lang="zh-CN" altLang="en-US" sz="3600" dirty="0">
              <a:ea typeface="Arial" panose="020B0604020202020204" pitchFamily="34" charset="0"/>
              <a:cs typeface="Arial" panose="020B0604020202020204" pitchFamily="34" charset="0"/>
            </a:endParaRPr>
          </a:p>
        </p:txBody>
      </p:sp>
      <p:sp>
        <p:nvSpPr>
          <p:cNvPr id="7" name="文本框 6"/>
          <p:cNvSpPr txBox="1"/>
          <p:nvPr/>
        </p:nvSpPr>
        <p:spPr>
          <a:xfrm>
            <a:off x="4211960" y="4422775"/>
            <a:ext cx="914033" cy="584775"/>
          </a:xfrm>
          <a:prstGeom prst="rect">
            <a:avLst/>
          </a:prstGeom>
          <a:noFill/>
        </p:spPr>
        <p:txBody>
          <a:bodyPr wrap="none" rtlCol="0" anchor="t">
            <a:spAutoFit/>
          </a:bodyPr>
          <a:lstStyle/>
          <a:p>
            <a:r>
              <a:rPr lang="zh-CN" altLang="en-US" sz="3200" dirty="0">
                <a:solidFill>
                  <a:srgbClr val="0000FF"/>
                </a:solidFill>
                <a:ea typeface="Arial" panose="020B0604020202020204" pitchFamily="34" charset="0"/>
                <a:cs typeface="Arial" panose="020B0604020202020204" pitchFamily="34" charset="0"/>
                <a:sym typeface="+mn-ea"/>
              </a:rPr>
              <a:t>was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5"/>
                                        </p:tgtEl>
                                        <p:attrNameLst>
                                          <p:attrName>style.visibility</p:attrName>
                                        </p:attrNameLst>
                                      </p:cBhvr>
                                      <p:to>
                                        <p:strVal val="visible"/>
                                      </p:to>
                                    </p:set>
                                    <p:animEffect transition="in" filter="strips(downLef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000" fill="hold">
                                          <p:stCondLst>
                                            <p:cond delay="0"/>
                                          </p:stCondLst>
                                        </p:cTn>
                                        <p:tgtEl>
                                          <p:spTgt spid="6"/>
                                        </p:tgtEl>
                                        <p:attrNameLst>
                                          <p:attrName>style.visibility</p:attrName>
                                        </p:attrNameLst>
                                      </p:cBhvr>
                                      <p:to>
                                        <p:strVal val="visible"/>
                                      </p:to>
                                    </p:set>
                                    <p:animEffect transition="in" filter="strips(downLeft)">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000" fill="hold">
                                          <p:stCondLst>
                                            <p:cond delay="0"/>
                                          </p:stCondLst>
                                        </p:cTn>
                                        <p:tgtEl>
                                          <p:spTgt spid="7"/>
                                        </p:tgtEl>
                                        <p:attrNameLst>
                                          <p:attrName>style.visibility</p:attrName>
                                        </p:attrNameLst>
                                      </p:cBhvr>
                                      <p:to>
                                        <p:strVal val="visible"/>
                                      </p:to>
                                    </p:set>
                                    <p:animEffect transition="in" filter="strips(downLeft)">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0330" y="752475"/>
            <a:ext cx="8696325" cy="4030980"/>
          </a:xfrm>
          <a:prstGeom prst="rect">
            <a:avLst/>
          </a:prstGeom>
          <a:noFill/>
        </p:spPr>
        <p:txBody>
          <a:bodyPr wrap="square" rtlCol="0" anchor="t">
            <a:spAutoFit/>
          </a:bodyPr>
          <a:lstStyle/>
          <a:p>
            <a:r>
              <a:rPr lang="zh-CN" altLang="en-US" sz="3200">
                <a:ea typeface="Arial" panose="020B0604020202020204" pitchFamily="34" charset="0"/>
                <a:cs typeface="Arial" panose="020B0604020202020204" pitchFamily="34" charset="0"/>
                <a:sym typeface="+mn-ea"/>
              </a:rPr>
              <a:t>During the photocatalytic process of BiPO</a:t>
            </a:r>
            <a:r>
              <a:rPr lang="zh-CN" altLang="en-US" sz="3200" baseline="-25000">
                <a:ea typeface="Arial" panose="020B0604020202020204" pitchFamily="34" charset="0"/>
                <a:cs typeface="Arial" panose="020B0604020202020204" pitchFamily="34" charset="0"/>
                <a:sym typeface="+mn-ea"/>
              </a:rPr>
              <a:t>4</a:t>
            </a:r>
            <a:r>
              <a:rPr lang="zh-CN" altLang="en-US" sz="3200">
                <a:ea typeface="Arial" panose="020B0604020202020204" pitchFamily="34" charset="0"/>
                <a:cs typeface="Arial" panose="020B0604020202020204" pitchFamily="34" charset="0"/>
                <a:sym typeface="+mn-ea"/>
              </a:rPr>
              <a:t>/Bi</a:t>
            </a:r>
            <a:r>
              <a:rPr lang="zh-CN" altLang="en-US" sz="3200" baseline="-25000">
                <a:ea typeface="Arial" panose="020B0604020202020204" pitchFamily="34" charset="0"/>
                <a:cs typeface="Arial" panose="020B0604020202020204" pitchFamily="34" charset="0"/>
                <a:sym typeface="+mn-ea"/>
              </a:rPr>
              <a:t>2</a:t>
            </a:r>
            <a:r>
              <a:rPr lang="zh-CN" altLang="en-US" sz="3200">
                <a:ea typeface="Arial" panose="020B0604020202020204" pitchFamily="34" charset="0"/>
                <a:cs typeface="Arial" panose="020B0604020202020204" pitchFamily="34" charset="0"/>
                <a:sym typeface="+mn-ea"/>
              </a:rPr>
              <a:t>WO</a:t>
            </a:r>
            <a:r>
              <a:rPr lang="zh-CN" altLang="en-US" sz="3200" baseline="-25000">
                <a:ea typeface="Arial" panose="020B0604020202020204" pitchFamily="34" charset="0"/>
                <a:cs typeface="Arial" panose="020B0604020202020204" pitchFamily="34" charset="0"/>
                <a:sym typeface="+mn-ea"/>
              </a:rPr>
              <a:t>6</a:t>
            </a:r>
            <a:r>
              <a:rPr lang="zh-CN" altLang="en-US" sz="3200">
                <a:ea typeface="Arial" panose="020B0604020202020204" pitchFamily="34" charset="0"/>
                <a:cs typeface="Arial" panose="020B0604020202020204" pitchFamily="34" charset="0"/>
                <a:sym typeface="+mn-ea"/>
              </a:rPr>
              <a:t> composites under simulant sunlight irradiation, the photo-generated electrons of BiPO</a:t>
            </a:r>
            <a:r>
              <a:rPr lang="zh-CN" altLang="en-US" sz="3200" baseline="-25000">
                <a:ea typeface="Arial" panose="020B0604020202020204" pitchFamily="34" charset="0"/>
                <a:cs typeface="Arial" panose="020B0604020202020204" pitchFamily="34" charset="0"/>
                <a:sym typeface="+mn-ea"/>
              </a:rPr>
              <a:t>4</a:t>
            </a:r>
            <a:r>
              <a:rPr lang="zh-CN" altLang="en-US" sz="3200">
                <a:ea typeface="Arial" panose="020B0604020202020204" pitchFamily="34" charset="0"/>
                <a:cs typeface="Arial" panose="020B0604020202020204" pitchFamily="34" charset="0"/>
                <a:sym typeface="+mn-ea"/>
              </a:rPr>
              <a:t>   </a:t>
            </a:r>
            <a:r>
              <a:rPr lang="en-US" altLang="zh-CN" sz="3200">
                <a:ea typeface="Arial" panose="020B0604020202020204" pitchFamily="34" charset="0"/>
                <a:cs typeface="Arial" panose="020B0604020202020204" pitchFamily="34" charset="0"/>
                <a:sym typeface="+mn-ea"/>
              </a:rPr>
              <a:t>()</a:t>
            </a:r>
            <a:r>
              <a:rPr lang="zh-CN" altLang="en-US" sz="3200">
                <a:ea typeface="Arial" panose="020B0604020202020204" pitchFamily="34" charset="0"/>
                <a:cs typeface="Arial" panose="020B0604020202020204" pitchFamily="34" charset="0"/>
                <a:sym typeface="+mn-ea"/>
              </a:rPr>
              <a:t>   inject to the conduction band of Bi</a:t>
            </a:r>
            <a:r>
              <a:rPr lang="zh-CN" altLang="en-US" sz="3200" baseline="-25000">
                <a:ea typeface="Arial" panose="020B0604020202020204" pitchFamily="34" charset="0"/>
                <a:cs typeface="Arial" panose="020B0604020202020204" pitchFamily="34" charset="0"/>
                <a:sym typeface="+mn-ea"/>
              </a:rPr>
              <a:t>2</a:t>
            </a:r>
            <a:r>
              <a:rPr lang="zh-CN" altLang="en-US" sz="3200">
                <a:ea typeface="Arial" panose="020B0604020202020204" pitchFamily="34" charset="0"/>
                <a:cs typeface="Arial" panose="020B0604020202020204" pitchFamily="34" charset="0"/>
                <a:sym typeface="+mn-ea"/>
              </a:rPr>
              <a:t>WO</a:t>
            </a:r>
            <a:r>
              <a:rPr lang="zh-CN" altLang="en-US" sz="3200" baseline="-25000">
                <a:ea typeface="Arial" panose="020B0604020202020204" pitchFamily="34" charset="0"/>
                <a:cs typeface="Arial" panose="020B0604020202020204" pitchFamily="34" charset="0"/>
                <a:sym typeface="+mn-ea"/>
              </a:rPr>
              <a:t>6</a:t>
            </a:r>
            <a:r>
              <a:rPr lang="zh-CN" altLang="en-US" sz="3200">
                <a:ea typeface="Arial" panose="020B0604020202020204" pitchFamily="34" charset="0"/>
                <a:cs typeface="Arial" panose="020B0604020202020204" pitchFamily="34" charset="0"/>
                <a:sym typeface="+mn-ea"/>
              </a:rPr>
              <a:t>, and the photo-generated holes on Bi</a:t>
            </a:r>
            <a:r>
              <a:rPr lang="zh-CN" altLang="en-US" sz="3200" baseline="-25000">
                <a:ea typeface="Arial" panose="020B0604020202020204" pitchFamily="34" charset="0"/>
                <a:cs typeface="Arial" panose="020B0604020202020204" pitchFamily="34" charset="0"/>
                <a:sym typeface="+mn-ea"/>
              </a:rPr>
              <a:t>2</a:t>
            </a:r>
            <a:r>
              <a:rPr lang="zh-CN" altLang="en-US" sz="3200">
                <a:ea typeface="Arial" panose="020B0604020202020204" pitchFamily="34" charset="0"/>
                <a:cs typeface="Arial" panose="020B0604020202020204" pitchFamily="34" charset="0"/>
                <a:sym typeface="+mn-ea"/>
              </a:rPr>
              <a:t>WO</a:t>
            </a:r>
            <a:r>
              <a:rPr lang="zh-CN" altLang="en-US" sz="3200" baseline="-25000">
                <a:ea typeface="Arial" panose="020B0604020202020204" pitchFamily="34" charset="0"/>
                <a:cs typeface="Arial" panose="020B0604020202020204" pitchFamily="34" charset="0"/>
                <a:sym typeface="+mn-ea"/>
              </a:rPr>
              <a:t>6</a:t>
            </a:r>
            <a:r>
              <a:rPr lang="zh-CN" altLang="en-US" sz="3200">
                <a:ea typeface="Arial" panose="020B0604020202020204" pitchFamily="34" charset="0"/>
                <a:cs typeface="Arial" panose="020B0604020202020204" pitchFamily="34" charset="0"/>
                <a:sym typeface="+mn-ea"/>
              </a:rPr>
              <a:t>   </a:t>
            </a:r>
            <a:r>
              <a:rPr lang="en-US" altLang="zh-CN" sz="3200">
                <a:ea typeface="Arial" panose="020B0604020202020204" pitchFamily="34" charset="0"/>
                <a:cs typeface="Arial" panose="020B0604020202020204" pitchFamily="34" charset="0"/>
                <a:sym typeface="+mn-ea"/>
              </a:rPr>
              <a:t>()</a:t>
            </a:r>
            <a:r>
              <a:rPr lang="zh-CN" altLang="en-US" sz="3200">
                <a:ea typeface="Arial" panose="020B0604020202020204" pitchFamily="34" charset="0"/>
                <a:cs typeface="Arial" panose="020B0604020202020204" pitchFamily="34" charset="0"/>
                <a:sym typeface="+mn-ea"/>
              </a:rPr>
              <a:t>   transfer to the valance band of BiPO</a:t>
            </a:r>
            <a:r>
              <a:rPr lang="zh-CN" altLang="en-US" sz="3200" baseline="-25000">
                <a:ea typeface="Arial" panose="020B0604020202020204" pitchFamily="34" charset="0"/>
                <a:cs typeface="Arial" panose="020B0604020202020204" pitchFamily="34" charset="0"/>
                <a:sym typeface="+mn-ea"/>
              </a:rPr>
              <a:t>4</a:t>
            </a:r>
            <a:r>
              <a:rPr lang="zh-CN" altLang="en-US" sz="3200">
                <a:ea typeface="Arial" panose="020B0604020202020204" pitchFamily="34" charset="0"/>
                <a:cs typeface="Arial" panose="020B0604020202020204" pitchFamily="34" charset="0"/>
                <a:sym typeface="+mn-ea"/>
              </a:rPr>
              <a:t>, and then an effective charges separation   </a:t>
            </a:r>
            <a:r>
              <a:rPr lang="en-US" altLang="zh-CN" sz="3200">
                <a:ea typeface="Arial" panose="020B0604020202020204" pitchFamily="34" charset="0"/>
                <a:cs typeface="Arial" panose="020B0604020202020204" pitchFamily="34" charset="0"/>
                <a:sym typeface="+mn-ea"/>
              </a:rPr>
              <a:t>()</a:t>
            </a:r>
            <a:r>
              <a:rPr lang="zh-CN" altLang="en-US" sz="3200">
                <a:ea typeface="Arial" panose="020B0604020202020204" pitchFamily="34" charset="0"/>
                <a:cs typeface="Arial" panose="020B0604020202020204" pitchFamily="34" charset="0"/>
                <a:sym typeface="+mn-ea"/>
              </a:rPr>
              <a:t>   </a:t>
            </a:r>
            <a:r>
              <a:rPr lang="zh-CN" altLang="en-US" sz="3200">
                <a:solidFill>
                  <a:schemeClr val="tx1"/>
                </a:solidFill>
                <a:ea typeface="Arial" panose="020B0604020202020204" pitchFamily="34" charset="0"/>
                <a:cs typeface="Arial" panose="020B0604020202020204" pitchFamily="34" charset="0"/>
                <a:sym typeface="+mn-ea"/>
              </a:rPr>
              <a:t>achieved. </a:t>
            </a:r>
          </a:p>
        </p:txBody>
      </p:sp>
      <p:sp>
        <p:nvSpPr>
          <p:cNvPr id="3" name="文本框 2"/>
          <p:cNvSpPr txBox="1"/>
          <p:nvPr/>
        </p:nvSpPr>
        <p:spPr>
          <a:xfrm>
            <a:off x="2547620" y="5619750"/>
            <a:ext cx="1344295" cy="629920"/>
          </a:xfrm>
          <a:prstGeom prst="rect">
            <a:avLst/>
          </a:prstGeom>
          <a:noFill/>
        </p:spPr>
        <p:txBody>
          <a:bodyPr wrap="none" rtlCol="0" anchor="t">
            <a:spAutoFit/>
          </a:bodyPr>
          <a:lstStyle/>
          <a:p>
            <a:r>
              <a:rPr lang="zh-CN" altLang="en-US">
                <a:solidFill>
                  <a:schemeClr val="tx1"/>
                </a:solidFill>
                <a:ea typeface="Arial" panose="020B0604020202020204" pitchFamily="34" charset="0"/>
                <a:cs typeface="Arial" panose="020B0604020202020204" pitchFamily="34" charset="0"/>
                <a:sym typeface="+mn-ea"/>
              </a:rPr>
              <a:t>would</a:t>
            </a:r>
          </a:p>
        </p:txBody>
      </p:sp>
      <p:sp>
        <p:nvSpPr>
          <p:cNvPr id="4" name="文本框 3"/>
          <p:cNvSpPr txBox="1"/>
          <p:nvPr/>
        </p:nvSpPr>
        <p:spPr>
          <a:xfrm>
            <a:off x="2146300" y="4791710"/>
            <a:ext cx="1245235" cy="629920"/>
          </a:xfrm>
          <a:prstGeom prst="rect">
            <a:avLst/>
          </a:prstGeom>
          <a:noFill/>
        </p:spPr>
        <p:txBody>
          <a:bodyPr wrap="none" rtlCol="0" anchor="t">
            <a:spAutoFit/>
          </a:bodyPr>
          <a:lstStyle/>
          <a:p>
            <a:r>
              <a:rPr lang="zh-CN" altLang="en-US">
                <a:solidFill>
                  <a:schemeClr val="tx1"/>
                </a:solidFill>
                <a:effectLst/>
                <a:ea typeface="Arial" panose="020B0604020202020204" pitchFamily="34" charset="0"/>
                <a:cs typeface="Arial" panose="020B0604020202020204" pitchFamily="34" charset="0"/>
                <a:sym typeface="+mn-ea"/>
              </a:rPr>
              <a:t>could</a:t>
            </a:r>
          </a:p>
        </p:txBody>
      </p:sp>
      <p:sp>
        <p:nvSpPr>
          <p:cNvPr id="5" name="文本框 4"/>
          <p:cNvSpPr txBox="1"/>
          <p:nvPr/>
        </p:nvSpPr>
        <p:spPr>
          <a:xfrm>
            <a:off x="5506085" y="4791710"/>
            <a:ext cx="1096645" cy="629920"/>
          </a:xfrm>
          <a:prstGeom prst="rect">
            <a:avLst/>
          </a:prstGeom>
          <a:noFill/>
        </p:spPr>
        <p:txBody>
          <a:bodyPr wrap="none" rtlCol="0" anchor="t">
            <a:spAutoFit/>
          </a:bodyPr>
          <a:lstStyle/>
          <a:p>
            <a:r>
              <a:rPr lang="zh-CN" altLang="en-US">
                <a:solidFill>
                  <a:schemeClr val="tx1"/>
                </a:solidFill>
                <a:ea typeface="Arial" panose="020B0604020202020204" pitchFamily="34" charset="0"/>
                <a:cs typeface="Arial" panose="020B0604020202020204" pitchFamily="34" charset="0"/>
                <a:sym typeface="+mn-ea"/>
              </a:rPr>
              <a:t>was </a:t>
            </a:r>
          </a:p>
        </p:txBody>
      </p:sp>
      <p:sp>
        <p:nvSpPr>
          <p:cNvPr id="6" name="文本框 5"/>
          <p:cNvSpPr txBox="1"/>
          <p:nvPr/>
        </p:nvSpPr>
        <p:spPr>
          <a:xfrm>
            <a:off x="223838" y="4791710"/>
            <a:ext cx="1516380" cy="629920"/>
          </a:xfrm>
          <a:prstGeom prst="rect">
            <a:avLst/>
          </a:prstGeom>
          <a:noFill/>
        </p:spPr>
        <p:txBody>
          <a:bodyPr wrap="none" rtlCol="0" anchor="t">
            <a:spAutoFit/>
          </a:bodyPr>
          <a:lstStyle/>
          <a:p>
            <a:r>
              <a:rPr lang="en-US" altLang="zh-CN">
                <a:ea typeface="Arial" panose="020B0604020202020204" pitchFamily="34" charset="0"/>
                <a:cs typeface="Arial" panose="020B0604020202020204" pitchFamily="34" charset="0"/>
              </a:rPr>
              <a:t>can be</a:t>
            </a:r>
          </a:p>
        </p:txBody>
      </p:sp>
      <p:sp>
        <p:nvSpPr>
          <p:cNvPr id="7" name="文本框 6"/>
          <p:cNvSpPr txBox="1"/>
          <p:nvPr/>
        </p:nvSpPr>
        <p:spPr>
          <a:xfrm>
            <a:off x="3751898" y="4773930"/>
            <a:ext cx="1639570" cy="629920"/>
          </a:xfrm>
          <a:prstGeom prst="rect">
            <a:avLst/>
          </a:prstGeom>
          <a:noFill/>
        </p:spPr>
        <p:txBody>
          <a:bodyPr wrap="none" rtlCol="0" anchor="t">
            <a:spAutoFit/>
          </a:bodyPr>
          <a:lstStyle/>
          <a:p>
            <a:r>
              <a:rPr lang="en-US" altLang="zh-CN">
                <a:ea typeface="Arial" panose="020B0604020202020204" pitchFamily="34" charset="0"/>
                <a:cs typeface="Arial" panose="020B0604020202020204" pitchFamily="34" charset="0"/>
              </a:rPr>
              <a:t>may be</a:t>
            </a:r>
          </a:p>
        </p:txBody>
      </p:sp>
      <p:sp>
        <p:nvSpPr>
          <p:cNvPr id="8" name="文本框 7"/>
          <p:cNvSpPr txBox="1"/>
          <p:nvPr/>
        </p:nvSpPr>
        <p:spPr>
          <a:xfrm>
            <a:off x="5100638" y="5619750"/>
            <a:ext cx="504190" cy="629920"/>
          </a:xfrm>
          <a:prstGeom prst="rect">
            <a:avLst/>
          </a:prstGeom>
          <a:noFill/>
        </p:spPr>
        <p:txBody>
          <a:bodyPr wrap="none" rtlCol="0" anchor="t">
            <a:spAutoFit/>
          </a:bodyPr>
          <a:lstStyle/>
          <a:p>
            <a:r>
              <a:rPr lang="en-US" altLang="zh-CN">
                <a:ea typeface="Arial" panose="020B0604020202020204" pitchFamily="34" charset="0"/>
                <a:cs typeface="Arial" panose="020B0604020202020204" pitchFamily="34" charset="0"/>
              </a:rPr>
              <a:t>is</a:t>
            </a:r>
          </a:p>
        </p:txBody>
      </p:sp>
      <p:sp>
        <p:nvSpPr>
          <p:cNvPr id="9" name="文本框 8"/>
          <p:cNvSpPr txBox="1"/>
          <p:nvPr/>
        </p:nvSpPr>
        <p:spPr>
          <a:xfrm>
            <a:off x="6674168" y="4791710"/>
            <a:ext cx="2280920" cy="629920"/>
          </a:xfrm>
          <a:prstGeom prst="rect">
            <a:avLst/>
          </a:prstGeom>
          <a:noFill/>
        </p:spPr>
        <p:txBody>
          <a:bodyPr wrap="none" rtlCol="0" anchor="t">
            <a:spAutoFit/>
          </a:bodyPr>
          <a:lstStyle/>
          <a:p>
            <a:r>
              <a:rPr lang="en-US" altLang="zh-CN">
                <a:ea typeface="Arial" panose="020B0604020202020204" pitchFamily="34" charset="0"/>
                <a:cs typeface="Arial" panose="020B0604020202020204" pitchFamily="34" charset="0"/>
              </a:rPr>
              <a:t>are    were</a:t>
            </a:r>
          </a:p>
        </p:txBody>
      </p:sp>
      <p:sp>
        <p:nvSpPr>
          <p:cNvPr id="13" name="文本框 12"/>
          <p:cNvSpPr txBox="1"/>
          <p:nvPr/>
        </p:nvSpPr>
        <p:spPr>
          <a:xfrm>
            <a:off x="3446371" y="2233930"/>
            <a:ext cx="1125629" cy="523220"/>
          </a:xfrm>
          <a:prstGeom prst="rect">
            <a:avLst/>
          </a:prstGeom>
          <a:noFill/>
        </p:spPr>
        <p:txBody>
          <a:bodyPr wrap="none" rtlCol="0" anchor="t">
            <a:spAutoFit/>
          </a:bodyPr>
          <a:lstStyle/>
          <a:p>
            <a:r>
              <a:rPr lang="en-US" altLang="zh-CN" sz="2800" dirty="0">
                <a:solidFill>
                  <a:srgbClr val="FF0000"/>
                </a:solidFill>
                <a:effectLst/>
                <a:ea typeface="Arial" panose="020B0604020202020204" pitchFamily="34" charset="0"/>
                <a:cs typeface="Arial" panose="020B0604020202020204" pitchFamily="34" charset="0"/>
                <a:sym typeface="+mn-ea"/>
              </a:rPr>
              <a:t>w</a:t>
            </a:r>
            <a:r>
              <a:rPr lang="zh-CN" altLang="en-US" sz="2800" dirty="0">
                <a:solidFill>
                  <a:srgbClr val="FF0000"/>
                </a:solidFill>
                <a:effectLst/>
                <a:ea typeface="Arial" panose="020B0604020202020204" pitchFamily="34" charset="0"/>
                <a:cs typeface="Arial" panose="020B0604020202020204" pitchFamily="34" charset="0"/>
                <a:sym typeface="+mn-ea"/>
              </a:rPr>
              <a:t>ould</a:t>
            </a:r>
          </a:p>
        </p:txBody>
      </p:sp>
      <p:sp>
        <p:nvSpPr>
          <p:cNvPr id="14" name="文本框 13"/>
          <p:cNvSpPr txBox="1"/>
          <p:nvPr/>
        </p:nvSpPr>
        <p:spPr>
          <a:xfrm>
            <a:off x="3358699" y="3199130"/>
            <a:ext cx="1045479" cy="523220"/>
          </a:xfrm>
          <a:prstGeom prst="rect">
            <a:avLst/>
          </a:prstGeom>
          <a:noFill/>
        </p:spPr>
        <p:txBody>
          <a:bodyPr wrap="none" rtlCol="0" anchor="t">
            <a:spAutoFit/>
          </a:bodyPr>
          <a:lstStyle/>
          <a:p>
            <a:r>
              <a:rPr lang="en-US" altLang="zh-CN" sz="2800" dirty="0">
                <a:solidFill>
                  <a:srgbClr val="FF0000"/>
                </a:solidFill>
                <a:effectLst/>
                <a:ea typeface="Arial" panose="020B0604020202020204" pitchFamily="34" charset="0"/>
                <a:cs typeface="Arial" panose="020B0604020202020204" pitchFamily="34" charset="0"/>
                <a:sym typeface="+mn-ea"/>
              </a:rPr>
              <a:t>c</a:t>
            </a:r>
            <a:r>
              <a:rPr lang="zh-CN" altLang="en-US" sz="2800" dirty="0">
                <a:solidFill>
                  <a:srgbClr val="FF0000"/>
                </a:solidFill>
                <a:effectLst/>
                <a:ea typeface="Arial" panose="020B0604020202020204" pitchFamily="34" charset="0"/>
                <a:cs typeface="Arial" panose="020B0604020202020204" pitchFamily="34" charset="0"/>
                <a:sym typeface="+mn-ea"/>
              </a:rPr>
              <a:t>ould</a:t>
            </a:r>
          </a:p>
        </p:txBody>
      </p:sp>
      <p:sp>
        <p:nvSpPr>
          <p:cNvPr id="15" name="文本框 14"/>
          <p:cNvSpPr txBox="1"/>
          <p:nvPr/>
        </p:nvSpPr>
        <p:spPr>
          <a:xfrm>
            <a:off x="2123728" y="4227195"/>
            <a:ext cx="824265" cy="523220"/>
          </a:xfrm>
          <a:prstGeom prst="rect">
            <a:avLst/>
          </a:prstGeom>
          <a:noFill/>
        </p:spPr>
        <p:txBody>
          <a:bodyPr wrap="none" rtlCol="0" anchor="t">
            <a:spAutoFit/>
          </a:bodyPr>
          <a:lstStyle/>
          <a:p>
            <a:r>
              <a:rPr lang="en-US" sz="2800" dirty="0">
                <a:solidFill>
                  <a:srgbClr val="FF0000"/>
                </a:solidFill>
                <a:effectLst/>
                <a:ea typeface="Arial" panose="020B0604020202020204" pitchFamily="34" charset="0"/>
                <a:cs typeface="Arial" panose="020B0604020202020204" pitchFamily="34" charset="0"/>
                <a:sym typeface="+mn-ea"/>
              </a:rPr>
              <a:t>was</a:t>
            </a:r>
          </a:p>
        </p:txBody>
      </p:sp>
      <p:sp>
        <p:nvSpPr>
          <p:cNvPr id="16" name="文本框 15"/>
          <p:cNvSpPr txBox="1"/>
          <p:nvPr/>
        </p:nvSpPr>
        <p:spPr>
          <a:xfrm>
            <a:off x="675005" y="5286375"/>
            <a:ext cx="8409305" cy="629920"/>
          </a:xfrm>
          <a:prstGeom prst="rect">
            <a:avLst/>
          </a:prstGeom>
          <a:noFill/>
        </p:spPr>
        <p:txBody>
          <a:bodyPr wrap="square" rtlCol="0">
            <a:spAutoFit/>
          </a:bodyPr>
          <a:lstStyle/>
          <a:p>
            <a:r>
              <a:rPr lang="en-US" altLang="zh-CN">
                <a:solidFill>
                  <a:srgbClr val="FF0000"/>
                </a:solidFill>
                <a:ea typeface="Arial" panose="020B0604020202020204" pitchFamily="34" charset="0"/>
                <a:cs typeface="Arial" panose="020B0604020202020204" pitchFamily="34" charset="0"/>
                <a:sym typeface="+mn-ea"/>
              </a:rPr>
              <a:t>A             B            C         D      </a:t>
            </a:r>
            <a:r>
              <a:rPr lang="en-US" altLang="zh-CN">
                <a:solidFill>
                  <a:srgbClr val="FF0000"/>
                </a:solidFill>
                <a:ea typeface="Arial" panose="020B0604020202020204" pitchFamily="34" charset="0"/>
                <a:cs typeface="Arial" panose="020B0604020202020204" pitchFamily="34" charset="0"/>
              </a:rPr>
              <a:t>E         F    </a:t>
            </a:r>
          </a:p>
        </p:txBody>
      </p:sp>
      <p:sp>
        <p:nvSpPr>
          <p:cNvPr id="17" name="文本框 16"/>
          <p:cNvSpPr txBox="1"/>
          <p:nvPr/>
        </p:nvSpPr>
        <p:spPr>
          <a:xfrm>
            <a:off x="2882900" y="5987415"/>
            <a:ext cx="3648710" cy="629920"/>
          </a:xfrm>
          <a:prstGeom prst="rect">
            <a:avLst/>
          </a:prstGeom>
          <a:noFill/>
        </p:spPr>
        <p:txBody>
          <a:bodyPr wrap="square" rtlCol="0">
            <a:spAutoFit/>
          </a:bodyPr>
          <a:lstStyle/>
          <a:p>
            <a:r>
              <a:rPr lang="en-US" altLang="zh-CN">
                <a:solidFill>
                  <a:srgbClr val="FF0000"/>
                </a:solidFill>
                <a:ea typeface="Arial" panose="020B0604020202020204" pitchFamily="34" charset="0"/>
                <a:cs typeface="Arial" panose="020B0604020202020204" pitchFamily="34" charset="0"/>
                <a:sym typeface="+mn-ea"/>
              </a:rPr>
              <a:t>G              H          </a:t>
            </a:r>
            <a:endParaRPr lang="en-US" altLang="zh-CN">
              <a:solidFill>
                <a:srgbClr val="FF0000"/>
              </a:solidFill>
              <a:ea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4" grpId="0"/>
      <p:bldP spid="14" grpId="1"/>
      <p:bldP spid="15" grpId="0"/>
      <p:bldP spid="15"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26695" y="644525"/>
            <a:ext cx="8696325" cy="3322955"/>
          </a:xfrm>
          <a:prstGeom prst="rect">
            <a:avLst/>
          </a:prstGeom>
          <a:noFill/>
        </p:spPr>
        <p:txBody>
          <a:bodyPr wrap="square" rtlCol="0" anchor="t">
            <a:spAutoFit/>
          </a:bodyPr>
          <a:lstStyle/>
          <a:p>
            <a:r>
              <a:rPr lang="zh-CN" altLang="en-US">
                <a:ea typeface="Arial" panose="020B0604020202020204" pitchFamily="34" charset="0"/>
                <a:cs typeface="Arial" panose="020B0604020202020204" pitchFamily="34" charset="0"/>
                <a:sym typeface="+mn-ea"/>
              </a:rPr>
              <a:t>The interaction of BiPO</a:t>
            </a:r>
            <a:r>
              <a:rPr lang="zh-CN" altLang="en-US" baseline="-25000">
                <a:ea typeface="Arial" panose="020B0604020202020204" pitchFamily="34" charset="0"/>
                <a:cs typeface="Arial" panose="020B0604020202020204" pitchFamily="34" charset="0"/>
                <a:sym typeface="+mn-ea"/>
              </a:rPr>
              <a:t>4</a:t>
            </a:r>
            <a:r>
              <a:rPr lang="zh-CN" altLang="en-US">
                <a:ea typeface="Arial" panose="020B0604020202020204" pitchFamily="34" charset="0"/>
                <a:cs typeface="Arial" panose="020B0604020202020204" pitchFamily="34" charset="0"/>
                <a:sym typeface="+mn-ea"/>
              </a:rPr>
              <a:t> and Bi</a:t>
            </a:r>
            <a:r>
              <a:rPr lang="zh-CN" altLang="en-US" baseline="-25000">
                <a:ea typeface="Arial" panose="020B0604020202020204" pitchFamily="34" charset="0"/>
                <a:cs typeface="Arial" panose="020B0604020202020204" pitchFamily="34" charset="0"/>
                <a:sym typeface="+mn-ea"/>
              </a:rPr>
              <a:t>2</a:t>
            </a:r>
            <a:r>
              <a:rPr lang="zh-CN" altLang="en-US">
                <a:ea typeface="Arial" panose="020B0604020202020204" pitchFamily="34" charset="0"/>
                <a:cs typeface="Arial" panose="020B0604020202020204" pitchFamily="34" charset="0"/>
                <a:sym typeface="+mn-ea"/>
              </a:rPr>
              <a:t>WO</a:t>
            </a:r>
            <a:r>
              <a:rPr lang="zh-CN" altLang="en-US" baseline="-25000">
                <a:ea typeface="Arial" panose="020B0604020202020204" pitchFamily="34" charset="0"/>
                <a:cs typeface="Arial" panose="020B0604020202020204" pitchFamily="34" charset="0"/>
                <a:sym typeface="+mn-ea"/>
              </a:rPr>
              <a:t>6</a:t>
            </a:r>
            <a:r>
              <a:rPr lang="zh-CN" altLang="en-US">
                <a:ea typeface="Arial" panose="020B0604020202020204" pitchFamily="34" charset="0"/>
                <a:cs typeface="Arial" panose="020B0604020202020204" pitchFamily="34" charset="0"/>
                <a:sym typeface="+mn-ea"/>
              </a:rPr>
              <a:t> not only </a:t>
            </a:r>
            <a:r>
              <a:rPr lang="en-US" altLang="zh-CN">
                <a:ea typeface="Arial" panose="020B0604020202020204" pitchFamily="34" charset="0"/>
                <a:cs typeface="Arial" panose="020B0604020202020204" pitchFamily="34" charset="0"/>
                <a:sym typeface="+mn-ea"/>
              </a:rPr>
              <a:t>(         )</a:t>
            </a:r>
            <a:r>
              <a:rPr lang="zh-CN" altLang="en-US">
                <a:ea typeface="Arial" panose="020B0604020202020204" pitchFamily="34" charset="0"/>
                <a:cs typeface="Arial" panose="020B0604020202020204" pitchFamily="34" charset="0"/>
                <a:sym typeface="+mn-ea"/>
              </a:rPr>
              <a:t> the range of absorption spectrum but also </a:t>
            </a:r>
            <a:r>
              <a:rPr lang="en-US" altLang="zh-CN">
                <a:ea typeface="Arial" panose="020B0604020202020204" pitchFamily="34" charset="0"/>
                <a:cs typeface="Arial" panose="020B0604020202020204" pitchFamily="34" charset="0"/>
                <a:sym typeface="+mn-ea"/>
              </a:rPr>
              <a:t>(          )</a:t>
            </a:r>
            <a:r>
              <a:rPr lang="zh-CN" altLang="en-US">
                <a:ea typeface="Arial" panose="020B0604020202020204" pitchFamily="34" charset="0"/>
                <a:cs typeface="Arial" panose="020B0604020202020204" pitchFamily="34" charset="0"/>
                <a:sym typeface="+mn-ea"/>
              </a:rPr>
              <a:t> the separation efficiency of photo-generated charges, and further </a:t>
            </a:r>
            <a:r>
              <a:rPr lang="en-US" altLang="zh-CN">
                <a:ea typeface="Arial" panose="020B0604020202020204" pitchFamily="34" charset="0"/>
                <a:cs typeface="Arial" panose="020B0604020202020204" pitchFamily="34" charset="0"/>
                <a:sym typeface="+mn-ea"/>
              </a:rPr>
              <a:t>(          )</a:t>
            </a:r>
            <a:r>
              <a:rPr lang="zh-CN" altLang="en-US">
                <a:ea typeface="Arial" panose="020B0604020202020204" pitchFamily="34" charset="0"/>
                <a:cs typeface="Arial" panose="020B0604020202020204" pitchFamily="34" charset="0"/>
                <a:sym typeface="+mn-ea"/>
              </a:rPr>
              <a:t> the photocatalytic performance.</a:t>
            </a:r>
            <a:endParaRPr lang="zh-CN" altLang="en-US">
              <a:ea typeface="Arial" panose="020B0604020202020204" pitchFamily="34" charset="0"/>
              <a:cs typeface="Arial" panose="020B0604020202020204" pitchFamily="34" charset="0"/>
            </a:endParaRPr>
          </a:p>
        </p:txBody>
      </p:sp>
      <p:sp>
        <p:nvSpPr>
          <p:cNvPr id="4" name="文本框 3"/>
          <p:cNvSpPr txBox="1"/>
          <p:nvPr/>
        </p:nvSpPr>
        <p:spPr>
          <a:xfrm>
            <a:off x="226378" y="4973955"/>
            <a:ext cx="1545590" cy="521970"/>
          </a:xfrm>
          <a:prstGeom prst="rect">
            <a:avLst/>
          </a:prstGeom>
          <a:noFill/>
        </p:spPr>
        <p:txBody>
          <a:bodyPr wrap="none" rtlCol="0" anchor="t">
            <a:spAutoFit/>
          </a:bodyPr>
          <a:lstStyle/>
          <a:p>
            <a:r>
              <a:rPr lang="zh-CN" altLang="en-US" sz="2800">
                <a:ea typeface="Arial" panose="020B0604020202020204" pitchFamily="34" charset="0"/>
                <a:cs typeface="Arial" panose="020B0604020202020204" pitchFamily="34" charset="0"/>
                <a:sym typeface="+mn-ea"/>
              </a:rPr>
              <a:t>enhanc</a:t>
            </a:r>
            <a:r>
              <a:rPr lang="en-US" altLang="zh-CN" sz="2800">
                <a:ea typeface="Arial" panose="020B0604020202020204" pitchFamily="34" charset="0"/>
                <a:cs typeface="Arial" panose="020B0604020202020204" pitchFamily="34" charset="0"/>
                <a:sym typeface="+mn-ea"/>
              </a:rPr>
              <a:t>e</a:t>
            </a:r>
          </a:p>
        </p:txBody>
      </p:sp>
      <p:sp>
        <p:nvSpPr>
          <p:cNvPr id="5" name="文本框 4"/>
          <p:cNvSpPr txBox="1"/>
          <p:nvPr/>
        </p:nvSpPr>
        <p:spPr>
          <a:xfrm>
            <a:off x="276543" y="5593715"/>
            <a:ext cx="1445895" cy="521970"/>
          </a:xfrm>
          <a:prstGeom prst="rect">
            <a:avLst/>
          </a:prstGeom>
          <a:noFill/>
        </p:spPr>
        <p:txBody>
          <a:bodyPr wrap="none" rtlCol="0" anchor="t">
            <a:spAutoFit/>
          </a:bodyPr>
          <a:lstStyle/>
          <a:p>
            <a:r>
              <a:rPr lang="zh-CN" altLang="en-US" sz="2800">
                <a:ea typeface="Arial" panose="020B0604020202020204" pitchFamily="34" charset="0"/>
                <a:cs typeface="Arial" panose="020B0604020202020204" pitchFamily="34" charset="0"/>
                <a:sym typeface="+mn-ea"/>
              </a:rPr>
              <a:t>improve</a:t>
            </a:r>
          </a:p>
        </p:txBody>
      </p:sp>
      <p:sp>
        <p:nvSpPr>
          <p:cNvPr id="3" name="文本框 2"/>
          <p:cNvSpPr txBox="1"/>
          <p:nvPr/>
        </p:nvSpPr>
        <p:spPr>
          <a:xfrm>
            <a:off x="226695" y="3935095"/>
            <a:ext cx="8928100" cy="1038860"/>
          </a:xfrm>
          <a:prstGeom prst="rect">
            <a:avLst/>
          </a:prstGeom>
          <a:noFill/>
        </p:spPr>
        <p:txBody>
          <a:bodyPr wrap="square" rtlCol="0" anchor="t">
            <a:spAutoFit/>
          </a:bodyPr>
          <a:lstStyle/>
          <a:p>
            <a:pPr algn="just"/>
            <a:r>
              <a:rPr lang="zh-CN" altLang="en-US" sz="2800">
                <a:ea typeface="Arial" panose="020B0604020202020204" pitchFamily="34" charset="0"/>
                <a:cs typeface="Arial" panose="020B0604020202020204" pitchFamily="34" charset="0"/>
                <a:sym typeface="+mn-ea"/>
              </a:rPr>
              <a:t>expand </a:t>
            </a:r>
            <a:r>
              <a:rPr lang="en-US" altLang="zh-CN" sz="2800">
                <a:ea typeface="Arial" panose="020B0604020202020204" pitchFamily="34" charset="0"/>
                <a:cs typeface="Arial" panose="020B0604020202020204" pitchFamily="34" charset="0"/>
                <a:sym typeface="+mn-ea"/>
              </a:rPr>
              <a:t>(</a:t>
            </a:r>
            <a:r>
              <a:rPr lang="zh-CN" altLang="en-US" sz="2800" b="1" i="1">
                <a:ea typeface="Arial" panose="020B0604020202020204" pitchFamily="34" charset="0"/>
                <a:cs typeface="Arial" panose="020B0604020202020204" pitchFamily="34" charset="0"/>
                <a:sym typeface="+mn-ea"/>
              </a:rPr>
              <a:t>expand</a:t>
            </a:r>
            <a:r>
              <a:rPr lang="en-US" altLang="zh-CN" sz="2800" b="1" i="1">
                <a:ea typeface="Arial" panose="020B0604020202020204" pitchFamily="34" charset="0"/>
                <a:cs typeface="Arial" panose="020B0604020202020204" pitchFamily="34" charset="0"/>
                <a:sym typeface="+mn-ea"/>
              </a:rPr>
              <a:t>s  </a:t>
            </a:r>
            <a:r>
              <a:rPr lang="zh-CN" altLang="en-US" sz="2800" b="1" i="1">
                <a:ea typeface="Arial" panose="020B0604020202020204" pitchFamily="34" charset="0"/>
                <a:cs typeface="Arial" panose="020B0604020202020204" pitchFamily="34" charset="0"/>
                <a:sym typeface="+mn-ea"/>
              </a:rPr>
              <a:t>expand</a:t>
            </a:r>
            <a:r>
              <a:rPr lang="en-US" altLang="zh-CN" sz="2800" b="1" i="1">
                <a:ea typeface="Arial" panose="020B0604020202020204" pitchFamily="34" charset="0"/>
                <a:cs typeface="Arial" panose="020B0604020202020204" pitchFamily="34" charset="0"/>
                <a:sym typeface="+mn-ea"/>
              </a:rPr>
              <a:t>ing  </a:t>
            </a:r>
            <a:r>
              <a:rPr lang="zh-CN" altLang="en-US" sz="2800" b="1" i="1">
                <a:ea typeface="Arial" panose="020B0604020202020204" pitchFamily="34" charset="0"/>
                <a:cs typeface="Arial" panose="020B0604020202020204" pitchFamily="34" charset="0"/>
                <a:sym typeface="+mn-ea"/>
              </a:rPr>
              <a:t>expanded </a:t>
            </a:r>
          </a:p>
          <a:p>
            <a:pPr algn="just"/>
            <a:r>
              <a:rPr lang="en-US" altLang="zh-CN" sz="2800" b="1" i="1">
                <a:ea typeface="Arial" panose="020B0604020202020204" pitchFamily="34" charset="0"/>
                <a:cs typeface="Arial" panose="020B0604020202020204" pitchFamily="34" charset="0"/>
                <a:sym typeface="+mn-ea"/>
              </a:rPr>
              <a:t>was expanded</a:t>
            </a:r>
            <a:r>
              <a:rPr lang="zh-CN" altLang="en-US" sz="2800" b="1" i="1">
                <a:ea typeface="Arial" panose="020B0604020202020204" pitchFamily="34" charset="0"/>
                <a:cs typeface="Arial" panose="020B0604020202020204" pitchFamily="34" charset="0"/>
                <a:sym typeface="+mn-ea"/>
              </a:rPr>
              <a:t>、</a:t>
            </a:r>
            <a:r>
              <a:rPr lang="en-US" altLang="zh-CN" sz="2800" b="1" i="1">
                <a:ea typeface="Arial" panose="020B0604020202020204" pitchFamily="34" charset="0"/>
                <a:cs typeface="Arial" panose="020B0604020202020204" pitchFamily="34" charset="0"/>
                <a:sym typeface="+mn-ea"/>
              </a:rPr>
              <a:t>  had been expanded</a:t>
            </a:r>
            <a:r>
              <a:rPr lang="en-US" altLang="zh-CN" sz="2800">
                <a:ea typeface="Arial" panose="020B0604020202020204" pitchFamily="34" charset="0"/>
                <a:cs typeface="Arial" panose="020B0604020202020204" pitchFamily="34" charset="0"/>
                <a:sym typeface="+mn-ea"/>
              </a:rPr>
              <a:t>)</a:t>
            </a:r>
          </a:p>
        </p:txBody>
      </p:sp>
      <p:sp>
        <p:nvSpPr>
          <p:cNvPr id="7" name="文本框 6"/>
          <p:cNvSpPr txBox="1"/>
          <p:nvPr/>
        </p:nvSpPr>
        <p:spPr>
          <a:xfrm>
            <a:off x="1374458" y="1203960"/>
            <a:ext cx="2047240" cy="629920"/>
          </a:xfrm>
          <a:prstGeom prst="rect">
            <a:avLst/>
          </a:prstGeom>
          <a:noFill/>
        </p:spPr>
        <p:txBody>
          <a:bodyPr wrap="none" rtlCol="0" anchor="t">
            <a:spAutoFit/>
          </a:bodyPr>
          <a:lstStyle/>
          <a:p>
            <a:pPr algn="just"/>
            <a:r>
              <a:rPr lang="zh-CN" altLang="en-US" b="1" i="1">
                <a:solidFill>
                  <a:srgbClr val="FF0000"/>
                </a:solidFill>
                <a:effectLst/>
                <a:ea typeface="Arial" panose="020B0604020202020204" pitchFamily="34" charset="0"/>
                <a:cs typeface="Arial" panose="020B0604020202020204" pitchFamily="34" charset="0"/>
                <a:sym typeface="+mn-ea"/>
              </a:rPr>
              <a:t>expanded </a:t>
            </a:r>
          </a:p>
        </p:txBody>
      </p:sp>
      <p:sp>
        <p:nvSpPr>
          <p:cNvPr id="8" name="文本框 7"/>
          <p:cNvSpPr txBox="1"/>
          <p:nvPr/>
        </p:nvSpPr>
        <p:spPr>
          <a:xfrm>
            <a:off x="3893186" y="1750695"/>
            <a:ext cx="2072005" cy="629920"/>
          </a:xfrm>
          <a:prstGeom prst="rect">
            <a:avLst/>
          </a:prstGeom>
          <a:noFill/>
        </p:spPr>
        <p:txBody>
          <a:bodyPr wrap="none" rtlCol="0" anchor="t">
            <a:spAutoFit/>
          </a:bodyPr>
          <a:lstStyle/>
          <a:p>
            <a:pPr algn="just"/>
            <a:r>
              <a:rPr lang="zh-CN" altLang="en-US" b="1" i="1">
                <a:solidFill>
                  <a:srgbClr val="FF0000"/>
                </a:solidFill>
                <a:effectLst/>
                <a:ea typeface="Arial" panose="020B0604020202020204" pitchFamily="34" charset="0"/>
                <a:cs typeface="Arial" panose="020B0604020202020204" pitchFamily="34" charset="0"/>
                <a:sym typeface="+mn-ea"/>
              </a:rPr>
              <a:t>e</a:t>
            </a:r>
            <a:r>
              <a:rPr lang="en-US" altLang="zh-CN" b="1" i="1">
                <a:solidFill>
                  <a:srgbClr val="FF0000"/>
                </a:solidFill>
                <a:effectLst/>
                <a:ea typeface="Arial" panose="020B0604020202020204" pitchFamily="34" charset="0"/>
                <a:cs typeface="Arial" panose="020B0604020202020204" pitchFamily="34" charset="0"/>
                <a:sym typeface="+mn-ea"/>
              </a:rPr>
              <a:t>nhanc</a:t>
            </a:r>
            <a:r>
              <a:rPr lang="zh-CN" altLang="en-US" b="1" i="1">
                <a:solidFill>
                  <a:srgbClr val="FF0000"/>
                </a:solidFill>
                <a:effectLst/>
                <a:ea typeface="Arial" panose="020B0604020202020204" pitchFamily="34" charset="0"/>
                <a:cs typeface="Arial" panose="020B0604020202020204" pitchFamily="34" charset="0"/>
                <a:sym typeface="+mn-ea"/>
              </a:rPr>
              <a:t>ed </a:t>
            </a:r>
          </a:p>
        </p:txBody>
      </p:sp>
      <p:sp>
        <p:nvSpPr>
          <p:cNvPr id="9" name="文本框 8"/>
          <p:cNvSpPr txBox="1"/>
          <p:nvPr/>
        </p:nvSpPr>
        <p:spPr>
          <a:xfrm>
            <a:off x="2205356" y="2760980"/>
            <a:ext cx="1997075" cy="629920"/>
          </a:xfrm>
          <a:prstGeom prst="rect">
            <a:avLst/>
          </a:prstGeom>
          <a:noFill/>
        </p:spPr>
        <p:txBody>
          <a:bodyPr wrap="none" rtlCol="0" anchor="t">
            <a:spAutoFit/>
          </a:bodyPr>
          <a:lstStyle/>
          <a:p>
            <a:pPr algn="just"/>
            <a:r>
              <a:rPr lang="en-US" b="1" i="1">
                <a:solidFill>
                  <a:srgbClr val="FF0000"/>
                </a:solidFill>
                <a:effectLst/>
                <a:ea typeface="Arial" panose="020B0604020202020204" pitchFamily="34" charset="0"/>
                <a:cs typeface="Arial" panose="020B0604020202020204" pitchFamily="34" charset="0"/>
                <a:sym typeface="+mn-ea"/>
              </a:rPr>
              <a:t>improv</a:t>
            </a:r>
            <a:r>
              <a:rPr lang="zh-CN" altLang="en-US" b="1" i="1">
                <a:solidFill>
                  <a:srgbClr val="FF0000"/>
                </a:solidFill>
                <a:effectLst/>
                <a:ea typeface="Arial" panose="020B0604020202020204" pitchFamily="34" charset="0"/>
                <a:cs typeface="Arial" panose="020B0604020202020204" pitchFamily="34" charset="0"/>
                <a:sym typeface="+mn-ea"/>
              </a:rPr>
              <a:t>ed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000"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000"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ppt_x"/>
                                          </p:val>
                                        </p:tav>
                                        <p:tav tm="100000">
                                          <p:val>
                                            <p:strVal val="#ppt_x"/>
                                          </p:val>
                                        </p:tav>
                                      </p:tavLst>
                                    </p:anim>
                                    <p:anim calcmode="lin" valueType="num">
                                      <p:cBhvr additive="base">
                                        <p:cTn id="14"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000"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P spid="8" grpId="1"/>
      <p:bldP spid="9" grpId="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3825" y="43180"/>
            <a:ext cx="2540000" cy="629920"/>
          </a:xfrm>
          <a:prstGeom prst="rect">
            <a:avLst/>
          </a:prstGeom>
          <a:noFill/>
        </p:spPr>
        <p:txBody>
          <a:bodyPr wrap="square" rtlCol="0" anchor="t">
            <a:spAutoFit/>
          </a:bodyPr>
          <a:lstStyle/>
          <a:p>
            <a:pPr algn="just"/>
            <a:r>
              <a:rPr lang="zh-CN" altLang="en-US" b="1">
                <a:ea typeface="Arial" panose="020B0604020202020204" pitchFamily="34" charset="0"/>
                <a:cs typeface="Arial" panose="020B0604020202020204" pitchFamily="34" charset="0"/>
              </a:rPr>
              <a:t>3.词汇</a:t>
            </a:r>
          </a:p>
        </p:txBody>
      </p:sp>
      <p:sp>
        <p:nvSpPr>
          <p:cNvPr id="3" name="文本框 2"/>
          <p:cNvSpPr txBox="1"/>
          <p:nvPr/>
        </p:nvSpPr>
        <p:spPr>
          <a:xfrm>
            <a:off x="123825" y="899160"/>
            <a:ext cx="8648065" cy="1200329"/>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科技英语</a:t>
            </a:r>
            <a:r>
              <a:rPr lang="zh-CN" altLang="en-US" sz="2400" b="1" dirty="0">
                <a:solidFill>
                  <a:srgbClr val="FF0000"/>
                </a:solidFill>
                <a:ea typeface="Arial" panose="020B0604020202020204" pitchFamily="34" charset="0"/>
                <a:cs typeface="Arial" panose="020B0604020202020204" pitchFamily="34" charset="0"/>
              </a:rPr>
              <a:t>大量使用专业词汇</a:t>
            </a:r>
            <a:r>
              <a:rPr lang="zh-CN" altLang="en-US" sz="2400" b="1" dirty="0">
                <a:ea typeface="Arial" panose="020B0604020202020204" pitchFamily="34" charset="0"/>
                <a:cs typeface="Arial" panose="020B0604020202020204" pitchFamily="34" charset="0"/>
              </a:rPr>
              <a:t>，</a:t>
            </a:r>
            <a:r>
              <a:rPr lang="zh-CN" altLang="en-US" sz="2400" b="1" dirty="0">
                <a:solidFill>
                  <a:srgbClr val="0000FF"/>
                </a:solidFill>
                <a:ea typeface="Arial" panose="020B0604020202020204" pitchFamily="34" charset="0"/>
                <a:cs typeface="Arial" panose="020B0604020202020204" pitchFamily="34" charset="0"/>
              </a:rPr>
              <a:t>经常利用前缀、后缀构成派生词</a:t>
            </a:r>
            <a:r>
              <a:rPr lang="zh-CN" altLang="en-US" sz="2400" b="1" dirty="0">
                <a:ea typeface="Arial" panose="020B0604020202020204" pitchFamily="34" charset="0"/>
                <a:cs typeface="Arial" panose="020B0604020202020204" pitchFamily="34" charset="0"/>
              </a:rPr>
              <a:t>，并大量使用缩略词。</a:t>
            </a:r>
          </a:p>
        </p:txBody>
      </p:sp>
      <p:sp>
        <p:nvSpPr>
          <p:cNvPr id="5" name="文本框 4"/>
          <p:cNvSpPr txBox="1"/>
          <p:nvPr/>
        </p:nvSpPr>
        <p:spPr>
          <a:xfrm>
            <a:off x="264795" y="1975485"/>
            <a:ext cx="8507095" cy="5041380"/>
          </a:xfrm>
          <a:prstGeom prst="rect">
            <a:avLst/>
          </a:prstGeom>
          <a:noFill/>
        </p:spPr>
        <p:txBody>
          <a:bodyPr wrap="square" rtlCol="0" anchor="t">
            <a:spAutoFit/>
          </a:bodyPr>
          <a:lstStyle/>
          <a:p>
            <a:pPr>
              <a:lnSpc>
                <a:spcPct val="150000"/>
              </a:lnSpc>
            </a:pPr>
            <a:r>
              <a:rPr lang="zh-CN" altLang="en-US" sz="2400" b="1" u="sng" dirty="0">
                <a:solidFill>
                  <a:srgbClr val="00CC00"/>
                </a:solidFill>
                <a:ea typeface="Arial" panose="020B0604020202020204" pitchFamily="34" charset="0"/>
                <a:cs typeface="Arial" panose="020B0604020202020204" pitchFamily="34" charset="0"/>
              </a:rPr>
              <a:t>与元素周期表相关的名词</a:t>
            </a:r>
          </a:p>
          <a:p>
            <a:pPr>
              <a:lnSpc>
                <a:spcPct val="150000"/>
              </a:lnSpc>
            </a:pPr>
            <a:r>
              <a:rPr lang="zh-CN" altLang="en-US" sz="2400" b="1" dirty="0">
                <a:ea typeface="Arial" panose="020B0604020202020204" pitchFamily="34" charset="0"/>
                <a:cs typeface="Arial" panose="020B0604020202020204" pitchFamily="34" charset="0"/>
                <a:sym typeface="+mn-ea"/>
              </a:rPr>
              <a:t>镧系元素      </a:t>
            </a:r>
          </a:p>
          <a:p>
            <a:pPr>
              <a:lnSpc>
                <a:spcPct val="150000"/>
              </a:lnSpc>
            </a:pPr>
            <a:r>
              <a:rPr lang="zh-CN" altLang="en-US" sz="2400" b="1" dirty="0">
                <a:ea typeface="Arial" panose="020B0604020202020204" pitchFamily="34" charset="0"/>
                <a:cs typeface="Arial" panose="020B0604020202020204" pitchFamily="34" charset="0"/>
                <a:sym typeface="+mn-ea"/>
              </a:rPr>
              <a:t>锕系元素</a:t>
            </a:r>
            <a:endParaRPr lang="zh-CN" altLang="en-US" sz="2400" b="1" dirty="0">
              <a:ea typeface="Arial" panose="020B0604020202020204" pitchFamily="34" charset="0"/>
              <a:cs typeface="Arial" panose="020B0604020202020204" pitchFamily="34" charset="0"/>
            </a:endParaRPr>
          </a:p>
          <a:p>
            <a:pPr>
              <a:lnSpc>
                <a:spcPct val="150000"/>
              </a:lnSpc>
            </a:pPr>
            <a:r>
              <a:rPr lang="zh-CN" altLang="en-US" sz="2400" b="1" dirty="0">
                <a:ea typeface="Arial" panose="020B0604020202020204" pitchFamily="34" charset="0"/>
                <a:cs typeface="Arial" panose="020B0604020202020204" pitchFamily="34" charset="0"/>
                <a:sym typeface="+mn-ea"/>
              </a:rPr>
              <a:t>碱金属</a:t>
            </a:r>
            <a:r>
              <a:rPr lang="zh-CN" altLang="en-US" sz="2400" b="1" dirty="0">
                <a:ea typeface="Arial" panose="020B0604020202020204" pitchFamily="34" charset="0"/>
                <a:cs typeface="Arial" panose="020B0604020202020204" pitchFamily="34" charset="0"/>
              </a:rPr>
              <a:t>  </a:t>
            </a:r>
          </a:p>
          <a:p>
            <a:pPr>
              <a:lnSpc>
                <a:spcPct val="150000"/>
              </a:lnSpc>
            </a:pPr>
            <a:r>
              <a:rPr lang="zh-CN" altLang="en-US" sz="2400" b="1" dirty="0">
                <a:ea typeface="Arial" panose="020B0604020202020204" pitchFamily="34" charset="0"/>
                <a:cs typeface="Arial" panose="020B0604020202020204" pitchFamily="34" charset="0"/>
                <a:sym typeface="+mn-ea"/>
              </a:rPr>
              <a:t>碱土金属 </a:t>
            </a:r>
          </a:p>
          <a:p>
            <a:pPr>
              <a:lnSpc>
                <a:spcPct val="150000"/>
              </a:lnSpc>
            </a:pPr>
            <a:r>
              <a:rPr lang="zh-CN" altLang="en-US" sz="2400" b="1" dirty="0">
                <a:ea typeface="Arial" panose="020B0604020202020204" pitchFamily="34" charset="0"/>
                <a:cs typeface="Arial" panose="020B0604020202020204" pitchFamily="34" charset="0"/>
                <a:sym typeface="+mn-ea"/>
              </a:rPr>
              <a:t>周期表中的族 </a:t>
            </a:r>
          </a:p>
          <a:p>
            <a:pPr>
              <a:lnSpc>
                <a:spcPct val="150000"/>
              </a:lnSpc>
            </a:pPr>
            <a:r>
              <a:rPr lang="zh-CN" altLang="en-US" sz="2400" b="1" dirty="0">
                <a:ea typeface="Arial" panose="020B0604020202020204" pitchFamily="34" charset="0"/>
                <a:cs typeface="Arial" panose="020B0604020202020204" pitchFamily="34" charset="0"/>
                <a:sym typeface="+mn-ea"/>
              </a:rPr>
              <a:t>卤素  </a:t>
            </a:r>
            <a:endParaRPr lang="zh-CN" altLang="en-US" sz="2400" b="1" dirty="0">
              <a:ea typeface="Arial" panose="020B0604020202020204" pitchFamily="34" charset="0"/>
              <a:cs typeface="Arial" panose="020B0604020202020204" pitchFamily="34" charset="0"/>
            </a:endParaRPr>
          </a:p>
          <a:p>
            <a:pPr>
              <a:lnSpc>
                <a:spcPct val="150000"/>
              </a:lnSpc>
            </a:pPr>
            <a:endParaRPr lang="zh-CN" altLang="en-US" sz="2400" b="1" dirty="0">
              <a:ea typeface="Arial" panose="020B0604020202020204" pitchFamily="34" charset="0"/>
              <a:cs typeface="Arial" panose="020B0604020202020204" pitchFamily="34" charset="0"/>
            </a:endParaRPr>
          </a:p>
        </p:txBody>
      </p:sp>
      <p:sp>
        <p:nvSpPr>
          <p:cNvPr id="4" name="文本框 3"/>
          <p:cNvSpPr txBox="1"/>
          <p:nvPr/>
        </p:nvSpPr>
        <p:spPr>
          <a:xfrm>
            <a:off x="1905548" y="2708920"/>
            <a:ext cx="1810111"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lanthanoid</a:t>
            </a:r>
          </a:p>
        </p:txBody>
      </p:sp>
      <p:sp>
        <p:nvSpPr>
          <p:cNvPr id="11" name="文本框 10"/>
          <p:cNvSpPr txBox="1"/>
          <p:nvPr/>
        </p:nvSpPr>
        <p:spPr>
          <a:xfrm>
            <a:off x="1943115" y="3260578"/>
            <a:ext cx="1441420"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actinide</a:t>
            </a:r>
          </a:p>
        </p:txBody>
      </p:sp>
      <p:sp>
        <p:nvSpPr>
          <p:cNvPr id="12" name="文本框 11"/>
          <p:cNvSpPr txBox="1"/>
          <p:nvPr/>
        </p:nvSpPr>
        <p:spPr>
          <a:xfrm>
            <a:off x="1943115" y="3869788"/>
            <a:ext cx="2036135"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alkali metal</a:t>
            </a:r>
          </a:p>
        </p:txBody>
      </p:sp>
      <p:sp>
        <p:nvSpPr>
          <p:cNvPr id="13" name="文本框 12"/>
          <p:cNvSpPr txBox="1"/>
          <p:nvPr/>
        </p:nvSpPr>
        <p:spPr>
          <a:xfrm>
            <a:off x="1691680" y="4592741"/>
            <a:ext cx="3728906"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alkaline earth metals </a:t>
            </a:r>
          </a:p>
        </p:txBody>
      </p:sp>
      <p:sp>
        <p:nvSpPr>
          <p:cNvPr id="14" name="文本框 13"/>
          <p:cNvSpPr txBox="1"/>
          <p:nvPr/>
        </p:nvSpPr>
        <p:spPr>
          <a:xfrm>
            <a:off x="1835696" y="5755005"/>
            <a:ext cx="1510350"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halogen </a:t>
            </a:r>
          </a:p>
        </p:txBody>
      </p:sp>
      <p:sp>
        <p:nvSpPr>
          <p:cNvPr id="15" name="文本框 14"/>
          <p:cNvSpPr txBox="1"/>
          <p:nvPr/>
        </p:nvSpPr>
        <p:spPr>
          <a:xfrm>
            <a:off x="2396764" y="5154295"/>
            <a:ext cx="1313180" cy="492443"/>
          </a:xfrm>
          <a:prstGeom prst="rect">
            <a:avLst/>
          </a:prstGeom>
          <a:noFill/>
        </p:spPr>
        <p:txBody>
          <a:bodyPr wrap="none" rtlCol="0" anchor="t">
            <a:spAutoFit/>
          </a:bodyPr>
          <a:lstStyle/>
          <a:p>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famil</a:t>
            </a:r>
            <a:r>
              <a:rPr lang="en-US" altLang="zh-CN"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y</a:t>
            </a:r>
            <a:r>
              <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 </a:t>
            </a:r>
            <a:endParaRPr lang="zh-CN" altLang="en-US" sz="26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endParaRPr>
          </a:p>
        </p:txBody>
      </p:sp>
      <p:sp>
        <p:nvSpPr>
          <p:cNvPr id="16" name="文本框 1"/>
          <p:cNvSpPr txBox="1"/>
          <p:nvPr/>
        </p:nvSpPr>
        <p:spPr>
          <a:xfrm>
            <a:off x="4449906" y="2611169"/>
            <a:ext cx="2570366" cy="2234458"/>
          </a:xfrm>
          <a:prstGeom prst="rect">
            <a:avLst/>
          </a:prstGeom>
          <a:noFill/>
        </p:spPr>
        <p:txBody>
          <a:bodyPr wrap="square" rtlCol="0" anchor="t">
            <a:spAutoFit/>
          </a:bodyPr>
          <a:lstStyle/>
          <a:p>
            <a:r>
              <a:rPr lang="zh-CN" altLang="en-US" sz="2400" b="1" dirty="0">
                <a:ea typeface="Arial" panose="020B0604020202020204" pitchFamily="34" charset="0"/>
                <a:cs typeface="Arial" panose="020B0604020202020204" pitchFamily="34" charset="0"/>
                <a:sym typeface="+mn-ea"/>
              </a:rPr>
              <a:t>主族元素</a:t>
            </a:r>
            <a:endParaRPr lang="zh-CN" altLang="en-US" sz="2400" b="1" dirty="0">
              <a:ea typeface="Arial" panose="020B0604020202020204" pitchFamily="34" charset="0"/>
              <a:cs typeface="Arial" panose="020B0604020202020204" pitchFamily="34" charset="0"/>
            </a:endParaRPr>
          </a:p>
          <a:p>
            <a:r>
              <a:rPr lang="zh-CN" altLang="en-US" sz="2400" b="1" dirty="0">
                <a:ea typeface="Arial" panose="020B0604020202020204" pitchFamily="34" charset="0"/>
                <a:cs typeface="Arial" panose="020B0604020202020204" pitchFamily="34" charset="0"/>
                <a:sym typeface="+mn-ea"/>
              </a:rPr>
              <a:t>准金属/半金属</a:t>
            </a:r>
            <a:endParaRPr lang="zh-CN" altLang="en-US" sz="2400" b="1" dirty="0">
              <a:ea typeface="Arial" panose="020B0604020202020204" pitchFamily="34" charset="0"/>
              <a:cs typeface="Arial" panose="020B0604020202020204" pitchFamily="34" charset="0"/>
            </a:endParaRPr>
          </a:p>
          <a:p>
            <a:endParaRPr lang="en-US" altLang="zh-CN" sz="2400" b="1" dirty="0">
              <a:ea typeface="Arial" panose="020B0604020202020204" pitchFamily="34" charset="0"/>
              <a:cs typeface="Arial" panose="020B0604020202020204" pitchFamily="34" charset="0"/>
              <a:sym typeface="+mn-ea"/>
            </a:endParaRPr>
          </a:p>
          <a:p>
            <a:r>
              <a:rPr lang="zh-CN" altLang="en-US" sz="2400" b="1" dirty="0">
                <a:ea typeface="Arial" panose="020B0604020202020204" pitchFamily="34" charset="0"/>
                <a:cs typeface="Arial" panose="020B0604020202020204" pitchFamily="34" charset="0"/>
                <a:sym typeface="+mn-ea"/>
              </a:rPr>
              <a:t>惰性气体</a:t>
            </a:r>
            <a:endParaRPr lang="zh-CN" altLang="en-US" sz="2400" b="1" dirty="0">
              <a:ea typeface="Arial" panose="020B0604020202020204" pitchFamily="34" charset="0"/>
              <a:cs typeface="Arial" panose="020B0604020202020204" pitchFamily="34" charset="0"/>
            </a:endParaRPr>
          </a:p>
          <a:p>
            <a:r>
              <a:rPr lang="zh-CN" altLang="en-US" sz="2400" b="1" dirty="0">
                <a:ea typeface="Arial" panose="020B0604020202020204" pitchFamily="34" charset="0"/>
                <a:cs typeface="Arial" panose="020B0604020202020204" pitchFamily="34" charset="0"/>
                <a:sym typeface="+mn-ea"/>
              </a:rPr>
              <a:t>非金属元素</a:t>
            </a:r>
            <a:endParaRPr lang="zh-CN" altLang="en-US" sz="2400" b="1" dirty="0">
              <a:ea typeface="Arial" panose="020B0604020202020204" pitchFamily="34" charset="0"/>
              <a:cs typeface="Arial" panose="020B0604020202020204" pitchFamily="34" charset="0"/>
            </a:endParaRPr>
          </a:p>
        </p:txBody>
      </p:sp>
      <p:sp>
        <p:nvSpPr>
          <p:cNvPr id="17" name="文本框 2"/>
          <p:cNvSpPr txBox="1"/>
          <p:nvPr/>
        </p:nvSpPr>
        <p:spPr>
          <a:xfrm>
            <a:off x="5796136" y="2589743"/>
            <a:ext cx="3201517" cy="461665"/>
          </a:xfrm>
          <a:prstGeom prst="rect">
            <a:avLst/>
          </a:prstGeom>
          <a:noFill/>
        </p:spPr>
        <p:txBody>
          <a:bodyPr wrap="none" rtlCol="0" anchor="t">
            <a:spAutoFit/>
          </a:bodyPr>
          <a:lstStyle/>
          <a:p>
            <a:r>
              <a:rPr lang="zh-CN" altLang="en-US"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main group elements</a:t>
            </a:r>
          </a:p>
        </p:txBody>
      </p:sp>
      <p:sp>
        <p:nvSpPr>
          <p:cNvPr id="18" name="文本框 3"/>
          <p:cNvSpPr txBox="1"/>
          <p:nvPr/>
        </p:nvSpPr>
        <p:spPr>
          <a:xfrm>
            <a:off x="6444208" y="3043579"/>
            <a:ext cx="2366353" cy="904863"/>
          </a:xfrm>
          <a:prstGeom prst="rect">
            <a:avLst/>
          </a:prstGeom>
          <a:noFill/>
        </p:spPr>
        <p:txBody>
          <a:bodyPr wrap="none" rtlCol="0" anchor="t">
            <a:spAutoFit/>
          </a:bodyPr>
          <a:lstStyle/>
          <a:p>
            <a:pPr algn="ctr"/>
            <a:r>
              <a:rPr lang="zh-CN" altLang="en-US"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metalloids </a:t>
            </a:r>
            <a:endParaRPr lang="en-US" altLang="zh-CN"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endParaRPr>
          </a:p>
          <a:p>
            <a:pPr algn="ctr"/>
            <a:r>
              <a:rPr lang="zh-CN" altLang="en-US"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or semimetals </a:t>
            </a:r>
          </a:p>
        </p:txBody>
      </p:sp>
      <p:sp>
        <p:nvSpPr>
          <p:cNvPr id="19" name="文本框 4"/>
          <p:cNvSpPr txBox="1"/>
          <p:nvPr/>
        </p:nvSpPr>
        <p:spPr>
          <a:xfrm>
            <a:off x="6153899" y="3903439"/>
            <a:ext cx="2018501" cy="461665"/>
          </a:xfrm>
          <a:prstGeom prst="rect">
            <a:avLst/>
          </a:prstGeom>
          <a:noFill/>
        </p:spPr>
        <p:txBody>
          <a:bodyPr wrap="none" rtlCol="0" anchor="t">
            <a:spAutoFit/>
          </a:bodyPr>
          <a:lstStyle/>
          <a:p>
            <a:r>
              <a:rPr lang="zh-CN" altLang="en-US"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noble gases </a:t>
            </a:r>
          </a:p>
        </p:txBody>
      </p:sp>
      <p:sp>
        <p:nvSpPr>
          <p:cNvPr id="20" name="文本框 5"/>
          <p:cNvSpPr txBox="1"/>
          <p:nvPr/>
        </p:nvSpPr>
        <p:spPr>
          <a:xfrm>
            <a:off x="6137321" y="4373918"/>
            <a:ext cx="1763624" cy="461665"/>
          </a:xfrm>
          <a:prstGeom prst="rect">
            <a:avLst/>
          </a:prstGeom>
          <a:noFill/>
        </p:spPr>
        <p:txBody>
          <a:bodyPr wrap="none" rtlCol="0" anchor="t">
            <a:spAutoFit/>
          </a:bodyPr>
          <a:lstStyle/>
          <a:p>
            <a:r>
              <a:rPr lang="zh-CN" altLang="en-US" sz="2400" b="1" dirty="0">
                <a:solidFill>
                  <a:schemeClr val="bg2">
                    <a:lumMod val="60000"/>
                    <a:lumOff val="40000"/>
                  </a:schemeClr>
                </a:solidFill>
                <a:latin typeface="Comic Sans MS" pitchFamily="66" charset="0"/>
                <a:ea typeface="Arial" panose="020B0604020202020204" pitchFamily="34" charset="0"/>
                <a:cs typeface="Arial" panose="020B0604020202020204" pitchFamily="34" charset="0"/>
                <a:sym typeface="+mn-ea"/>
              </a:rPr>
              <a:t>nonmetals </a:t>
            </a:r>
          </a:p>
        </p:txBody>
      </p:sp>
      <p:cxnSp>
        <p:nvCxnSpPr>
          <p:cNvPr id="21" name="直接连接符 20"/>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000" fill="hold">
                                          <p:stCondLst>
                                            <p:cond delay="0"/>
                                          </p:stCondLst>
                                        </p:cTn>
                                        <p:tgtEl>
                                          <p:spTgt spid="11"/>
                                        </p:tgtEl>
                                        <p:attrNameLst>
                                          <p:attrName>style.visibility</p:attrName>
                                        </p:attrNameLst>
                                      </p:cBhvr>
                                      <p:to>
                                        <p:strVal val="visible"/>
                                      </p:to>
                                    </p:set>
                                    <p:animEffect transition="in" filter="blinds(horizontal)">
                                      <p:cBhvr>
                                        <p:cTn id="13" dur="10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linds(horizont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linds(horizontal)">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linds(horizontal)">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blinds(horizontal)">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horizontal)">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blinds(horizontal)">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13" grpId="0"/>
      <p:bldP spid="14" grpId="0"/>
      <p:bldP spid="15" grpId="0"/>
      <p:bldP spid="17" grpId="0"/>
      <p:bldP spid="18" grpId="0"/>
      <p:bldP spid="19" grpId="0"/>
      <p:bldP spid="2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FB20912-112F-879F-C98F-09565F6D600B}"/>
              </a:ext>
            </a:extLst>
          </p:cNvPr>
          <p:cNvSpPr txBox="1"/>
          <p:nvPr/>
        </p:nvSpPr>
        <p:spPr>
          <a:xfrm>
            <a:off x="611560" y="404664"/>
            <a:ext cx="7344816" cy="5706177"/>
          </a:xfrm>
          <a:prstGeom prst="rect">
            <a:avLst/>
          </a:prstGeom>
          <a:noFill/>
        </p:spPr>
        <p:txBody>
          <a:bodyPr wrap="square">
            <a:spAutoFit/>
          </a:bodyPr>
          <a:lstStyle/>
          <a:p>
            <a:pPr algn="l"/>
            <a:r>
              <a:rPr lang="zh-CN" altLang="en-US" sz="2400" b="1" i="0" dirty="0">
                <a:solidFill>
                  <a:srgbClr val="121212"/>
                </a:solidFill>
                <a:effectLst/>
                <a:latin typeface="-apple-system"/>
              </a:rPr>
              <a:t>原子序数 </a:t>
            </a:r>
            <a:r>
              <a:rPr lang="en-US" altLang="zh-CN" sz="2400" b="1" i="0" dirty="0">
                <a:solidFill>
                  <a:srgbClr val="121212"/>
                </a:solidFill>
                <a:effectLst/>
                <a:latin typeface="-apple-system"/>
              </a:rPr>
              <a:t>- Atomic Number</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质子数 </a:t>
            </a:r>
            <a:r>
              <a:rPr lang="en-US" altLang="zh-CN" sz="2400" b="1" i="0" dirty="0">
                <a:solidFill>
                  <a:srgbClr val="121212"/>
                </a:solidFill>
                <a:effectLst/>
                <a:latin typeface="-apple-system"/>
              </a:rPr>
              <a:t>- Proton Number</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电荷数 </a:t>
            </a:r>
            <a:r>
              <a:rPr lang="en-US" altLang="zh-CN" sz="2400" b="1" i="0" dirty="0">
                <a:solidFill>
                  <a:srgbClr val="121212"/>
                </a:solidFill>
                <a:effectLst/>
                <a:latin typeface="-apple-system"/>
              </a:rPr>
              <a:t>- Charge Number</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相对原子质量 </a:t>
            </a:r>
            <a:r>
              <a:rPr lang="en-US" altLang="zh-CN" sz="2400" b="1" i="0" dirty="0">
                <a:solidFill>
                  <a:srgbClr val="121212"/>
                </a:solidFill>
                <a:effectLst/>
                <a:latin typeface="-apple-system"/>
              </a:rPr>
              <a:t>- Relative Atomic Mass</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标准原子量 </a:t>
            </a:r>
            <a:r>
              <a:rPr lang="en-US" altLang="zh-CN" sz="2400" b="1" i="0" dirty="0">
                <a:solidFill>
                  <a:srgbClr val="121212"/>
                </a:solidFill>
                <a:effectLst/>
                <a:latin typeface="-apple-system"/>
              </a:rPr>
              <a:t>- Standard Atomic Weight</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电离能 </a:t>
            </a:r>
            <a:r>
              <a:rPr lang="en-US" altLang="zh-CN" sz="2400" b="1" i="0" dirty="0">
                <a:solidFill>
                  <a:srgbClr val="121212"/>
                </a:solidFill>
                <a:effectLst/>
                <a:latin typeface="-apple-system"/>
              </a:rPr>
              <a:t>- </a:t>
            </a:r>
            <a:r>
              <a:rPr lang="en-US" altLang="zh-CN" sz="2400" b="1" i="0" dirty="0" err="1">
                <a:solidFill>
                  <a:srgbClr val="121212"/>
                </a:solidFill>
                <a:effectLst/>
                <a:latin typeface="-apple-system"/>
              </a:rPr>
              <a:t>Ionisation</a:t>
            </a:r>
            <a:r>
              <a:rPr lang="en-US" altLang="zh-CN" sz="2400" b="1" i="0" dirty="0">
                <a:solidFill>
                  <a:srgbClr val="121212"/>
                </a:solidFill>
                <a:effectLst/>
                <a:latin typeface="-apple-system"/>
              </a:rPr>
              <a:t> Energy / Ionization Energy </a:t>
            </a:r>
            <a:r>
              <a:rPr lang="en-US" altLang="zh-CN" sz="2400" b="0" i="0" dirty="0">
                <a:solidFill>
                  <a:srgbClr val="121212"/>
                </a:solidFill>
                <a:effectLst/>
                <a:latin typeface="-apple-system"/>
              </a:rPr>
              <a:t>(</a:t>
            </a:r>
            <a:r>
              <a:rPr lang="zh-CN" altLang="en-US" sz="2400" b="0" i="0" dirty="0">
                <a:solidFill>
                  <a:srgbClr val="121212"/>
                </a:solidFill>
                <a:effectLst/>
                <a:latin typeface="-apple-system"/>
              </a:rPr>
              <a:t>英式</a:t>
            </a:r>
            <a:r>
              <a:rPr lang="en-US" altLang="zh-CN" sz="2400" b="0" i="0" dirty="0">
                <a:solidFill>
                  <a:srgbClr val="121212"/>
                </a:solidFill>
                <a:effectLst/>
                <a:latin typeface="-apple-system"/>
              </a:rPr>
              <a:t>/</a:t>
            </a:r>
            <a:r>
              <a:rPr lang="zh-CN" altLang="en-US" sz="2400" b="0" i="0" dirty="0">
                <a:solidFill>
                  <a:srgbClr val="121212"/>
                </a:solidFill>
                <a:effectLst/>
                <a:latin typeface="-apple-system"/>
              </a:rPr>
              <a:t>美式英语拼写不同</a:t>
            </a:r>
            <a:r>
              <a:rPr lang="en-US" altLang="zh-CN" sz="2400" b="0" i="0" dirty="0">
                <a:solidFill>
                  <a:srgbClr val="121212"/>
                </a:solidFill>
                <a:effectLst/>
                <a:latin typeface="-apple-system"/>
              </a:rPr>
              <a:t>)</a:t>
            </a:r>
          </a:p>
          <a:p>
            <a:pPr algn="l"/>
            <a:r>
              <a:rPr lang="zh-CN" altLang="en-US" sz="2400" b="1" i="0" dirty="0">
                <a:solidFill>
                  <a:srgbClr val="121212"/>
                </a:solidFill>
                <a:effectLst/>
                <a:latin typeface="-apple-system"/>
              </a:rPr>
              <a:t>电子亲合能 </a:t>
            </a:r>
            <a:r>
              <a:rPr lang="en-US" altLang="zh-CN" sz="2400" b="1" i="0" dirty="0">
                <a:solidFill>
                  <a:srgbClr val="121212"/>
                </a:solidFill>
                <a:effectLst/>
                <a:latin typeface="-apple-system"/>
              </a:rPr>
              <a:t>- Electron Affinity</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电负性 </a:t>
            </a:r>
            <a:r>
              <a:rPr lang="en-US" altLang="zh-CN" sz="2400" b="1" i="0" dirty="0">
                <a:solidFill>
                  <a:srgbClr val="121212"/>
                </a:solidFill>
                <a:effectLst/>
                <a:latin typeface="-apple-system"/>
              </a:rPr>
              <a:t>- Electronegativity</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基态 </a:t>
            </a:r>
            <a:r>
              <a:rPr lang="en-US" altLang="zh-CN" sz="2400" b="1" i="0" dirty="0">
                <a:solidFill>
                  <a:srgbClr val="121212"/>
                </a:solidFill>
                <a:effectLst/>
                <a:latin typeface="-apple-system"/>
              </a:rPr>
              <a:t>- </a:t>
            </a:r>
            <a:r>
              <a:rPr lang="en-US" altLang="zh-CN" sz="2400" b="1" i="0">
                <a:solidFill>
                  <a:srgbClr val="121212"/>
                </a:solidFill>
                <a:effectLst/>
                <a:latin typeface="-apple-system"/>
              </a:rPr>
              <a:t>Ground State    </a:t>
            </a:r>
            <a:r>
              <a:rPr lang="zh-CN" altLang="en-US" sz="2400" b="1" i="0">
                <a:solidFill>
                  <a:srgbClr val="121212"/>
                </a:solidFill>
                <a:effectLst/>
                <a:latin typeface="-apple-system"/>
              </a:rPr>
              <a:t>激发态 </a:t>
            </a:r>
            <a:r>
              <a:rPr lang="en-US" altLang="zh-CN" sz="2400" b="1">
                <a:solidFill>
                  <a:srgbClr val="121212"/>
                </a:solidFill>
                <a:latin typeface="-apple-system"/>
              </a:rPr>
              <a:t>Excited state</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化合价 </a:t>
            </a:r>
            <a:r>
              <a:rPr lang="en-US" altLang="zh-CN" sz="2400" b="1" i="0" dirty="0">
                <a:solidFill>
                  <a:srgbClr val="121212"/>
                </a:solidFill>
                <a:effectLst/>
                <a:latin typeface="-apple-system"/>
              </a:rPr>
              <a:t>- Valance Number</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氧化数 </a:t>
            </a:r>
            <a:r>
              <a:rPr lang="en-US" altLang="zh-CN" sz="2400" b="1" i="0" dirty="0">
                <a:solidFill>
                  <a:srgbClr val="121212"/>
                </a:solidFill>
                <a:effectLst/>
                <a:latin typeface="-apple-system"/>
              </a:rPr>
              <a:t>- Oxidation Number</a:t>
            </a:r>
            <a:endParaRPr lang="en-US" altLang="zh-CN" sz="2400" b="0" i="0" dirty="0">
              <a:solidFill>
                <a:srgbClr val="121212"/>
              </a:solidFill>
              <a:effectLst/>
              <a:latin typeface="-apple-system"/>
            </a:endParaRPr>
          </a:p>
          <a:p>
            <a:pPr algn="l"/>
            <a:r>
              <a:rPr lang="zh-CN" altLang="en-US" sz="2400" b="1" i="0" dirty="0">
                <a:solidFill>
                  <a:srgbClr val="121212"/>
                </a:solidFill>
                <a:effectLst/>
                <a:latin typeface="-apple-system"/>
              </a:rPr>
              <a:t>半衰期 </a:t>
            </a:r>
            <a:r>
              <a:rPr lang="en-US" altLang="zh-CN" sz="2400" b="1" i="0" dirty="0">
                <a:solidFill>
                  <a:srgbClr val="121212"/>
                </a:solidFill>
                <a:effectLst/>
                <a:latin typeface="-apple-system"/>
              </a:rPr>
              <a:t>- Half-Life</a:t>
            </a:r>
            <a:endParaRPr lang="en-US" altLang="zh-CN" sz="2400" b="0" i="0" dirty="0">
              <a:solidFill>
                <a:srgbClr val="121212"/>
              </a:solidFill>
              <a:effectLst/>
              <a:latin typeface="-apple-system"/>
            </a:endParaRPr>
          </a:p>
        </p:txBody>
      </p:sp>
    </p:spTree>
    <p:extLst>
      <p:ext uri="{BB962C8B-B14F-4D97-AF65-F5344CB8AC3E}">
        <p14:creationId xmlns:p14="http://schemas.microsoft.com/office/powerpoint/2010/main" val="2649953707"/>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9358d109b3de9c826a3325e56f81800a19d84302"/>
          <p:cNvPicPr>
            <a:picLocks noChangeAspect="1"/>
          </p:cNvPicPr>
          <p:nvPr/>
        </p:nvPicPr>
        <p:blipFill>
          <a:blip r:embed="rId2"/>
          <a:stretch>
            <a:fillRect/>
          </a:stretch>
        </p:blipFill>
        <p:spPr>
          <a:xfrm>
            <a:off x="-62230" y="41275"/>
            <a:ext cx="9124315" cy="6450965"/>
          </a:xfrm>
          <a:prstGeom prst="rect">
            <a:avLst/>
          </a:prstGeom>
        </p:spPr>
      </p:pic>
      <p:sp>
        <p:nvSpPr>
          <p:cNvPr id="5123" name="矩形 178178"/>
          <p:cNvSpPr>
            <a:spLocks noTextEdit="1"/>
          </p:cNvSpPr>
          <p:nvPr/>
        </p:nvSpPr>
        <p:spPr>
          <a:xfrm>
            <a:off x="2667000" y="152400"/>
            <a:ext cx="3733800" cy="381000"/>
          </a:xfrm>
          <a:prstGeom prst="rect">
            <a:avLst/>
          </a:prstGeom>
        </p:spPr>
        <p:txBody>
          <a:bodyPr wrap="none" fromWordArt="1">
            <a:prstTxWarp prst="textPlain">
              <a:avLst>
                <a:gd name="adj" fmla="val 50000"/>
              </a:avLst>
            </a:prstTxWarp>
            <a:normAutofit fontScale="65000" lnSpcReduction="20000"/>
          </a:bodyPr>
          <a:lstStyle/>
          <a:p>
            <a:pPr algn="l" eaLnBrk="0" hangingPunct="0"/>
            <a:r>
              <a:rPr lang="zh-CN" altLang="en-US" sz="3600" b="1">
                <a:ln w="6600" cap="flat" cmpd="sng">
                  <a:solidFill>
                    <a:schemeClr val="accent2"/>
                  </a:solidFill>
                  <a:prstDash val="solid"/>
                  <a:headEnd type="none" w="med" len="med"/>
                  <a:tailEnd type="none" w="med" len="med"/>
                </a:ln>
                <a:solidFill>
                  <a:schemeClr val="tx1"/>
                </a:solidFill>
                <a:ea typeface="Arial" panose="020B0604020202020204" pitchFamily="34" charset="0"/>
                <a:cs typeface="Arial" panose="020B0604020202020204" pitchFamily="34" charset="0"/>
              </a:rPr>
              <a:t>The Periodic Table</a:t>
            </a:r>
          </a:p>
        </p:txBody>
      </p:sp>
      <p:sp>
        <p:nvSpPr>
          <p:cNvPr id="5124" name="灯片编号占位符 3"/>
          <p:cNvSpPr txBox="1">
            <a:spLocks noGrp="1"/>
          </p:cNvSpPr>
          <p:nvPr>
            <p:ph type="sldNum" sz="quarter" idx="12"/>
          </p:nvPr>
        </p:nvSpPr>
        <p:spPr>
          <a:xfrm>
            <a:off x="6553200" y="6245225"/>
            <a:ext cx="2133600" cy="476250"/>
          </a:xfrm>
        </p:spPr>
        <p: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r" eaLnBrk="1" hangingPunct="1"/>
            <a:fld id="{9A0DB2DC-4C9A-4742-B13C-FB6460FD3503}" type="slidenum">
              <a:rPr lang="zh-CN" altLang="en-US" sz="1400" dirty="0"/>
              <a:t>50</a:t>
            </a:fld>
            <a:endParaRPr lang="zh-CN" altLang="en-US" sz="1400" dirty="0"/>
          </a:p>
        </p:txBody>
      </p:sp>
      <p:sp>
        <p:nvSpPr>
          <p:cNvPr id="5" name="矩形 4"/>
          <p:cNvSpPr/>
          <p:nvPr/>
        </p:nvSpPr>
        <p:spPr>
          <a:xfrm>
            <a:off x="609600" y="2654935"/>
            <a:ext cx="8035925" cy="503238"/>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6" name="矩形 5"/>
          <p:cNvSpPr/>
          <p:nvPr/>
        </p:nvSpPr>
        <p:spPr>
          <a:xfrm>
            <a:off x="2895600" y="1524000"/>
            <a:ext cx="1530350" cy="584200"/>
          </a:xfrm>
          <a:prstGeom prst="rect">
            <a:avLst/>
          </a:prstGeom>
          <a:solidFill>
            <a:schemeClr val="accent1">
              <a:lumMod val="75000"/>
            </a:schemeClr>
          </a:solidFill>
          <a:ln w="9525">
            <a:noFill/>
          </a:ln>
        </p:spPr>
        <p:txBody>
          <a:bodyPr wrap="none">
            <a:spAutoFit/>
          </a:bodyPr>
          <a:lstStyle/>
          <a:p>
            <a:r>
              <a:rPr lang="zh-CN" altLang="zh-CN" sz="3200" b="1" dirty="0">
                <a:solidFill>
                  <a:srgbClr val="FF0000"/>
                </a:solidFill>
                <a:ea typeface="楷体_GB2312" pitchFamily="1" charset="-122"/>
                <a:cs typeface="Arial" panose="020B0604020202020204" pitchFamily="34" charset="0"/>
              </a:rPr>
              <a:t> period </a:t>
            </a:r>
            <a:endParaRPr lang="zh-CN" altLang="en-US" sz="3200" dirty="0">
              <a:solidFill>
                <a:srgbClr val="FF0000"/>
              </a:solidFill>
              <a:ea typeface="Arial" panose="020B0604020202020204" pitchFamily="34" charset="0"/>
              <a:cs typeface="Arial" panose="020B0604020202020204" pitchFamily="34" charset="0"/>
            </a:endParaRPr>
          </a:p>
        </p:txBody>
      </p:sp>
      <p:sp>
        <p:nvSpPr>
          <p:cNvPr id="7" name="矩形 6"/>
          <p:cNvSpPr/>
          <p:nvPr/>
        </p:nvSpPr>
        <p:spPr>
          <a:xfrm>
            <a:off x="609600" y="979805"/>
            <a:ext cx="457200" cy="3854450"/>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8" name="矩形 7"/>
          <p:cNvSpPr/>
          <p:nvPr/>
        </p:nvSpPr>
        <p:spPr>
          <a:xfrm>
            <a:off x="298450" y="228600"/>
            <a:ext cx="1681262" cy="584200"/>
          </a:xfrm>
          <a:prstGeom prst="rect">
            <a:avLst/>
          </a:prstGeom>
          <a:solidFill>
            <a:srgbClr val="0000FF"/>
          </a:solidFill>
          <a:ln w="9525">
            <a:noFill/>
          </a:ln>
        </p:spPr>
        <p:txBody>
          <a:bodyPr wrap="square">
            <a:spAutoFit/>
          </a:bodyPr>
          <a:lstStyle/>
          <a:p>
            <a:r>
              <a:rPr lang="en-US" altLang="zh-CN" sz="3200" b="1" dirty="0">
                <a:solidFill>
                  <a:srgbClr val="FF0000"/>
                </a:solidFill>
                <a:ea typeface="楷体_GB2312" pitchFamily="1" charset="-122"/>
                <a:cs typeface="Arial" panose="020B0604020202020204" pitchFamily="34" charset="0"/>
              </a:rPr>
              <a:t>group</a:t>
            </a:r>
            <a:endParaRPr lang="zh-CN" altLang="en-US" sz="3200" b="1" dirty="0">
              <a:solidFill>
                <a:srgbClr val="FF0000"/>
              </a:solidFill>
              <a:ea typeface="楷体_GB2312" pitchFamily="1" charset="-122"/>
              <a:cs typeface="Arial" panose="020B0604020202020204" pitchFamily="34" charset="0"/>
            </a:endParaRPr>
          </a:p>
        </p:txBody>
      </p:sp>
      <p:sp>
        <p:nvSpPr>
          <p:cNvPr id="9" name="矩形 8"/>
          <p:cNvSpPr/>
          <p:nvPr/>
        </p:nvSpPr>
        <p:spPr>
          <a:xfrm>
            <a:off x="609600" y="1016000"/>
            <a:ext cx="457200" cy="3815715"/>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12" name="TextBox 11"/>
          <p:cNvSpPr txBox="1"/>
          <p:nvPr/>
        </p:nvSpPr>
        <p:spPr>
          <a:xfrm>
            <a:off x="-62547" y="228600"/>
            <a:ext cx="2246312" cy="584200"/>
          </a:xfrm>
          <a:prstGeom prst="rect">
            <a:avLst/>
          </a:prstGeom>
          <a:solidFill>
            <a:schemeClr val="bg2">
              <a:lumMod val="60000"/>
              <a:lumOff val="40000"/>
            </a:schemeClr>
          </a:solidFill>
          <a:ln w="9525">
            <a:noFill/>
          </a:ln>
        </p:spPr>
        <p:txBody>
          <a:bodyPr wrap="none">
            <a:spAutoFit/>
          </a:bodyPr>
          <a:lstStyle/>
          <a:p>
            <a:r>
              <a:rPr lang="en-US" altLang="zh-CN" sz="3200" b="1" dirty="0">
                <a:solidFill>
                  <a:srgbClr val="FF0000"/>
                </a:solidFill>
                <a:ea typeface="楷体_GB2312" pitchFamily="1" charset="-122"/>
                <a:cs typeface="Arial" panose="020B0604020202020204" pitchFamily="34" charset="0"/>
              </a:rPr>
              <a:t>alkali metal</a:t>
            </a:r>
            <a:endParaRPr lang="zh-CN" altLang="en-US" sz="3200" b="1" dirty="0">
              <a:solidFill>
                <a:srgbClr val="FF0000"/>
              </a:solidFill>
              <a:ea typeface="楷体_GB2312" pitchFamily="1" charset="-122"/>
              <a:cs typeface="Arial" panose="020B0604020202020204" pitchFamily="34" charset="0"/>
            </a:endParaRPr>
          </a:p>
        </p:txBody>
      </p:sp>
      <p:sp>
        <p:nvSpPr>
          <p:cNvPr id="13" name="矩形 12"/>
          <p:cNvSpPr/>
          <p:nvPr/>
        </p:nvSpPr>
        <p:spPr>
          <a:xfrm>
            <a:off x="1066800" y="1524635"/>
            <a:ext cx="399415" cy="3306445"/>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14" name="TextBox 13"/>
          <p:cNvSpPr txBox="1"/>
          <p:nvPr/>
        </p:nvSpPr>
        <p:spPr>
          <a:xfrm>
            <a:off x="1066800" y="533400"/>
            <a:ext cx="3694113" cy="584200"/>
          </a:xfrm>
          <a:prstGeom prst="rect">
            <a:avLst/>
          </a:prstGeom>
          <a:solidFill>
            <a:schemeClr val="bg2">
              <a:lumMod val="60000"/>
              <a:lumOff val="40000"/>
            </a:schemeClr>
          </a:solidFill>
          <a:ln w="9525">
            <a:noFill/>
          </a:ln>
        </p:spPr>
        <p:txBody>
          <a:bodyPr wrap="none">
            <a:spAutoFit/>
          </a:bodyPr>
          <a:lstStyle/>
          <a:p>
            <a:r>
              <a:rPr lang="en-US" altLang="zh-CN" sz="3200" b="1" dirty="0">
                <a:solidFill>
                  <a:srgbClr val="FF0000"/>
                </a:solidFill>
                <a:ea typeface="楷体_GB2312" pitchFamily="1" charset="-122"/>
                <a:cs typeface="Arial" panose="020B0604020202020204" pitchFamily="34" charset="0"/>
              </a:rPr>
              <a:t>alkaline earth metal</a:t>
            </a:r>
            <a:endParaRPr lang="zh-CN" altLang="en-US" sz="3200" b="1" dirty="0">
              <a:solidFill>
                <a:srgbClr val="FF0000"/>
              </a:solidFill>
              <a:ea typeface="楷体_GB2312" pitchFamily="1" charset="-122"/>
              <a:cs typeface="Arial" panose="020B0604020202020204" pitchFamily="34" charset="0"/>
            </a:endParaRPr>
          </a:p>
        </p:txBody>
      </p:sp>
      <p:sp>
        <p:nvSpPr>
          <p:cNvPr id="15" name="矩形 14"/>
          <p:cNvSpPr/>
          <p:nvPr/>
        </p:nvSpPr>
        <p:spPr>
          <a:xfrm>
            <a:off x="7110730" y="1551305"/>
            <a:ext cx="457200" cy="2703195"/>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16" name="TextBox 15"/>
          <p:cNvSpPr txBox="1"/>
          <p:nvPr/>
        </p:nvSpPr>
        <p:spPr>
          <a:xfrm>
            <a:off x="5627688" y="310515"/>
            <a:ext cx="1712912" cy="584200"/>
          </a:xfrm>
          <a:prstGeom prst="rect">
            <a:avLst/>
          </a:prstGeom>
          <a:solidFill>
            <a:schemeClr val="bg2">
              <a:lumMod val="60000"/>
              <a:lumOff val="40000"/>
            </a:schemeClr>
          </a:solidFill>
          <a:ln w="9525">
            <a:noFill/>
          </a:ln>
        </p:spPr>
        <p:txBody>
          <a:bodyPr wrap="none">
            <a:spAutoFit/>
          </a:bodyPr>
          <a:lstStyle/>
          <a:p>
            <a:r>
              <a:rPr lang="en-US" altLang="zh-CN" sz="3200" b="1" dirty="0">
                <a:solidFill>
                  <a:srgbClr val="FF0000"/>
                </a:solidFill>
                <a:ea typeface="楷体_GB2312" pitchFamily="1" charset="-122"/>
                <a:cs typeface="Arial" panose="020B0604020202020204" pitchFamily="34" charset="0"/>
              </a:rPr>
              <a:t>halogens</a:t>
            </a:r>
            <a:endParaRPr lang="zh-CN" altLang="en-US" sz="3200" b="1" dirty="0">
              <a:solidFill>
                <a:srgbClr val="FF0000"/>
              </a:solidFill>
              <a:ea typeface="楷体_GB2312" pitchFamily="1" charset="-122"/>
              <a:cs typeface="Arial" panose="020B0604020202020204" pitchFamily="34" charset="0"/>
            </a:endParaRPr>
          </a:p>
        </p:txBody>
      </p:sp>
      <p:sp>
        <p:nvSpPr>
          <p:cNvPr id="17" name="矩形 16"/>
          <p:cNvSpPr/>
          <p:nvPr/>
        </p:nvSpPr>
        <p:spPr>
          <a:xfrm>
            <a:off x="7567930" y="1016000"/>
            <a:ext cx="457200" cy="3238500"/>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18" name="TextBox 17"/>
          <p:cNvSpPr txBox="1"/>
          <p:nvPr/>
        </p:nvSpPr>
        <p:spPr>
          <a:xfrm>
            <a:off x="7401878" y="308610"/>
            <a:ext cx="1814512" cy="585788"/>
          </a:xfrm>
          <a:prstGeom prst="rect">
            <a:avLst/>
          </a:prstGeom>
          <a:solidFill>
            <a:schemeClr val="bg2">
              <a:lumMod val="60000"/>
              <a:lumOff val="40000"/>
            </a:schemeClr>
          </a:solidFill>
          <a:ln w="9525">
            <a:noFill/>
          </a:ln>
        </p:spPr>
        <p:txBody>
          <a:bodyPr wrap="none">
            <a:spAutoFit/>
          </a:bodyPr>
          <a:lstStyle/>
          <a:p>
            <a:r>
              <a:rPr lang="en-US" altLang="zh-CN" sz="3200" b="1" dirty="0">
                <a:solidFill>
                  <a:srgbClr val="FF0000"/>
                </a:solidFill>
                <a:ea typeface="楷体_GB2312" pitchFamily="1" charset="-122"/>
                <a:cs typeface="Arial" panose="020B0604020202020204" pitchFamily="34" charset="0"/>
              </a:rPr>
              <a:t>noble gas</a:t>
            </a:r>
            <a:endParaRPr lang="zh-CN" altLang="en-US" sz="3200" b="1" dirty="0">
              <a:solidFill>
                <a:srgbClr val="FF0000"/>
              </a:solidFill>
              <a:ea typeface="楷体_GB2312" pitchFamily="1" charset="-122"/>
              <a:cs typeface="Arial" panose="020B0604020202020204" pitchFamily="34" charset="0"/>
            </a:endParaRPr>
          </a:p>
        </p:txBody>
      </p:sp>
      <p:sp>
        <p:nvSpPr>
          <p:cNvPr id="19" name="TextBox 18"/>
          <p:cNvSpPr txBox="1"/>
          <p:nvPr/>
        </p:nvSpPr>
        <p:spPr>
          <a:xfrm>
            <a:off x="7459028" y="954405"/>
            <a:ext cx="1700212" cy="584200"/>
          </a:xfrm>
          <a:prstGeom prst="rect">
            <a:avLst/>
          </a:prstGeom>
          <a:solidFill>
            <a:schemeClr val="bg2">
              <a:lumMod val="60000"/>
              <a:lumOff val="40000"/>
            </a:schemeClr>
          </a:solidFill>
          <a:ln w="9525">
            <a:noFill/>
          </a:ln>
        </p:spPr>
        <p:txBody>
          <a:bodyPr wrap="none">
            <a:spAutoFit/>
          </a:bodyPr>
          <a:lstStyle/>
          <a:p>
            <a:r>
              <a:rPr lang="en-US" altLang="zh-CN" sz="3200" b="1" dirty="0">
                <a:solidFill>
                  <a:srgbClr val="FF0000"/>
                </a:solidFill>
                <a:ea typeface="楷体_GB2312" pitchFamily="1" charset="-122"/>
                <a:cs typeface="Arial" panose="020B0604020202020204" pitchFamily="34" charset="0"/>
              </a:rPr>
              <a:t>inert gas</a:t>
            </a:r>
            <a:endParaRPr lang="zh-CN" altLang="en-US" sz="3200" b="1" dirty="0">
              <a:solidFill>
                <a:srgbClr val="FF0000"/>
              </a:solidFill>
              <a:ea typeface="楷体_GB2312" pitchFamily="1" charset="-122"/>
              <a:cs typeface="Arial" panose="020B0604020202020204" pitchFamily="34" charset="0"/>
            </a:endParaRPr>
          </a:p>
        </p:txBody>
      </p:sp>
      <p:sp>
        <p:nvSpPr>
          <p:cNvPr id="24" name="矩形 23"/>
          <p:cNvSpPr/>
          <p:nvPr/>
        </p:nvSpPr>
        <p:spPr>
          <a:xfrm>
            <a:off x="533400" y="4953000"/>
            <a:ext cx="6732905" cy="527050"/>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25" name="矩形 24"/>
          <p:cNvSpPr/>
          <p:nvPr/>
        </p:nvSpPr>
        <p:spPr>
          <a:xfrm>
            <a:off x="533400" y="5551805"/>
            <a:ext cx="6732905" cy="525780"/>
          </a:xfrm>
          <a:prstGeom prst="rect">
            <a:avLst/>
          </a:prstGeom>
          <a:noFill/>
          <a:ln w="349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Arial" panose="020B0604020202020204" pitchFamily="34" charset="0"/>
            </a:endParaRPr>
          </a:p>
        </p:txBody>
      </p:sp>
      <p:sp>
        <p:nvSpPr>
          <p:cNvPr id="4" name="文本框 3"/>
          <p:cNvSpPr txBox="1"/>
          <p:nvPr/>
        </p:nvSpPr>
        <p:spPr>
          <a:xfrm>
            <a:off x="6925945" y="4484370"/>
            <a:ext cx="2233295" cy="629920"/>
          </a:xfrm>
          <a:prstGeom prst="rect">
            <a:avLst/>
          </a:prstGeom>
          <a:solidFill>
            <a:srgbClr val="0000FF"/>
          </a:solidFill>
        </p:spPr>
        <p:txBody>
          <a:bodyPr wrap="none" rtlCol="0" anchor="t">
            <a:spAutoFit/>
          </a:bodyPr>
          <a:lstStyle/>
          <a:p>
            <a:r>
              <a:rPr lang="zh-CN" altLang="en-US">
                <a:solidFill>
                  <a:srgbClr val="FF3300"/>
                </a:solidFill>
                <a:ea typeface="Arial" panose="020B0604020202020204" pitchFamily="34" charset="0"/>
                <a:cs typeface="Arial" panose="020B0604020202020204" pitchFamily="34" charset="0"/>
                <a:sym typeface="+mn-ea"/>
              </a:rPr>
              <a:t>lanthanoid</a:t>
            </a:r>
          </a:p>
        </p:txBody>
      </p:sp>
      <p:sp>
        <p:nvSpPr>
          <p:cNvPr id="3" name="文本框 2"/>
          <p:cNvSpPr txBox="1"/>
          <p:nvPr/>
        </p:nvSpPr>
        <p:spPr>
          <a:xfrm>
            <a:off x="7088188" y="5615305"/>
            <a:ext cx="1714500" cy="629920"/>
          </a:xfrm>
          <a:prstGeom prst="rect">
            <a:avLst/>
          </a:prstGeom>
          <a:solidFill>
            <a:srgbClr val="0000FF"/>
          </a:solidFill>
        </p:spPr>
        <p:txBody>
          <a:bodyPr wrap="none" rtlCol="0" anchor="t">
            <a:spAutoFit/>
          </a:bodyPr>
          <a:lstStyle/>
          <a:p>
            <a:pPr algn="just"/>
            <a:r>
              <a:rPr lang="zh-CN" altLang="en-US">
                <a:solidFill>
                  <a:srgbClr val="FF0000"/>
                </a:solidFill>
                <a:ea typeface="Arial" panose="020B0604020202020204" pitchFamily="34" charset="0"/>
                <a:cs typeface="Arial" panose="020B0604020202020204" pitchFamily="34" charset="0"/>
                <a:sym typeface="+mn-ea"/>
              </a:rPr>
              <a:t>actinide</a:t>
            </a:r>
            <a:endParaRPr lang="zh-CN" altLang="en-US">
              <a:solidFill>
                <a:srgbClr val="FF3300"/>
              </a:solidFill>
              <a:ea typeface="Arial" panose="020B0604020202020204" pitchFamily="34" charset="0"/>
              <a:cs typeface="Arial" panose="020B0604020202020204" pitchFamily="3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500"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6"/>
                                        </p:tgtEl>
                                        <p:attrNameLst>
                                          <p:attrName>r</p:attrName>
                                        </p:attrNameLst>
                                      </p:cBhvr>
                                    </p:animRo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xit" presetSubtype="0" fill="hold" grpId="2" nodeType="with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8"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amond(in)">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7"/>
                                        </p:tgtEl>
                                        <p:attrNameLst>
                                          <p:attrName>style.visibility</p:attrName>
                                        </p:attrNameLst>
                                      </p:cBhvr>
                                      <p:to>
                                        <p:strVal val="hidden"/>
                                      </p:to>
                                    </p:set>
                                  </p:childTnLst>
                                </p:cTn>
                              </p:par>
                              <p:par>
                                <p:cTn id="32" presetID="1" presetClass="exit" presetSubtype="0" fill="hold" grpId="1" nodeType="withEffect">
                                  <p:stCondLst>
                                    <p:cond delay="0"/>
                                  </p:stCondLst>
                                  <p:childTnLst>
                                    <p:set>
                                      <p:cBhvr>
                                        <p:cTn id="33" dur="1" fill="hold">
                                          <p:stCondLst>
                                            <p:cond delay="0"/>
                                          </p:stCondLst>
                                        </p:cTn>
                                        <p:tgtEl>
                                          <p:spTgt spid="8"/>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4" presetClass="entr" presetSubtype="16"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ox(in)">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9"/>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12"/>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par>
                                <p:cTn id="55" presetID="4"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ox(in)">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13"/>
                                        </p:tgtEl>
                                        <p:attrNameLst>
                                          <p:attrName>style.visibility</p:attrName>
                                        </p:attrNameLst>
                                      </p:cBhvr>
                                      <p:to>
                                        <p:strVal val="hidden"/>
                                      </p:to>
                                    </p:set>
                                  </p:childTnLst>
                                </p:cTn>
                              </p:par>
                              <p:par>
                                <p:cTn id="62" presetID="1" presetClass="exit" presetSubtype="0" fill="hold" grpId="1" nodeType="withEffect">
                                  <p:stCondLst>
                                    <p:cond delay="0"/>
                                  </p:stCondLst>
                                  <p:childTnLst>
                                    <p:set>
                                      <p:cBhvr>
                                        <p:cTn id="63" dur="1" fill="hold">
                                          <p:stCondLst>
                                            <p:cond delay="0"/>
                                          </p:stCondLst>
                                        </p:cTn>
                                        <p:tgtEl>
                                          <p:spTgt spid="14"/>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1+#ppt_h/2"/>
                                          </p:val>
                                        </p:tav>
                                        <p:tav tm="100000">
                                          <p:val>
                                            <p:strVal val="#ppt_y"/>
                                          </p:val>
                                        </p:tav>
                                      </p:tavLst>
                                    </p:anim>
                                  </p:childTnLst>
                                </p:cTn>
                              </p:par>
                              <p:par>
                                <p:cTn id="70" presetID="4" presetClass="entr" presetSubtype="16" fill="hold" grpId="0" nodeType="with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box(in)">
                                      <p:cBhvr>
                                        <p:cTn id="72" dur="500"/>
                                        <p:tgtEl>
                                          <p:spTgt spid="16"/>
                                        </p:tgtEl>
                                      </p:cBhvr>
                                    </p:animEffect>
                                  </p:childTnLst>
                                </p:cTn>
                              </p:par>
                            </p:childTnLst>
                          </p:cTn>
                        </p:par>
                      </p:childTnLst>
                    </p:cTn>
                  </p:par>
                  <p:par>
                    <p:cTn id="73" fill="hold">
                      <p:stCondLst>
                        <p:cond delay="indefinite"/>
                      </p:stCondLst>
                      <p:childTnLst>
                        <p:par>
                          <p:cTn id="74" fill="hold">
                            <p:stCondLst>
                              <p:cond delay="0"/>
                            </p:stCondLst>
                            <p:childTnLst>
                              <p:par>
                                <p:cTn id="75" presetID="1" presetClass="exit" presetSubtype="0" fill="hold" grpId="1" nodeType="clickEffect">
                                  <p:stCondLst>
                                    <p:cond delay="0"/>
                                  </p:stCondLst>
                                  <p:childTnLst>
                                    <p:set>
                                      <p:cBhvr>
                                        <p:cTn id="76" dur="1" fill="hold">
                                          <p:stCondLst>
                                            <p:cond delay="0"/>
                                          </p:stCondLst>
                                        </p:cTn>
                                        <p:tgtEl>
                                          <p:spTgt spid="15"/>
                                        </p:tgtEl>
                                        <p:attrNameLst>
                                          <p:attrName>style.visibility</p:attrName>
                                        </p:attrNameLst>
                                      </p:cBhvr>
                                      <p:to>
                                        <p:strVal val="hidden"/>
                                      </p:to>
                                    </p:set>
                                  </p:childTnLst>
                                </p:cTn>
                              </p:par>
                              <p:par>
                                <p:cTn id="77" presetID="1" presetClass="exit" presetSubtype="0" fill="hold" grpId="1" nodeType="withEffect">
                                  <p:stCondLst>
                                    <p:cond delay="0"/>
                                  </p:stCondLst>
                                  <p:childTnLst>
                                    <p:set>
                                      <p:cBhvr>
                                        <p:cTn id="78" dur="1" fill="hold">
                                          <p:stCondLst>
                                            <p:cond delay="0"/>
                                          </p:stCondLst>
                                        </p:cTn>
                                        <p:tgtEl>
                                          <p:spTgt spid="16"/>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ppt_x"/>
                                          </p:val>
                                        </p:tav>
                                        <p:tav tm="100000">
                                          <p:val>
                                            <p:strVal val="#ppt_x"/>
                                          </p:val>
                                        </p:tav>
                                      </p:tavLst>
                                    </p:anim>
                                    <p:anim calcmode="lin" valueType="num">
                                      <p:cBhvr additive="base">
                                        <p:cTn id="84" dur="500" fill="hold"/>
                                        <p:tgtEl>
                                          <p:spTgt spid="17"/>
                                        </p:tgtEl>
                                        <p:attrNameLst>
                                          <p:attrName>ppt_y</p:attrName>
                                        </p:attrNameLst>
                                      </p:cBhvr>
                                      <p:tavLst>
                                        <p:tav tm="0">
                                          <p:val>
                                            <p:strVal val="1+#ppt_h/2"/>
                                          </p:val>
                                        </p:tav>
                                        <p:tav tm="100000">
                                          <p:val>
                                            <p:strVal val="#ppt_y"/>
                                          </p:val>
                                        </p:tav>
                                      </p:tavLst>
                                    </p:anim>
                                  </p:childTnLst>
                                </p:cTn>
                              </p:par>
                              <p:par>
                                <p:cTn id="85" presetID="4" presetClass="entr" presetSubtype="16"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box(in)">
                                      <p:cBhvr>
                                        <p:cTn id="87" dur="500"/>
                                        <p:tgtEl>
                                          <p:spTgt spid="18"/>
                                        </p:tgtEl>
                                      </p:cBhvr>
                                    </p:animEffect>
                                  </p:childTnLst>
                                </p:cTn>
                              </p:par>
                              <p:par>
                                <p:cTn id="88" presetID="4" presetClass="entr" presetSubtype="16"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box(in)">
                                      <p:cBhvr>
                                        <p:cTn id="90" dur="500"/>
                                        <p:tgtEl>
                                          <p:spTgt spid="19"/>
                                        </p:tgtEl>
                                      </p:cBhvr>
                                    </p:animEffect>
                                  </p:childTnLst>
                                </p:cTn>
                              </p:par>
                              <p:par>
                                <p:cTn id="91" presetID="1" presetClass="exit" presetSubtype="0" fill="hold" grpId="1" nodeType="withEffect">
                                  <p:stCondLst>
                                    <p:cond delay="0"/>
                                  </p:stCondLst>
                                  <p:childTnLst>
                                    <p:set>
                                      <p:cBhvr>
                                        <p:cTn id="92" dur="1" fill="hold">
                                          <p:stCondLst>
                                            <p:cond delay="0"/>
                                          </p:stCondLst>
                                        </p:cTn>
                                        <p:tgtEl>
                                          <p:spTgt spid="17"/>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18"/>
                                        </p:tgtEl>
                                        <p:attrNameLst>
                                          <p:attrName>style.visibility</p:attrName>
                                        </p:attrNameLst>
                                      </p:cBhvr>
                                      <p:to>
                                        <p:strVal val="hidden"/>
                                      </p:to>
                                    </p:set>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000" fill="hold">
                                          <p:stCondLst>
                                            <p:cond delay="0"/>
                                          </p:stCondLst>
                                        </p:cTn>
                                        <p:tgtEl>
                                          <p:spTgt spid="4"/>
                                        </p:tgtEl>
                                        <p:attrNameLst>
                                          <p:attrName>style.visibility</p:attrName>
                                        </p:attrNameLst>
                                      </p:cBhvr>
                                      <p:to>
                                        <p:strVal val="visible"/>
                                      </p:to>
                                    </p:set>
                                    <p:anim calcmode="lin" valueType="num">
                                      <p:cBhvr additive="base">
                                        <p:cTn id="99" dur="1000" fill="hold"/>
                                        <p:tgtEl>
                                          <p:spTgt spid="4"/>
                                        </p:tgtEl>
                                        <p:attrNameLst>
                                          <p:attrName>ppt_x</p:attrName>
                                        </p:attrNameLst>
                                      </p:cBhvr>
                                      <p:tavLst>
                                        <p:tav tm="0">
                                          <p:val>
                                            <p:strVal val="#ppt_x"/>
                                          </p:val>
                                        </p:tav>
                                        <p:tav tm="100000">
                                          <p:val>
                                            <p:strVal val="#ppt_x"/>
                                          </p:val>
                                        </p:tav>
                                      </p:tavLst>
                                    </p:anim>
                                    <p:anim calcmode="lin" valueType="num">
                                      <p:cBhvr additive="base">
                                        <p:cTn id="100"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grpId="0" nodeType="clickEffect">
                                  <p:stCondLst>
                                    <p:cond delay="0"/>
                                  </p:stCondLst>
                                  <p:childTnLst>
                                    <p:set>
                                      <p:cBhvr>
                                        <p:cTn id="104" dur="1000" fill="hold">
                                          <p:stCondLst>
                                            <p:cond delay="0"/>
                                          </p:stCondLst>
                                        </p:cTn>
                                        <p:tgtEl>
                                          <p:spTgt spid="3"/>
                                        </p:tgtEl>
                                        <p:attrNameLst>
                                          <p:attrName>style.visibility</p:attrName>
                                        </p:attrNameLst>
                                      </p:cBhvr>
                                      <p:to>
                                        <p:strVal val="visible"/>
                                      </p:to>
                                    </p:set>
                                    <p:anim calcmode="lin" valueType="num">
                                      <p:cBhvr additive="base">
                                        <p:cTn id="105" dur="1000" fill="hold"/>
                                        <p:tgtEl>
                                          <p:spTgt spid="3"/>
                                        </p:tgtEl>
                                        <p:attrNameLst>
                                          <p:attrName>ppt_x</p:attrName>
                                        </p:attrNameLst>
                                      </p:cBhvr>
                                      <p:tavLst>
                                        <p:tav tm="0">
                                          <p:val>
                                            <p:strVal val="#ppt_x"/>
                                          </p:val>
                                        </p:tav>
                                        <p:tav tm="100000">
                                          <p:val>
                                            <p:strVal val="#ppt_x"/>
                                          </p:val>
                                        </p:tav>
                                      </p:tavLst>
                                    </p:anim>
                                    <p:anim calcmode="lin" valueType="num">
                                      <p:cBhvr additive="base">
                                        <p:cTn id="106"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bldLvl="0" animBg="1"/>
      <p:bldP spid="6" grpId="0" bldLvl="0" animBg="1"/>
      <p:bldP spid="6" grpId="1" bldLvl="0" animBg="1"/>
      <p:bldP spid="6" grpId="2" bldLvl="0" animBg="1"/>
      <p:bldP spid="7" grpId="0" bldLvl="0" animBg="1"/>
      <p:bldP spid="7" grpId="1" bldLvl="0" animBg="1"/>
      <p:bldP spid="8" grpId="0" bldLvl="0" animBg="1"/>
      <p:bldP spid="8" grpId="1" bldLvl="0" animBg="1"/>
      <p:bldP spid="9" grpId="0" bldLvl="0" animBg="1"/>
      <p:bldP spid="9" grpId="1" bldLvl="0" animBg="1"/>
      <p:bldP spid="12" grpId="0" bldLvl="0" animBg="1"/>
      <p:bldP spid="12" grpId="1" bldLvl="0" animBg="1"/>
      <p:bldP spid="13" grpId="0" bldLvl="0" animBg="1"/>
      <p:bldP spid="13" grpId="1" bldLvl="0" animBg="1"/>
      <p:bldP spid="14" grpId="0" bldLvl="0" animBg="1"/>
      <p:bldP spid="14" grpId="1" bldLvl="0" animBg="1"/>
      <p:bldP spid="15" grpId="0" bldLvl="0" animBg="1"/>
      <p:bldP spid="15" grpId="1" bldLvl="0" animBg="1"/>
      <p:bldP spid="16" grpId="0" bldLvl="0" animBg="1"/>
      <p:bldP spid="16" grpId="1" bldLvl="0" animBg="1"/>
      <p:bldP spid="17" grpId="0" bldLvl="0" animBg="1"/>
      <p:bldP spid="17" grpId="1" bldLvl="0" animBg="1"/>
      <p:bldP spid="18" grpId="0" bldLvl="0" animBg="1"/>
      <p:bldP spid="18" grpId="1" bldLvl="0" animBg="1"/>
      <p:bldP spid="19" grpId="0" bldLvl="0" animBg="1"/>
      <p:bldP spid="4" grpId="0" bldLvl="0" animBg="1"/>
      <p:bldP spid="3" grpId="0" bldLvl="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文本框 126979"/>
          <p:cNvSpPr txBox="1"/>
          <p:nvPr/>
        </p:nvSpPr>
        <p:spPr>
          <a:xfrm>
            <a:off x="156845" y="322580"/>
            <a:ext cx="8915400" cy="6038576"/>
          </a:xfrm>
          <a:prstGeom prst="rect">
            <a:avLst/>
          </a:prstGeom>
          <a:noFill/>
          <a:ln w="9525">
            <a:noFill/>
          </a:ln>
        </p:spPr>
        <p:txBody>
          <a:bodyPr>
            <a:spAutoFit/>
          </a:bodyPr>
          <a:lstStyle/>
          <a:p>
            <a:pPr>
              <a:buClr>
                <a:srgbClr val="6666FF"/>
              </a:buClr>
              <a:buFont typeface="Wingdings" panose="05000000000000000000" pitchFamily="2" charset="2"/>
            </a:pPr>
            <a:r>
              <a:rPr lang="en-US" altLang="zh-CN" sz="2800" b="1" dirty="0">
                <a:latin typeface="Comic Sans MS" panose="030F0702030302020204" pitchFamily="66" charset="0"/>
                <a:ea typeface="Arial" panose="020B0604020202020204" pitchFamily="34" charset="0"/>
                <a:cs typeface="Arial" panose="020B0604020202020204" pitchFamily="34" charset="0"/>
              </a:rPr>
              <a:t>Group IVA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consists of</a:t>
            </a:r>
            <a:r>
              <a:rPr lang="en-US" altLang="zh-CN" sz="2800" b="1" dirty="0">
                <a:latin typeface="Comic Sans MS" panose="030F0702030302020204" pitchFamily="66" charset="0"/>
                <a:ea typeface="Arial" panose="020B0604020202020204" pitchFamily="34" charset="0"/>
                <a:cs typeface="Arial" panose="020B0604020202020204" pitchFamily="34" charset="0"/>
              </a:rPr>
              <a:t> a nonmetal,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carbon</a:t>
            </a:r>
            <a:r>
              <a:rPr lang="en-US" altLang="zh-CN" sz="2800" b="1" dirty="0">
                <a:latin typeface="Comic Sans MS" panose="030F0702030302020204" pitchFamily="66" charset="0"/>
                <a:ea typeface="Arial" panose="020B0604020202020204" pitchFamily="34" charset="0"/>
                <a:cs typeface="Arial" panose="020B0604020202020204" pitchFamily="34" charset="0"/>
              </a:rPr>
              <a:t>, two metalloids,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silicon</a:t>
            </a:r>
            <a:r>
              <a:rPr lang="en-US" altLang="zh-CN" sz="2800" b="1" dirty="0">
                <a:latin typeface="Comic Sans MS" panose="030F0702030302020204" pitchFamily="66" charset="0"/>
                <a:ea typeface="Arial" panose="020B0604020202020204" pitchFamily="34" charset="0"/>
                <a:cs typeface="Arial" panose="020B0604020202020204" pitchFamily="34" charset="0"/>
              </a:rPr>
              <a:t> and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germanium</a:t>
            </a:r>
            <a:r>
              <a:rPr lang="en-US" altLang="zh-CN" sz="2800" b="1" dirty="0">
                <a:latin typeface="Comic Sans MS" panose="030F0702030302020204" pitchFamily="66" charset="0"/>
                <a:ea typeface="Arial" panose="020B0604020202020204" pitchFamily="34" charset="0"/>
                <a:cs typeface="Arial" panose="020B0604020202020204" pitchFamily="34" charset="0"/>
              </a:rPr>
              <a:t>, and two metals</a:t>
            </a:r>
            <a:r>
              <a:rPr lang="zh-CN" altLang="en-US" sz="2800" b="1" dirty="0">
                <a:latin typeface="Comic Sans MS" panose="030F0702030302020204" pitchFamily="66" charset="0"/>
                <a:ea typeface="Arial" panose="020B0604020202020204" pitchFamily="34" charset="0"/>
                <a:cs typeface="Arial" panose="020B0604020202020204" pitchFamily="34" charset="0"/>
              </a:rPr>
              <a:t>，</a:t>
            </a:r>
            <a:r>
              <a:rPr lang="en-US" altLang="zh-CN" sz="2800" b="1" dirty="0">
                <a:latin typeface="Comic Sans MS" panose="030F0702030302020204" pitchFamily="66" charset="0"/>
                <a:ea typeface="Arial" panose="020B0604020202020204" pitchFamily="34" charset="0"/>
                <a:cs typeface="Arial" panose="020B0604020202020204" pitchFamily="34" charset="0"/>
              </a:rPr>
              <a:t>tin and lead</a:t>
            </a:r>
            <a:r>
              <a:rPr lang="zh-CN" altLang="en-US" sz="2800" b="1" dirty="0">
                <a:latin typeface="Comic Sans MS" panose="030F0702030302020204" pitchFamily="66" charset="0"/>
                <a:ea typeface="Arial" panose="020B0604020202020204" pitchFamily="34" charset="0"/>
                <a:cs typeface="Arial" panose="020B0604020202020204" pitchFamily="34" charset="0"/>
              </a:rPr>
              <a:t>． </a:t>
            </a:r>
          </a:p>
          <a:p>
            <a:pPr>
              <a:buClr>
                <a:srgbClr val="6666FF"/>
              </a:buClr>
              <a:buFont typeface="Wingdings" panose="05000000000000000000" pitchFamily="2" charset="2"/>
              <a:buChar char="p"/>
            </a:pPr>
            <a:r>
              <a:rPr lang="zh-CN" altLang="en-US" sz="2800" b="1" dirty="0">
                <a:latin typeface="Comic Sans MS" panose="030F0702030302020204" pitchFamily="66" charset="0"/>
                <a:ea typeface="Arial" panose="020B0604020202020204" pitchFamily="34" charset="0"/>
                <a:cs typeface="Arial" panose="020B0604020202020204" pitchFamily="34" charset="0"/>
              </a:rPr>
              <a:t> </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IVA</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由非金属元素</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C</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、两种准金属元素</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Si</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和</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Ge</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、两种金属元素</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Sn</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和</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Pb</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组成。</a:t>
            </a:r>
          </a:p>
          <a:p>
            <a:pPr>
              <a:buClr>
                <a:srgbClr val="6666FF"/>
              </a:buClr>
              <a:buFont typeface="Wingdings" panose="05000000000000000000" pitchFamily="2" charset="2"/>
              <a:buChar char="p"/>
            </a:pPr>
            <a:endPar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endParaRPr>
          </a:p>
          <a:p>
            <a:pPr>
              <a:buClr>
                <a:srgbClr val="6666FF"/>
              </a:buClr>
              <a:buFont typeface="Wingdings" panose="05000000000000000000" pitchFamily="2" charset="2"/>
            </a:pPr>
            <a:r>
              <a:rPr lang="en-US" altLang="zh-CN" sz="2800" b="1" dirty="0">
                <a:latin typeface="Comic Sans MS" panose="030F0702030302020204" pitchFamily="66" charset="0"/>
                <a:ea typeface="Arial" panose="020B0604020202020204" pitchFamily="34" charset="0"/>
                <a:cs typeface="Arial" panose="020B0604020202020204" pitchFamily="34" charset="0"/>
              </a:rPr>
              <a:t>Each of these elements forms some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compound</a:t>
            </a:r>
            <a:r>
              <a:rPr lang="en-US" altLang="zh-CN" sz="2800" b="1" dirty="0">
                <a:latin typeface="Comic Sans MS" panose="030F0702030302020204" pitchFamily="66" charset="0"/>
                <a:ea typeface="Arial" panose="020B0604020202020204" pitchFamily="34" charset="0"/>
                <a:cs typeface="Arial" panose="020B0604020202020204" pitchFamily="34" charset="0"/>
              </a:rPr>
              <a:t>s with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formulas</a:t>
            </a:r>
            <a:r>
              <a:rPr lang="en-US" altLang="zh-CN" sz="2800" b="1" dirty="0">
                <a:latin typeface="Comic Sans MS" panose="030F0702030302020204" pitchFamily="66" charset="0"/>
                <a:ea typeface="Arial" panose="020B0604020202020204" pitchFamily="34" charset="0"/>
                <a:cs typeface="Arial" panose="020B0604020202020204" pitchFamily="34" charset="0"/>
              </a:rPr>
              <a:t> which indicate that four other atoms are present per group IVA atom, as, for example,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carbon</a:t>
            </a:r>
            <a:r>
              <a:rPr lang="en-US" altLang="zh-CN" sz="2800" b="1" dirty="0">
                <a:latin typeface="Comic Sans MS" panose="030F0702030302020204" pitchFamily="66" charset="0"/>
                <a:ea typeface="Arial" panose="020B0604020202020204" pitchFamily="34" charset="0"/>
                <a:cs typeface="Arial" panose="020B0604020202020204" pitchFamily="34" charset="0"/>
              </a:rPr>
              <a:t>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tetrachloride</a:t>
            </a:r>
            <a:r>
              <a:rPr lang="en-US" altLang="zh-CN" sz="2800" b="1" dirty="0">
                <a:latin typeface="Comic Sans MS" panose="030F0702030302020204" pitchFamily="66" charset="0"/>
                <a:ea typeface="Arial" panose="020B0604020202020204" pitchFamily="34" charset="0"/>
                <a:cs typeface="Arial" panose="020B0604020202020204" pitchFamily="34" charset="0"/>
              </a:rPr>
              <a:t>, CCl</a:t>
            </a:r>
            <a:r>
              <a:rPr lang="en-US" altLang="zh-CN" sz="2800" b="1" baseline="-25000" dirty="0">
                <a:latin typeface="Comic Sans MS" panose="030F0702030302020204" pitchFamily="66" charset="0"/>
                <a:ea typeface="Arial" panose="020B0604020202020204" pitchFamily="34" charset="0"/>
                <a:cs typeface="Arial" panose="020B0604020202020204" pitchFamily="34" charset="0"/>
              </a:rPr>
              <a:t>4</a:t>
            </a:r>
            <a:r>
              <a:rPr lang="en-US" altLang="zh-CN" sz="2800" b="1" dirty="0">
                <a:latin typeface="Comic Sans MS" panose="030F0702030302020204" pitchFamily="66" charset="0"/>
                <a:ea typeface="Arial" panose="020B0604020202020204" pitchFamily="34" charset="0"/>
                <a:cs typeface="Arial" panose="020B0604020202020204" pitchFamily="34" charset="0"/>
              </a:rPr>
              <a:t>. </a:t>
            </a:r>
          </a:p>
          <a:p>
            <a:pPr>
              <a:buClr>
                <a:srgbClr val="6666FF"/>
              </a:buClr>
              <a:buFont typeface="Wingdings" panose="05000000000000000000" pitchFamily="2" charset="2"/>
              <a:buChar char="p"/>
            </a:pPr>
            <a:r>
              <a:rPr lang="en-US" altLang="zh-CN" sz="2800" b="1" dirty="0">
                <a:latin typeface="Comic Sans MS" panose="030F0702030302020204" pitchFamily="66" charset="0"/>
                <a:ea typeface="Arial" panose="020B0604020202020204" pitchFamily="34" charset="0"/>
                <a:cs typeface="Arial" panose="020B0604020202020204" pitchFamily="34" charset="0"/>
              </a:rPr>
              <a:t> </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IVA</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每一种元素都形成一些这样的化合物，它们的分子式指出有四个其它的原子存在于</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IVA</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原子周围（或四个其它的原子与</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IVA</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原子结合），如四氯化碳</a:t>
            </a:r>
            <a:r>
              <a:rPr lang="en-US" altLang="zh-CN"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CCl</a:t>
            </a:r>
            <a:r>
              <a:rPr lang="en-US" altLang="zh-CN" sz="2800" b="1" baseline="-25000" dirty="0">
                <a:solidFill>
                  <a:srgbClr val="3333FF"/>
                </a:solidFill>
                <a:latin typeface="Comic Sans MS" panose="030F0702030302020204" pitchFamily="66" charset="0"/>
                <a:ea typeface="Arial" panose="020B0604020202020204" pitchFamily="34" charset="0"/>
                <a:cs typeface="Arial" panose="020B0604020202020204" pitchFamily="34" charset="0"/>
              </a:rPr>
              <a:t>4</a:t>
            </a:r>
            <a:r>
              <a:rPr lang="zh-CN" altLang="en-US" sz="2800" b="1" dirty="0">
                <a:solidFill>
                  <a:srgbClr val="3333FF"/>
                </a:solidFill>
                <a:latin typeface="Comic Sans MS" panose="030F0702030302020204" pitchFamily="66" charset="0"/>
                <a:ea typeface="Arial" panose="020B0604020202020204" pitchFamily="34" charset="0"/>
                <a:cs typeface="Arial" panose="020B0604020202020204" pitchFamily="34" charset="0"/>
              </a:rPr>
              <a:t>。</a:t>
            </a:r>
          </a:p>
        </p:txBody>
      </p:sp>
      <p:sp>
        <p:nvSpPr>
          <p:cNvPr id="31749" name="灯片编号占位符 4"/>
          <p:cNvSpPr txBox="1">
            <a:spLocks noGrp="1"/>
          </p:cNvSpPr>
          <p:nvPr>
            <p:ph type="sldNum" sz="quarter" idx="12"/>
          </p:nvPr>
        </p:nvSpPr>
        <p:spPr>
          <a:xfrm>
            <a:off x="6553200" y="6245225"/>
            <a:ext cx="2133600" cy="476250"/>
          </a:xfrm>
        </p:spPr>
        <p: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r" eaLnBrk="1" hangingPunct="1"/>
            <a:fld id="{9A0DB2DC-4C9A-4742-B13C-FB6460FD3503}" type="slidenum">
              <a:rPr lang="zh-CN" altLang="en-US" sz="1400" dirty="0"/>
              <a:t>51</a:t>
            </a:fld>
            <a:endParaRPr lang="zh-CN" altLang="en-US" sz="1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26980">
                                            <p:txEl>
                                              <p:pRg st="1" end="1"/>
                                            </p:txEl>
                                          </p:spTgt>
                                        </p:tgtEl>
                                        <p:attrNameLst>
                                          <p:attrName>style.visibility</p:attrName>
                                        </p:attrNameLst>
                                      </p:cBhvr>
                                      <p:to>
                                        <p:strVal val="visible"/>
                                      </p:to>
                                    </p:set>
                                    <p:animEffect transition="in" filter="strips(downLeft)">
                                      <p:cBhvr>
                                        <p:cTn id="7" dur="500"/>
                                        <p:tgtEl>
                                          <p:spTgt spid="12698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126980">
                                            <p:txEl>
                                              <p:charRg st="324" end="401"/>
                                            </p:txEl>
                                          </p:spTgt>
                                        </p:tgtEl>
                                        <p:attrNameLst>
                                          <p:attrName>style.visibility</p:attrName>
                                        </p:attrNameLst>
                                      </p:cBhvr>
                                      <p:to>
                                        <p:strVal val="visible"/>
                                      </p:to>
                                    </p:set>
                                    <p:animEffect transition="in" filter="strips(downLeft)">
                                      <p:cBhvr>
                                        <p:cTn id="12" dur="500"/>
                                        <p:tgtEl>
                                          <p:spTgt spid="126980">
                                            <p:txEl>
                                              <p:charRg st="324" end="40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文本框 130049"/>
          <p:cNvSpPr txBox="1"/>
          <p:nvPr/>
        </p:nvSpPr>
        <p:spPr>
          <a:xfrm>
            <a:off x="228600" y="425450"/>
            <a:ext cx="8610600" cy="5693866"/>
          </a:xfrm>
          <a:prstGeom prst="rect">
            <a:avLst/>
          </a:prstGeom>
          <a:noFill/>
          <a:ln w="9525">
            <a:noFill/>
          </a:ln>
        </p:spPr>
        <p:txBody>
          <a:bodyPr>
            <a:spAutoFit/>
          </a:bodyPr>
          <a:lstStyle/>
          <a:p>
            <a:pPr>
              <a:buClr>
                <a:schemeClr val="hlink"/>
              </a:buClr>
              <a:buFont typeface="Wingdings" panose="05000000000000000000" pitchFamily="2" charset="2"/>
            </a:pPr>
            <a:r>
              <a:rPr lang="en-US" altLang="zh-CN" sz="2800" b="1" dirty="0">
                <a:latin typeface="Comic Sans MS" panose="030F0702030302020204" pitchFamily="66" charset="0"/>
                <a:ea typeface="Arial" panose="020B0604020202020204" pitchFamily="34" charset="0"/>
                <a:cs typeface="Arial" panose="020B0604020202020204" pitchFamily="34" charset="0"/>
              </a:rPr>
              <a:t>These elements do form compounds-</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nitride</a:t>
            </a:r>
            <a:r>
              <a:rPr lang="en-US" altLang="zh-CN" sz="2800" b="1" dirty="0">
                <a:latin typeface="Comic Sans MS" panose="030F0702030302020204" pitchFamily="66" charset="0"/>
                <a:ea typeface="Arial" panose="020B0604020202020204" pitchFamily="34" charset="0"/>
                <a:cs typeface="Arial" panose="020B0604020202020204" pitchFamily="34" charset="0"/>
              </a:rPr>
              <a:t>s</a:t>
            </a:r>
            <a:r>
              <a:rPr lang="zh-CN" altLang="en-US" sz="2800" b="1" dirty="0">
                <a:latin typeface="Comic Sans MS" panose="030F0702030302020204" pitchFamily="66" charset="0"/>
                <a:ea typeface="Arial" panose="020B0604020202020204" pitchFamily="34" charset="0"/>
                <a:cs typeface="Arial" panose="020B0604020202020204" pitchFamily="34" charset="0"/>
              </a:rPr>
              <a:t>，</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phosphide</a:t>
            </a:r>
            <a:r>
              <a:rPr lang="en-US" altLang="zh-CN" sz="2800" b="1" dirty="0">
                <a:latin typeface="Comic Sans MS" panose="030F0702030302020204" pitchFamily="66" charset="0"/>
                <a:ea typeface="Arial" panose="020B0604020202020204" pitchFamily="34" charset="0"/>
                <a:cs typeface="Arial" panose="020B0604020202020204" pitchFamily="34" charset="0"/>
              </a:rPr>
              <a:t>s</a:t>
            </a:r>
            <a:r>
              <a:rPr lang="zh-CN" altLang="en-US" sz="2800" b="1" dirty="0">
                <a:latin typeface="Comic Sans MS" panose="030F0702030302020204" pitchFamily="66" charset="0"/>
                <a:ea typeface="Arial" panose="020B0604020202020204" pitchFamily="34" charset="0"/>
                <a:cs typeface="Arial" panose="020B0604020202020204" pitchFamily="34" charset="0"/>
              </a:rPr>
              <a:t>，</a:t>
            </a:r>
            <a:r>
              <a:rPr lang="en-US" altLang="zh-CN" sz="2800" b="1" dirty="0">
                <a:latin typeface="Comic Sans MS" panose="030F0702030302020204" pitchFamily="66" charset="0"/>
                <a:ea typeface="Arial" panose="020B0604020202020204" pitchFamily="34" charset="0"/>
                <a:cs typeface="Arial" panose="020B0604020202020204" pitchFamily="34" charset="0"/>
              </a:rPr>
              <a:t>and</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 arsenide</a:t>
            </a:r>
            <a:r>
              <a:rPr lang="en-US" altLang="zh-CN" sz="2800" b="1" dirty="0">
                <a:latin typeface="Comic Sans MS" panose="030F0702030302020204" pitchFamily="66" charset="0"/>
                <a:ea typeface="Arial" panose="020B0604020202020204" pitchFamily="34" charset="0"/>
                <a:cs typeface="Arial" panose="020B0604020202020204" pitchFamily="34" charset="0"/>
              </a:rPr>
              <a:t>s—in which ions having charges of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minus</a:t>
            </a:r>
            <a:r>
              <a:rPr lang="en-US" altLang="zh-CN" sz="2800" b="1" dirty="0">
                <a:latin typeface="Comic Sans MS" panose="030F0702030302020204" pitchFamily="66" charset="0"/>
                <a:ea typeface="Arial" panose="020B0604020202020204" pitchFamily="34" charset="0"/>
                <a:cs typeface="Arial" panose="020B0604020202020204" pitchFamily="34" charset="0"/>
              </a:rPr>
              <a:t> three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occur</a:t>
            </a:r>
            <a:r>
              <a:rPr lang="en-US" altLang="zh-CN" sz="2800" b="1" dirty="0">
                <a:latin typeface="Comic Sans MS" panose="030F0702030302020204" pitchFamily="66" charset="0"/>
                <a:ea typeface="Arial" panose="020B0604020202020204" pitchFamily="34" charset="0"/>
                <a:cs typeface="Arial" panose="020B0604020202020204" pitchFamily="34" charset="0"/>
              </a:rPr>
              <a:t>.</a:t>
            </a:r>
          </a:p>
          <a:p>
            <a:pPr>
              <a:buClr>
                <a:schemeClr val="hlink"/>
              </a:buClr>
              <a:buFont typeface="Wingdings" panose="05000000000000000000" pitchFamily="2" charset="2"/>
              <a:buChar char="Ø"/>
            </a:pP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 </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这些元素确实形成氧化数为</a:t>
            </a: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-3</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氮化物、磷化物和砷化物。</a:t>
            </a:r>
          </a:p>
          <a:p>
            <a:pPr>
              <a:buClr>
                <a:schemeClr val="hlink"/>
              </a:buClr>
              <a:buFont typeface="Wingdings" panose="05000000000000000000" pitchFamily="2" charset="2"/>
            </a:pPr>
            <a:r>
              <a:rPr lang="en-US" altLang="zh-CN" sz="2800" b="1" dirty="0">
                <a:latin typeface="Comic Sans MS" panose="030F0702030302020204" pitchFamily="66" charset="0"/>
                <a:ea typeface="Arial" panose="020B0604020202020204" pitchFamily="34" charset="0"/>
                <a:cs typeface="Arial" panose="020B0604020202020204" pitchFamily="34" charset="0"/>
              </a:rPr>
              <a:t>The elements of group VB are all metals</a:t>
            </a:r>
            <a:r>
              <a:rPr lang="zh-CN" altLang="en-US" sz="2800" b="1" dirty="0">
                <a:latin typeface="Comic Sans MS" panose="030F0702030302020204" pitchFamily="66" charset="0"/>
                <a:ea typeface="Arial" panose="020B0604020202020204" pitchFamily="34" charset="0"/>
                <a:cs typeface="Arial" panose="020B0604020202020204" pitchFamily="34" charset="0"/>
              </a:rPr>
              <a:t>． </a:t>
            </a:r>
          </a:p>
          <a:p>
            <a:pPr>
              <a:buClr>
                <a:schemeClr val="hlink"/>
              </a:buClr>
              <a:buFont typeface="Wingdings" panose="05000000000000000000" pitchFamily="2" charset="2"/>
              <a:buChar char="Ø"/>
            </a:pP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 </a:t>
            </a: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VB</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族元素都是金属元素。</a:t>
            </a:r>
          </a:p>
          <a:p>
            <a:pPr>
              <a:buClr>
                <a:schemeClr val="hlink"/>
              </a:buClr>
              <a:buFont typeface="Wingdings" panose="05000000000000000000" pitchFamily="2" charset="2"/>
            </a:pPr>
            <a:r>
              <a:rPr lang="en-US" altLang="zh-CN" sz="2800" b="1" dirty="0">
                <a:latin typeface="Comic Sans MS" panose="030F0702030302020204" pitchFamily="66" charset="0"/>
                <a:ea typeface="Arial" panose="020B0604020202020204" pitchFamily="34" charset="0"/>
                <a:cs typeface="Arial" panose="020B0604020202020204" pitchFamily="34" charset="0"/>
              </a:rPr>
              <a:t>These elements form such a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variety</a:t>
            </a:r>
            <a:r>
              <a:rPr lang="en-US" altLang="zh-CN" sz="2800" b="1" dirty="0">
                <a:latin typeface="Comic Sans MS" panose="030F0702030302020204" pitchFamily="66" charset="0"/>
                <a:ea typeface="Arial" panose="020B0604020202020204" pitchFamily="34" charset="0"/>
                <a:cs typeface="Arial" panose="020B0604020202020204" pitchFamily="34" charset="0"/>
              </a:rPr>
              <a:t> of different compounds that their</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 characteristic</a:t>
            </a:r>
            <a:r>
              <a:rPr lang="en-US" altLang="zh-CN" sz="2800" b="1" dirty="0">
                <a:latin typeface="Comic Sans MS" panose="030F0702030302020204" pitchFamily="66" charset="0"/>
                <a:ea typeface="Arial" panose="020B0604020202020204" pitchFamily="34" charset="0"/>
                <a:cs typeface="Arial" panose="020B0604020202020204" pitchFamily="34" charset="0"/>
              </a:rPr>
              <a:t>s are not easily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generalized</a:t>
            </a:r>
            <a:r>
              <a:rPr lang="en-US" altLang="zh-CN" sz="2800" b="1" dirty="0">
                <a:latin typeface="Comic Sans MS" panose="030F0702030302020204" pitchFamily="66" charset="0"/>
                <a:ea typeface="Arial" panose="020B0604020202020204" pitchFamily="34" charset="0"/>
                <a:cs typeface="Arial" panose="020B0604020202020204" pitchFamily="34" charset="0"/>
              </a:rPr>
              <a:t>. </a:t>
            </a:r>
          </a:p>
          <a:p>
            <a:pPr>
              <a:buClr>
                <a:schemeClr val="hlink"/>
              </a:buClr>
              <a:buFont typeface="Wingdings" panose="05000000000000000000" pitchFamily="2" charset="2"/>
              <a:buChar char="Ø"/>
            </a:pP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 </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这些元素形成如此种类繁多的化合物以至于很难概括出它们的特征。</a:t>
            </a:r>
            <a:r>
              <a:rPr lang="zh-CN" altLang="en-US" sz="2800" b="1" dirty="0">
                <a:solidFill>
                  <a:srgbClr val="006600"/>
                </a:solidFill>
                <a:latin typeface="Comic Sans MS" panose="030F0702030302020204" pitchFamily="66" charset="0"/>
                <a:ea typeface="Arial" panose="020B0604020202020204" pitchFamily="34" charset="0"/>
                <a:cs typeface="Arial" panose="020B0604020202020204" pitchFamily="34" charset="0"/>
              </a:rPr>
              <a:t> </a:t>
            </a:r>
          </a:p>
        </p:txBody>
      </p:sp>
      <p:sp>
        <p:nvSpPr>
          <p:cNvPr id="34821" name="灯片编号占位符 4"/>
          <p:cNvSpPr txBox="1">
            <a:spLocks noGrp="1"/>
          </p:cNvSpPr>
          <p:nvPr>
            <p:ph type="sldNum" sz="quarter" idx="12"/>
          </p:nvPr>
        </p:nvSpPr>
        <p:spPr>
          <a:xfrm>
            <a:off x="6553200" y="6245225"/>
            <a:ext cx="2133600" cy="476250"/>
          </a:xfrm>
        </p:spPr>
        <p: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r" eaLnBrk="1" hangingPunct="1"/>
            <a:fld id="{9A0DB2DC-4C9A-4742-B13C-FB6460FD3503}" type="slidenum">
              <a:rPr lang="zh-CN" altLang="en-US" sz="1400" dirty="0"/>
              <a:t>52</a:t>
            </a:fld>
            <a:endParaRPr lang="zh-CN" altLang="en-US" sz="1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0050">
                                            <p:txEl>
                                              <p:pRg st="1" end="1"/>
                                            </p:txEl>
                                          </p:spTgt>
                                        </p:tgtEl>
                                        <p:attrNameLst>
                                          <p:attrName>style.visibility</p:attrName>
                                        </p:attrNameLst>
                                      </p:cBhvr>
                                      <p:to>
                                        <p:strVal val="visible"/>
                                      </p:to>
                                    </p:set>
                                    <p:animEffect transition="in" filter="box(in)">
                                      <p:cBhvr>
                                        <p:cTn id="7" dur="500"/>
                                        <p:tgtEl>
                                          <p:spTgt spid="13005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0050">
                                            <p:txEl>
                                              <p:pRg st="3" end="3"/>
                                            </p:txEl>
                                          </p:spTgt>
                                        </p:tgtEl>
                                        <p:attrNameLst>
                                          <p:attrName>style.visibility</p:attrName>
                                        </p:attrNameLst>
                                      </p:cBhvr>
                                      <p:to>
                                        <p:strVal val="visible"/>
                                      </p:to>
                                    </p:set>
                                    <p:animEffect transition="in" filter="box(in)">
                                      <p:cBhvr>
                                        <p:cTn id="12" dur="500"/>
                                        <p:tgtEl>
                                          <p:spTgt spid="130050">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30050">
                                            <p:txEl>
                                              <p:pRg st="5" end="5"/>
                                            </p:txEl>
                                          </p:spTgt>
                                        </p:tgtEl>
                                        <p:attrNameLst>
                                          <p:attrName>style.visibility</p:attrName>
                                        </p:attrNameLst>
                                      </p:cBhvr>
                                      <p:to>
                                        <p:strVal val="visible"/>
                                      </p:to>
                                    </p:set>
                                    <p:animEffect transition="in" filter="box(in)">
                                      <p:cBhvr>
                                        <p:cTn id="17" dur="500"/>
                                        <p:tgtEl>
                                          <p:spTgt spid="13005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文本框 198659"/>
          <p:cNvSpPr txBox="1"/>
          <p:nvPr/>
        </p:nvSpPr>
        <p:spPr>
          <a:xfrm>
            <a:off x="266700" y="469900"/>
            <a:ext cx="8610600" cy="5423535"/>
          </a:xfrm>
          <a:prstGeom prst="rect">
            <a:avLst/>
          </a:prstGeom>
          <a:noFill/>
          <a:ln w="9525">
            <a:noFill/>
          </a:ln>
        </p:spPr>
        <p:txBody>
          <a:bodyPr>
            <a:spAutoFit/>
          </a:bodyPr>
          <a:lstStyle/>
          <a:p>
            <a:pPr>
              <a:lnSpc>
                <a:spcPct val="110000"/>
              </a:lnSpc>
              <a:spcBef>
                <a:spcPct val="10000"/>
              </a:spcBef>
              <a:buClr>
                <a:srgbClr val="9933FF"/>
              </a:buClr>
              <a:buFont typeface="Wingdings" panose="05000000000000000000" pitchFamily="2" charset="2"/>
              <a:buChar char="p"/>
            </a:pPr>
            <a:r>
              <a:rPr lang="en-US" altLang="zh-CN" sz="2800" b="1" dirty="0">
                <a:latin typeface="Comic Sans MS" panose="030F0702030302020204" pitchFamily="66" charset="0"/>
                <a:ea typeface="Arial" panose="020B0604020202020204" pitchFamily="34" charset="0"/>
                <a:cs typeface="Arial" panose="020B0604020202020204" pitchFamily="34" charset="0"/>
              </a:rPr>
              <a:t>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Successive</a:t>
            </a:r>
            <a:r>
              <a:rPr lang="en-US" altLang="zh-CN" sz="2800" b="1" dirty="0">
                <a:latin typeface="Comic Sans MS" panose="030F0702030302020204" pitchFamily="66" charset="0"/>
                <a:ea typeface="Arial" panose="020B0604020202020204" pitchFamily="34" charset="0"/>
                <a:cs typeface="Arial" panose="020B0604020202020204" pitchFamily="34" charset="0"/>
              </a:rPr>
              <a:t> elements along the period show decreasing </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metallic character</a:t>
            </a:r>
            <a:r>
              <a:rPr lang="en-US" altLang="zh-CN" sz="2800" b="1" dirty="0">
                <a:latin typeface="Comic Sans MS" panose="030F0702030302020204" pitchFamily="66" charset="0"/>
                <a:ea typeface="Arial" panose="020B0604020202020204" pitchFamily="34" charset="0"/>
                <a:cs typeface="Arial" panose="020B0604020202020204" pitchFamily="34" charset="0"/>
              </a:rPr>
              <a:t>, eventually becoming nonmetals, and finally, in group VIIA, a very reactive nonmetal is found.</a:t>
            </a:r>
          </a:p>
          <a:p>
            <a:pPr>
              <a:lnSpc>
                <a:spcPct val="110000"/>
              </a:lnSpc>
              <a:spcBef>
                <a:spcPct val="10000"/>
              </a:spcBef>
              <a:buClr>
                <a:srgbClr val="9933FF"/>
              </a:buClr>
              <a:buFont typeface="Wingdings" panose="05000000000000000000" pitchFamily="2" charset="2"/>
              <a:buChar char="p"/>
            </a:pP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 </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同一周期随着原子序数的增加，元素的金属性减弱，最终成为非金属，最后，在第七主族，出现了活泼的非金属元素。</a:t>
            </a:r>
          </a:p>
          <a:p>
            <a:pPr>
              <a:lnSpc>
                <a:spcPct val="110000"/>
              </a:lnSpc>
              <a:spcBef>
                <a:spcPct val="10000"/>
              </a:spcBef>
              <a:buClr>
                <a:srgbClr val="9933FF"/>
              </a:buClr>
              <a:buFont typeface="Wingdings" panose="05000000000000000000" pitchFamily="2" charset="2"/>
              <a:buChar char="p"/>
            </a:pPr>
            <a:endParaRPr lang="zh-CN" altLang="en-US" sz="2800" b="1" dirty="0">
              <a:latin typeface="Comic Sans MS" panose="030F0702030302020204" pitchFamily="66" charset="0"/>
              <a:ea typeface="Arial" panose="020B0604020202020204" pitchFamily="34" charset="0"/>
              <a:cs typeface="Arial" panose="020B0604020202020204" pitchFamily="34" charset="0"/>
            </a:endParaRPr>
          </a:p>
          <a:p>
            <a:pPr>
              <a:lnSpc>
                <a:spcPct val="110000"/>
              </a:lnSpc>
              <a:spcBef>
                <a:spcPct val="10000"/>
              </a:spcBef>
              <a:buClr>
                <a:srgbClr val="9933FF"/>
              </a:buClr>
              <a:buFont typeface="Wingdings" panose="05000000000000000000" pitchFamily="2" charset="2"/>
              <a:buChar char="p"/>
            </a:pPr>
            <a:r>
              <a:rPr lang="zh-CN" altLang="en-US" sz="2800" b="1" dirty="0">
                <a:latin typeface="Comic Sans MS" panose="030F0702030302020204" pitchFamily="66" charset="0"/>
                <a:ea typeface="Arial" panose="020B0604020202020204" pitchFamily="34" charset="0"/>
                <a:cs typeface="Arial" panose="020B0604020202020204" pitchFamily="34" charset="0"/>
              </a:rPr>
              <a:t> </a:t>
            </a:r>
            <a:r>
              <a:rPr lang="en-US" altLang="zh-CN" sz="2800" b="1" dirty="0">
                <a:latin typeface="Comic Sans MS" panose="030F0702030302020204" pitchFamily="66" charset="0"/>
                <a:ea typeface="Arial" panose="020B0604020202020204" pitchFamily="34" charset="0"/>
                <a:cs typeface="Arial" panose="020B0604020202020204" pitchFamily="34" charset="0"/>
              </a:rPr>
              <a:t>Each period ends with a member of the</a:t>
            </a:r>
            <a:r>
              <a:rPr lang="en-US" altLang="zh-CN" sz="2800" b="1" dirty="0">
                <a:solidFill>
                  <a:srgbClr val="FF0000"/>
                </a:solidFill>
                <a:latin typeface="Comic Sans MS" panose="030F0702030302020204" pitchFamily="66" charset="0"/>
                <a:ea typeface="Arial" panose="020B0604020202020204" pitchFamily="34" charset="0"/>
                <a:cs typeface="Arial" panose="020B0604020202020204" pitchFamily="34" charset="0"/>
              </a:rPr>
              <a:t> noble gas family.</a:t>
            </a:r>
            <a:r>
              <a:rPr lang="en-US" altLang="zh-CN" sz="2800" b="1" dirty="0">
                <a:latin typeface="Comic Sans MS" panose="030F0702030302020204" pitchFamily="66" charset="0"/>
                <a:ea typeface="Arial" panose="020B0604020202020204" pitchFamily="34" charset="0"/>
                <a:cs typeface="Arial" panose="020B0604020202020204" pitchFamily="34" charset="0"/>
              </a:rPr>
              <a:t>         </a:t>
            </a:r>
          </a:p>
          <a:p>
            <a:pPr>
              <a:lnSpc>
                <a:spcPct val="110000"/>
              </a:lnSpc>
              <a:spcBef>
                <a:spcPct val="10000"/>
              </a:spcBef>
              <a:buClr>
                <a:srgbClr val="9933FF"/>
              </a:buClr>
              <a:buFont typeface="Wingdings" panose="05000000000000000000" pitchFamily="2" charset="2"/>
              <a:buChar char="p"/>
            </a:pPr>
            <a:r>
              <a:rPr lang="en-US" altLang="zh-CN"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 </a:t>
            </a:r>
            <a:r>
              <a:rPr lang="zh-CN" altLang="en-US" sz="2800" b="1" dirty="0">
                <a:solidFill>
                  <a:schemeClr val="bg2">
                    <a:lumMod val="60000"/>
                    <a:lumOff val="40000"/>
                  </a:schemeClr>
                </a:solidFill>
                <a:latin typeface="Comic Sans MS" panose="030F0702030302020204" pitchFamily="66" charset="0"/>
                <a:ea typeface="Arial" panose="020B0604020202020204" pitchFamily="34" charset="0"/>
                <a:cs typeface="Arial" panose="020B0604020202020204" pitchFamily="34" charset="0"/>
              </a:rPr>
              <a:t>每一周期都以惰性气体家族成员结束。</a:t>
            </a:r>
          </a:p>
        </p:txBody>
      </p:sp>
      <p:sp>
        <p:nvSpPr>
          <p:cNvPr id="39941" name="灯片编号占位符 4"/>
          <p:cNvSpPr txBox="1">
            <a:spLocks noGrp="1"/>
          </p:cNvSpPr>
          <p:nvPr>
            <p:ph type="sldNum" sz="quarter" idx="12"/>
          </p:nvPr>
        </p:nvSpPr>
        <p:spPr>
          <a:xfrm>
            <a:off x="6553200" y="6245225"/>
            <a:ext cx="2133600" cy="476250"/>
          </a:xfrm>
        </p:spPr>
        <p:txBody>
          <a:bodyP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r" eaLnBrk="1" hangingPunct="1"/>
            <a:fld id="{9A0DB2DC-4C9A-4742-B13C-FB6460FD3503}" type="slidenum">
              <a:rPr lang="zh-CN" altLang="en-US" sz="1400" dirty="0"/>
              <a:t>53</a:t>
            </a:fld>
            <a:endParaRPr lang="zh-CN" altLang="en-US" sz="1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98660">
                                            <p:txEl>
                                              <p:pRg st="1" end="1"/>
                                            </p:txEl>
                                          </p:spTgt>
                                        </p:tgtEl>
                                        <p:attrNameLst>
                                          <p:attrName>style.visibility</p:attrName>
                                        </p:attrNameLst>
                                      </p:cBhvr>
                                      <p:to>
                                        <p:strVal val="visible"/>
                                      </p:to>
                                    </p:set>
                                    <p:animEffect transition="in" filter="diamond(in)">
                                      <p:cBhvr>
                                        <p:cTn id="7" dur="2000"/>
                                        <p:tgtEl>
                                          <p:spTgt spid="19866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98660">
                                            <p:txEl>
                                              <p:charRg st="288" end="307"/>
                                            </p:txEl>
                                          </p:spTgt>
                                        </p:tgtEl>
                                        <p:attrNameLst>
                                          <p:attrName>style.visibility</p:attrName>
                                        </p:attrNameLst>
                                      </p:cBhvr>
                                      <p:to>
                                        <p:strVal val="visible"/>
                                      </p:to>
                                    </p:set>
                                    <p:animEffect transition="in" filter="diamond(in)">
                                      <p:cBhvr>
                                        <p:cTn id="12" dur="2000"/>
                                        <p:tgtEl>
                                          <p:spTgt spid="198660">
                                            <p:txEl>
                                              <p:charRg st="288" end="30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6688EF2E-AE9A-5E24-8D5C-C5AD271704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664" y="260648"/>
            <a:ext cx="6322407" cy="6037453"/>
          </a:xfrm>
          <a:prstGeom prst="rect">
            <a:avLst/>
          </a:prstGeom>
        </p:spPr>
      </p:pic>
    </p:spTree>
    <p:extLst>
      <p:ext uri="{BB962C8B-B14F-4D97-AF65-F5344CB8AC3E}">
        <p14:creationId xmlns:p14="http://schemas.microsoft.com/office/powerpoint/2010/main" val="1920202151"/>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829903" y="107921"/>
            <a:ext cx="5484827" cy="584775"/>
          </a:xfrm>
          <a:prstGeom prst="rect">
            <a:avLst/>
          </a:prstGeom>
          <a:noFill/>
          <a:ln w="9525">
            <a:noFill/>
          </a:ln>
        </p:spPr>
        <p:txBody>
          <a:bodyPr wrap="square">
            <a:spAutoFit/>
          </a:bodyPr>
          <a:lstStyle/>
          <a:p>
            <a:pPr algn="ctr"/>
            <a:r>
              <a:rPr lang="en-US" sz="3200" b="1" dirty="0">
                <a:solidFill>
                  <a:srgbClr val="FF0000"/>
                </a:solidFill>
                <a:latin typeface="Comic Sans MS" panose="030F0702030302020204" pitchFamily="66" charset="0"/>
                <a:ea typeface="仿宋" panose="02010609060101010101" charset="-122"/>
                <a:cs typeface="Arial" panose="020B0604020202020204" pitchFamily="34" charset="0"/>
              </a:rPr>
              <a:t>1. Atomic structure</a:t>
            </a:r>
            <a:endParaRPr lang="en-US" altLang="en-US" sz="3200" b="1" dirty="0">
              <a:solidFill>
                <a:srgbClr val="FF0000"/>
              </a:solidFill>
              <a:latin typeface="Comic Sans MS" panose="030F0702030302020204" pitchFamily="66" charset="0"/>
              <a:ea typeface="仿宋" panose="02010609060101010101" charset="-122"/>
              <a:cs typeface="Arial" panose="020B0604020202020204" pitchFamily="34" charset="0"/>
            </a:endParaRPr>
          </a:p>
        </p:txBody>
      </p:sp>
      <p:sp>
        <p:nvSpPr>
          <p:cNvPr id="2" name="文本框 1"/>
          <p:cNvSpPr txBox="1"/>
          <p:nvPr/>
        </p:nvSpPr>
        <p:spPr>
          <a:xfrm>
            <a:off x="121285" y="894715"/>
            <a:ext cx="8902065" cy="5853910"/>
          </a:xfrm>
          <a:prstGeom prst="rect">
            <a:avLst/>
          </a:prstGeom>
          <a:noFill/>
        </p:spPr>
        <p:txBody>
          <a:bodyPr wrap="square" rtlCol="0" anchor="t">
            <a:spAutoFit/>
          </a:bodyPr>
          <a:lstStyle/>
          <a:p>
            <a:r>
              <a:rPr lang="zh-CN" altLang="en-US" sz="2400" dirty="0">
                <a:latin typeface="Comic Sans MS" panose="030F0702030302020204" pitchFamily="66" charset="0"/>
                <a:ea typeface="Arial" panose="020B0604020202020204" pitchFamily="34" charset="0"/>
                <a:cs typeface="Arial" panose="020B0604020202020204" pitchFamily="34" charset="0"/>
              </a:rPr>
              <a:t>Matter has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mass</a:t>
            </a:r>
            <a:r>
              <a:rPr lang="zh-CN" altLang="en-US" sz="2400" dirty="0">
                <a:latin typeface="Comic Sans MS" panose="030F0702030302020204" pitchFamily="66" charset="0"/>
                <a:ea typeface="Arial" panose="020B0604020202020204" pitchFamily="34" charset="0"/>
                <a:cs typeface="Arial" panose="020B0604020202020204" pitchFamily="34" charset="0"/>
              </a:rPr>
              <a:t> and takes up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space</a:t>
            </a:r>
            <a:r>
              <a:rPr lang="zh-CN" altLang="en-US" sz="2400" dirty="0">
                <a:latin typeface="Comic Sans MS" panose="030F0702030302020204" pitchFamily="66" charset="0"/>
                <a:ea typeface="Arial" panose="020B0604020202020204" pitchFamily="34" charset="0"/>
                <a:cs typeface="Arial" panose="020B0604020202020204" pitchFamily="34" charset="0"/>
              </a:rPr>
              <a:t>,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Atoms</a:t>
            </a:r>
            <a:r>
              <a:rPr lang="zh-CN" altLang="en-US" sz="2400" dirty="0">
                <a:latin typeface="Comic Sans MS" panose="030F0702030302020204" pitchFamily="66" charset="0"/>
                <a:ea typeface="Arial" panose="020B0604020202020204" pitchFamily="34" charset="0"/>
                <a:cs typeface="Arial" panose="020B0604020202020204" pitchFamily="34" charset="0"/>
              </a:rPr>
              <a:t> are basic building blocks of matter, and cannot be chemically subdivided by ordinary means. Atoms are composed of three types of particles: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protons, neutrons, and electrons</a:t>
            </a:r>
            <a:r>
              <a:rPr lang="zh-CN" altLang="en-US" sz="2400" dirty="0">
                <a:latin typeface="Comic Sans MS" panose="030F0702030302020204" pitchFamily="66" charset="0"/>
                <a:ea typeface="Arial" panose="020B0604020202020204" pitchFamily="34" charset="0"/>
                <a:cs typeface="Arial" panose="020B0604020202020204" pitchFamily="34" charset="0"/>
              </a:rPr>
              <a:t>. Protons and neutrons are responsible for most of the atomic mass. The mass of an electron is very small.</a:t>
            </a:r>
          </a:p>
          <a:p>
            <a:r>
              <a:rPr lang="zh-CN" altLang="en-US" sz="2400" dirty="0">
                <a:latin typeface="Comic Sans MS" panose="030F0702030302020204" pitchFamily="66" charset="0"/>
                <a:ea typeface="Arial" panose="020B0604020202020204" pitchFamily="34" charset="0"/>
                <a:cs typeface="Arial" panose="020B0604020202020204" pitchFamily="34" charset="0"/>
              </a:rPr>
              <a:t>Both protons and neutrons reside in the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nucleus</a:t>
            </a:r>
            <a:r>
              <a:rPr lang="zh-CN" altLang="en-US" sz="2400" dirty="0">
                <a:latin typeface="Comic Sans MS" panose="030F0702030302020204" pitchFamily="66" charset="0"/>
                <a:ea typeface="Arial" panose="020B0604020202020204" pitchFamily="34" charset="0"/>
                <a:cs typeface="Arial" panose="020B0604020202020204" pitchFamily="34" charset="0"/>
              </a:rPr>
              <a:t>. Protons have a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positive charge </a:t>
            </a:r>
            <a:r>
              <a:rPr lang="zh-CN" altLang="en-US" sz="2400" dirty="0">
                <a:latin typeface="Comic Sans MS" panose="030F0702030302020204" pitchFamily="66" charset="0"/>
                <a:ea typeface="Arial" panose="020B0604020202020204" pitchFamily="34" charset="0"/>
                <a:cs typeface="Arial" panose="020B0604020202020204" pitchFamily="34" charset="0"/>
              </a:rPr>
              <a:t>(+), neutrons have no charge-they are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neutral</a:t>
            </a:r>
            <a:r>
              <a:rPr lang="zh-CN" altLang="en-US" sz="2400" dirty="0">
                <a:latin typeface="Comic Sans MS" panose="030F0702030302020204" pitchFamily="66" charset="0"/>
                <a:ea typeface="Arial" panose="020B0604020202020204" pitchFamily="34" charset="0"/>
                <a:cs typeface="Arial" panose="020B0604020202020204" pitchFamily="34" charset="0"/>
              </a:rPr>
              <a:t>. Electrons reside in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orbitals</a:t>
            </a:r>
            <a:r>
              <a:rPr lang="zh-CN" altLang="en-US" sz="2400" dirty="0">
                <a:latin typeface="Comic Sans MS" panose="030F0702030302020204" pitchFamily="66" charset="0"/>
                <a:ea typeface="Arial" panose="020B0604020202020204" pitchFamily="34" charset="0"/>
                <a:cs typeface="Arial" panose="020B0604020202020204" pitchFamily="34" charset="0"/>
              </a:rPr>
              <a:t> around the nucleus. They have a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negative charge</a:t>
            </a:r>
            <a:r>
              <a:rPr lang="zh-CN" altLang="en-US" sz="2400" dirty="0">
                <a:latin typeface="Comic Sans MS" panose="030F0702030302020204" pitchFamily="66" charset="0"/>
                <a:ea typeface="Arial" panose="020B0604020202020204" pitchFamily="34" charset="0"/>
                <a:cs typeface="Arial" panose="020B0604020202020204" pitchFamily="34" charset="0"/>
              </a:rPr>
              <a:t>(-).</a:t>
            </a:r>
          </a:p>
          <a:p>
            <a:r>
              <a:rPr lang="zh-CN" altLang="en-US" sz="2400" dirty="0">
                <a:latin typeface="Comic Sans MS" panose="030F0702030302020204" pitchFamily="66" charset="0"/>
                <a:ea typeface="Arial" panose="020B0604020202020204" pitchFamily="34" charset="0"/>
                <a:cs typeface="Arial" panose="020B0604020202020204" pitchFamily="34" charset="0"/>
              </a:rPr>
              <a:t>It is the number of protons that determines the atomic number. The number of protons in an element is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constant</a:t>
            </a:r>
            <a:r>
              <a:rPr lang="zh-CN" altLang="en-US" sz="2400" dirty="0">
                <a:latin typeface="Comic Sans MS" panose="030F0702030302020204" pitchFamily="66" charset="0"/>
                <a:ea typeface="Arial" panose="020B0604020202020204" pitchFamily="34" charset="0"/>
                <a:cs typeface="Arial" panose="020B0604020202020204" pitchFamily="34" charset="0"/>
              </a:rPr>
              <a:t> but the number of neutrons may vary, so mass number (protons+ neutrons) may vary.</a:t>
            </a:r>
          </a:p>
          <a:p>
            <a:endParaRPr lang="zh-CN" altLang="en-US" sz="2400" dirty="0">
              <a:latin typeface="Comic Sans MS" panose="030F0702030302020204" pitchFamily="66" charset="0"/>
              <a:ea typeface="Arial" panose="020B0604020202020204" pitchFamily="34" charset="0"/>
              <a:cs typeface="Arial" panose="020B0604020202020204" pitchFamily="34" charset="0"/>
            </a:endParaRP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728627" y="1383494"/>
            <a:ext cx="2808312" cy="2808312"/>
            <a:chOff x="2954" y="2159"/>
            <a:chExt cx="7370" cy="7370"/>
          </a:xfrm>
        </p:grpSpPr>
        <p:pic>
          <p:nvPicPr>
            <p:cNvPr id="46096" name="图片 35856" descr="Purple_ball"/>
            <p:cNvPicPr>
              <a:picLocks noChangeAspect="1" noChangeArrowheads="1"/>
            </p:cNvPicPr>
            <p:nvPr/>
          </p:nvPicPr>
          <p:blipFill>
            <a:blip r:embed="rId2"/>
            <a:srcRect/>
            <a:stretch>
              <a:fillRect/>
            </a:stretch>
          </p:blipFill>
          <p:spPr bwMode="auto">
            <a:xfrm>
              <a:off x="5706" y="5291"/>
              <a:ext cx="636" cy="637"/>
            </a:xfrm>
            <a:prstGeom prst="rect">
              <a:avLst/>
            </a:prstGeom>
            <a:noFill/>
            <a:ln w="9525">
              <a:noFill/>
              <a:miter lim="800000"/>
              <a:headEnd/>
              <a:tailEnd/>
            </a:ln>
          </p:spPr>
        </p:pic>
        <p:pic>
          <p:nvPicPr>
            <p:cNvPr id="46093" name="图片 35853" descr="yellowish_ball"/>
            <p:cNvPicPr>
              <a:picLocks noChangeAspect="1" noChangeArrowheads="1"/>
            </p:cNvPicPr>
            <p:nvPr/>
          </p:nvPicPr>
          <p:blipFill>
            <a:blip r:embed="rId3"/>
            <a:srcRect/>
            <a:stretch>
              <a:fillRect/>
            </a:stretch>
          </p:blipFill>
          <p:spPr bwMode="auto">
            <a:xfrm>
              <a:off x="6204" y="4942"/>
              <a:ext cx="637" cy="637"/>
            </a:xfrm>
            <a:prstGeom prst="rect">
              <a:avLst/>
            </a:prstGeom>
            <a:noFill/>
            <a:ln w="9525">
              <a:noFill/>
              <a:miter lim="800000"/>
              <a:headEnd/>
              <a:tailEnd/>
            </a:ln>
          </p:spPr>
        </p:pic>
        <p:pic>
          <p:nvPicPr>
            <p:cNvPr id="2" name="图片 35853" descr="yellowish_ball"/>
            <p:cNvPicPr>
              <a:picLocks noChangeAspect="1" noChangeArrowheads="1"/>
            </p:cNvPicPr>
            <p:nvPr/>
          </p:nvPicPr>
          <p:blipFill>
            <a:blip r:embed="rId3"/>
            <a:srcRect/>
            <a:stretch>
              <a:fillRect/>
            </a:stretch>
          </p:blipFill>
          <p:spPr bwMode="auto">
            <a:xfrm>
              <a:off x="7107" y="5181"/>
              <a:ext cx="637" cy="637"/>
            </a:xfrm>
            <a:prstGeom prst="rect">
              <a:avLst/>
            </a:prstGeom>
            <a:noFill/>
            <a:ln w="9525">
              <a:noFill/>
              <a:miter lim="800000"/>
              <a:headEnd/>
              <a:tailEnd/>
            </a:ln>
          </p:spPr>
        </p:pic>
        <p:pic>
          <p:nvPicPr>
            <p:cNvPr id="3" name="图片 35853" descr="yellowish_ball"/>
            <p:cNvPicPr>
              <a:picLocks noChangeAspect="1" noChangeArrowheads="1"/>
            </p:cNvPicPr>
            <p:nvPr/>
          </p:nvPicPr>
          <p:blipFill>
            <a:blip r:embed="rId3"/>
            <a:srcRect/>
            <a:stretch>
              <a:fillRect/>
            </a:stretch>
          </p:blipFill>
          <p:spPr bwMode="auto">
            <a:xfrm>
              <a:off x="6342" y="6165"/>
              <a:ext cx="637" cy="637"/>
            </a:xfrm>
            <a:prstGeom prst="rect">
              <a:avLst/>
            </a:prstGeom>
            <a:noFill/>
            <a:ln w="9525">
              <a:noFill/>
              <a:miter lim="800000"/>
              <a:headEnd/>
              <a:tailEnd/>
            </a:ln>
          </p:spPr>
        </p:pic>
        <p:pic>
          <p:nvPicPr>
            <p:cNvPr id="5" name="图片 35856" descr="Purple_ball"/>
            <p:cNvPicPr>
              <a:picLocks noChangeAspect="1" noChangeArrowheads="1"/>
            </p:cNvPicPr>
            <p:nvPr/>
          </p:nvPicPr>
          <p:blipFill>
            <a:blip r:embed="rId2"/>
            <a:srcRect/>
            <a:stretch>
              <a:fillRect/>
            </a:stretch>
          </p:blipFill>
          <p:spPr bwMode="auto">
            <a:xfrm>
              <a:off x="6751" y="4758"/>
              <a:ext cx="636" cy="637"/>
            </a:xfrm>
            <a:prstGeom prst="rect">
              <a:avLst/>
            </a:prstGeom>
            <a:noFill/>
            <a:ln w="9525">
              <a:noFill/>
              <a:miter lim="800000"/>
              <a:headEnd/>
              <a:tailEnd/>
            </a:ln>
          </p:spPr>
        </p:pic>
        <p:pic>
          <p:nvPicPr>
            <p:cNvPr id="6" name="图片 35856" descr="Purple_ball"/>
            <p:cNvPicPr>
              <a:picLocks noChangeAspect="1" noChangeArrowheads="1"/>
            </p:cNvPicPr>
            <p:nvPr/>
          </p:nvPicPr>
          <p:blipFill>
            <a:blip r:embed="rId2"/>
            <a:srcRect/>
            <a:stretch>
              <a:fillRect/>
            </a:stretch>
          </p:blipFill>
          <p:spPr bwMode="auto">
            <a:xfrm>
              <a:off x="6841" y="5818"/>
              <a:ext cx="636" cy="637"/>
            </a:xfrm>
            <a:prstGeom prst="rect">
              <a:avLst/>
            </a:prstGeom>
            <a:noFill/>
            <a:ln w="9525">
              <a:noFill/>
              <a:miter lim="800000"/>
              <a:headEnd/>
              <a:tailEnd/>
            </a:ln>
          </p:spPr>
        </p:pic>
        <p:pic>
          <p:nvPicPr>
            <p:cNvPr id="7" name="图片 35856" descr="Purple_ball"/>
            <p:cNvPicPr>
              <a:picLocks noChangeAspect="1" noChangeArrowheads="1"/>
            </p:cNvPicPr>
            <p:nvPr/>
          </p:nvPicPr>
          <p:blipFill>
            <a:blip r:embed="rId2"/>
            <a:srcRect/>
            <a:stretch>
              <a:fillRect/>
            </a:stretch>
          </p:blipFill>
          <p:spPr bwMode="auto">
            <a:xfrm>
              <a:off x="6471" y="5527"/>
              <a:ext cx="636" cy="637"/>
            </a:xfrm>
            <a:prstGeom prst="rect">
              <a:avLst/>
            </a:prstGeom>
            <a:noFill/>
            <a:ln w="9525">
              <a:noFill/>
              <a:miter lim="800000"/>
              <a:headEnd/>
              <a:tailEnd/>
            </a:ln>
          </p:spPr>
        </p:pic>
        <p:pic>
          <p:nvPicPr>
            <p:cNvPr id="8" name="图片 35856" descr="Purple_ball"/>
            <p:cNvPicPr>
              <a:picLocks noChangeAspect="1" noChangeArrowheads="1"/>
            </p:cNvPicPr>
            <p:nvPr/>
          </p:nvPicPr>
          <p:blipFill>
            <a:blip r:embed="rId2"/>
            <a:srcRect/>
            <a:stretch>
              <a:fillRect/>
            </a:stretch>
          </p:blipFill>
          <p:spPr bwMode="auto">
            <a:xfrm>
              <a:off x="5706" y="6318"/>
              <a:ext cx="636" cy="637"/>
            </a:xfrm>
            <a:prstGeom prst="rect">
              <a:avLst/>
            </a:prstGeom>
            <a:noFill/>
            <a:ln w="9525">
              <a:noFill/>
              <a:miter lim="800000"/>
              <a:headEnd/>
              <a:tailEnd/>
            </a:ln>
          </p:spPr>
        </p:pic>
        <p:sp>
          <p:nvSpPr>
            <p:cNvPr id="9" name="椭圆 8"/>
            <p:cNvSpPr/>
            <p:nvPr/>
          </p:nvSpPr>
          <p:spPr>
            <a:xfrm>
              <a:off x="2954" y="2159"/>
              <a:ext cx="7371" cy="7371"/>
            </a:xfrm>
            <a:prstGeom prst="ellipse">
              <a:avLst/>
            </a:prstGeom>
            <a:noFill/>
            <a:ln w="12700" cap="flat" cmpd="sng" algn="ctr">
              <a:solidFill>
                <a:srgbClr val="FF0000"/>
              </a:solidFill>
              <a:prstDash val="sysDash"/>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10" name="椭圆 9"/>
            <p:cNvSpPr/>
            <p:nvPr/>
          </p:nvSpPr>
          <p:spPr>
            <a:xfrm>
              <a:off x="3739" y="2944"/>
              <a:ext cx="5803" cy="5803"/>
            </a:xfrm>
            <a:prstGeom prst="ellipse">
              <a:avLst/>
            </a:prstGeom>
            <a:noFill/>
            <a:ln w="12700" cap="flat" cmpd="sng" algn="ctr">
              <a:solidFill>
                <a:srgbClr val="FF0000"/>
              </a:solidFill>
              <a:prstDash val="sysDash"/>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pic>
          <p:nvPicPr>
            <p:cNvPr id="46094" name="图片 35854" descr="cobalt blue_ball"/>
            <p:cNvPicPr>
              <a:picLocks noChangeAspect="1" noChangeArrowheads="1"/>
            </p:cNvPicPr>
            <p:nvPr/>
          </p:nvPicPr>
          <p:blipFill>
            <a:blip r:embed="rId4"/>
            <a:srcRect/>
            <a:stretch>
              <a:fillRect/>
            </a:stretch>
          </p:blipFill>
          <p:spPr bwMode="auto">
            <a:xfrm>
              <a:off x="3965" y="4316"/>
              <a:ext cx="283" cy="283"/>
            </a:xfrm>
            <a:prstGeom prst="rect">
              <a:avLst/>
            </a:prstGeom>
            <a:noFill/>
            <a:ln w="9525">
              <a:noFill/>
              <a:miter lim="800000"/>
              <a:headEnd/>
              <a:tailEnd/>
            </a:ln>
          </p:spPr>
        </p:pic>
        <p:pic>
          <p:nvPicPr>
            <p:cNvPr id="12" name="图片 35854" descr="cobalt blue_ball"/>
            <p:cNvPicPr>
              <a:picLocks noChangeAspect="1" noChangeArrowheads="1"/>
            </p:cNvPicPr>
            <p:nvPr/>
          </p:nvPicPr>
          <p:blipFill>
            <a:blip r:embed="rId4"/>
            <a:srcRect/>
            <a:stretch>
              <a:fillRect/>
            </a:stretch>
          </p:blipFill>
          <p:spPr bwMode="auto">
            <a:xfrm>
              <a:off x="9343" y="6342"/>
              <a:ext cx="283" cy="283"/>
            </a:xfrm>
            <a:prstGeom prst="rect">
              <a:avLst/>
            </a:prstGeom>
            <a:noFill/>
            <a:ln w="9525">
              <a:noFill/>
              <a:miter lim="800000"/>
              <a:headEnd/>
              <a:tailEnd/>
            </a:ln>
          </p:spPr>
        </p:pic>
        <p:pic>
          <p:nvPicPr>
            <p:cNvPr id="13" name="图片 35854" descr="cobalt blue_ball"/>
            <p:cNvPicPr>
              <a:picLocks noChangeAspect="1" noChangeArrowheads="1"/>
            </p:cNvPicPr>
            <p:nvPr/>
          </p:nvPicPr>
          <p:blipFill>
            <a:blip r:embed="rId4"/>
            <a:srcRect/>
            <a:stretch>
              <a:fillRect/>
            </a:stretch>
          </p:blipFill>
          <p:spPr bwMode="auto">
            <a:xfrm>
              <a:off x="8029" y="2329"/>
              <a:ext cx="283" cy="283"/>
            </a:xfrm>
            <a:prstGeom prst="rect">
              <a:avLst/>
            </a:prstGeom>
            <a:noFill/>
            <a:ln w="9525">
              <a:noFill/>
              <a:miter lim="800000"/>
              <a:headEnd/>
              <a:tailEnd/>
            </a:ln>
          </p:spPr>
        </p:pic>
      </p:grpSp>
      <p:pic>
        <p:nvPicPr>
          <p:cNvPr id="15" name="图片 35854" descr="cobalt blue_ball"/>
          <p:cNvPicPr>
            <a:picLocks noChangeAspect="1" noChangeArrowheads="1"/>
          </p:cNvPicPr>
          <p:nvPr/>
        </p:nvPicPr>
        <p:blipFill>
          <a:blip r:embed="rId4"/>
          <a:srcRect/>
          <a:stretch>
            <a:fillRect/>
          </a:stretch>
        </p:blipFill>
        <p:spPr bwMode="auto">
          <a:xfrm>
            <a:off x="6674009" y="2483644"/>
            <a:ext cx="180000" cy="180000"/>
          </a:xfrm>
          <a:prstGeom prst="rect">
            <a:avLst/>
          </a:prstGeom>
          <a:noFill/>
          <a:ln w="9525">
            <a:noFill/>
            <a:miter lim="800000"/>
            <a:headEnd/>
            <a:tailEnd/>
          </a:ln>
        </p:spPr>
      </p:pic>
      <p:pic>
        <p:nvPicPr>
          <p:cNvPr id="16" name="图片 35856" descr="Purple_ball"/>
          <p:cNvPicPr>
            <a:picLocks noChangeAspect="1" noChangeArrowheads="1"/>
          </p:cNvPicPr>
          <p:nvPr/>
        </p:nvPicPr>
        <p:blipFill>
          <a:blip r:embed="rId2"/>
          <a:srcRect/>
          <a:stretch>
            <a:fillRect/>
          </a:stretch>
        </p:blipFill>
        <p:spPr bwMode="auto">
          <a:xfrm>
            <a:off x="6561455" y="1049655"/>
            <a:ext cx="403860" cy="404495"/>
          </a:xfrm>
          <a:prstGeom prst="rect">
            <a:avLst/>
          </a:prstGeom>
          <a:noFill/>
          <a:ln w="9525">
            <a:noFill/>
            <a:miter lim="800000"/>
            <a:headEnd/>
            <a:tailEnd/>
          </a:ln>
        </p:spPr>
      </p:pic>
      <p:pic>
        <p:nvPicPr>
          <p:cNvPr id="17" name="图片 35853" descr="yellowish_ball"/>
          <p:cNvPicPr>
            <a:picLocks noChangeAspect="1" noChangeArrowheads="1"/>
          </p:cNvPicPr>
          <p:nvPr/>
        </p:nvPicPr>
        <p:blipFill>
          <a:blip r:embed="rId3"/>
          <a:srcRect/>
          <a:stretch>
            <a:fillRect/>
          </a:stretch>
        </p:blipFill>
        <p:spPr bwMode="auto">
          <a:xfrm>
            <a:off x="6561455" y="1766570"/>
            <a:ext cx="404495" cy="404495"/>
          </a:xfrm>
          <a:prstGeom prst="rect">
            <a:avLst/>
          </a:prstGeom>
          <a:noFill/>
          <a:ln w="9525">
            <a:noFill/>
            <a:miter lim="800000"/>
            <a:headEnd/>
            <a:tailEnd/>
          </a:ln>
        </p:spPr>
      </p:pic>
      <p:sp>
        <p:nvSpPr>
          <p:cNvPr id="18" name="文本框 17"/>
          <p:cNvSpPr txBox="1"/>
          <p:nvPr/>
        </p:nvSpPr>
        <p:spPr>
          <a:xfrm>
            <a:off x="7136764" y="993775"/>
            <a:ext cx="1256665" cy="460375"/>
          </a:xfrm>
          <a:prstGeom prst="rect">
            <a:avLst/>
          </a:prstGeom>
          <a:noFill/>
        </p:spPr>
        <p:txBody>
          <a:bodyPr wrap="square" rtlCol="0">
            <a:spAutoFit/>
          </a:bodyPr>
          <a:lstStyle/>
          <a:p>
            <a:r>
              <a:rPr lang="en-US" altLang="zh-CN" sz="2400" b="1" i="1" dirty="0">
                <a:solidFill>
                  <a:srgbClr val="FF0000"/>
                </a:solidFill>
                <a:ea typeface="Arial" panose="020B0604020202020204" pitchFamily="34" charset="0"/>
                <a:cs typeface="Arial" panose="020B0604020202020204" pitchFamily="34" charset="0"/>
              </a:rPr>
              <a:t>Proton</a:t>
            </a:r>
          </a:p>
        </p:txBody>
      </p:sp>
      <p:sp>
        <p:nvSpPr>
          <p:cNvPr id="19" name="文本框 18"/>
          <p:cNvSpPr txBox="1"/>
          <p:nvPr/>
        </p:nvSpPr>
        <p:spPr>
          <a:xfrm>
            <a:off x="7120255" y="1766570"/>
            <a:ext cx="1484193" cy="460375"/>
          </a:xfrm>
          <a:prstGeom prst="rect">
            <a:avLst/>
          </a:prstGeom>
          <a:noFill/>
        </p:spPr>
        <p:txBody>
          <a:bodyPr wrap="square" rtlCol="0">
            <a:spAutoFit/>
          </a:bodyPr>
          <a:lstStyle/>
          <a:p>
            <a:r>
              <a:rPr lang="en-US" altLang="zh-CN" sz="2400" b="1" i="1" dirty="0">
                <a:solidFill>
                  <a:srgbClr val="FF0000"/>
                </a:solidFill>
                <a:ea typeface="Arial" panose="020B0604020202020204" pitchFamily="34" charset="0"/>
                <a:cs typeface="Arial" panose="020B0604020202020204" pitchFamily="34" charset="0"/>
              </a:rPr>
              <a:t>Neutron</a:t>
            </a:r>
          </a:p>
        </p:txBody>
      </p:sp>
      <p:sp>
        <p:nvSpPr>
          <p:cNvPr id="20" name="文本框 19"/>
          <p:cNvSpPr txBox="1"/>
          <p:nvPr/>
        </p:nvSpPr>
        <p:spPr>
          <a:xfrm>
            <a:off x="7103745" y="2327275"/>
            <a:ext cx="1500703" cy="460375"/>
          </a:xfrm>
          <a:prstGeom prst="rect">
            <a:avLst/>
          </a:prstGeom>
          <a:noFill/>
        </p:spPr>
        <p:txBody>
          <a:bodyPr wrap="square" rtlCol="0">
            <a:spAutoFit/>
          </a:bodyPr>
          <a:lstStyle/>
          <a:p>
            <a:r>
              <a:rPr lang="en-US" altLang="zh-CN" sz="2400" b="1" i="1" dirty="0">
                <a:solidFill>
                  <a:srgbClr val="FF0000"/>
                </a:solidFill>
                <a:ea typeface="Arial" panose="020B0604020202020204" pitchFamily="34" charset="0"/>
                <a:cs typeface="Arial" panose="020B0604020202020204" pitchFamily="34" charset="0"/>
              </a:rPr>
              <a:t>Electron</a:t>
            </a:r>
          </a:p>
        </p:txBody>
      </p:sp>
      <p:sp>
        <p:nvSpPr>
          <p:cNvPr id="21" name="文本框 20"/>
          <p:cNvSpPr txBox="1"/>
          <p:nvPr/>
        </p:nvSpPr>
        <p:spPr>
          <a:xfrm>
            <a:off x="-36359" y="650751"/>
            <a:ext cx="3059400" cy="461665"/>
          </a:xfrm>
          <a:prstGeom prst="rect">
            <a:avLst/>
          </a:prstGeom>
          <a:noFill/>
        </p:spPr>
        <p:txBody>
          <a:bodyPr wrap="square" rtlCol="0">
            <a:spAutoFit/>
          </a:bodyPr>
          <a:lstStyle/>
          <a:p>
            <a:pPr algn="ctr"/>
            <a:r>
              <a:rPr lang="en-US" altLang="zh-CN" sz="2400" b="1" i="1">
                <a:solidFill>
                  <a:srgbClr val="FF0000"/>
                </a:solidFill>
                <a:ea typeface="Arial" panose="020B0604020202020204" pitchFamily="34" charset="0"/>
                <a:cs typeface="Arial" panose="020B0604020202020204" pitchFamily="34" charset="0"/>
              </a:rPr>
              <a:t>Electron Shells</a:t>
            </a:r>
          </a:p>
        </p:txBody>
      </p:sp>
      <p:pic>
        <p:nvPicPr>
          <p:cNvPr id="11" name="图片 10">
            <a:extLst>
              <a:ext uri="{FF2B5EF4-FFF2-40B4-BE49-F238E27FC236}">
                <a16:creationId xmlns:a16="http://schemas.microsoft.com/office/drawing/2014/main" id="{11C14FE9-9D3A-4961-9F7F-55014645C7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2524" y="2871460"/>
            <a:ext cx="4737495" cy="3476214"/>
          </a:xfrm>
          <a:prstGeom prst="rect">
            <a:avLst/>
          </a:prstGeom>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2113872" y="116632"/>
            <a:ext cx="5052779" cy="584775"/>
          </a:xfrm>
          <a:prstGeom prst="rect">
            <a:avLst/>
          </a:prstGeom>
          <a:noFill/>
          <a:ln w="9525">
            <a:noFill/>
          </a:ln>
        </p:spPr>
        <p:txBody>
          <a:bodyPr wrap="square">
            <a:spAutoFit/>
          </a:bodyPr>
          <a:lstStyle/>
          <a:p>
            <a:pPr algn="ctr"/>
            <a:r>
              <a:rPr lang="en-US" sz="3200" b="1" dirty="0">
                <a:solidFill>
                  <a:srgbClr val="FF0000"/>
                </a:solidFill>
                <a:latin typeface="Comic Sans MS" panose="030F0702030302020204" pitchFamily="66" charset="0"/>
                <a:ea typeface="仿宋" panose="02010609060101010101" charset="-122"/>
                <a:cs typeface="Arial" panose="020B0604020202020204" pitchFamily="34" charset="0"/>
              </a:rPr>
              <a:t>1. Atomic structure</a:t>
            </a:r>
            <a:endParaRPr lang="en-US" altLang="en-US" sz="3200" b="1" dirty="0">
              <a:solidFill>
                <a:srgbClr val="FF0000"/>
              </a:solidFill>
              <a:latin typeface="Comic Sans MS" panose="030F0702030302020204" pitchFamily="66" charset="0"/>
              <a:ea typeface="仿宋" panose="02010609060101010101" charset="-122"/>
              <a:cs typeface="Arial" panose="020B0604020202020204" pitchFamily="34" charset="0"/>
            </a:endParaRPr>
          </a:p>
        </p:txBody>
      </p:sp>
      <p:sp>
        <p:nvSpPr>
          <p:cNvPr id="2" name="文本框 1"/>
          <p:cNvSpPr txBox="1"/>
          <p:nvPr/>
        </p:nvSpPr>
        <p:spPr>
          <a:xfrm>
            <a:off x="189230" y="815975"/>
            <a:ext cx="8902065" cy="5484578"/>
          </a:xfrm>
          <a:prstGeom prst="rect">
            <a:avLst/>
          </a:prstGeom>
          <a:noFill/>
        </p:spPr>
        <p:txBody>
          <a:bodyPr wrap="square" rtlCol="0" anchor="t">
            <a:spAutoFit/>
          </a:bodyPr>
          <a:lstStyle/>
          <a:p>
            <a:r>
              <a:rPr lang="zh-CN" altLang="en-US" sz="2400" dirty="0">
                <a:latin typeface="Comic Sans MS" panose="030F0702030302020204" pitchFamily="66" charset="0"/>
                <a:ea typeface="Arial" panose="020B0604020202020204" pitchFamily="34" charset="0"/>
                <a:cs typeface="Arial" panose="020B0604020202020204" pitchFamily="34" charset="0"/>
              </a:rPr>
              <a:t>The same element may contain various numbers of neutrons; these forms of an element are called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isotopes</a:t>
            </a:r>
            <a:r>
              <a:rPr lang="zh-CN" altLang="en-US" sz="2400" dirty="0">
                <a:latin typeface="Comic Sans MS" panose="030F0702030302020204" pitchFamily="66" charset="0"/>
                <a:ea typeface="Arial" panose="020B0604020202020204" pitchFamily="34" charset="0"/>
                <a:cs typeface="Arial" panose="020B0604020202020204" pitchFamily="34" charset="0"/>
              </a:rPr>
              <a:t>. The chemical properties of isotopes are the same, although the physical properties of some isotopes may be different. Some isotopes are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radioactive</a:t>
            </a:r>
            <a:r>
              <a:rPr lang="zh-CN" altLang="en-US" sz="2400" dirty="0">
                <a:latin typeface="Comic Sans MS" panose="030F0702030302020204" pitchFamily="66" charset="0"/>
                <a:ea typeface="Arial" panose="020B0604020202020204" pitchFamily="34" charset="0"/>
                <a:cs typeface="Arial" panose="020B0604020202020204" pitchFamily="34" charset="0"/>
              </a:rPr>
              <a:t>, which means they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radiate</a:t>
            </a:r>
            <a:r>
              <a:rPr lang="zh-CN" altLang="en-US" sz="2400" dirty="0">
                <a:latin typeface="Comic Sans MS" panose="030F0702030302020204" pitchFamily="66" charset="0"/>
                <a:ea typeface="Arial" panose="020B0604020202020204" pitchFamily="34" charset="0"/>
                <a:cs typeface="Arial" panose="020B0604020202020204" pitchFamily="34" charset="0"/>
              </a:rPr>
              <a:t>" energy as they decay to a more stable form, perhaps another element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half-life </a:t>
            </a:r>
            <a:r>
              <a:rPr lang="zh-CN" altLang="en-US" sz="2400" dirty="0">
                <a:latin typeface="Comic Sans MS" panose="030F0702030302020204" pitchFamily="66" charset="0"/>
                <a:ea typeface="Arial" panose="020B0604020202020204" pitchFamily="34" charset="0"/>
                <a:cs typeface="Arial" panose="020B0604020202020204" pitchFamily="34" charset="0"/>
              </a:rPr>
              <a:t>(</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time required for half of the atoms of an element to decay into stable form</a:t>
            </a:r>
            <a:r>
              <a:rPr lang="zh-CN" altLang="en-US" sz="2400" dirty="0">
                <a:latin typeface="Comic Sans MS" panose="030F0702030302020204" pitchFamily="66" charset="0"/>
                <a:ea typeface="Arial" panose="020B0604020202020204" pitchFamily="34" charset="0"/>
                <a:cs typeface="Arial" panose="020B0604020202020204" pitchFamily="34" charset="0"/>
              </a:rPr>
              <a:t>). Take oxygen for example. Its atomic number of 8 can have 8, 9 or 10 neutrons.</a:t>
            </a:r>
          </a:p>
          <a:p>
            <a:r>
              <a:rPr lang="zh-CN" altLang="en-US" sz="2400" dirty="0">
                <a:latin typeface="Comic Sans MS" panose="030F0702030302020204" pitchFamily="66" charset="0"/>
                <a:ea typeface="Arial" panose="020B0604020202020204" pitchFamily="34" charset="0"/>
                <a:cs typeface="Arial" panose="020B0604020202020204" pitchFamily="34" charset="0"/>
              </a:rPr>
              <a:t>Here is a list of the basic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characteristics</a:t>
            </a:r>
            <a:r>
              <a:rPr lang="zh-CN" altLang="en-US" sz="2400" dirty="0">
                <a:latin typeface="Comic Sans MS" panose="030F0702030302020204" pitchFamily="66" charset="0"/>
                <a:ea typeface="Arial" panose="020B0604020202020204" pitchFamily="34" charset="0"/>
                <a:cs typeface="Arial" panose="020B0604020202020204" pitchFamily="34" charset="0"/>
              </a:rPr>
              <a:t> of atoms:</a:t>
            </a:r>
          </a:p>
          <a:p>
            <a:r>
              <a:rPr lang="zh-CN" altLang="en-US" sz="2400" dirty="0">
                <a:latin typeface="Comic Sans MS" panose="030F0702030302020204" pitchFamily="66" charset="0"/>
                <a:ea typeface="Arial" panose="020B0604020202020204" pitchFamily="34" charset="0"/>
                <a:cs typeface="Arial" panose="020B0604020202020204" pitchFamily="34" charset="0"/>
              </a:rPr>
              <a:t>1. An atom is a basic chemical building block of matter. Atoms cannot be divided using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chemicals</a:t>
            </a:r>
            <a:r>
              <a:rPr lang="zh-CN" altLang="en-US" sz="2400" dirty="0">
                <a:latin typeface="Comic Sans MS" panose="030F0702030302020204" pitchFamily="66" charset="0"/>
                <a:ea typeface="Arial" panose="020B0604020202020204" pitchFamily="34" charset="0"/>
                <a:cs typeface="Arial" panose="020B0604020202020204" pitchFamily="34" charset="0"/>
              </a:rPr>
              <a:t>, but they do consist of three parts, which include protons, neutrons and electrons.</a:t>
            </a:r>
          </a:p>
          <a:p>
            <a:r>
              <a:rPr lang="zh-CN" altLang="en-US" sz="2400" dirty="0">
                <a:latin typeface="Comic Sans MS" panose="030F0702030302020204" pitchFamily="66" charset="0"/>
                <a:ea typeface="Arial" panose="020B0604020202020204" pitchFamily="34" charset="0"/>
                <a:cs typeface="Arial" panose="020B0604020202020204" pitchFamily="34" charset="0"/>
              </a:rPr>
              <a:t>2. Each electron has a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negative electrical charge.</a:t>
            </a: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1284" y="682625"/>
            <a:ext cx="8902065" cy="6370975"/>
          </a:xfrm>
          <a:prstGeom prst="rect">
            <a:avLst/>
          </a:prstGeom>
          <a:noFill/>
        </p:spPr>
        <p:txBody>
          <a:bodyPr wrap="square" rtlCol="0" anchor="t">
            <a:spAutoFit/>
          </a:bodyPr>
          <a:lstStyle/>
          <a:p>
            <a:r>
              <a:rPr lang="zh-CN" altLang="en-US" sz="2400" dirty="0">
                <a:latin typeface="Comic Sans MS" panose="030F0702030302020204" pitchFamily="66" charset="0"/>
                <a:ea typeface="Arial" panose="020B0604020202020204" pitchFamily="34" charset="0"/>
                <a:cs typeface="Arial" panose="020B0604020202020204" pitchFamily="34" charset="0"/>
              </a:rPr>
              <a:t>3. Each proton has a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positive electrical charge</a:t>
            </a:r>
            <a:r>
              <a:rPr lang="zh-CN" altLang="en-US" sz="2400" dirty="0">
                <a:latin typeface="Comic Sans MS" panose="030F0702030302020204" pitchFamily="66" charset="0"/>
                <a:ea typeface="Arial" panose="020B0604020202020204" pitchFamily="34" charset="0"/>
                <a:cs typeface="Arial" panose="020B0604020202020204" pitchFamily="34" charset="0"/>
              </a:rPr>
              <a:t>. The charge of a proton and an electron are equal in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magnitude</a:t>
            </a:r>
            <a:r>
              <a:rPr lang="zh-CN" altLang="en-US" sz="2400" dirty="0">
                <a:latin typeface="Comic Sans MS" panose="030F0702030302020204" pitchFamily="66" charset="0"/>
                <a:ea typeface="Arial" panose="020B0604020202020204" pitchFamily="34" charset="0"/>
                <a:cs typeface="Arial" panose="020B0604020202020204" pitchFamily="34" charset="0"/>
              </a:rPr>
              <a:t>, yet opposite in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sign</a:t>
            </a:r>
            <a:r>
              <a:rPr lang="zh-CN" altLang="en-US" sz="2400" dirty="0">
                <a:latin typeface="Comic Sans MS" panose="030F0702030302020204" pitchFamily="66" charset="0"/>
                <a:ea typeface="Arial" panose="020B0604020202020204" pitchFamily="34" charset="0"/>
                <a:cs typeface="Arial" panose="020B0604020202020204" pitchFamily="34" charset="0"/>
              </a:rPr>
              <a:t>. Electrons and protons are electrically attracted to each other.</a:t>
            </a:r>
          </a:p>
          <a:p>
            <a:r>
              <a:rPr lang="zh-CN" altLang="en-US" sz="2400" dirty="0">
                <a:latin typeface="Comic Sans MS" panose="030F0702030302020204" pitchFamily="66" charset="0"/>
                <a:ea typeface="Arial" panose="020B0604020202020204" pitchFamily="34" charset="0"/>
                <a:cs typeface="Arial" panose="020B0604020202020204" pitchFamily="34" charset="0"/>
              </a:rPr>
              <a:t>4. Each neutron is electrically neutral. In other words, neutrons do not have a charge and are not electrically attracted to either electrons or protons.</a:t>
            </a:r>
          </a:p>
          <a:p>
            <a:r>
              <a:rPr lang="zh-CN" altLang="en-US" sz="2400" dirty="0">
                <a:latin typeface="Comic Sans MS" panose="030F0702030302020204" pitchFamily="66" charset="0"/>
                <a:ea typeface="Arial" panose="020B0604020202020204" pitchFamily="34" charset="0"/>
                <a:cs typeface="Arial" panose="020B0604020202020204" pitchFamily="34" charset="0"/>
              </a:rPr>
              <a:t>5. Protons and neutrons are about the same size as each other and are much larger than electrons. The mass of a proton is essentially the same as that of a neutron. The mass of a proton is 1840 times greater than the mass of an electron.</a:t>
            </a:r>
          </a:p>
          <a:p>
            <a:r>
              <a:rPr lang="zh-CN" altLang="en-US" sz="2400" dirty="0">
                <a:latin typeface="Comic Sans MS" panose="030F0702030302020204" pitchFamily="66" charset="0"/>
                <a:ea typeface="Arial" panose="020B0604020202020204" pitchFamily="34" charset="0"/>
                <a:cs typeface="Arial" panose="020B0604020202020204" pitchFamily="34" charset="0"/>
              </a:rPr>
              <a:t>6. The nucleus of an atom contains protons and neutrons, The nucleus carries a positive charge.</a:t>
            </a:r>
          </a:p>
          <a:p>
            <a:r>
              <a:rPr lang="zh-CN" altLang="en-US" sz="2400" dirty="0">
                <a:latin typeface="Comic Sans MS" panose="030F0702030302020204" pitchFamily="66" charset="0"/>
                <a:ea typeface="Arial" panose="020B0604020202020204" pitchFamily="34" charset="0"/>
                <a:cs typeface="Arial" panose="020B0604020202020204" pitchFamily="34" charset="0"/>
              </a:rPr>
              <a:t>7. Electrons move around the nucleus.</a:t>
            </a:r>
          </a:p>
          <a:p>
            <a:endParaRPr lang="zh-CN" altLang="en-US" sz="2400" dirty="0">
              <a:latin typeface="Comic Sans MS" panose="030F0702030302020204" pitchFamily="66" charset="0"/>
              <a:ea typeface="Arial" panose="020B0604020202020204" pitchFamily="34" charset="0"/>
              <a:cs typeface="Arial" panose="020B0604020202020204" pitchFamily="34" charset="0"/>
            </a:endParaRP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
        <p:nvSpPr>
          <p:cNvPr id="5" name="文本框 4"/>
          <p:cNvSpPr txBox="1"/>
          <p:nvPr/>
        </p:nvSpPr>
        <p:spPr>
          <a:xfrm>
            <a:off x="1829903" y="107921"/>
            <a:ext cx="5484827" cy="584775"/>
          </a:xfrm>
          <a:prstGeom prst="rect">
            <a:avLst/>
          </a:prstGeom>
          <a:noFill/>
          <a:ln w="9525">
            <a:noFill/>
          </a:ln>
        </p:spPr>
        <p:txBody>
          <a:bodyPr wrap="square">
            <a:spAutoFit/>
          </a:bodyPr>
          <a:lstStyle/>
          <a:p>
            <a:pPr algn="ctr"/>
            <a:r>
              <a:rPr lang="en-US" sz="3200" b="1" dirty="0">
                <a:solidFill>
                  <a:srgbClr val="FF0000"/>
                </a:solidFill>
                <a:latin typeface="Comic Sans MS" panose="030F0702030302020204" pitchFamily="66" charset="0"/>
                <a:ea typeface="仿宋" panose="02010609060101010101" charset="-122"/>
                <a:cs typeface="Arial" panose="020B0604020202020204" pitchFamily="34" charset="0"/>
              </a:rPr>
              <a:t>1. Atomic structure</a:t>
            </a:r>
            <a:endParaRPr lang="en-US" altLang="en-US" sz="3200" b="1" dirty="0">
              <a:solidFill>
                <a:srgbClr val="FF0000"/>
              </a:solidFill>
              <a:latin typeface="Comic Sans MS" panose="030F0702030302020204" pitchFamily="66" charset="0"/>
              <a:ea typeface="仿宋" panose="02010609060101010101" charset="-122"/>
              <a:cs typeface="Arial" panose="020B0604020202020204" pitchFamily="34" charset="0"/>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9230" y="815975"/>
            <a:ext cx="8902065" cy="4672048"/>
          </a:xfrm>
          <a:prstGeom prst="rect">
            <a:avLst/>
          </a:prstGeom>
          <a:noFill/>
        </p:spPr>
        <p:txBody>
          <a:bodyPr wrap="square" rtlCol="0" anchor="t">
            <a:spAutoFit/>
          </a:bodyPr>
          <a:lstStyle/>
          <a:p>
            <a:r>
              <a:rPr lang="zh-CN" altLang="en-US" sz="2400" dirty="0">
                <a:latin typeface="Comic Sans MS" panose="030F0702030302020204" pitchFamily="66" charset="0"/>
                <a:ea typeface="Arial" panose="020B0604020202020204" pitchFamily="34" charset="0"/>
                <a:cs typeface="Arial" panose="020B0604020202020204" pitchFamily="34" charset="0"/>
              </a:rPr>
              <a:t>8. Almost all mass of an atom is in its nucleus; almost all volume of an atom is occupied by electrons.</a:t>
            </a:r>
          </a:p>
          <a:p>
            <a:r>
              <a:rPr lang="zh-CN" altLang="en-US" sz="2400" dirty="0">
                <a:latin typeface="Comic Sans MS" panose="030F0702030302020204" pitchFamily="66" charset="0"/>
                <a:ea typeface="Arial" panose="020B0604020202020204" pitchFamily="34" charset="0"/>
                <a:cs typeface="Arial" panose="020B0604020202020204" pitchFamily="34" charset="0"/>
              </a:rPr>
              <a:t>9. The number of protons (also known as its atomic number) determines the element. Varying the number of neutrons results in isotopes. Varying the number of electrons results in </a:t>
            </a:r>
            <a:r>
              <a:rPr lang="zh-CN" altLang="en-US" sz="2400" dirty="0">
                <a:solidFill>
                  <a:srgbClr val="FF0000"/>
                </a:solidFill>
                <a:latin typeface="Comic Sans MS" panose="030F0702030302020204" pitchFamily="66" charset="0"/>
                <a:ea typeface="Arial" panose="020B0604020202020204" pitchFamily="34" charset="0"/>
                <a:cs typeface="Arial" panose="020B0604020202020204" pitchFamily="34" charset="0"/>
              </a:rPr>
              <a:t>ions.</a:t>
            </a:r>
            <a:r>
              <a:rPr lang="zh-CN" altLang="en-US" sz="2400" dirty="0">
                <a:latin typeface="Comic Sans MS" panose="030F0702030302020204" pitchFamily="66" charset="0"/>
                <a:ea typeface="Arial" panose="020B0604020202020204" pitchFamily="34" charset="0"/>
                <a:cs typeface="Arial" panose="020B0604020202020204" pitchFamily="34" charset="0"/>
              </a:rPr>
              <a:t> Isotopes and ions of an atom with a constant number of protons are variations of a single element.</a:t>
            </a:r>
          </a:p>
          <a:p>
            <a:r>
              <a:rPr lang="zh-CN" altLang="en-US" sz="2400" dirty="0">
                <a:latin typeface="Comic Sans MS" panose="030F0702030302020204" pitchFamily="66" charset="0"/>
                <a:ea typeface="Arial" panose="020B0604020202020204" pitchFamily="34" charset="0"/>
                <a:cs typeface="Arial" panose="020B0604020202020204" pitchFamily="34" charset="0"/>
              </a:rPr>
              <a:t>10. The particles within an atom are bound together by powerful forces. In general, electrons are easier to add or remove from an atom than a proton or neutron. Chemical reactions largely involve atoms or groups of atoms and interactions between their electrons.</a:t>
            </a:r>
          </a:p>
        </p:txBody>
      </p:sp>
      <p:sp>
        <p:nvSpPr>
          <p:cNvPr id="4" name="文本框 3"/>
          <p:cNvSpPr txBox="1"/>
          <p:nvPr/>
        </p:nvSpPr>
        <p:spPr>
          <a:xfrm>
            <a:off x="1829903" y="107921"/>
            <a:ext cx="5484827" cy="584775"/>
          </a:xfrm>
          <a:prstGeom prst="rect">
            <a:avLst/>
          </a:prstGeom>
          <a:noFill/>
          <a:ln w="9525">
            <a:noFill/>
          </a:ln>
        </p:spPr>
        <p:txBody>
          <a:bodyPr wrap="square">
            <a:spAutoFit/>
          </a:bodyPr>
          <a:lstStyle/>
          <a:p>
            <a:pPr algn="ctr"/>
            <a:r>
              <a:rPr lang="en-US" sz="3200" b="1" dirty="0">
                <a:solidFill>
                  <a:srgbClr val="FF0000"/>
                </a:solidFill>
                <a:latin typeface="Comic Sans MS" panose="030F0702030302020204" pitchFamily="66" charset="0"/>
                <a:ea typeface="仿宋" panose="02010609060101010101" charset="-122"/>
                <a:cs typeface="Arial" panose="020B0604020202020204" pitchFamily="34" charset="0"/>
              </a:rPr>
              <a:t>1. Atomic structure</a:t>
            </a:r>
            <a:endParaRPr lang="en-US" altLang="en-US" sz="3200" b="1" dirty="0">
              <a:solidFill>
                <a:srgbClr val="FF0000"/>
              </a:solidFill>
              <a:latin typeface="Comic Sans MS" panose="030F0702030302020204" pitchFamily="66" charset="0"/>
              <a:ea typeface="仿宋" panose="02010609060101010101" charset="-122"/>
              <a:cs typeface="Arial" panose="020B0604020202020204" pitchFamily="34" charset="0"/>
            </a:endParaRPr>
          </a:p>
        </p:txBody>
      </p:sp>
      <p:cxnSp>
        <p:nvCxnSpPr>
          <p:cNvPr id="5" name="直接连接符 4"/>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98755" y="1266825"/>
            <a:ext cx="8573135" cy="4126865"/>
          </a:xfrm>
          <a:prstGeom prst="rect">
            <a:avLst/>
          </a:prstGeom>
          <a:noFill/>
        </p:spPr>
        <p:txBody>
          <a:bodyPr wrap="square" rtlCol="0" anchor="t">
            <a:spAutoFit/>
          </a:bodyPr>
          <a:lstStyle/>
          <a:p>
            <a:r>
              <a:rPr lang="zh-CN" altLang="en-US" sz="3200" dirty="0">
                <a:ea typeface="Arial" panose="020B0604020202020204" pitchFamily="34" charset="0"/>
                <a:cs typeface="Arial" panose="020B0604020202020204" pitchFamily="34" charset="0"/>
              </a:rPr>
              <a:t>例如: </a:t>
            </a:r>
            <a:r>
              <a:rPr lang="en-US" altLang="zh-CN" sz="3200" b="1" dirty="0">
                <a:solidFill>
                  <a:schemeClr val="bg2">
                    <a:lumMod val="60000"/>
                    <a:lumOff val="40000"/>
                  </a:schemeClr>
                </a:solidFill>
                <a:ea typeface="Arial" panose="020B0604020202020204" pitchFamily="34" charset="0"/>
                <a:cs typeface="Arial" panose="020B0604020202020204" pitchFamily="34" charset="0"/>
              </a:rPr>
              <a:t>tetracycline</a:t>
            </a:r>
          </a:p>
          <a:p>
            <a:endParaRPr lang="zh-CN" altLang="en-US" sz="3200" dirty="0">
              <a:ea typeface="Arial" panose="020B0604020202020204" pitchFamily="34" charset="0"/>
              <a:cs typeface="Arial" panose="020B0604020202020204" pitchFamily="34" charset="0"/>
            </a:endParaRPr>
          </a:p>
          <a:p>
            <a:endParaRPr lang="zh-CN" altLang="en-US" sz="3200" b="1" dirty="0">
              <a:solidFill>
                <a:schemeClr val="bg2">
                  <a:lumMod val="60000"/>
                  <a:lumOff val="40000"/>
                </a:schemeClr>
              </a:solidFill>
              <a:ea typeface="Arial" panose="020B0604020202020204" pitchFamily="34" charset="0"/>
              <a:cs typeface="Arial" panose="020B0604020202020204" pitchFamily="34" charset="0"/>
            </a:endParaRPr>
          </a:p>
          <a:p>
            <a:r>
              <a:rPr lang="zh-CN" altLang="en-US" sz="3200" b="1" dirty="0">
                <a:solidFill>
                  <a:schemeClr val="bg2">
                    <a:lumMod val="60000"/>
                    <a:lumOff val="40000"/>
                  </a:schemeClr>
                </a:solidFill>
                <a:ea typeface="Arial" panose="020B0604020202020204" pitchFamily="34" charset="0"/>
                <a:cs typeface="Arial" panose="020B0604020202020204" pitchFamily="34" charset="0"/>
              </a:rPr>
              <a:t>all-weather </a:t>
            </a:r>
          </a:p>
          <a:p>
            <a:endParaRPr lang="zh-CN" altLang="en-US" sz="3200" dirty="0">
              <a:ea typeface="Arial" panose="020B0604020202020204" pitchFamily="34" charset="0"/>
              <a:cs typeface="Arial" panose="020B0604020202020204" pitchFamily="34" charset="0"/>
            </a:endParaRPr>
          </a:p>
          <a:p>
            <a:endParaRPr lang="zh-CN" altLang="en-US" sz="3200" dirty="0">
              <a:ea typeface="Arial" panose="020B0604020202020204" pitchFamily="34" charset="0"/>
              <a:cs typeface="Arial" panose="020B0604020202020204" pitchFamily="34" charset="0"/>
            </a:endParaRPr>
          </a:p>
          <a:p>
            <a:r>
              <a:rPr lang="zh-CN" altLang="en-US" sz="3200" b="1" dirty="0">
                <a:solidFill>
                  <a:schemeClr val="bg2">
                    <a:lumMod val="60000"/>
                    <a:lumOff val="40000"/>
                  </a:schemeClr>
                </a:solidFill>
                <a:ea typeface="Arial" panose="020B0604020202020204" pitchFamily="34" charset="0"/>
                <a:cs typeface="Arial" panose="020B0604020202020204" pitchFamily="34" charset="0"/>
              </a:rPr>
              <a:t>antiaging </a:t>
            </a:r>
          </a:p>
        </p:txBody>
      </p:sp>
      <p:sp>
        <p:nvSpPr>
          <p:cNvPr id="54275" name="Rectangle 3"/>
          <p:cNvSpPr>
            <a:spLocks noGrp="1"/>
          </p:cNvSpPr>
          <p:nvPr/>
        </p:nvSpPr>
        <p:spPr>
          <a:xfrm>
            <a:off x="52705" y="127635"/>
            <a:ext cx="8812530" cy="1808480"/>
          </a:xfrm>
          <a:prstGeom prst="rect">
            <a:avLst/>
          </a:prstGeom>
          <a:noFill/>
          <a:ln w="9525">
            <a:noFill/>
          </a:ln>
        </p:spPr>
        <p:txBody>
          <a:bodyPr vert="horz" wrap="square" lIns="91440" tIns="45720" rIns="91440" bIns="45720" anchor="t"/>
          <a:lstStyle>
            <a:lvl1pPr marL="0" indent="0" algn="l" rtl="0" eaLnBrk="0" fontAlgn="base" hangingPunct="0">
              <a:spcBef>
                <a:spcPct val="20000"/>
              </a:spcBef>
              <a:spcAft>
                <a:spcPct val="0"/>
              </a:spcAft>
              <a:buClr>
                <a:schemeClr val="bg2"/>
              </a:buClr>
              <a:buSzPct val="75000"/>
              <a:buFont typeface="Wingdings" panose="05000000000000000000" pitchFamily="2" charset="2"/>
              <a:buNone/>
              <a:defRPr sz="2000">
                <a:solidFill>
                  <a:schemeClr val="tx1"/>
                </a:solidFill>
                <a:latin typeface="+mn-lt"/>
                <a:ea typeface="+mn-ea"/>
                <a:cs typeface="+mn-cs"/>
              </a:defRPr>
            </a:lvl1pPr>
            <a:lvl2pPr marL="457200" indent="0" algn="l" rtl="0" eaLnBrk="0" fontAlgn="base" hangingPunct="0">
              <a:spcBef>
                <a:spcPct val="20000"/>
              </a:spcBef>
              <a:spcAft>
                <a:spcPct val="0"/>
              </a:spcAft>
              <a:buClr>
                <a:schemeClr val="accent2"/>
              </a:buClr>
              <a:buSzPct val="80000"/>
              <a:buFont typeface="Wingdings" panose="05000000000000000000" pitchFamily="2" charset="2"/>
              <a:buNone/>
              <a:defRPr sz="1800">
                <a:solidFill>
                  <a:schemeClr val="tx1"/>
                </a:solidFill>
                <a:latin typeface="+mn-lt"/>
                <a:ea typeface="+mn-ea"/>
              </a:defRPr>
            </a:lvl2pPr>
            <a:lvl3pPr marL="914400" indent="0" algn="l" rtl="0" eaLnBrk="0" fontAlgn="base" hangingPunct="0">
              <a:spcBef>
                <a:spcPct val="20000"/>
              </a:spcBef>
              <a:spcAft>
                <a:spcPct val="0"/>
              </a:spcAft>
              <a:buClr>
                <a:schemeClr val="bg2"/>
              </a:buClr>
              <a:buSzPct val="65000"/>
              <a:buFont typeface="Wingdings" panose="05000000000000000000" pitchFamily="2" charset="2"/>
              <a:buNone/>
              <a:defRPr sz="1600">
                <a:solidFill>
                  <a:schemeClr val="tx1"/>
                </a:solidFill>
                <a:latin typeface="+mn-lt"/>
                <a:ea typeface="+mn-ea"/>
              </a:defRPr>
            </a:lvl3pPr>
            <a:lvl4pPr marL="1371600" indent="0" algn="l" rtl="0" eaLnBrk="0" fontAlgn="base" hangingPunct="0">
              <a:spcBef>
                <a:spcPct val="20000"/>
              </a:spcBef>
              <a:spcAft>
                <a:spcPct val="0"/>
              </a:spcAft>
              <a:buClr>
                <a:schemeClr val="accent2"/>
              </a:buClr>
              <a:buSzPct val="70000"/>
              <a:buFont typeface="Wingdings" panose="05000000000000000000" pitchFamily="2" charset="2"/>
              <a:buNone/>
              <a:defRPr sz="1400">
                <a:solidFill>
                  <a:schemeClr val="tx1"/>
                </a:solidFill>
                <a:latin typeface="+mn-lt"/>
                <a:ea typeface="+mn-ea"/>
              </a:defRPr>
            </a:lvl4pPr>
            <a:lvl5pPr marL="1828800" indent="0" algn="l" rtl="0" eaLnBrk="0" fontAlgn="base" hangingPunct="0">
              <a:spcBef>
                <a:spcPct val="20000"/>
              </a:spcBef>
              <a:spcAft>
                <a:spcPct val="0"/>
              </a:spcAft>
              <a:buClr>
                <a:schemeClr val="bg2"/>
              </a:buClr>
              <a:buFont typeface="Wingdings" panose="05000000000000000000" pitchFamily="2" charset="2"/>
              <a:buNone/>
              <a:defRPr sz="1400">
                <a:solidFill>
                  <a:schemeClr val="tx1"/>
                </a:solidFill>
                <a:latin typeface="+mn-lt"/>
                <a:ea typeface="+mn-ea"/>
              </a:defRPr>
            </a:lvl5pPr>
            <a:lvl6pPr marL="2286000" indent="0" algn="l" rtl="0" fontAlgn="base">
              <a:spcBef>
                <a:spcPct val="20000"/>
              </a:spcBef>
              <a:spcAft>
                <a:spcPct val="0"/>
              </a:spcAft>
              <a:buClr>
                <a:schemeClr val="bg2"/>
              </a:buClr>
              <a:buFont typeface="Wingdings" panose="05000000000000000000" pitchFamily="2" charset="2"/>
              <a:buNone/>
              <a:defRPr sz="1400">
                <a:solidFill>
                  <a:schemeClr val="tx1"/>
                </a:solidFill>
                <a:latin typeface="+mn-lt"/>
                <a:ea typeface="+mn-ea"/>
              </a:defRPr>
            </a:lvl6pPr>
            <a:lvl7pPr marL="2743200" indent="0" algn="l" rtl="0" fontAlgn="base">
              <a:spcBef>
                <a:spcPct val="20000"/>
              </a:spcBef>
              <a:spcAft>
                <a:spcPct val="0"/>
              </a:spcAft>
              <a:buClr>
                <a:schemeClr val="bg2"/>
              </a:buClr>
              <a:buFont typeface="Wingdings" panose="05000000000000000000" pitchFamily="2" charset="2"/>
              <a:buNone/>
              <a:defRPr sz="1400">
                <a:solidFill>
                  <a:schemeClr val="tx1"/>
                </a:solidFill>
                <a:latin typeface="+mn-lt"/>
                <a:ea typeface="+mn-ea"/>
              </a:defRPr>
            </a:lvl7pPr>
            <a:lvl8pPr marL="3200400" indent="0" algn="l" rtl="0" fontAlgn="base">
              <a:spcBef>
                <a:spcPct val="20000"/>
              </a:spcBef>
              <a:spcAft>
                <a:spcPct val="0"/>
              </a:spcAft>
              <a:buClr>
                <a:schemeClr val="bg2"/>
              </a:buClr>
              <a:buFont typeface="Wingdings" panose="05000000000000000000" pitchFamily="2" charset="2"/>
              <a:buNone/>
              <a:defRPr sz="1400">
                <a:solidFill>
                  <a:schemeClr val="tx1"/>
                </a:solidFill>
                <a:latin typeface="+mn-lt"/>
                <a:ea typeface="+mn-ea"/>
              </a:defRPr>
            </a:lvl8pPr>
            <a:lvl9pPr marL="3657600" indent="0" algn="l" rtl="0" fontAlgn="base">
              <a:spcBef>
                <a:spcPct val="20000"/>
              </a:spcBef>
              <a:spcAft>
                <a:spcPct val="0"/>
              </a:spcAft>
              <a:buClr>
                <a:schemeClr val="bg2"/>
              </a:buClr>
              <a:buFont typeface="Wingdings" panose="05000000000000000000" pitchFamily="2" charset="2"/>
              <a:buNone/>
              <a:defRPr sz="1400">
                <a:solidFill>
                  <a:schemeClr val="tx1"/>
                </a:solidFill>
                <a:latin typeface="+mn-lt"/>
                <a:ea typeface="+mn-ea"/>
              </a:defRPr>
            </a:lvl9pPr>
          </a:lstStyle>
          <a:p>
            <a:pPr marL="342900" indent="-342900" eaLnBrk="1" hangingPunct="1">
              <a:buClr>
                <a:schemeClr val="bg2"/>
              </a:buClr>
              <a:buSzPct val="75000"/>
              <a:buFont typeface="Wingdings" panose="05000000000000000000" pitchFamily="2" charset="2"/>
              <a:buChar char="n"/>
            </a:pPr>
            <a:r>
              <a:rPr lang="zh-CN" altLang="en-US" sz="3200" b="1" dirty="0">
                <a:latin typeface="Arial" panose="020B0604020202020204" pitchFamily="34" charset="0"/>
                <a:ea typeface="Arial" panose="020B0604020202020204" pitchFamily="34" charset="0"/>
                <a:cs typeface="方正姚体" panose="02010601030101010101" charset="-122"/>
              </a:rPr>
              <a:t>构词法也就是词的构成方法，即词在结构上的规律</a:t>
            </a:r>
            <a:r>
              <a:rPr lang="en-US" altLang="zh-CN" sz="3200" b="1" dirty="0">
                <a:latin typeface="Arial" panose="020B0604020202020204" pitchFamily="34" charset="0"/>
                <a:ea typeface="Arial" panose="020B0604020202020204" pitchFamily="34" charset="0"/>
                <a:cs typeface="方正姚体" panose="02010601030101010101" charset="-122"/>
              </a:rPr>
              <a:t>.</a:t>
            </a:r>
          </a:p>
        </p:txBody>
      </p:sp>
      <p:sp>
        <p:nvSpPr>
          <p:cNvPr id="2" name="文本框 1"/>
          <p:cNvSpPr txBox="1"/>
          <p:nvPr/>
        </p:nvSpPr>
        <p:spPr>
          <a:xfrm>
            <a:off x="1195705" y="3641090"/>
            <a:ext cx="6915785" cy="1066800"/>
          </a:xfrm>
          <a:prstGeom prst="rect">
            <a:avLst/>
          </a:prstGeom>
          <a:noFill/>
        </p:spPr>
        <p:txBody>
          <a:bodyPr wrap="square" rtlCol="0" anchor="t">
            <a:spAutoFit/>
          </a:bodyPr>
          <a:lstStyle/>
          <a:p>
            <a:r>
              <a:rPr lang="zh-CN" altLang="en-US" sz="3200" b="1">
                <a:solidFill>
                  <a:srgbClr val="FF0000"/>
                </a:solidFill>
                <a:ea typeface="Arial" panose="020B0604020202020204" pitchFamily="34" charset="0"/>
                <a:cs typeface="Arial" panose="020B0604020202020204" pitchFamily="34" charset="0"/>
                <a:sym typeface="+mn-ea"/>
              </a:rPr>
              <a:t>适应各种气候的，全天候的(al与 weather间加连字符)</a:t>
            </a:r>
          </a:p>
        </p:txBody>
      </p:sp>
      <p:sp>
        <p:nvSpPr>
          <p:cNvPr id="3" name="文本框 2"/>
          <p:cNvSpPr txBox="1"/>
          <p:nvPr/>
        </p:nvSpPr>
        <p:spPr>
          <a:xfrm>
            <a:off x="1221740" y="5563235"/>
            <a:ext cx="6864350" cy="579120"/>
          </a:xfrm>
          <a:prstGeom prst="rect">
            <a:avLst/>
          </a:prstGeom>
          <a:noFill/>
        </p:spPr>
        <p:txBody>
          <a:bodyPr wrap="none" rtlCol="0" anchor="t">
            <a:spAutoFit/>
          </a:bodyPr>
          <a:lstStyle/>
          <a:p>
            <a:r>
              <a:rPr lang="zh-CN" altLang="en-US" sz="3200" b="1">
                <a:solidFill>
                  <a:srgbClr val="FF0000"/>
                </a:solidFill>
                <a:ea typeface="Arial" panose="020B0604020202020204" pitchFamily="34" charset="0"/>
                <a:cs typeface="Arial" panose="020B0604020202020204" pitchFamily="34" charset="0"/>
                <a:sym typeface="+mn-ea"/>
              </a:rPr>
              <a:t>防衰老的(anti与 aging间不加连字符)</a:t>
            </a:r>
          </a:p>
        </p:txBody>
      </p:sp>
      <p:sp>
        <p:nvSpPr>
          <p:cNvPr id="5" name="文本框 4"/>
          <p:cNvSpPr txBox="1"/>
          <p:nvPr/>
        </p:nvSpPr>
        <p:spPr>
          <a:xfrm>
            <a:off x="403225" y="1936115"/>
            <a:ext cx="8369300" cy="953135"/>
          </a:xfrm>
          <a:prstGeom prst="rect">
            <a:avLst/>
          </a:prstGeom>
          <a:noFill/>
        </p:spPr>
        <p:txBody>
          <a:bodyPr wrap="square" rtlCol="0" anchor="t">
            <a:spAutoFit/>
          </a:bodyPr>
          <a:lstStyle/>
          <a:p>
            <a:r>
              <a:rPr lang="zh-CN" altLang="en-US" sz="2800">
                <a:solidFill>
                  <a:srgbClr val="FF0000"/>
                </a:solidFill>
                <a:ea typeface="Arial" panose="020B0604020202020204" pitchFamily="34" charset="0"/>
                <a:cs typeface="Arial" panose="020B0604020202020204" pitchFamily="34" charset="0"/>
                <a:sym typeface="+mn-ea"/>
              </a:rPr>
              <a:t>四环素(</a:t>
            </a:r>
            <a:r>
              <a:rPr lang="en-US" altLang="zh-CN" sz="2800">
                <a:solidFill>
                  <a:srgbClr val="FF0000"/>
                </a:solidFill>
                <a:ea typeface="Arial" panose="020B0604020202020204" pitchFamily="34" charset="0"/>
                <a:cs typeface="Arial" panose="020B0604020202020204" pitchFamily="34" charset="0"/>
                <a:sym typeface="+mn-ea"/>
              </a:rPr>
              <a:t>t</a:t>
            </a:r>
            <a:r>
              <a:rPr lang="zh-CN" altLang="en-US" sz="2800">
                <a:solidFill>
                  <a:srgbClr val="FF0000"/>
                </a:solidFill>
                <a:ea typeface="Arial" panose="020B0604020202020204" pitchFamily="34" charset="0"/>
                <a:cs typeface="Arial" panose="020B0604020202020204" pitchFamily="34" charset="0"/>
                <a:sym typeface="+mn-ea"/>
              </a:rPr>
              <a:t>etra-“四”，cycl(ic))“环”，-ine某ー类化学物质)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0970" y="492760"/>
            <a:ext cx="8664575" cy="4507865"/>
          </a:xfrm>
          <a:prstGeom prst="rect">
            <a:avLst/>
          </a:prstGeom>
          <a:noFill/>
        </p:spPr>
        <p:txBody>
          <a:bodyPr wrap="square" rtlCol="0" anchor="t">
            <a:spAutoFit/>
          </a:bodyPr>
          <a:lstStyle/>
          <a:p>
            <a:r>
              <a:rPr lang="zh-CN" altLang="en-US">
                <a:ea typeface="Arial" panose="020B0604020202020204" pitchFamily="34" charset="0"/>
                <a:cs typeface="Arial" panose="020B0604020202020204" pitchFamily="34" charset="0"/>
                <a:sym typeface="+mn-ea"/>
              </a:rPr>
              <a:t>mascon </a:t>
            </a:r>
          </a:p>
          <a:p>
            <a:endParaRPr lang="zh-CN" altLang="en-US">
              <a:ea typeface="Arial" panose="020B0604020202020204" pitchFamily="34" charset="0"/>
              <a:cs typeface="Arial" panose="020B0604020202020204" pitchFamily="34" charset="0"/>
              <a:sym typeface="+mn-ea"/>
            </a:endParaRPr>
          </a:p>
          <a:p>
            <a:r>
              <a:rPr lang="zh-CN" altLang="en-US">
                <a:ea typeface="Arial" panose="020B0604020202020204" pitchFamily="34" charset="0"/>
                <a:cs typeface="Arial" panose="020B0604020202020204" pitchFamily="34" charset="0"/>
                <a:sym typeface="+mn-ea"/>
              </a:rPr>
              <a:t>gravimeter </a:t>
            </a:r>
          </a:p>
          <a:p>
            <a:r>
              <a:rPr lang="en-US" altLang="zh-CN">
                <a:ea typeface="Arial" panose="020B0604020202020204" pitchFamily="34" charset="0"/>
                <a:cs typeface="Arial" panose="020B0604020202020204" pitchFamily="34" charset="0"/>
                <a:sym typeface="+mn-ea"/>
              </a:rPr>
              <a:t>lab </a:t>
            </a:r>
            <a:r>
              <a:rPr lang="zh-CN" altLang="en-US">
                <a:ea typeface="Arial" panose="020B0604020202020204" pitchFamily="34" charset="0"/>
                <a:cs typeface="Arial" panose="020B0604020202020204" pitchFamily="34" charset="0"/>
                <a:sym typeface="+mn-ea"/>
              </a:rPr>
              <a:t>实验室(截取 laboratory前3个字母)</a:t>
            </a:r>
            <a:endParaRPr lang="zh-CN" altLang="en-US">
              <a:ea typeface="Arial" panose="020B0604020202020204" pitchFamily="34" charset="0"/>
              <a:cs typeface="Arial" panose="020B0604020202020204" pitchFamily="34" charset="0"/>
            </a:endParaRPr>
          </a:p>
          <a:p>
            <a:r>
              <a:rPr lang="zh-CN" altLang="en-US">
                <a:ea typeface="Arial" panose="020B0604020202020204" pitchFamily="34" charset="0"/>
                <a:cs typeface="Arial" panose="020B0604020202020204" pitchFamily="34" charset="0"/>
                <a:sym typeface="+mn-ea"/>
              </a:rPr>
              <a:t>XRD </a:t>
            </a:r>
          </a:p>
          <a:p>
            <a:endParaRPr lang="zh-CN" altLang="en-US">
              <a:ea typeface="Arial" panose="020B0604020202020204" pitchFamily="34" charset="0"/>
              <a:cs typeface="Arial" panose="020B0604020202020204" pitchFamily="34" charset="0"/>
              <a:sym typeface="+mn-ea"/>
            </a:endParaRPr>
          </a:p>
          <a:p>
            <a:r>
              <a:rPr lang="zh-CN" altLang="en-US">
                <a:ea typeface="Arial" panose="020B0604020202020204" pitchFamily="34" charset="0"/>
                <a:cs typeface="Arial" panose="020B0604020202020204" pitchFamily="34" charset="0"/>
                <a:sym typeface="+mn-ea"/>
              </a:rPr>
              <a:t>SEM </a:t>
            </a:r>
            <a:endParaRPr lang="zh-CN" altLang="en-US">
              <a:ea typeface="Arial" panose="020B0604020202020204" pitchFamily="34" charset="0"/>
              <a:cs typeface="Arial" panose="020B0604020202020204" pitchFamily="34" charset="0"/>
            </a:endParaRPr>
          </a:p>
        </p:txBody>
      </p:sp>
      <p:sp>
        <p:nvSpPr>
          <p:cNvPr id="3" name="文本框 2"/>
          <p:cNvSpPr txBox="1"/>
          <p:nvPr/>
        </p:nvSpPr>
        <p:spPr>
          <a:xfrm>
            <a:off x="1896110" y="553085"/>
            <a:ext cx="7157720" cy="1168400"/>
          </a:xfrm>
          <a:prstGeom prst="rect">
            <a:avLst/>
          </a:prstGeom>
          <a:noFill/>
        </p:spPr>
        <p:txBody>
          <a:bodyPr wrap="square" rtlCol="0" anchor="t">
            <a:spAutoFit/>
          </a:bodyPr>
          <a:lstStyle/>
          <a:p>
            <a:r>
              <a:rPr lang="zh-CN" altLang="en-US" dirty="0">
                <a:solidFill>
                  <a:srgbClr val="FF0000"/>
                </a:solidFill>
                <a:ea typeface="Arial" panose="020B0604020202020204" pitchFamily="34" charset="0"/>
                <a:cs typeface="Arial" panose="020B0604020202020204" pitchFamily="34" charset="0"/>
                <a:sym typeface="+mn-ea"/>
              </a:rPr>
              <a:t>质量密集的物质(mass与 concentration两词各取前3个字母)</a:t>
            </a:r>
          </a:p>
        </p:txBody>
      </p:sp>
      <p:sp>
        <p:nvSpPr>
          <p:cNvPr id="4" name="文本框 3"/>
          <p:cNvSpPr txBox="1"/>
          <p:nvPr/>
        </p:nvSpPr>
        <p:spPr>
          <a:xfrm>
            <a:off x="2489518" y="1826895"/>
            <a:ext cx="6680835" cy="521970"/>
          </a:xfrm>
          <a:prstGeom prst="rect">
            <a:avLst/>
          </a:prstGeom>
          <a:noFill/>
        </p:spPr>
        <p:txBody>
          <a:bodyPr wrap="none" rtlCol="0" anchor="t">
            <a:spAutoFit/>
          </a:bodyPr>
          <a:lstStyle/>
          <a:p>
            <a:r>
              <a:rPr lang="zh-CN" altLang="en-US" sz="2800">
                <a:solidFill>
                  <a:srgbClr val="FF0000"/>
                </a:solidFill>
                <a:ea typeface="Arial" panose="020B0604020202020204" pitchFamily="34" charset="0"/>
                <a:cs typeface="Arial" panose="020B0604020202020204" pitchFamily="34" charset="0"/>
                <a:sym typeface="+mn-ea"/>
              </a:rPr>
              <a:t>比重计( gravity的前4个字母与 meter合成)</a:t>
            </a:r>
          </a:p>
        </p:txBody>
      </p:sp>
      <p:sp>
        <p:nvSpPr>
          <p:cNvPr id="5" name="文本框 4"/>
          <p:cNvSpPr txBox="1"/>
          <p:nvPr/>
        </p:nvSpPr>
        <p:spPr>
          <a:xfrm>
            <a:off x="960755" y="3605530"/>
            <a:ext cx="8075930" cy="629920"/>
          </a:xfrm>
          <a:prstGeom prst="rect">
            <a:avLst/>
          </a:prstGeom>
          <a:noFill/>
        </p:spPr>
        <p:txBody>
          <a:bodyPr wrap="none" rtlCol="0" anchor="t">
            <a:spAutoFit/>
          </a:bodyPr>
          <a:lstStyle/>
          <a:p>
            <a:r>
              <a:rPr lang="zh-CN" altLang="en-US">
                <a:solidFill>
                  <a:srgbClr val="FF0000"/>
                </a:solidFill>
                <a:ea typeface="Arial" panose="020B0604020202020204" pitchFamily="34" charset="0"/>
                <a:cs typeface="Arial" panose="020B0604020202020204" pitchFamily="34" charset="0"/>
                <a:sym typeface="+mn-ea"/>
              </a:rPr>
              <a:t>X射线行射(由 X-ray Diffraction缩略而成)</a:t>
            </a:r>
          </a:p>
        </p:txBody>
      </p:sp>
      <p:sp>
        <p:nvSpPr>
          <p:cNvPr id="6" name="文本框 5"/>
          <p:cNvSpPr txBox="1"/>
          <p:nvPr/>
        </p:nvSpPr>
        <p:spPr>
          <a:xfrm>
            <a:off x="537210" y="4991735"/>
            <a:ext cx="8349615" cy="1168400"/>
          </a:xfrm>
          <a:prstGeom prst="rect">
            <a:avLst/>
          </a:prstGeom>
          <a:noFill/>
        </p:spPr>
        <p:txBody>
          <a:bodyPr wrap="square" rtlCol="0" anchor="t">
            <a:spAutoFit/>
          </a:bodyPr>
          <a:lstStyle/>
          <a:p>
            <a:r>
              <a:rPr lang="zh-CN" altLang="en-US">
                <a:solidFill>
                  <a:srgbClr val="FF0000"/>
                </a:solidFill>
                <a:ea typeface="Arial" panose="020B0604020202020204" pitchFamily="34" charset="0"/>
                <a:cs typeface="Arial" panose="020B0604020202020204" pitchFamily="34" charset="0"/>
                <a:sym typeface="+mn-ea"/>
              </a:rPr>
              <a:t>扫描电子显徽镜(由 scanning electron microscope缩略而成)</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H%7PVDK9202PBZTX]KUH7L4"/>
          <p:cNvPicPr>
            <a:picLocks noChangeAspect="1"/>
          </p:cNvPicPr>
          <p:nvPr/>
        </p:nvPicPr>
        <p:blipFill>
          <a:blip r:embed="rId2"/>
          <a:stretch>
            <a:fillRect/>
          </a:stretch>
        </p:blipFill>
        <p:spPr>
          <a:xfrm>
            <a:off x="-6350" y="1250950"/>
            <a:ext cx="9156065" cy="4157980"/>
          </a:xfrm>
          <a:prstGeom prst="rect">
            <a:avLst/>
          </a:prstGeom>
        </p:spPr>
      </p:pic>
      <p:sp>
        <p:nvSpPr>
          <p:cNvPr id="3" name="椭圆 2"/>
          <p:cNvSpPr/>
          <p:nvPr/>
        </p:nvSpPr>
        <p:spPr>
          <a:xfrm>
            <a:off x="4643755" y="1628775"/>
            <a:ext cx="1007745" cy="432435"/>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4" name="椭圆 3"/>
          <p:cNvSpPr/>
          <p:nvPr/>
        </p:nvSpPr>
        <p:spPr>
          <a:xfrm>
            <a:off x="-6350" y="3113405"/>
            <a:ext cx="1904365" cy="432435"/>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5" name="椭圆 4"/>
          <p:cNvSpPr/>
          <p:nvPr/>
        </p:nvSpPr>
        <p:spPr>
          <a:xfrm>
            <a:off x="1315085" y="4976495"/>
            <a:ext cx="2048510" cy="432435"/>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0`1)S8O@WSLL`86VGK6@%NH"/>
          <p:cNvPicPr>
            <a:picLocks noChangeAspect="1"/>
          </p:cNvPicPr>
          <p:nvPr/>
        </p:nvPicPr>
        <p:blipFill>
          <a:blip r:embed="rId2"/>
          <a:stretch>
            <a:fillRect/>
          </a:stretch>
        </p:blipFill>
        <p:spPr>
          <a:xfrm>
            <a:off x="13970" y="600075"/>
            <a:ext cx="8994140" cy="5161915"/>
          </a:xfrm>
          <a:prstGeom prst="rect">
            <a:avLst/>
          </a:prstGeom>
        </p:spPr>
      </p:pic>
      <p:sp>
        <p:nvSpPr>
          <p:cNvPr id="4" name="椭圆 3"/>
          <p:cNvSpPr/>
          <p:nvPr/>
        </p:nvSpPr>
        <p:spPr>
          <a:xfrm>
            <a:off x="803275" y="1226185"/>
            <a:ext cx="1811655" cy="678180"/>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3" name="椭圆 2"/>
          <p:cNvSpPr/>
          <p:nvPr/>
        </p:nvSpPr>
        <p:spPr>
          <a:xfrm>
            <a:off x="5599430" y="3145790"/>
            <a:ext cx="850900" cy="432435"/>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
        <p:nvSpPr>
          <p:cNvPr id="5" name="椭圆 4"/>
          <p:cNvSpPr/>
          <p:nvPr/>
        </p:nvSpPr>
        <p:spPr>
          <a:xfrm>
            <a:off x="542925" y="3717290"/>
            <a:ext cx="1811655" cy="678180"/>
          </a:xfrm>
          <a:prstGeom prst="ellipse">
            <a:avLst/>
          </a:prstGeom>
          <a:noFill/>
          <a:ln w="28575" cap="flat" cmpd="sng" algn="ctr">
            <a:solidFill>
              <a:srgbClr val="FF33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en-US" sz="3500" b="0" i="0" u="none" strike="noStrike" cap="none" normalizeH="0" baseline="0">
              <a:ln>
                <a:noFill/>
              </a:ln>
              <a:solidFill>
                <a:schemeClr val="tx1"/>
              </a:solidFill>
              <a:effectLst/>
              <a:ea typeface="Arial" panose="020B0604020202020204" pitchFamily="34" charset="0"/>
              <a:cs typeface="Arial" panose="020B0604020202020204" pitchFamily="34" charset="0"/>
            </a:endParaRP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2550" y="26670"/>
            <a:ext cx="2540000" cy="62992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4.句子</a:t>
            </a:r>
          </a:p>
        </p:txBody>
      </p:sp>
      <p:sp>
        <p:nvSpPr>
          <p:cNvPr id="3" name="文本框 2"/>
          <p:cNvSpPr txBox="1"/>
          <p:nvPr/>
        </p:nvSpPr>
        <p:spPr>
          <a:xfrm>
            <a:off x="149860" y="848995"/>
            <a:ext cx="8622030" cy="1134413"/>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科技英语多使用长句和被动句，大量使用名词化结构( nominalization)和非限定动词，还经常使用后置定语。</a:t>
            </a:r>
          </a:p>
        </p:txBody>
      </p:sp>
      <p:sp>
        <p:nvSpPr>
          <p:cNvPr id="4" name="文本框 3"/>
          <p:cNvSpPr txBox="1"/>
          <p:nvPr/>
        </p:nvSpPr>
        <p:spPr>
          <a:xfrm>
            <a:off x="265430" y="2417445"/>
            <a:ext cx="2540000" cy="62992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(1)长句</a:t>
            </a:r>
          </a:p>
        </p:txBody>
      </p:sp>
      <p:sp>
        <p:nvSpPr>
          <p:cNvPr id="5" name="文本框 4"/>
          <p:cNvSpPr txBox="1"/>
          <p:nvPr/>
        </p:nvSpPr>
        <p:spPr>
          <a:xfrm>
            <a:off x="265430" y="3245485"/>
            <a:ext cx="8613775" cy="1134413"/>
          </a:xfrm>
          <a:prstGeom prst="rect">
            <a:avLst/>
          </a:prstGeom>
          <a:noFill/>
        </p:spPr>
        <p:txBody>
          <a:bodyPr wrap="square" rtlCol="0" anchor="t">
            <a:spAutoFit/>
          </a:bodyPr>
          <a:lstStyle/>
          <a:p>
            <a:pPr>
              <a:lnSpc>
                <a:spcPct val="150000"/>
              </a:lnSpc>
            </a:pPr>
            <a:r>
              <a:rPr lang="zh-CN" altLang="en-US" sz="2400" b="1">
                <a:ea typeface="Arial" panose="020B0604020202020204" pitchFamily="34" charset="0"/>
                <a:cs typeface="Arial" panose="020B0604020202020204" pitchFamily="34" charset="0"/>
              </a:rPr>
              <a:t>为了表述一个复杂概念，使之逻辑严密，科技文章中往往出现许多长句。有的句子甚至多达七八十个词。</a:t>
            </a:r>
          </a:p>
        </p:txBody>
      </p:sp>
      <p:cxnSp>
        <p:nvCxnSpPr>
          <p:cNvPr id="6" name="直接连接符 5"/>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91680" y="188638"/>
            <a:ext cx="5976664" cy="830997"/>
          </a:xfrm>
          <a:prstGeom prst="rect">
            <a:avLst/>
          </a:prstGeom>
        </p:spPr>
        <p:txBody>
          <a:bodyPr wrap="square">
            <a:spAutoFit/>
          </a:bodyPr>
          <a:lstStyle/>
          <a:p>
            <a:pPr algn="ctr"/>
            <a:r>
              <a:rPr lang="zh-CN" altLang="zh-CN" sz="2400" b="1" dirty="0">
                <a:solidFill>
                  <a:srgbClr val="FF0000"/>
                </a:solidFill>
                <a:latin typeface="Comic Sans MS" pitchFamily="66" charset="0"/>
              </a:rPr>
              <a:t> </a:t>
            </a:r>
            <a:r>
              <a:rPr lang="en-US" altLang="zh-CN" sz="2400" b="1" dirty="0">
                <a:solidFill>
                  <a:srgbClr val="FF0000"/>
                </a:solidFill>
                <a:latin typeface="Comic Sans MS" pitchFamily="66" charset="0"/>
              </a:rPr>
              <a:t>Petrochemical Industry-Petroleum Refinery Distillation</a:t>
            </a:r>
            <a:endParaRPr lang="zh-CN" altLang="zh-CN" sz="2400" b="1" dirty="0">
              <a:solidFill>
                <a:srgbClr val="FF0000"/>
              </a:solidFill>
              <a:latin typeface="Comic Sans MS" pitchFamily="66" charset="0"/>
            </a:endParaRPr>
          </a:p>
        </p:txBody>
      </p:sp>
      <p:sp>
        <p:nvSpPr>
          <p:cNvPr id="3" name="矩形 2"/>
          <p:cNvSpPr/>
          <p:nvPr/>
        </p:nvSpPr>
        <p:spPr>
          <a:xfrm>
            <a:off x="323528" y="1124744"/>
            <a:ext cx="8568952" cy="2308324"/>
          </a:xfrm>
          <a:prstGeom prst="rect">
            <a:avLst/>
          </a:prstGeom>
        </p:spPr>
        <p:txBody>
          <a:bodyPr wrap="square">
            <a:spAutoFit/>
          </a:bodyPr>
          <a:lstStyle/>
          <a:p>
            <a:r>
              <a:rPr lang="zh-CN" altLang="zh-CN" sz="2400" dirty="0">
                <a:latin typeface="Comic Sans MS" pitchFamily="66" charset="0"/>
              </a:rPr>
              <a:t> </a:t>
            </a:r>
            <a:r>
              <a:rPr lang="en-US" altLang="zh-CN" sz="2400" dirty="0">
                <a:latin typeface="Comic Sans MS" pitchFamily="66" charset="0"/>
              </a:rPr>
              <a:t>A petroleum refinery is an installation that manufactures finished petroleum products from crude oil, natural gas liquids, and other </a:t>
            </a:r>
            <a:r>
              <a:rPr lang="en-US" altLang="zh-CN" sz="2400" dirty="0">
                <a:solidFill>
                  <a:schemeClr val="bg2">
                    <a:lumMod val="60000"/>
                    <a:lumOff val="40000"/>
                  </a:schemeClr>
                </a:solidFill>
                <a:latin typeface="Comic Sans MS" pitchFamily="66" charset="0"/>
              </a:rPr>
              <a:t>hydrocarbons</a:t>
            </a:r>
            <a:r>
              <a:rPr lang="en-US" altLang="zh-CN" sz="2400" dirty="0">
                <a:latin typeface="Comic Sans MS" pitchFamily="66" charset="0"/>
              </a:rPr>
              <a:t>. Refined petroleum products include but are not limited to </a:t>
            </a:r>
            <a:r>
              <a:rPr lang="en-US" altLang="zh-CN" sz="2400" dirty="0" err="1">
                <a:solidFill>
                  <a:schemeClr val="bg2">
                    <a:lumMod val="60000"/>
                    <a:lumOff val="40000"/>
                  </a:schemeClr>
                </a:solidFill>
                <a:latin typeface="Comic Sans MS" pitchFamily="66" charset="0"/>
              </a:rPr>
              <a:t>gasolines</a:t>
            </a:r>
            <a:r>
              <a:rPr lang="en-US" altLang="zh-CN" sz="2400" dirty="0">
                <a:latin typeface="Comic Sans MS" pitchFamily="66" charset="0"/>
              </a:rPr>
              <a:t>, </a:t>
            </a:r>
            <a:r>
              <a:rPr lang="en-US" altLang="zh-CN" sz="2400" dirty="0">
                <a:solidFill>
                  <a:srgbClr val="FF0000"/>
                </a:solidFill>
                <a:latin typeface="Comic Sans MS" pitchFamily="66" charset="0"/>
              </a:rPr>
              <a:t>kerosene</a:t>
            </a:r>
            <a:r>
              <a:rPr lang="en-US" altLang="zh-CN" sz="2400" dirty="0">
                <a:latin typeface="Comic Sans MS" pitchFamily="66" charset="0"/>
              </a:rPr>
              <a:t>, distillate fuel oils, liquefied petroleum gas, </a:t>
            </a:r>
            <a:r>
              <a:rPr lang="en-US" altLang="zh-CN" sz="2400" dirty="0">
                <a:solidFill>
                  <a:srgbClr val="FF0000"/>
                </a:solidFill>
                <a:latin typeface="Comic Sans MS" pitchFamily="66" charset="0"/>
              </a:rPr>
              <a:t>asphalt</a:t>
            </a:r>
            <a:r>
              <a:rPr lang="en-US" altLang="zh-CN" sz="2400" dirty="0">
                <a:latin typeface="Comic Sans MS" pitchFamily="66" charset="0"/>
              </a:rPr>
              <a:t>, </a:t>
            </a:r>
            <a:r>
              <a:rPr lang="en-US" altLang="zh-CN" sz="2400" dirty="0">
                <a:solidFill>
                  <a:schemeClr val="bg2">
                    <a:lumMod val="60000"/>
                    <a:lumOff val="40000"/>
                  </a:schemeClr>
                </a:solidFill>
                <a:latin typeface="Comic Sans MS" pitchFamily="66" charset="0"/>
              </a:rPr>
              <a:t>lubricating oils</a:t>
            </a:r>
            <a:r>
              <a:rPr lang="en-US" altLang="zh-CN" sz="2400" dirty="0">
                <a:latin typeface="Comic Sans MS" pitchFamily="66" charset="0"/>
              </a:rPr>
              <a:t>, </a:t>
            </a:r>
            <a:r>
              <a:rPr lang="en-US" altLang="zh-CN" sz="2400" dirty="0">
                <a:solidFill>
                  <a:schemeClr val="bg2">
                    <a:lumMod val="60000"/>
                    <a:lumOff val="40000"/>
                  </a:schemeClr>
                </a:solidFill>
                <a:latin typeface="Comic Sans MS" pitchFamily="66" charset="0"/>
              </a:rPr>
              <a:t>diesel</a:t>
            </a:r>
            <a:r>
              <a:rPr lang="en-US" altLang="zh-CN" sz="2400" dirty="0">
                <a:latin typeface="Comic Sans MS" pitchFamily="66" charset="0"/>
              </a:rPr>
              <a:t> fuels, and residual fuels.</a:t>
            </a:r>
            <a:endParaRPr lang="zh-CN" altLang="zh-CN" sz="2400" dirty="0">
              <a:latin typeface="Comic Sans MS" pitchFamily="66" charset="0"/>
            </a:endParaRPr>
          </a:p>
        </p:txBody>
      </p:sp>
      <p:sp>
        <p:nvSpPr>
          <p:cNvPr id="4" name="矩形 3"/>
          <p:cNvSpPr/>
          <p:nvPr/>
        </p:nvSpPr>
        <p:spPr>
          <a:xfrm>
            <a:off x="395536" y="3789040"/>
            <a:ext cx="8424936" cy="1682577"/>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炼油厂是一个用原油、液化天然气和其他碳氢化合物生产成品油的装置。精炼石油产品包括但不限于汽油、煤油、馏出燃料油、液化石油气、沥青、润滑油、柴油和残余燃料。</a:t>
            </a:r>
          </a:p>
        </p:txBody>
      </p:sp>
      <p:cxnSp>
        <p:nvCxnSpPr>
          <p:cNvPr id="5" name="直接连接符 4"/>
          <p:cNvCxnSpPr/>
          <p:nvPr/>
        </p:nvCxnSpPr>
        <p:spPr bwMode="auto">
          <a:xfrm>
            <a:off x="268605" y="1052736"/>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53045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6675" y="51435"/>
            <a:ext cx="2540000" cy="62992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(2)被动句</a:t>
            </a:r>
          </a:p>
        </p:txBody>
      </p:sp>
      <p:sp>
        <p:nvSpPr>
          <p:cNvPr id="3" name="文本框 2"/>
          <p:cNvSpPr txBox="1"/>
          <p:nvPr/>
        </p:nvSpPr>
        <p:spPr>
          <a:xfrm>
            <a:off x="181610" y="857885"/>
            <a:ext cx="8780145" cy="6265561"/>
          </a:xfrm>
          <a:prstGeom prst="rect">
            <a:avLst/>
          </a:prstGeom>
          <a:noFill/>
        </p:spPr>
        <p:txBody>
          <a:bodyPr wrap="square" rtlCol="0" anchor="t">
            <a:spAutoFit/>
          </a:bodyPr>
          <a:lstStyle/>
          <a:p>
            <a:pPr>
              <a:lnSpc>
                <a:spcPct val="150000"/>
              </a:lnSpc>
            </a:pPr>
            <a:r>
              <a:rPr lang="zh-CN" altLang="en-US" sz="2400" dirty="0">
                <a:ea typeface="Arial" panose="020B0604020202020204" pitchFamily="34" charset="0"/>
                <a:cs typeface="Arial" panose="020B0604020202020204" pitchFamily="34" charset="0"/>
              </a:rPr>
              <a:t>科技人员在研究和解决科技问题时尊重客观，重视事实和方法，性能和特征、规律和推</a:t>
            </a:r>
            <a:r>
              <a:rPr lang="zh-CN" altLang="en-US" sz="2400" dirty="0">
                <a:ea typeface="Arial" panose="020B0604020202020204" pitchFamily="34" charset="0"/>
                <a:cs typeface="Arial" panose="020B0604020202020204" pitchFamily="34" charset="0"/>
                <a:sym typeface="+mn-ea"/>
              </a:rPr>
              <a:t>理。因此，</a:t>
            </a:r>
            <a:r>
              <a:rPr lang="zh-CN" altLang="en-US" sz="2400" dirty="0">
                <a:ea typeface="Arial" panose="020B0604020202020204" pitchFamily="34" charset="0"/>
                <a:cs typeface="Arial" panose="020B0604020202020204" pitchFamily="34" charset="0"/>
              </a:rPr>
              <a:t>使用第一人称会给读者造成作者主观臆断的印象，使用第二人称则会使读者产生主观性。正因为这样，</a:t>
            </a:r>
            <a:r>
              <a:rPr lang="zh-CN" altLang="en-US" sz="2400" b="1" u="sng" dirty="0">
                <a:solidFill>
                  <a:srgbClr val="FF0000"/>
                </a:solidFill>
                <a:ea typeface="Arial" panose="020B0604020202020204" pitchFamily="34" charset="0"/>
                <a:cs typeface="Arial" panose="020B0604020202020204" pitchFamily="34" charset="0"/>
              </a:rPr>
              <a:t>在科技文献中通常</a:t>
            </a:r>
            <a:r>
              <a:rPr lang="zh-CN" altLang="en-US" sz="2400" b="1" u="sng" dirty="0">
                <a:solidFill>
                  <a:srgbClr val="FF0000"/>
                </a:solidFill>
                <a:ea typeface="Arial" panose="020B0604020202020204" pitchFamily="34" charset="0"/>
                <a:cs typeface="Arial" panose="020B0604020202020204" pitchFamily="34" charset="0"/>
                <a:sym typeface="+mn-ea"/>
              </a:rPr>
              <a:t>主要是使用非人称(无生命第三人称)的语气进行客观叙述，从而也较多使用被动句</a:t>
            </a:r>
            <a:r>
              <a:rPr lang="zh-CN" altLang="en-US" sz="2400" dirty="0">
                <a:solidFill>
                  <a:srgbClr val="FF0000"/>
                </a:solidFill>
                <a:ea typeface="Arial" panose="020B0604020202020204" pitchFamily="34" charset="0"/>
                <a:cs typeface="Arial" panose="020B0604020202020204" pitchFamily="34" charset="0"/>
                <a:sym typeface="+mn-ea"/>
              </a:rPr>
              <a:t>。</a:t>
            </a:r>
            <a:r>
              <a:rPr lang="zh-CN" altLang="en-US" sz="2400" dirty="0">
                <a:ea typeface="Arial" panose="020B0604020202020204" pitchFamily="34" charset="0"/>
                <a:cs typeface="Arial" panose="020B0604020202020204" pitchFamily="34" charset="0"/>
                <a:sym typeface="+mn-ea"/>
              </a:rPr>
              <a:t>被动语态数量之多，可以占到全部谓语动词的1</a:t>
            </a:r>
            <a:r>
              <a:rPr lang="en-US" altLang="zh-CN" sz="2400" dirty="0">
                <a:ea typeface="Arial" panose="020B0604020202020204" pitchFamily="34" charset="0"/>
                <a:cs typeface="Arial" panose="020B0604020202020204" pitchFamily="34" charset="0"/>
                <a:sym typeface="+mn-ea"/>
              </a:rPr>
              <a:t>/</a:t>
            </a:r>
            <a:r>
              <a:rPr lang="zh-CN" altLang="en-US" sz="2400" dirty="0">
                <a:ea typeface="Arial" panose="020B0604020202020204" pitchFamily="34" charset="0"/>
                <a:cs typeface="Arial" panose="020B0604020202020204" pitchFamily="34" charset="0"/>
                <a:sym typeface="+mn-ea"/>
              </a:rPr>
              <a:t>3到1/2以上。此外，</a:t>
            </a:r>
            <a:r>
              <a:rPr lang="zh-CN" altLang="en-US" sz="2400" b="1" u="sng" dirty="0">
                <a:solidFill>
                  <a:srgbClr val="FF0000"/>
                </a:solidFill>
                <a:ea typeface="Arial" panose="020B0604020202020204" pitchFamily="34" charset="0"/>
                <a:cs typeface="Arial" panose="020B0604020202020204" pitchFamily="34" charset="0"/>
                <a:sym typeface="+mn-ea"/>
              </a:rPr>
              <a:t>科技文章将主要信息前置，放在主语部分，从而使句子更为简短、紧凑，使行文更加准确、严谨和精练，这也是广泛使用被动语态的主要原因</a:t>
            </a:r>
            <a:r>
              <a:rPr lang="zh-CN" altLang="en-US" sz="2400" dirty="0">
                <a:solidFill>
                  <a:srgbClr val="FF0000"/>
                </a:solidFill>
                <a:ea typeface="Arial" panose="020B0604020202020204" pitchFamily="34" charset="0"/>
                <a:cs typeface="Arial" panose="020B0604020202020204" pitchFamily="34" charset="0"/>
                <a:sym typeface="+mn-ea"/>
              </a:rPr>
              <a:t>。</a:t>
            </a:r>
            <a:endParaRPr lang="zh-CN" altLang="en-US" sz="2400" dirty="0">
              <a:solidFill>
                <a:srgbClr val="FF0000"/>
              </a:solidFill>
              <a:ea typeface="Arial" panose="020B0604020202020204" pitchFamily="34" charset="0"/>
              <a:cs typeface="Arial" panose="020B0604020202020204" pitchFamily="34" charset="0"/>
            </a:endParaRPr>
          </a:p>
          <a:p>
            <a:pPr>
              <a:lnSpc>
                <a:spcPct val="150000"/>
              </a:lnSpc>
            </a:pPr>
            <a:endParaRPr lang="zh-CN" altLang="en-US" sz="2400" dirty="0">
              <a:ea typeface="Arial" panose="020B0604020202020204" pitchFamily="34" charset="0"/>
              <a:cs typeface="Arial" panose="020B0604020202020204" pitchFamily="34" charset="0"/>
            </a:endParaRPr>
          </a:p>
          <a:p>
            <a:pPr>
              <a:lnSpc>
                <a:spcPct val="150000"/>
              </a:lnSpc>
            </a:pPr>
            <a:endParaRPr lang="zh-CN" altLang="en-US" sz="2400" dirty="0">
              <a:ea typeface="Arial" panose="020B0604020202020204" pitchFamily="34" charset="0"/>
              <a:cs typeface="Arial" panose="020B0604020202020204" pitchFamily="34" charset="0"/>
            </a:endParaRP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20345" y="883285"/>
            <a:ext cx="1195070" cy="629920"/>
          </a:xfrm>
          <a:prstGeom prst="rect">
            <a:avLst/>
          </a:prstGeom>
          <a:noFill/>
        </p:spPr>
        <p:txBody>
          <a:bodyPr wrap="none" rtlCol="0" anchor="t">
            <a:spAutoFit/>
          </a:bodyPr>
          <a:lstStyle/>
          <a:p>
            <a:r>
              <a:rPr lang="zh-CN" altLang="en-US">
                <a:ea typeface="Arial" panose="020B0604020202020204" pitchFamily="34" charset="0"/>
                <a:cs typeface="Arial" panose="020B0604020202020204" pitchFamily="34" charset="0"/>
                <a:sym typeface="+mn-ea"/>
              </a:rPr>
              <a:t>例如:</a:t>
            </a:r>
            <a:endParaRPr lang="zh-CN" altLang="en-US">
              <a:ea typeface="Arial" panose="020B0604020202020204" pitchFamily="34" charset="0"/>
              <a:cs typeface="Arial" panose="020B0604020202020204" pitchFamily="34" charset="0"/>
            </a:endParaRPr>
          </a:p>
        </p:txBody>
      </p:sp>
      <p:sp>
        <p:nvSpPr>
          <p:cNvPr id="3" name="文本框 2"/>
          <p:cNvSpPr txBox="1"/>
          <p:nvPr/>
        </p:nvSpPr>
        <p:spPr>
          <a:xfrm>
            <a:off x="330200" y="1513205"/>
            <a:ext cx="8377555" cy="629920"/>
          </a:xfrm>
          <a:prstGeom prst="rect">
            <a:avLst/>
          </a:prstGeom>
          <a:noFill/>
        </p:spPr>
        <p:txBody>
          <a:bodyPr wrap="square" rtlCol="0" anchor="t">
            <a:spAutoFit/>
          </a:bodyPr>
          <a:lstStyle/>
          <a:p>
            <a:r>
              <a:rPr lang="zh-CN" altLang="en-US" dirty="0">
                <a:ea typeface="Arial" panose="020B0604020202020204" pitchFamily="34" charset="0"/>
                <a:cs typeface="Arial" panose="020B0604020202020204" pitchFamily="34" charset="0"/>
              </a:rPr>
              <a:t>A bubble tower is used to distil petroleum</a:t>
            </a:r>
            <a:r>
              <a:rPr lang="en-US" altLang="zh-CN" dirty="0">
                <a:ea typeface="Arial" panose="020B0604020202020204" pitchFamily="34" charset="0"/>
                <a:cs typeface="Arial" panose="020B0604020202020204" pitchFamily="34" charset="0"/>
              </a:rPr>
              <a:t>.</a:t>
            </a:r>
          </a:p>
        </p:txBody>
      </p:sp>
      <p:sp>
        <p:nvSpPr>
          <p:cNvPr id="4" name="文本框 3"/>
          <p:cNvSpPr txBox="1"/>
          <p:nvPr/>
        </p:nvSpPr>
        <p:spPr>
          <a:xfrm>
            <a:off x="317500" y="2230120"/>
            <a:ext cx="8508365" cy="2545080"/>
          </a:xfrm>
          <a:prstGeom prst="rect">
            <a:avLst/>
          </a:prstGeom>
          <a:noFill/>
        </p:spPr>
        <p:txBody>
          <a:bodyPr wrap="square" rtlCol="0" anchor="t">
            <a:spAutoFit/>
          </a:bodyPr>
          <a:lstStyle/>
          <a:p>
            <a:r>
              <a:rPr lang="zh-CN" altLang="en-US">
                <a:ea typeface="Arial" panose="020B0604020202020204" pitchFamily="34" charset="0"/>
                <a:cs typeface="Arial" panose="020B0604020202020204" pitchFamily="34" charset="0"/>
              </a:rPr>
              <a:t>蒸馏石油时使用鼓泡塔。</a:t>
            </a:r>
          </a:p>
          <a:p>
            <a:r>
              <a:rPr lang="zh-CN" altLang="en-US" b="1">
                <a:solidFill>
                  <a:schemeClr val="bg2">
                    <a:lumMod val="60000"/>
                    <a:lumOff val="40000"/>
                  </a:schemeClr>
                </a:solidFill>
                <a:ea typeface="Arial" panose="020B0604020202020204" pitchFamily="34" charset="0"/>
                <a:cs typeface="Arial" panose="020B0604020202020204" pitchFamily="34" charset="0"/>
              </a:rPr>
              <a:t>而</a:t>
            </a:r>
            <a:r>
              <a:rPr lang="zh-CN" altLang="en-US" b="1" u="sng">
                <a:solidFill>
                  <a:schemeClr val="bg2">
                    <a:lumMod val="60000"/>
                    <a:lumOff val="40000"/>
                  </a:schemeClr>
                </a:solidFill>
                <a:ea typeface="Arial" panose="020B0604020202020204" pitchFamily="34" charset="0"/>
                <a:cs typeface="Arial" panose="020B0604020202020204" pitchFamily="34" charset="0"/>
              </a:rPr>
              <a:t>不说:</a:t>
            </a:r>
          </a:p>
          <a:p>
            <a:r>
              <a:rPr lang="zh-CN" altLang="en-US" b="1">
                <a:solidFill>
                  <a:srgbClr val="FF0000"/>
                </a:solidFill>
                <a:ea typeface="Arial" panose="020B0604020202020204" pitchFamily="34" charset="0"/>
                <a:cs typeface="Arial" panose="020B0604020202020204" pitchFamily="34" charset="0"/>
              </a:rPr>
              <a:t>We </a:t>
            </a:r>
            <a:r>
              <a:rPr lang="zh-CN" altLang="en-US">
                <a:ea typeface="Arial" panose="020B0604020202020204" pitchFamily="34" charset="0"/>
                <a:cs typeface="Arial" panose="020B0604020202020204" pitchFamily="34" charset="0"/>
              </a:rPr>
              <a:t>use a bubble tower to distil petroleum</a:t>
            </a:r>
          </a:p>
          <a:p>
            <a:r>
              <a:rPr lang="zh-CN" altLang="en-US">
                <a:ea typeface="Arial" panose="020B0604020202020204" pitchFamily="34" charset="0"/>
                <a:cs typeface="Arial" panose="020B0604020202020204" pitchFamily="34" charset="0"/>
              </a:rPr>
              <a:t> 我们用鼓泡塔蒸馆石油。</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0165" y="36830"/>
            <a:ext cx="3676015" cy="62992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(3)名词化结构</a:t>
            </a:r>
          </a:p>
        </p:txBody>
      </p:sp>
      <p:sp>
        <p:nvSpPr>
          <p:cNvPr id="3" name="文本框 2"/>
          <p:cNvSpPr txBox="1"/>
          <p:nvPr/>
        </p:nvSpPr>
        <p:spPr>
          <a:xfrm>
            <a:off x="222885" y="882650"/>
            <a:ext cx="8697595" cy="3978269"/>
          </a:xfrm>
          <a:prstGeom prst="rect">
            <a:avLst/>
          </a:prstGeom>
          <a:noFill/>
        </p:spPr>
        <p:txBody>
          <a:bodyPr wrap="square" rtlCol="0" anchor="t">
            <a:spAutoFit/>
          </a:bodyPr>
          <a:lstStyle/>
          <a:p>
            <a:pPr>
              <a:lnSpc>
                <a:spcPct val="150000"/>
              </a:lnSpc>
            </a:pPr>
            <a:r>
              <a:rPr lang="zh-CN" altLang="en-US" sz="2400" b="1" u="sng" dirty="0">
                <a:solidFill>
                  <a:srgbClr val="FF0000"/>
                </a:solidFill>
                <a:ea typeface="Arial" panose="020B0604020202020204" pitchFamily="34" charset="0"/>
                <a:cs typeface="Arial" panose="020B0604020202020204" pitchFamily="34" charset="0"/>
              </a:rPr>
              <a:t>名词化( nominalization)是指词性作用的名词性转换，包括起名词作用的非谓语动词和</a:t>
            </a:r>
          </a:p>
          <a:p>
            <a:pPr>
              <a:lnSpc>
                <a:spcPct val="150000"/>
              </a:lnSpc>
            </a:pPr>
            <a:r>
              <a:rPr lang="zh-CN" altLang="en-US" sz="2400" b="1" u="sng" dirty="0">
                <a:solidFill>
                  <a:srgbClr val="FF0000"/>
                </a:solidFill>
                <a:ea typeface="Arial" panose="020B0604020202020204" pitchFamily="34" charset="0"/>
                <a:cs typeface="Arial" panose="020B0604020202020204" pitchFamily="34" charset="0"/>
              </a:rPr>
              <a:t>与动词同根或同形的名词，也包括一些形容词来源的名词。</a:t>
            </a:r>
            <a:r>
              <a:rPr lang="zh-CN" altLang="en-US" sz="2400" dirty="0">
                <a:ea typeface="Arial" panose="020B0604020202020204" pitchFamily="34" charset="0"/>
                <a:cs typeface="Arial" panose="020B0604020202020204" pitchFamily="34" charset="0"/>
              </a:rPr>
              <a:t>名词化既可起名词的作用</a:t>
            </a:r>
            <a:r>
              <a:rPr lang="en-US" altLang="zh-CN" sz="2400" dirty="0">
                <a:ea typeface="Arial" panose="020B0604020202020204" pitchFamily="34" charset="0"/>
                <a:cs typeface="Arial" panose="020B0604020202020204" pitchFamily="34" charset="0"/>
              </a:rPr>
              <a:t>,</a:t>
            </a:r>
            <a:r>
              <a:rPr lang="zh-CN" altLang="en-US" sz="2400" dirty="0">
                <a:ea typeface="Arial" panose="020B0604020202020204" pitchFamily="34" charset="0"/>
                <a:cs typeface="Arial" panose="020B0604020202020204" pitchFamily="34" charset="0"/>
              </a:rPr>
              <a:t>也可以表达谓语动词或形容词所表达的内容，常伴有修饰成分或附加成分，构成短语。因此，句法上小到词或词组，大到句子段落</a:t>
            </a:r>
            <a:r>
              <a:rPr lang="en-US" altLang="zh-CN" sz="2400" dirty="0">
                <a:ea typeface="Arial" panose="020B0604020202020204" pitchFamily="34" charset="0"/>
                <a:cs typeface="Arial" panose="020B0604020202020204" pitchFamily="34" charset="0"/>
              </a:rPr>
              <a:t>,</a:t>
            </a:r>
            <a:r>
              <a:rPr lang="zh-CN" altLang="en-US" sz="2400" b="1" u="sng" dirty="0">
                <a:solidFill>
                  <a:srgbClr val="FF0000"/>
                </a:solidFill>
                <a:ea typeface="Arial" panose="020B0604020202020204" pitchFamily="34" charset="0"/>
                <a:cs typeface="Arial" panose="020B0604020202020204" pitchFamily="34" charset="0"/>
              </a:rPr>
              <a:t>都可以进行名词化处理，从而形成组合方式的名词化短语。</a:t>
            </a: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9225" y="843915"/>
            <a:ext cx="8779510" cy="1762277"/>
          </a:xfrm>
          <a:prstGeom prst="rect">
            <a:avLst/>
          </a:prstGeom>
          <a:noFill/>
        </p:spPr>
        <p:txBody>
          <a:bodyPr wrap="square" rtlCol="0" anchor="t">
            <a:spAutoFit/>
          </a:bodyPr>
          <a:lstStyle/>
          <a:p>
            <a:pPr>
              <a:lnSpc>
                <a:spcPct val="150000"/>
              </a:lnSpc>
            </a:pPr>
            <a:r>
              <a:rPr lang="zh-CN" altLang="en-US" sz="2400" dirty="0">
                <a:ea typeface="Arial" panose="020B0604020202020204" pitchFamily="34" charset="0"/>
                <a:cs typeface="Arial" panose="020B0604020202020204" pitchFamily="34" charset="0"/>
              </a:rPr>
              <a:t>名词化结构既可使行文简洁、表达客观、内容确切，也可使所含信息量增大。</a:t>
            </a:r>
            <a:r>
              <a:rPr lang="zh-CN" altLang="en-US" sz="2400" b="1" u="sng" dirty="0">
                <a:solidFill>
                  <a:srgbClr val="FF0000"/>
                </a:solidFill>
                <a:ea typeface="Arial" panose="020B0604020202020204" pitchFamily="34" charset="0"/>
                <a:cs typeface="Arial" panose="020B0604020202020204" pitchFamily="34" charset="0"/>
              </a:rPr>
              <a:t>科技英语</a:t>
            </a:r>
          </a:p>
          <a:p>
            <a:pPr>
              <a:lnSpc>
                <a:spcPct val="150000"/>
              </a:lnSpc>
            </a:pPr>
            <a:r>
              <a:rPr lang="zh-CN" altLang="en-US" sz="2400" b="1" u="sng" dirty="0">
                <a:solidFill>
                  <a:srgbClr val="FF0000"/>
                </a:solidFill>
                <a:ea typeface="Arial" panose="020B0604020202020204" pitchFamily="34" charset="0"/>
                <a:cs typeface="Arial" panose="020B0604020202020204" pitchFamily="34" charset="0"/>
              </a:rPr>
              <a:t>常强调存在的事实并非个别行为或现象，故名词化结构尤为常见。</a:t>
            </a:r>
          </a:p>
        </p:txBody>
      </p:sp>
      <p:sp>
        <p:nvSpPr>
          <p:cNvPr id="3" name="文本框 2"/>
          <p:cNvSpPr txBox="1"/>
          <p:nvPr/>
        </p:nvSpPr>
        <p:spPr>
          <a:xfrm>
            <a:off x="149225" y="2852936"/>
            <a:ext cx="8597900" cy="2353310"/>
          </a:xfrm>
          <a:prstGeom prst="rect">
            <a:avLst/>
          </a:prstGeom>
          <a:noFill/>
        </p:spPr>
        <p:txBody>
          <a:bodyPr wrap="square" rtlCol="0" anchor="t">
            <a:spAutoFit/>
          </a:bodyPr>
          <a:lstStyle/>
          <a:p>
            <a:r>
              <a:rPr lang="zh-CN" altLang="en-US" b="1" i="1" dirty="0">
                <a:solidFill>
                  <a:srgbClr val="0000FF"/>
                </a:solidFill>
                <a:ea typeface="Arial" panose="020B0604020202020204" pitchFamily="34" charset="0"/>
                <a:cs typeface="Arial" panose="020B0604020202020204" pitchFamily="34" charset="0"/>
              </a:rPr>
              <a:t>The shrinkage of the sun</a:t>
            </a:r>
            <a:r>
              <a:rPr lang="zh-CN" altLang="en-US" b="1" dirty="0">
                <a:ea typeface="Arial" panose="020B0604020202020204" pitchFamily="34" charset="0"/>
                <a:cs typeface="Arial" panose="020B0604020202020204" pitchFamily="34" charset="0"/>
              </a:rPr>
              <a:t> to this state would transform our oceans into ice and our atmosphere into liquid air</a:t>
            </a:r>
            <a:r>
              <a:rPr lang="en-US" altLang="zh-CN" b="1" dirty="0">
                <a:ea typeface="Arial" panose="020B0604020202020204" pitchFamily="34" charset="0"/>
                <a:cs typeface="Arial" panose="020B0604020202020204" pitchFamily="34" charset="0"/>
              </a:rPr>
              <a:t>.</a:t>
            </a:r>
            <a:endParaRPr lang="zh-CN" altLang="en-US" b="1" dirty="0">
              <a:ea typeface="Arial" panose="020B0604020202020204" pitchFamily="34" charset="0"/>
              <a:cs typeface="Arial" panose="020B0604020202020204" pitchFamily="34" charset="0"/>
            </a:endParaRPr>
          </a:p>
          <a:p>
            <a:endParaRPr lang="zh-CN" altLang="en-US" b="1" dirty="0">
              <a:ea typeface="Arial" panose="020B0604020202020204" pitchFamily="34" charset="0"/>
              <a:cs typeface="Arial" panose="020B0604020202020204" pitchFamily="34" charset="0"/>
            </a:endParaRPr>
          </a:p>
        </p:txBody>
      </p:sp>
      <p:sp>
        <p:nvSpPr>
          <p:cNvPr id="4" name="文本框 3"/>
          <p:cNvSpPr txBox="1"/>
          <p:nvPr/>
        </p:nvSpPr>
        <p:spPr>
          <a:xfrm>
            <a:off x="288607" y="4725144"/>
            <a:ext cx="8500745" cy="1134413"/>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sym typeface="+mn-ea"/>
              </a:rPr>
              <a:t>如果太阳收缩到这种状态，就会把海洋变成冰，把大气变为液化气</a:t>
            </a:r>
            <a:r>
              <a:rPr lang="en-US" altLang="zh-CN" sz="2400" b="1" dirty="0">
                <a:ea typeface="Arial" panose="020B0604020202020204" pitchFamily="34" charset="0"/>
                <a:cs typeface="Arial" panose="020B0604020202020204" pitchFamily="34" charset="0"/>
                <a:sym typeface="+mn-ea"/>
              </a:rPr>
              <a:t>.</a:t>
            </a:r>
            <a:endParaRPr lang="zh-CN" altLang="en-US" sz="2400" b="1" dirty="0">
              <a:ea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112" y="44624"/>
            <a:ext cx="5635625" cy="624840"/>
          </a:xfrm>
          <a:prstGeom prst="rect">
            <a:avLst/>
          </a:prstGeom>
          <a:noFill/>
        </p:spPr>
        <p:txBody>
          <a:bodyPr wrap="square" rtlCol="0" anchor="t">
            <a:spAutoFit/>
          </a:bodyPr>
          <a:lstStyle/>
          <a:p>
            <a:r>
              <a:rPr lang="zh-CN" altLang="en-US" b="1" dirty="0">
                <a:solidFill>
                  <a:schemeClr val="bg2">
                    <a:lumMod val="60000"/>
                    <a:lumOff val="40000"/>
                  </a:schemeClr>
                </a:solidFill>
                <a:ea typeface="Arial" panose="020B0604020202020204" pitchFamily="34" charset="0"/>
                <a:cs typeface="Arial" panose="020B0604020202020204" pitchFamily="34" charset="0"/>
              </a:rPr>
              <a:t>(4)非谓语动词 (非限定动词)</a:t>
            </a:r>
          </a:p>
        </p:txBody>
      </p:sp>
      <p:sp>
        <p:nvSpPr>
          <p:cNvPr id="3" name="文本框 2"/>
          <p:cNvSpPr txBox="1"/>
          <p:nvPr/>
        </p:nvSpPr>
        <p:spPr>
          <a:xfrm>
            <a:off x="194945" y="944880"/>
            <a:ext cx="8754110" cy="3904402"/>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rPr>
              <a:t>在科技作品中，人们往往要说明</a:t>
            </a:r>
            <a:r>
              <a:rPr lang="zh-CN" altLang="en-US" sz="2400" b="1" u="sng" dirty="0">
                <a:solidFill>
                  <a:schemeClr val="bg2">
                    <a:lumMod val="60000"/>
                    <a:lumOff val="40000"/>
                  </a:schemeClr>
                </a:solidFill>
                <a:ea typeface="Arial" panose="020B0604020202020204" pitchFamily="34" charset="0"/>
                <a:cs typeface="Arial" panose="020B0604020202020204" pitchFamily="34" charset="0"/>
              </a:rPr>
              <a:t>各个事物之间的关系，事物的位置和状态变化。如机器、产品、原料等的运动、来源、形式，产品的加工手段、工艺流程和仪器、设备的操作方法，这些都要求叙述严谨、准确</a:t>
            </a:r>
            <a:r>
              <a:rPr lang="zh-CN" altLang="en-US" sz="2400" b="1" dirty="0">
                <a:ea typeface="Arial" panose="020B0604020202020204" pitchFamily="34" charset="0"/>
                <a:cs typeface="Arial" panose="020B0604020202020204" pitchFamily="34" charset="0"/>
              </a:rPr>
              <a:t>。</a:t>
            </a:r>
            <a:r>
              <a:rPr lang="zh-CN" altLang="en-US" sz="2400" b="1" u="sng" dirty="0">
                <a:solidFill>
                  <a:srgbClr val="FF0000"/>
                </a:solidFill>
                <a:ea typeface="Arial" panose="020B0604020202020204" pitchFamily="34" charset="0"/>
                <a:cs typeface="Arial" panose="020B0604020202020204" pitchFamily="34" charset="0"/>
              </a:rPr>
              <a:t>运用动词的非谓语形式容易实现这些要求，而且能用扩展的成分对所修饰的词进行严格的说明和限定。</a:t>
            </a:r>
            <a:r>
              <a:rPr lang="zh-CN" altLang="en-US" sz="2400" b="1" dirty="0">
                <a:ea typeface="Arial" panose="020B0604020202020204" pitchFamily="34" charset="0"/>
                <a:cs typeface="Arial" panose="020B0604020202020204" pitchFamily="34" charset="0"/>
              </a:rPr>
              <a:t>每一个分词短语都能代替一个从句，</a:t>
            </a:r>
            <a:r>
              <a:rPr lang="zh-CN" altLang="en-US" sz="2400" b="1" dirty="0">
                <a:ea typeface="Arial" panose="020B0604020202020204" pitchFamily="34" charset="0"/>
                <a:cs typeface="Arial" panose="020B0604020202020204" pitchFamily="34" charset="0"/>
                <a:sym typeface="+mn-ea"/>
              </a:rPr>
              <a:t>因此可以完整、准确地表达某一概念和事物，同时保证行文简练、结构紧凑。</a:t>
            </a:r>
          </a:p>
        </p:txBody>
      </p:sp>
      <p:cxnSp>
        <p:nvCxnSpPr>
          <p:cNvPr id="4" name="直接连接符 3"/>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05105" y="907415"/>
            <a:ext cx="8733155" cy="3719736"/>
          </a:xfrm>
          <a:prstGeom prst="rect">
            <a:avLst/>
          </a:prstGeom>
          <a:noFill/>
        </p:spPr>
        <p:txBody>
          <a:bodyPr wrap="square" rtlCol="0" anchor="t">
            <a:spAutoFit/>
          </a:bodyPr>
          <a:lstStyle/>
          <a:p>
            <a:pPr>
              <a:lnSpc>
                <a:spcPct val="150000"/>
              </a:lnSpc>
            </a:pPr>
            <a:r>
              <a:rPr lang="zh-CN" altLang="en-US" sz="2400" b="1" dirty="0">
                <a:ea typeface="Arial" panose="020B0604020202020204" pitchFamily="34" charset="0"/>
                <a:cs typeface="Arial" panose="020B0604020202020204" pitchFamily="34" charset="0"/>
                <a:sym typeface="+mn-ea"/>
              </a:rPr>
              <a:t>科技文章要求行文简练、结构紧凑。为此，往往使用</a:t>
            </a:r>
          </a:p>
          <a:p>
            <a:pPr>
              <a:lnSpc>
                <a:spcPct val="150000"/>
              </a:lnSpc>
            </a:pPr>
            <a:r>
              <a:rPr lang="zh-CN" altLang="en-US" sz="2400" b="1" u="sng" dirty="0">
                <a:solidFill>
                  <a:schemeClr val="bg2">
                    <a:lumMod val="60000"/>
                    <a:lumOff val="40000"/>
                  </a:schemeClr>
                </a:solidFill>
                <a:ea typeface="Arial" panose="020B0604020202020204" pitchFamily="34" charset="0"/>
                <a:cs typeface="Arial" panose="020B0604020202020204" pitchFamily="34" charset="0"/>
                <a:sym typeface="+mn-ea"/>
              </a:rPr>
              <a:t>分词短语代替定语从句或状语从句；</a:t>
            </a:r>
          </a:p>
          <a:p>
            <a:pPr>
              <a:lnSpc>
                <a:spcPct val="150000"/>
              </a:lnSpc>
            </a:pPr>
            <a:r>
              <a:rPr lang="zh-CN" altLang="en-US" sz="2400" b="1" u="sng" dirty="0">
                <a:solidFill>
                  <a:schemeClr val="bg2">
                    <a:lumMod val="60000"/>
                    <a:lumOff val="40000"/>
                  </a:schemeClr>
                </a:solidFill>
                <a:ea typeface="Arial" panose="020B0604020202020204" pitchFamily="34" charset="0"/>
                <a:cs typeface="Arial" panose="020B0604020202020204" pitchFamily="34" charset="0"/>
                <a:sym typeface="+mn-ea"/>
              </a:rPr>
              <a:t>分词独立结构代替状语从句或并列分句；</a:t>
            </a:r>
          </a:p>
          <a:p>
            <a:pPr>
              <a:lnSpc>
                <a:spcPct val="150000"/>
              </a:lnSpc>
            </a:pPr>
            <a:r>
              <a:rPr lang="zh-CN" altLang="en-US" sz="2400" b="1" u="sng" dirty="0">
                <a:solidFill>
                  <a:schemeClr val="bg2">
                    <a:lumMod val="60000"/>
                    <a:lumOff val="40000"/>
                  </a:schemeClr>
                </a:solidFill>
                <a:ea typeface="Arial" panose="020B0604020202020204" pitchFamily="34" charset="0"/>
                <a:cs typeface="Arial" panose="020B0604020202020204" pitchFamily="34" charset="0"/>
                <a:sym typeface="+mn-ea"/>
              </a:rPr>
              <a:t>不定式短语代替各种从句；</a:t>
            </a:r>
          </a:p>
          <a:p>
            <a:pPr>
              <a:lnSpc>
                <a:spcPct val="150000"/>
              </a:lnSpc>
            </a:pPr>
            <a:r>
              <a:rPr lang="zh-CN" altLang="en-US" sz="2400" b="1" u="sng" dirty="0">
                <a:solidFill>
                  <a:schemeClr val="bg2">
                    <a:lumMod val="60000"/>
                    <a:lumOff val="40000"/>
                  </a:schemeClr>
                </a:solidFill>
                <a:ea typeface="Arial" panose="020B0604020202020204" pitchFamily="34" charset="0"/>
                <a:cs typeface="Arial" panose="020B0604020202020204" pitchFamily="34" charset="0"/>
                <a:sym typeface="+mn-ea"/>
              </a:rPr>
              <a:t>介词</a:t>
            </a:r>
            <a:r>
              <a:rPr lang="en-US" altLang="zh-CN" sz="2400" b="1" u="sng" dirty="0">
                <a:solidFill>
                  <a:schemeClr val="bg2">
                    <a:lumMod val="60000"/>
                    <a:lumOff val="40000"/>
                  </a:schemeClr>
                </a:solidFill>
                <a:ea typeface="Arial" panose="020B0604020202020204" pitchFamily="34" charset="0"/>
                <a:cs typeface="Arial" panose="020B0604020202020204" pitchFamily="34" charset="0"/>
                <a:sym typeface="+mn-ea"/>
              </a:rPr>
              <a:t>+</a:t>
            </a:r>
            <a:r>
              <a:rPr lang="zh-CN" altLang="en-US" sz="2400" b="1" u="sng" dirty="0">
                <a:solidFill>
                  <a:schemeClr val="bg2">
                    <a:lumMod val="60000"/>
                    <a:lumOff val="40000"/>
                  </a:schemeClr>
                </a:solidFill>
                <a:ea typeface="Arial" panose="020B0604020202020204" pitchFamily="34" charset="0"/>
                <a:cs typeface="Arial" panose="020B0604020202020204" pitchFamily="34" charset="0"/>
                <a:sym typeface="+mn-ea"/>
              </a:rPr>
              <a:t>动名词短语代替定语从句或状语从句</a:t>
            </a:r>
            <a:r>
              <a:rPr lang="zh-CN" altLang="en-US" sz="2400" b="1" dirty="0">
                <a:ea typeface="Arial" panose="020B0604020202020204" pitchFamily="34" charset="0"/>
                <a:cs typeface="Arial" panose="020B0604020202020204" pitchFamily="34" charset="0"/>
                <a:sym typeface="+mn-ea"/>
              </a:rPr>
              <a:t>。</a:t>
            </a:r>
          </a:p>
          <a:p>
            <a:pPr>
              <a:lnSpc>
                <a:spcPct val="150000"/>
              </a:lnSpc>
            </a:pPr>
            <a:r>
              <a:rPr lang="zh-CN" altLang="en-US" sz="2400" b="1" dirty="0">
                <a:ea typeface="Arial" panose="020B0604020202020204" pitchFamily="34" charset="0"/>
                <a:cs typeface="Arial" panose="020B0604020202020204" pitchFamily="34" charset="0"/>
                <a:sym typeface="+mn-ea"/>
              </a:rPr>
              <a:t>这样既可缩短句子，又比较醒目。</a:t>
            </a: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7650" y="934720"/>
            <a:ext cx="8648700" cy="1168400"/>
          </a:xfrm>
          <a:prstGeom prst="rect">
            <a:avLst/>
          </a:prstGeom>
          <a:noFill/>
        </p:spPr>
        <p:txBody>
          <a:bodyPr wrap="square" rtlCol="0" anchor="t">
            <a:spAutoFit/>
          </a:bodyPr>
          <a:lstStyle/>
          <a:p>
            <a:r>
              <a:rPr lang="zh-CN" altLang="en-US" dirty="0">
                <a:ea typeface="Arial" panose="020B0604020202020204" pitchFamily="34" charset="0"/>
                <a:cs typeface="Arial" panose="020B0604020202020204" pitchFamily="34" charset="0"/>
              </a:rPr>
              <a:t>Even </a:t>
            </a:r>
            <a:r>
              <a:rPr lang="zh-CN" altLang="en-US" u="sng" dirty="0">
                <a:solidFill>
                  <a:srgbClr val="FF0000"/>
                </a:solidFill>
                <a:ea typeface="Arial" panose="020B0604020202020204" pitchFamily="34" charset="0"/>
                <a:cs typeface="Arial" panose="020B0604020202020204" pitchFamily="34" charset="0"/>
              </a:rPr>
              <a:t>confined in a rigid container</a:t>
            </a:r>
            <a:r>
              <a:rPr lang="zh-CN" altLang="en-US" dirty="0">
                <a:ea typeface="Arial" panose="020B0604020202020204" pitchFamily="34" charset="0"/>
                <a:cs typeface="Arial" panose="020B0604020202020204" pitchFamily="34" charset="0"/>
              </a:rPr>
              <a:t>, gas will expand at high temperature</a:t>
            </a:r>
            <a:r>
              <a:rPr lang="en-US" altLang="zh-CN" dirty="0">
                <a:ea typeface="Arial" panose="020B0604020202020204" pitchFamily="34" charset="0"/>
                <a:cs typeface="Arial" panose="020B0604020202020204" pitchFamily="34" charset="0"/>
              </a:rPr>
              <a:t>.</a:t>
            </a:r>
            <a:endParaRPr lang="zh-CN" altLang="en-US" dirty="0">
              <a:ea typeface="Arial" panose="020B0604020202020204" pitchFamily="34" charset="0"/>
              <a:cs typeface="Arial" panose="020B0604020202020204" pitchFamily="34" charset="0"/>
            </a:endParaRPr>
          </a:p>
        </p:txBody>
      </p:sp>
      <p:sp>
        <p:nvSpPr>
          <p:cNvPr id="3" name="文本框 2"/>
          <p:cNvSpPr txBox="1"/>
          <p:nvPr/>
        </p:nvSpPr>
        <p:spPr>
          <a:xfrm>
            <a:off x="247650" y="2275205"/>
            <a:ext cx="8648700" cy="115824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气体即使封闭在刚性容器中，在高温下也会膨胀。</a:t>
            </a:r>
          </a:p>
        </p:txBody>
      </p:sp>
      <p:sp>
        <p:nvSpPr>
          <p:cNvPr id="4" name="文本框 3"/>
          <p:cNvSpPr txBox="1"/>
          <p:nvPr/>
        </p:nvSpPr>
        <p:spPr>
          <a:xfrm>
            <a:off x="247650" y="3730625"/>
            <a:ext cx="8705215" cy="1168400"/>
          </a:xfrm>
          <a:prstGeom prst="rect">
            <a:avLst/>
          </a:prstGeom>
          <a:noFill/>
        </p:spPr>
        <p:txBody>
          <a:bodyPr wrap="square" rtlCol="0" anchor="t">
            <a:spAutoFit/>
          </a:bodyPr>
          <a:lstStyle/>
          <a:p>
            <a:r>
              <a:rPr lang="zh-CN" altLang="en-US" u="sng" dirty="0">
                <a:solidFill>
                  <a:srgbClr val="FF3300"/>
                </a:solidFill>
                <a:ea typeface="Arial" panose="020B0604020202020204" pitchFamily="34" charset="0"/>
                <a:cs typeface="Arial" panose="020B0604020202020204" pitchFamily="34" charset="0"/>
              </a:rPr>
              <a:t>Annealing </a:t>
            </a:r>
            <a:r>
              <a:rPr lang="zh-CN" altLang="en-US" dirty="0">
                <a:ea typeface="Arial" panose="020B0604020202020204" pitchFamily="34" charset="0"/>
                <a:cs typeface="Arial" panose="020B0604020202020204" pitchFamily="34" charset="0"/>
              </a:rPr>
              <a:t>is one of the heat treatments of steel</a:t>
            </a:r>
            <a:r>
              <a:rPr lang="en-US" altLang="zh-CN" dirty="0">
                <a:ea typeface="Arial" panose="020B0604020202020204" pitchFamily="34" charset="0"/>
                <a:cs typeface="Arial" panose="020B0604020202020204" pitchFamily="34" charset="0"/>
              </a:rPr>
              <a:t>.</a:t>
            </a:r>
            <a:endParaRPr lang="zh-CN" altLang="en-US" dirty="0">
              <a:ea typeface="Arial" panose="020B0604020202020204" pitchFamily="34" charset="0"/>
              <a:cs typeface="Arial" panose="020B0604020202020204" pitchFamily="34" charset="0"/>
            </a:endParaRPr>
          </a:p>
        </p:txBody>
      </p:sp>
      <p:sp>
        <p:nvSpPr>
          <p:cNvPr id="5" name="文本框 4"/>
          <p:cNvSpPr txBox="1"/>
          <p:nvPr/>
        </p:nvSpPr>
        <p:spPr>
          <a:xfrm>
            <a:off x="247650" y="4944745"/>
            <a:ext cx="8706485" cy="62484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退火是钢的热处理(方法)中的一种。</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76860" y="1017905"/>
            <a:ext cx="8590280" cy="1168400"/>
          </a:xfrm>
          <a:prstGeom prst="rect">
            <a:avLst/>
          </a:prstGeom>
          <a:noFill/>
        </p:spPr>
        <p:txBody>
          <a:bodyPr wrap="square" rtlCol="0" anchor="t">
            <a:spAutoFit/>
          </a:bodyPr>
          <a:lstStyle/>
          <a:p>
            <a:r>
              <a:rPr lang="zh-CN" altLang="en-US" u="sng" dirty="0">
                <a:solidFill>
                  <a:srgbClr val="FF0000"/>
                </a:solidFill>
                <a:ea typeface="Arial" panose="020B0604020202020204" pitchFamily="34" charset="0"/>
                <a:cs typeface="Arial" panose="020B0604020202020204" pitchFamily="34" charset="0"/>
              </a:rPr>
              <a:t>Radiating from the earth</a:t>
            </a:r>
            <a:r>
              <a:rPr lang="zh-CN" altLang="en-US" dirty="0">
                <a:ea typeface="Arial" panose="020B0604020202020204" pitchFamily="34" charset="0"/>
                <a:cs typeface="Arial" panose="020B0604020202020204" pitchFamily="34" charset="0"/>
              </a:rPr>
              <a:t>, heat causes air currents to rise</a:t>
            </a:r>
            <a:r>
              <a:rPr lang="en-US" altLang="zh-CN" dirty="0">
                <a:ea typeface="Arial" panose="020B0604020202020204" pitchFamily="34" charset="0"/>
                <a:cs typeface="Arial" panose="020B0604020202020204" pitchFamily="34" charset="0"/>
              </a:rPr>
              <a:t>.</a:t>
            </a:r>
            <a:endParaRPr lang="zh-CN" altLang="en-US" dirty="0">
              <a:ea typeface="Arial" panose="020B0604020202020204" pitchFamily="34" charset="0"/>
              <a:cs typeface="Arial" panose="020B0604020202020204" pitchFamily="34" charset="0"/>
            </a:endParaRPr>
          </a:p>
        </p:txBody>
      </p:sp>
      <p:sp>
        <p:nvSpPr>
          <p:cNvPr id="3" name="文本框 2"/>
          <p:cNvSpPr txBox="1"/>
          <p:nvPr/>
        </p:nvSpPr>
        <p:spPr>
          <a:xfrm>
            <a:off x="186055" y="3311525"/>
            <a:ext cx="8472170" cy="1168400"/>
          </a:xfrm>
          <a:prstGeom prst="rect">
            <a:avLst/>
          </a:prstGeom>
          <a:noFill/>
        </p:spPr>
        <p:txBody>
          <a:bodyPr wrap="square" rtlCol="0" anchor="t">
            <a:spAutoFit/>
          </a:bodyPr>
          <a:lstStyle/>
          <a:p>
            <a:r>
              <a:rPr lang="zh-CN" altLang="en-US" dirty="0">
                <a:ea typeface="Arial" panose="020B0604020202020204" pitchFamily="34" charset="0"/>
                <a:cs typeface="Arial" panose="020B0604020202020204" pitchFamily="34" charset="0"/>
              </a:rPr>
              <a:t>There are different ways of </a:t>
            </a:r>
            <a:r>
              <a:rPr lang="zh-CN" altLang="en-US" u="sng" dirty="0">
                <a:solidFill>
                  <a:srgbClr val="FF0000"/>
                </a:solidFill>
                <a:ea typeface="Arial" panose="020B0604020202020204" pitchFamily="34" charset="0"/>
                <a:cs typeface="Arial" panose="020B0604020202020204" pitchFamily="34" charset="0"/>
              </a:rPr>
              <a:t>changing energy </a:t>
            </a:r>
            <a:r>
              <a:rPr lang="zh-CN" altLang="en-US" dirty="0">
                <a:ea typeface="Arial" panose="020B0604020202020204" pitchFamily="34" charset="0"/>
                <a:cs typeface="Arial" panose="020B0604020202020204" pitchFamily="34" charset="0"/>
              </a:rPr>
              <a:t>from one form into another</a:t>
            </a:r>
            <a:r>
              <a:rPr lang="en-US" altLang="zh-CN" dirty="0">
                <a:ea typeface="Arial" panose="020B0604020202020204" pitchFamily="34" charset="0"/>
                <a:cs typeface="Arial" panose="020B0604020202020204" pitchFamily="34" charset="0"/>
              </a:rPr>
              <a:t>.</a:t>
            </a:r>
            <a:endParaRPr lang="zh-CN" altLang="en-US" dirty="0">
              <a:ea typeface="Arial" panose="020B0604020202020204" pitchFamily="34" charset="0"/>
              <a:cs typeface="Arial" panose="020B0604020202020204" pitchFamily="34" charset="0"/>
            </a:endParaRPr>
          </a:p>
        </p:txBody>
      </p:sp>
      <p:sp>
        <p:nvSpPr>
          <p:cNvPr id="4" name="文本框 3"/>
          <p:cNvSpPr txBox="1"/>
          <p:nvPr/>
        </p:nvSpPr>
        <p:spPr>
          <a:xfrm>
            <a:off x="276860" y="2380615"/>
            <a:ext cx="8409940" cy="62484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热量由地球辐射出来，并使得气流上升。</a:t>
            </a:r>
          </a:p>
        </p:txBody>
      </p:sp>
      <p:sp>
        <p:nvSpPr>
          <p:cNvPr id="5" name="文本框 4"/>
          <p:cNvSpPr txBox="1"/>
          <p:nvPr/>
        </p:nvSpPr>
        <p:spPr>
          <a:xfrm>
            <a:off x="294005" y="4638040"/>
            <a:ext cx="8392795" cy="1158240"/>
          </a:xfrm>
          <a:prstGeom prst="rect">
            <a:avLst/>
          </a:prstGeom>
          <a:noFill/>
        </p:spPr>
        <p:txBody>
          <a:bodyPr wrap="square" rtlCol="0" anchor="t">
            <a:spAutoFit/>
          </a:bodyPr>
          <a:lstStyle/>
          <a:p>
            <a:r>
              <a:rPr lang="zh-CN" altLang="en-US" b="1">
                <a:solidFill>
                  <a:schemeClr val="bg2">
                    <a:lumMod val="60000"/>
                    <a:lumOff val="40000"/>
                  </a:schemeClr>
                </a:solidFill>
                <a:ea typeface="Arial" panose="020B0604020202020204" pitchFamily="34" charset="0"/>
                <a:cs typeface="Arial" panose="020B0604020202020204" pitchFamily="34" charset="0"/>
              </a:rPr>
              <a:t>将能量从一种形式转变成另一种形式有各种不同的方法。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496" y="49807"/>
            <a:ext cx="2540000" cy="629920"/>
          </a:xfrm>
          <a:prstGeom prst="rect">
            <a:avLst/>
          </a:prstGeom>
          <a:noFill/>
        </p:spPr>
        <p:txBody>
          <a:bodyPr wrap="square" rtlCol="0" anchor="t">
            <a:spAutoFit/>
          </a:bodyPr>
          <a:lstStyle/>
          <a:p>
            <a:r>
              <a:rPr lang="zh-CN" altLang="en-US" b="1" dirty="0">
                <a:solidFill>
                  <a:schemeClr val="bg2">
                    <a:lumMod val="60000"/>
                    <a:lumOff val="40000"/>
                  </a:schemeClr>
                </a:solidFill>
                <a:ea typeface="Arial" panose="020B0604020202020204" pitchFamily="34" charset="0"/>
                <a:cs typeface="Arial" panose="020B0604020202020204" pitchFamily="34" charset="0"/>
              </a:rPr>
              <a:t>(5)后置定语</a:t>
            </a:r>
          </a:p>
        </p:txBody>
      </p:sp>
      <p:sp>
        <p:nvSpPr>
          <p:cNvPr id="3" name="文本框 2"/>
          <p:cNvSpPr txBox="1"/>
          <p:nvPr/>
        </p:nvSpPr>
        <p:spPr>
          <a:xfrm>
            <a:off x="240350" y="920872"/>
            <a:ext cx="8705215" cy="461665"/>
          </a:xfrm>
          <a:prstGeom prst="rect">
            <a:avLst/>
          </a:prstGeom>
          <a:noFill/>
        </p:spPr>
        <p:txBody>
          <a:bodyPr wrap="square" rtlCol="0" anchor="t">
            <a:spAutoFit/>
          </a:bodyPr>
          <a:lstStyle/>
          <a:p>
            <a:r>
              <a:rPr lang="zh-CN" altLang="en-US" sz="2400" b="1" dirty="0">
                <a:solidFill>
                  <a:srgbClr val="FF0000"/>
                </a:solidFill>
                <a:ea typeface="Arial" panose="020B0604020202020204" pitchFamily="34" charset="0"/>
                <a:cs typeface="Arial" panose="020B0604020202020204" pitchFamily="34" charset="0"/>
              </a:rPr>
              <a:t>大量使用后置定语也是科技文章的特点之一。</a:t>
            </a:r>
            <a:r>
              <a:rPr lang="zh-CN" altLang="en-US" sz="2400" b="1" dirty="0">
                <a:ea typeface="Arial" panose="020B0604020202020204" pitchFamily="34" charset="0"/>
                <a:cs typeface="Arial" panose="020B0604020202020204" pitchFamily="34" charset="0"/>
              </a:rPr>
              <a:t>例如</a:t>
            </a:r>
            <a:r>
              <a:rPr lang="en-US" altLang="zh-CN" sz="2400" b="1" dirty="0">
                <a:ea typeface="Arial" panose="020B0604020202020204" pitchFamily="34" charset="0"/>
                <a:cs typeface="Arial" panose="020B0604020202020204" pitchFamily="34" charset="0"/>
              </a:rPr>
              <a:t>:</a:t>
            </a:r>
          </a:p>
        </p:txBody>
      </p:sp>
      <p:sp>
        <p:nvSpPr>
          <p:cNvPr id="4" name="文本框 3"/>
          <p:cNvSpPr txBox="1"/>
          <p:nvPr/>
        </p:nvSpPr>
        <p:spPr>
          <a:xfrm>
            <a:off x="215265" y="1502546"/>
            <a:ext cx="8705215" cy="1200329"/>
          </a:xfrm>
          <a:prstGeom prst="rect">
            <a:avLst/>
          </a:prstGeom>
          <a:noFill/>
        </p:spPr>
        <p:txBody>
          <a:bodyPr wrap="square" rtlCol="0" anchor="t">
            <a:spAutoFit/>
          </a:bodyPr>
          <a:lstStyle/>
          <a:p>
            <a:r>
              <a:rPr lang="zh-CN" altLang="en-US" sz="2400" dirty="0">
                <a:ea typeface="Arial" panose="020B0604020202020204" pitchFamily="34" charset="0"/>
                <a:cs typeface="Arial" panose="020B0604020202020204" pitchFamily="34" charset="0"/>
              </a:rPr>
              <a:t>As a ship is loaded, it sinks deeper into the water, displacing an additional amount of water equal to </a:t>
            </a:r>
            <a:r>
              <a:rPr lang="zh-CN" altLang="en-US" sz="2400" u="sng" dirty="0">
                <a:solidFill>
                  <a:srgbClr val="FF0000"/>
                </a:solidFill>
                <a:ea typeface="Arial" panose="020B0604020202020204" pitchFamily="34" charset="0"/>
                <a:cs typeface="Arial" panose="020B0604020202020204" pitchFamily="34" charset="0"/>
              </a:rPr>
              <a:t>the weight of the added load</a:t>
            </a:r>
            <a:r>
              <a:rPr lang="en-US" altLang="zh-CN" sz="2400" u="sng" dirty="0">
                <a:solidFill>
                  <a:srgbClr val="FF0000"/>
                </a:solidFill>
                <a:ea typeface="Arial" panose="020B0604020202020204" pitchFamily="34" charset="0"/>
                <a:cs typeface="Arial" panose="020B0604020202020204" pitchFamily="34" charset="0"/>
              </a:rPr>
              <a:t>.</a:t>
            </a:r>
          </a:p>
        </p:txBody>
      </p:sp>
      <p:sp>
        <p:nvSpPr>
          <p:cNvPr id="5" name="文本框 4"/>
          <p:cNvSpPr txBox="1"/>
          <p:nvPr/>
        </p:nvSpPr>
        <p:spPr>
          <a:xfrm>
            <a:off x="254317" y="2952242"/>
            <a:ext cx="8627110" cy="461665"/>
          </a:xfrm>
          <a:prstGeom prst="rect">
            <a:avLst/>
          </a:prstGeom>
          <a:noFill/>
        </p:spPr>
        <p:txBody>
          <a:bodyPr wrap="square" rtlCol="0" anchor="t">
            <a:spAutoFit/>
          </a:bodyPr>
          <a:lstStyle/>
          <a:p>
            <a:r>
              <a:rPr lang="zh-CN" altLang="en-US" sz="2400" b="1" dirty="0">
                <a:solidFill>
                  <a:schemeClr val="bg2">
                    <a:lumMod val="60000"/>
                    <a:lumOff val="40000"/>
                  </a:schemeClr>
                </a:solidFill>
                <a:ea typeface="Arial" panose="020B0604020202020204" pitchFamily="34" charset="0"/>
                <a:cs typeface="Arial" panose="020B0604020202020204" pitchFamily="34" charset="0"/>
              </a:rPr>
              <a:t>船装了货物吃水更深，其排开的附加水量等于所装货物的重量。</a:t>
            </a:r>
          </a:p>
        </p:txBody>
      </p:sp>
      <p:sp>
        <p:nvSpPr>
          <p:cNvPr id="6" name="文本框 5"/>
          <p:cNvSpPr txBox="1"/>
          <p:nvPr/>
        </p:nvSpPr>
        <p:spPr>
          <a:xfrm>
            <a:off x="170187" y="3678229"/>
            <a:ext cx="8697595" cy="461665"/>
          </a:xfrm>
          <a:prstGeom prst="rect">
            <a:avLst/>
          </a:prstGeom>
          <a:noFill/>
        </p:spPr>
        <p:txBody>
          <a:bodyPr wrap="square" rtlCol="0" anchor="t">
            <a:spAutoFit/>
          </a:bodyPr>
          <a:lstStyle/>
          <a:p>
            <a:r>
              <a:rPr lang="zh-CN" altLang="en-US" sz="2400" u="sng" dirty="0">
                <a:solidFill>
                  <a:srgbClr val="FF0000"/>
                </a:solidFill>
                <a:ea typeface="Arial" panose="020B0604020202020204" pitchFamily="34" charset="0"/>
                <a:cs typeface="Arial" panose="020B0604020202020204" pitchFamily="34" charset="0"/>
              </a:rPr>
              <a:t>The forces due to friction</a:t>
            </a:r>
            <a:r>
              <a:rPr lang="zh-CN" altLang="en-US" sz="2400" dirty="0">
                <a:solidFill>
                  <a:srgbClr val="FF3300"/>
                </a:solidFill>
                <a:ea typeface="Arial" panose="020B0604020202020204" pitchFamily="34" charset="0"/>
                <a:cs typeface="Arial" panose="020B0604020202020204" pitchFamily="34" charset="0"/>
              </a:rPr>
              <a:t> </a:t>
            </a:r>
            <a:r>
              <a:rPr lang="zh-CN" altLang="en-US" sz="2400" dirty="0">
                <a:ea typeface="Arial" panose="020B0604020202020204" pitchFamily="34" charset="0"/>
                <a:cs typeface="Arial" panose="020B0604020202020204" pitchFamily="34" charset="0"/>
              </a:rPr>
              <a:t>are called frictional forces</a:t>
            </a:r>
            <a:r>
              <a:rPr lang="en-US" altLang="zh-CN" sz="2400" dirty="0">
                <a:ea typeface="Arial" panose="020B0604020202020204" pitchFamily="34" charset="0"/>
                <a:cs typeface="Arial" panose="020B0604020202020204" pitchFamily="34" charset="0"/>
              </a:rPr>
              <a:t>.</a:t>
            </a:r>
            <a:endParaRPr lang="zh-CN" altLang="en-US" sz="2400" dirty="0">
              <a:ea typeface="Arial" panose="020B0604020202020204" pitchFamily="34" charset="0"/>
              <a:cs typeface="Arial" panose="020B0604020202020204" pitchFamily="34" charset="0"/>
            </a:endParaRPr>
          </a:p>
        </p:txBody>
      </p:sp>
      <p:sp>
        <p:nvSpPr>
          <p:cNvPr id="7" name="文本框 6"/>
          <p:cNvSpPr txBox="1"/>
          <p:nvPr/>
        </p:nvSpPr>
        <p:spPr>
          <a:xfrm>
            <a:off x="254317" y="4443677"/>
            <a:ext cx="8606155" cy="461665"/>
          </a:xfrm>
          <a:prstGeom prst="rect">
            <a:avLst/>
          </a:prstGeom>
          <a:noFill/>
        </p:spPr>
        <p:txBody>
          <a:bodyPr wrap="square" rtlCol="0" anchor="t">
            <a:spAutoFit/>
          </a:bodyPr>
          <a:lstStyle/>
          <a:p>
            <a:r>
              <a:rPr lang="zh-CN" altLang="en-US" sz="2400" b="1">
                <a:solidFill>
                  <a:schemeClr val="bg2">
                    <a:lumMod val="60000"/>
                    <a:lumOff val="40000"/>
                  </a:schemeClr>
                </a:solidFill>
                <a:ea typeface="Arial" panose="020B0604020202020204" pitchFamily="34" charset="0"/>
                <a:cs typeface="Arial" panose="020B0604020202020204" pitchFamily="34" charset="0"/>
              </a:rPr>
              <a:t>由于摩擦而产生的力称之为摩擦力。</a:t>
            </a:r>
          </a:p>
        </p:txBody>
      </p:sp>
      <p:cxnSp>
        <p:nvCxnSpPr>
          <p:cNvPr id="8" name="直接连接符 7"/>
          <p:cNvCxnSpPr/>
          <p:nvPr/>
        </p:nvCxnSpPr>
        <p:spPr bwMode="auto">
          <a:xfrm>
            <a:off x="268605" y="711860"/>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91680" y="188638"/>
            <a:ext cx="5976664" cy="830997"/>
          </a:xfrm>
          <a:prstGeom prst="rect">
            <a:avLst/>
          </a:prstGeom>
        </p:spPr>
        <p:txBody>
          <a:bodyPr wrap="square">
            <a:spAutoFit/>
          </a:bodyPr>
          <a:lstStyle/>
          <a:p>
            <a:pPr algn="ctr"/>
            <a:r>
              <a:rPr lang="zh-CN" altLang="zh-CN" sz="2400" b="1" dirty="0">
                <a:solidFill>
                  <a:srgbClr val="FF0000"/>
                </a:solidFill>
                <a:latin typeface="Comic Sans MS" pitchFamily="66" charset="0"/>
              </a:rPr>
              <a:t> </a:t>
            </a:r>
            <a:r>
              <a:rPr lang="en-US" altLang="zh-CN" sz="2400" b="1" dirty="0">
                <a:solidFill>
                  <a:srgbClr val="FF0000"/>
                </a:solidFill>
                <a:latin typeface="Comic Sans MS" pitchFamily="66" charset="0"/>
              </a:rPr>
              <a:t>Petrochemical Industry-Petroleum Refinery Distillation</a:t>
            </a:r>
            <a:endParaRPr lang="zh-CN" altLang="zh-CN" sz="2400" b="1" dirty="0">
              <a:solidFill>
                <a:srgbClr val="FF0000"/>
              </a:solidFill>
              <a:latin typeface="Comic Sans MS" pitchFamily="66" charset="0"/>
            </a:endParaRPr>
          </a:p>
        </p:txBody>
      </p:sp>
      <p:sp>
        <p:nvSpPr>
          <p:cNvPr id="3" name="矩形 2"/>
          <p:cNvSpPr/>
          <p:nvPr/>
        </p:nvSpPr>
        <p:spPr>
          <a:xfrm>
            <a:off x="323528" y="1124744"/>
            <a:ext cx="8568952" cy="2308324"/>
          </a:xfrm>
          <a:prstGeom prst="rect">
            <a:avLst/>
          </a:prstGeom>
        </p:spPr>
        <p:txBody>
          <a:bodyPr wrap="square">
            <a:spAutoFit/>
          </a:bodyPr>
          <a:lstStyle/>
          <a:p>
            <a:r>
              <a:rPr lang="zh-CN" altLang="zh-CN" sz="2400" dirty="0">
                <a:latin typeface="Comic Sans MS" pitchFamily="66" charset="0"/>
              </a:rPr>
              <a:t> </a:t>
            </a:r>
            <a:r>
              <a:rPr lang="en-US" altLang="zh-CN" sz="2400" dirty="0">
                <a:latin typeface="Comic Sans MS" pitchFamily="66" charset="0"/>
              </a:rPr>
              <a:t>A petroleum refinery is an installation that manufactures finished petroleum products from crude oil, natural gas liquids, and other </a:t>
            </a:r>
            <a:r>
              <a:rPr lang="en-US" altLang="zh-CN" sz="2400" dirty="0">
                <a:solidFill>
                  <a:schemeClr val="bg2">
                    <a:lumMod val="60000"/>
                    <a:lumOff val="40000"/>
                  </a:schemeClr>
                </a:solidFill>
                <a:latin typeface="Comic Sans MS" pitchFamily="66" charset="0"/>
              </a:rPr>
              <a:t>hydrocarbons</a:t>
            </a:r>
            <a:r>
              <a:rPr lang="en-US" altLang="zh-CN" sz="2400" dirty="0">
                <a:latin typeface="Comic Sans MS" pitchFamily="66" charset="0"/>
              </a:rPr>
              <a:t>. Refined petroleum products include but are not limited to </a:t>
            </a:r>
            <a:r>
              <a:rPr lang="en-US" altLang="zh-CN" sz="2400" dirty="0" err="1">
                <a:solidFill>
                  <a:schemeClr val="bg2">
                    <a:lumMod val="60000"/>
                    <a:lumOff val="40000"/>
                  </a:schemeClr>
                </a:solidFill>
                <a:latin typeface="Comic Sans MS" pitchFamily="66" charset="0"/>
              </a:rPr>
              <a:t>gasolines</a:t>
            </a:r>
            <a:r>
              <a:rPr lang="en-US" altLang="zh-CN" sz="2400" dirty="0">
                <a:latin typeface="Comic Sans MS" pitchFamily="66" charset="0"/>
              </a:rPr>
              <a:t>, </a:t>
            </a:r>
            <a:r>
              <a:rPr lang="en-US" altLang="zh-CN" sz="2400" dirty="0">
                <a:solidFill>
                  <a:schemeClr val="bg2">
                    <a:lumMod val="60000"/>
                    <a:lumOff val="40000"/>
                  </a:schemeClr>
                </a:solidFill>
                <a:latin typeface="Comic Sans MS" pitchFamily="66" charset="0"/>
              </a:rPr>
              <a:t>kerosene</a:t>
            </a:r>
            <a:r>
              <a:rPr lang="en-US" altLang="zh-CN" sz="2400" dirty="0">
                <a:latin typeface="Comic Sans MS" pitchFamily="66" charset="0"/>
              </a:rPr>
              <a:t>, distillate fuel oils, liquefied petroleum gas, </a:t>
            </a:r>
            <a:r>
              <a:rPr lang="en-US" altLang="zh-CN" sz="2400" dirty="0">
                <a:solidFill>
                  <a:schemeClr val="bg2">
                    <a:lumMod val="60000"/>
                    <a:lumOff val="40000"/>
                  </a:schemeClr>
                </a:solidFill>
                <a:latin typeface="Comic Sans MS" pitchFamily="66" charset="0"/>
              </a:rPr>
              <a:t>asphalt</a:t>
            </a:r>
            <a:r>
              <a:rPr lang="en-US" altLang="zh-CN" sz="2400" dirty="0">
                <a:latin typeface="Comic Sans MS" pitchFamily="66" charset="0"/>
              </a:rPr>
              <a:t>, </a:t>
            </a:r>
            <a:r>
              <a:rPr lang="en-US" altLang="zh-CN" sz="2400" dirty="0">
                <a:solidFill>
                  <a:schemeClr val="bg2">
                    <a:lumMod val="60000"/>
                    <a:lumOff val="40000"/>
                  </a:schemeClr>
                </a:solidFill>
                <a:latin typeface="Comic Sans MS" pitchFamily="66" charset="0"/>
              </a:rPr>
              <a:t>lubricating oils</a:t>
            </a:r>
            <a:r>
              <a:rPr lang="en-US" altLang="zh-CN" sz="2400" dirty="0">
                <a:latin typeface="Comic Sans MS" pitchFamily="66" charset="0"/>
              </a:rPr>
              <a:t>, </a:t>
            </a:r>
            <a:r>
              <a:rPr lang="en-US" altLang="zh-CN" sz="2400" dirty="0">
                <a:solidFill>
                  <a:schemeClr val="bg2">
                    <a:lumMod val="60000"/>
                    <a:lumOff val="40000"/>
                  </a:schemeClr>
                </a:solidFill>
                <a:latin typeface="Comic Sans MS" pitchFamily="66" charset="0"/>
              </a:rPr>
              <a:t>diesel</a:t>
            </a:r>
            <a:r>
              <a:rPr lang="en-US" altLang="zh-CN" sz="2400" dirty="0">
                <a:latin typeface="Comic Sans MS" pitchFamily="66" charset="0"/>
              </a:rPr>
              <a:t> fuels, and residual fuels.</a:t>
            </a:r>
            <a:endParaRPr lang="zh-CN" altLang="zh-CN" sz="2400" dirty="0">
              <a:latin typeface="Comic Sans MS" pitchFamily="66" charset="0"/>
            </a:endParaRPr>
          </a:p>
        </p:txBody>
      </p:sp>
      <p:sp>
        <p:nvSpPr>
          <p:cNvPr id="4" name="矩形 3"/>
          <p:cNvSpPr/>
          <p:nvPr/>
        </p:nvSpPr>
        <p:spPr>
          <a:xfrm>
            <a:off x="395536" y="3789040"/>
            <a:ext cx="8424936" cy="1682577"/>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炼油厂是一个用原油、液化天然气和其他碳氢化合物生产成品油的装置。精炼石油产品包括但不限于汽油、煤油、馏出燃料油、液化石油气、沥青、润滑油、柴油和残余燃料。</a:t>
            </a:r>
          </a:p>
        </p:txBody>
      </p:sp>
      <p:cxnSp>
        <p:nvCxnSpPr>
          <p:cNvPr id="5" name="直接连接符 4"/>
          <p:cNvCxnSpPr/>
          <p:nvPr/>
        </p:nvCxnSpPr>
        <p:spPr bwMode="auto">
          <a:xfrm>
            <a:off x="268605" y="1052736"/>
            <a:ext cx="8548370" cy="0"/>
          </a:xfrm>
          <a:prstGeom prst="line">
            <a:avLst/>
          </a:prstGeom>
          <a:ln>
            <a:solidFill>
              <a:srgbClr val="0000CC"/>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612726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4812" y="188640"/>
            <a:ext cx="8568952" cy="3970318"/>
          </a:xfrm>
          <a:prstGeom prst="rect">
            <a:avLst/>
          </a:prstGeom>
        </p:spPr>
        <p:txBody>
          <a:bodyPr wrap="square">
            <a:spAutoFit/>
          </a:bodyPr>
          <a:lstStyle/>
          <a:p>
            <a:r>
              <a:rPr lang="zh-CN" altLang="zh-CN" sz="2800" dirty="0">
                <a:latin typeface="Comic Sans MS" pitchFamily="66" charset="0"/>
              </a:rPr>
              <a:t> </a:t>
            </a:r>
            <a:r>
              <a:rPr lang="en-US" altLang="zh-CN" sz="2800" dirty="0">
                <a:latin typeface="Comic Sans MS" pitchFamily="66" charset="0"/>
              </a:rPr>
              <a:t>The core refining process is simple distillation (Fig. 2-1). Because crude oil is made up of a mixture of hydrocarbons, this first and basic refining process is aimed at separating the crude oil into its "fractions," the broad categories of its component hydrocarbons. Crude oil is heated and put into a still--a distillation column--and different products boil off and can be recovered at different temperatures. </a:t>
            </a:r>
            <a:endParaRPr lang="zh-CN" altLang="zh-CN" sz="2800" dirty="0">
              <a:latin typeface="Comic Sans MS" pitchFamily="66" charset="0"/>
            </a:endParaRPr>
          </a:p>
        </p:txBody>
      </p:sp>
      <p:sp>
        <p:nvSpPr>
          <p:cNvPr id="3" name="矩形 2"/>
          <p:cNvSpPr/>
          <p:nvPr/>
        </p:nvSpPr>
        <p:spPr>
          <a:xfrm>
            <a:off x="174812" y="4077072"/>
            <a:ext cx="8712968" cy="2308324"/>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核心精炼过程为简单蒸馏（图</a:t>
            </a:r>
            <a:r>
              <a:rPr lang="en-US" altLang="zh-CN" sz="2400" b="1" dirty="0">
                <a:solidFill>
                  <a:schemeClr val="bg2">
                    <a:lumMod val="60000"/>
                    <a:lumOff val="40000"/>
                  </a:schemeClr>
                </a:solidFill>
              </a:rPr>
              <a:t>2-1</a:t>
            </a:r>
            <a:r>
              <a:rPr lang="zh-CN" altLang="en-US" sz="2400" b="1" dirty="0">
                <a:solidFill>
                  <a:schemeClr val="bg2">
                    <a:lumMod val="60000"/>
                    <a:lumOff val="40000"/>
                  </a:schemeClr>
                </a:solidFill>
              </a:rPr>
              <a:t>）。由于原油是由碳氢化合物的混合物组成的，这第一个也是基本的精炼过程旨在将原油分离成其“馏分”，即其组成碳氢化合物的大类。原油被加热后放入精馏塔，不同的产品在不同的温度下沸腾并被回收。</a:t>
            </a:r>
          </a:p>
        </p:txBody>
      </p:sp>
    </p:spTree>
    <p:extLst>
      <p:ext uri="{BB962C8B-B14F-4D97-AF65-F5344CB8AC3E}">
        <p14:creationId xmlns:p14="http://schemas.microsoft.com/office/powerpoint/2010/main" val="14375188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Users\ADMINI~1\AppData\Local\Temp\WeChat Files\72d9e8cc24db35c6bf3da6c5f122ed4.jpg"/>
          <p:cNvPicPr/>
          <p:nvPr/>
        </p:nvPicPr>
        <p:blipFill rotWithShape="1">
          <a:blip r:embed="rId2" cstate="print">
            <a:extLst>
              <a:ext uri="{28A0092B-C50C-407E-A947-70E740481C1C}">
                <a14:useLocalDpi xmlns:a14="http://schemas.microsoft.com/office/drawing/2010/main" val="0"/>
              </a:ext>
            </a:extLst>
          </a:blip>
          <a:srcRect l="5759" t="21506" r="8990" b="26415"/>
          <a:stretch/>
        </p:blipFill>
        <p:spPr bwMode="auto">
          <a:xfrm rot="16200000">
            <a:off x="1723701" y="-347435"/>
            <a:ext cx="5775994" cy="699216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45037205"/>
      </p:ext>
    </p:extLst>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4812" y="188640"/>
            <a:ext cx="8568952" cy="5262979"/>
          </a:xfrm>
          <a:prstGeom prst="rect">
            <a:avLst/>
          </a:prstGeom>
        </p:spPr>
        <p:txBody>
          <a:bodyPr wrap="square">
            <a:spAutoFit/>
          </a:bodyPr>
          <a:lstStyle/>
          <a:p>
            <a:r>
              <a:rPr lang="en-US" altLang="zh-CN" sz="2800" dirty="0">
                <a:latin typeface="Comic Sans MS" pitchFamily="66" charset="0"/>
              </a:rPr>
              <a:t>The lighter products-liquid petroleum gases (LPG), naphtha, and so-called "straight run" gasoline-are recovered at the lowest temperatures. Middle distillates-jet fuel, kerosene, distillates (such as home heating oil and diesel fuel)-come next. Finally, the heaviest products (residuum or residual fuel oil) are recovered, sometimes at temperatures over 1000 degrees F. The simplest refineries stop at this point. Other refineries reprocess the heavier fractions into lighter products to maximize the output of the most desirable products.</a:t>
            </a:r>
            <a:endParaRPr lang="zh-CN" altLang="zh-CN" sz="2800" dirty="0">
              <a:latin typeface="Comic Sans MS" pitchFamily="66" charset="0"/>
            </a:endParaRPr>
          </a:p>
        </p:txBody>
      </p:sp>
    </p:spTree>
    <p:extLst>
      <p:ext uri="{BB962C8B-B14F-4D97-AF65-F5344CB8AC3E}">
        <p14:creationId xmlns:p14="http://schemas.microsoft.com/office/powerpoint/2010/main" val="3369349683"/>
      </p:ext>
    </p:extLst>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1520" y="339997"/>
            <a:ext cx="8712968" cy="3416320"/>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轻质产品</a:t>
            </a:r>
            <a:r>
              <a:rPr lang="en-US" altLang="zh-CN" sz="2400" b="1" dirty="0">
                <a:solidFill>
                  <a:schemeClr val="bg2">
                    <a:lumMod val="60000"/>
                    <a:lumOff val="40000"/>
                  </a:schemeClr>
                </a:solidFill>
              </a:rPr>
              <a:t>-</a:t>
            </a:r>
            <a:r>
              <a:rPr lang="zh-CN" altLang="en-US" sz="2400" b="1" dirty="0">
                <a:solidFill>
                  <a:schemeClr val="bg2">
                    <a:lumMod val="60000"/>
                    <a:lumOff val="40000"/>
                  </a:schemeClr>
                </a:solidFill>
              </a:rPr>
              <a:t>液化石油气（</a:t>
            </a:r>
            <a:r>
              <a:rPr lang="en-US" altLang="zh-CN" sz="2400" b="1" dirty="0">
                <a:solidFill>
                  <a:schemeClr val="bg2">
                    <a:lumMod val="60000"/>
                    <a:lumOff val="40000"/>
                  </a:schemeClr>
                </a:solidFill>
              </a:rPr>
              <a:t>LPG</a:t>
            </a:r>
            <a:r>
              <a:rPr lang="zh-CN" altLang="en-US" sz="2400" b="1" dirty="0">
                <a:solidFill>
                  <a:schemeClr val="bg2">
                    <a:lumMod val="60000"/>
                    <a:lumOff val="40000"/>
                  </a:schemeClr>
                </a:solidFill>
              </a:rPr>
              <a:t>）、石脑油和所谓的“直馏”汽油在最低温度下回收。然后是中间馏分航空燃油、煤油、馏分（如家用取暖油和柴油）。最后，回收最重的产品（残渣或残余燃油），有时温度超过</a:t>
            </a:r>
            <a:r>
              <a:rPr lang="en-US" altLang="zh-CN" sz="2400" b="1" dirty="0">
                <a:solidFill>
                  <a:schemeClr val="bg2">
                    <a:lumMod val="60000"/>
                    <a:lumOff val="40000"/>
                  </a:schemeClr>
                </a:solidFill>
              </a:rPr>
              <a:t>1000</a:t>
            </a:r>
            <a:r>
              <a:rPr lang="zh-CN" altLang="en-US" sz="2400" b="1" dirty="0">
                <a:solidFill>
                  <a:schemeClr val="bg2">
                    <a:lumMod val="60000"/>
                    <a:lumOff val="40000"/>
                  </a:schemeClr>
                </a:solidFill>
              </a:rPr>
              <a:t>华氏度。最简单的炼油厂到这里就停止了。其他炼油厂将较重的馏分再加工成较轻的产品，以最大限度地提高最理想产品的产量。</a:t>
            </a:r>
          </a:p>
        </p:txBody>
      </p:sp>
    </p:spTree>
    <p:extLst>
      <p:ext uri="{BB962C8B-B14F-4D97-AF65-F5344CB8AC3E}">
        <p14:creationId xmlns:p14="http://schemas.microsoft.com/office/powerpoint/2010/main" val="2321050121"/>
      </p:ext>
    </p:extLst>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9786" y="188640"/>
            <a:ext cx="8568952" cy="3416320"/>
          </a:xfrm>
          <a:prstGeom prst="rect">
            <a:avLst/>
          </a:prstGeom>
        </p:spPr>
        <p:txBody>
          <a:bodyPr wrap="square">
            <a:spAutoFit/>
          </a:bodyPr>
          <a:lstStyle/>
          <a:p>
            <a:r>
              <a:rPr lang="zh-CN" altLang="zh-CN" sz="2400" dirty="0">
                <a:latin typeface="Comic Sans MS" pitchFamily="66" charset="0"/>
              </a:rPr>
              <a:t> </a:t>
            </a:r>
            <a:r>
              <a:rPr lang="en-US" altLang="zh-CN" sz="2400" dirty="0">
                <a:latin typeface="Comic Sans MS" pitchFamily="66" charset="0"/>
              </a:rPr>
              <a:t>Additional processing follows crude distillation. "downstream" (or closer to the refinery gate and the consumer) of the distillation process. Downstream processing is grouped together in this discussion, but encompasses a variety of highly-complex units designed for very different upgrading processes. Some change the molecular structure of the input with chemical reactions, some in the presence of a catalyst, and some with thermal reactions.</a:t>
            </a:r>
            <a:endParaRPr lang="zh-CN" altLang="zh-CN" sz="2400" dirty="0">
              <a:latin typeface="Comic Sans MS" pitchFamily="66" charset="0"/>
            </a:endParaRPr>
          </a:p>
        </p:txBody>
      </p:sp>
      <p:sp>
        <p:nvSpPr>
          <p:cNvPr id="3" name="矩形 2"/>
          <p:cNvSpPr/>
          <p:nvPr/>
        </p:nvSpPr>
        <p:spPr>
          <a:xfrm>
            <a:off x="246820" y="3789040"/>
            <a:ext cx="8481918" cy="1938992"/>
          </a:xfrm>
          <a:prstGeom prst="rect">
            <a:avLst/>
          </a:prstGeom>
        </p:spPr>
        <p:txBody>
          <a:bodyPr wrap="square">
            <a:spAutoFit/>
          </a:bodyPr>
          <a:lstStyle/>
          <a:p>
            <a:r>
              <a:rPr lang="zh-CN" altLang="en-US" sz="2400" b="1" dirty="0">
                <a:solidFill>
                  <a:schemeClr val="bg2">
                    <a:lumMod val="60000"/>
                    <a:lumOff val="40000"/>
                  </a:schemeClr>
                </a:solidFill>
              </a:rPr>
              <a:t>原油精馏后进行额外加工。“精馏过程的下游” （或靠近炼油厂大门和用户）。在本讨论中，下游处理被分组在一起，但包含为不同的升级过程设计的各种高度复杂的单元。有些通过化学反应改变输入的分子结构，有些在催化剂存在下，有些通过热反应改变输入的分子结构。</a:t>
            </a:r>
          </a:p>
        </p:txBody>
      </p:sp>
    </p:spTree>
    <p:extLst>
      <p:ext uri="{BB962C8B-B14F-4D97-AF65-F5344CB8AC3E}">
        <p14:creationId xmlns:p14="http://schemas.microsoft.com/office/powerpoint/2010/main" val="12652075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4812" y="188640"/>
            <a:ext cx="8568952" cy="3046988"/>
          </a:xfrm>
          <a:prstGeom prst="rect">
            <a:avLst/>
          </a:prstGeom>
        </p:spPr>
        <p:txBody>
          <a:bodyPr wrap="square">
            <a:spAutoFit/>
          </a:bodyPr>
          <a:lstStyle/>
          <a:p>
            <a:r>
              <a:rPr lang="zh-CN" altLang="zh-CN" sz="2400" dirty="0">
                <a:latin typeface="Comic Sans MS" pitchFamily="66" charset="0"/>
              </a:rPr>
              <a:t> </a:t>
            </a:r>
            <a:r>
              <a:rPr lang="en-US" altLang="zh-CN" sz="2400" dirty="0">
                <a:latin typeface="Comic Sans MS" pitchFamily="66" charset="0"/>
              </a:rPr>
              <a:t>In general, these processes are designed to take heavy, low-valued feedstock-often itself the output from an earlier process-and change it into lighter, higher-valued output. A catalytic cracker, for instance, uses the gasoil (heavy distillate) output from crude distillation as its feedstock and produces additional finished distillates (heating oil and diesel) and gasoline. Sulfur removal is accomplished in a hydrotreater. </a:t>
            </a:r>
            <a:endParaRPr lang="zh-CN" altLang="zh-CN" sz="2400" dirty="0">
              <a:latin typeface="Comic Sans MS" pitchFamily="66" charset="0"/>
            </a:endParaRPr>
          </a:p>
        </p:txBody>
      </p:sp>
      <p:sp>
        <p:nvSpPr>
          <p:cNvPr id="3" name="矩形 2">
            <a:extLst>
              <a:ext uri="{FF2B5EF4-FFF2-40B4-BE49-F238E27FC236}">
                <a16:creationId xmlns:a16="http://schemas.microsoft.com/office/drawing/2014/main" id="{7DD648AF-1875-A6B5-0EAD-A01702645F91}"/>
              </a:ext>
            </a:extLst>
          </p:cNvPr>
          <p:cNvSpPr/>
          <p:nvPr/>
        </p:nvSpPr>
        <p:spPr>
          <a:xfrm>
            <a:off x="174812" y="3356992"/>
            <a:ext cx="8568952" cy="2790572"/>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一般来说，这些工艺的目的是将较重、价值较低的原料（通常是早期工艺的产出）转化为较轻、价值较高的产出。例如，催化裂化装置使用原油精馏产生的汽油（重馏分）作为原料，生产额外的成品馏分（加热油和柴油）和汽油。脱硫在加氢处理装置中完成。</a:t>
            </a:r>
          </a:p>
        </p:txBody>
      </p:sp>
    </p:spTree>
    <p:extLst>
      <p:ext uri="{BB962C8B-B14F-4D97-AF65-F5344CB8AC3E}">
        <p14:creationId xmlns:p14="http://schemas.microsoft.com/office/powerpoint/2010/main" val="28452160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4812" y="620688"/>
            <a:ext cx="8568952" cy="2308324"/>
          </a:xfrm>
          <a:prstGeom prst="rect">
            <a:avLst/>
          </a:prstGeom>
        </p:spPr>
        <p:txBody>
          <a:bodyPr wrap="square">
            <a:spAutoFit/>
          </a:bodyPr>
          <a:lstStyle/>
          <a:p>
            <a:r>
              <a:rPr lang="en-US" altLang="zh-CN" sz="2400" dirty="0">
                <a:latin typeface="Comic Sans MS" pitchFamily="66" charset="0"/>
              </a:rPr>
              <a:t>A reforming unit produces higher-octane components for gasoline from lower-octane feedstock that was recovered in the distillation process. A </a:t>
            </a:r>
            <a:r>
              <a:rPr lang="en-US" altLang="zh-CN" sz="2400" dirty="0" err="1">
                <a:latin typeface="Comic Sans MS" pitchFamily="66" charset="0"/>
              </a:rPr>
              <a:t>coker</a:t>
            </a:r>
            <a:r>
              <a:rPr lang="en-US" altLang="zh-CN" sz="2400" dirty="0">
                <a:latin typeface="Comic Sans MS" pitchFamily="66" charset="0"/>
              </a:rPr>
              <a:t> uses the heaviest output of distillation-the residue or residuum-to produce a lighter feedstock for further processing, as well as petroleum coke.</a:t>
            </a:r>
            <a:endParaRPr lang="zh-CN" altLang="zh-CN" sz="2400" dirty="0">
              <a:latin typeface="Comic Sans MS" pitchFamily="66" charset="0"/>
            </a:endParaRPr>
          </a:p>
        </p:txBody>
      </p:sp>
      <p:sp>
        <p:nvSpPr>
          <p:cNvPr id="3" name="矩形 2">
            <a:extLst>
              <a:ext uri="{FF2B5EF4-FFF2-40B4-BE49-F238E27FC236}">
                <a16:creationId xmlns:a16="http://schemas.microsoft.com/office/drawing/2014/main" id="{FE35A6C7-DD76-B42D-8F20-87F2B9D4877B}"/>
              </a:ext>
            </a:extLst>
          </p:cNvPr>
          <p:cNvSpPr/>
          <p:nvPr/>
        </p:nvSpPr>
        <p:spPr>
          <a:xfrm>
            <a:off x="174812" y="3645024"/>
            <a:ext cx="8568952" cy="1682577"/>
          </a:xfrm>
          <a:prstGeom prst="rect">
            <a:avLst/>
          </a:prstGeom>
        </p:spPr>
        <p:txBody>
          <a:bodyPr wrap="square">
            <a:spAutoFit/>
          </a:bodyPr>
          <a:lstStyle/>
          <a:p>
            <a:pPr>
              <a:lnSpc>
                <a:spcPct val="150000"/>
              </a:lnSpc>
            </a:pPr>
            <a:r>
              <a:rPr lang="zh-CN" altLang="en-US" sz="2400" b="1" dirty="0">
                <a:solidFill>
                  <a:schemeClr val="bg2">
                    <a:lumMod val="60000"/>
                    <a:lumOff val="40000"/>
                  </a:schemeClr>
                </a:solidFill>
              </a:rPr>
              <a:t>重整装置从精馏过程中回收的低辛烷值原料为汽油生产高辛烷值组分。焦化厂使用精馏的最重产品</a:t>
            </a:r>
            <a:r>
              <a:rPr lang="en-US" altLang="zh-CN" sz="2400" b="1" dirty="0">
                <a:solidFill>
                  <a:schemeClr val="bg2">
                    <a:lumMod val="60000"/>
                    <a:lumOff val="40000"/>
                  </a:schemeClr>
                </a:solidFill>
              </a:rPr>
              <a:t>-</a:t>
            </a:r>
            <a:r>
              <a:rPr lang="zh-CN" altLang="en-US" sz="2400" b="1" dirty="0">
                <a:solidFill>
                  <a:schemeClr val="bg2">
                    <a:lumMod val="60000"/>
                    <a:lumOff val="40000"/>
                  </a:schemeClr>
                </a:solidFill>
              </a:rPr>
              <a:t>残渣或渣油生产用于进一步加工的较轻原料以及石油焦。</a:t>
            </a:r>
          </a:p>
        </p:txBody>
      </p:sp>
    </p:spTree>
    <p:extLst>
      <p:ext uri="{BB962C8B-B14F-4D97-AF65-F5344CB8AC3E}">
        <p14:creationId xmlns:p14="http://schemas.microsoft.com/office/powerpoint/2010/main" val="39541347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6BEDBD33-A1B4-461A-A2E2-9A939AFA58D4}"/>
              </a:ext>
            </a:extLst>
          </p:cNvPr>
          <p:cNvSpPr/>
          <p:nvPr/>
        </p:nvSpPr>
        <p:spPr>
          <a:xfrm>
            <a:off x="89756" y="116632"/>
            <a:ext cx="8964488" cy="6469463"/>
          </a:xfrm>
          <a:prstGeom prst="rect">
            <a:avLst/>
          </a:prstGeom>
        </p:spPr>
        <p:txBody>
          <a:bodyPr wrap="square">
            <a:spAutoFit/>
          </a:bodyPr>
          <a:lstStyle/>
          <a:p>
            <a:pPr algn="ctr"/>
            <a:r>
              <a:rPr lang="en-US" altLang="zh-CN" sz="2800" b="1">
                <a:latin typeface="Andalus" panose="02020603050405020304" pitchFamily="18" charset="-78"/>
                <a:cs typeface="Andalus" panose="02020603050405020304" pitchFamily="18" charset="-78"/>
              </a:rPr>
              <a:t>Dimethyl Ether </a:t>
            </a:r>
            <a:r>
              <a:rPr lang="zh-CN" altLang="en-US" sz="2800" b="1">
                <a:latin typeface="Andalus" panose="02020603050405020304" pitchFamily="18" charset="-78"/>
                <a:cs typeface="Andalus" panose="02020603050405020304" pitchFamily="18" charset="-78"/>
              </a:rPr>
              <a:t>二甲醚</a:t>
            </a:r>
          </a:p>
          <a:p>
            <a:r>
              <a:rPr lang="en-US" altLang="zh-CN" sz="2800" b="1">
                <a:latin typeface="Andalus" panose="02020603050405020304" pitchFamily="18" charset="-78"/>
                <a:cs typeface="Andalus" panose="02020603050405020304" pitchFamily="18" charset="-78"/>
              </a:rPr>
              <a:t>Dimethyl ether </a:t>
            </a:r>
            <a:r>
              <a:rPr lang="en-US" altLang="zh-CN" sz="2800" b="1">
                <a:solidFill>
                  <a:srgbClr val="FF0000"/>
                </a:solidFill>
                <a:latin typeface="Andalus" panose="02020603050405020304" pitchFamily="18" charset="-78"/>
                <a:cs typeface="Andalus" panose="02020603050405020304" pitchFamily="18" charset="-78"/>
              </a:rPr>
              <a:t>is gaining worldwide recognition </a:t>
            </a:r>
            <a:r>
              <a:rPr lang="en-US" altLang="zh-CN" sz="2800" b="1">
                <a:latin typeface="Andalus" panose="02020603050405020304" pitchFamily="18" charset="-78"/>
                <a:cs typeface="Andalus" panose="02020603050405020304" pitchFamily="18" charset="-78"/>
              </a:rPr>
              <a:t>as a multisource, multipurpose clean fuel and chemical </a:t>
            </a:r>
            <a:r>
              <a:rPr lang="en-US" altLang="zh-CN" sz="2800" b="1">
                <a:solidFill>
                  <a:srgbClr val="FF0000"/>
                </a:solidFill>
                <a:latin typeface="Andalus" panose="02020603050405020304" pitchFamily="18" charset="-78"/>
                <a:cs typeface="Andalus" panose="02020603050405020304" pitchFamily="18" charset="-78"/>
              </a:rPr>
              <a:t>feedstock </a:t>
            </a:r>
            <a:r>
              <a:rPr lang="en-US" altLang="zh-CN" sz="2800" b="1">
                <a:latin typeface="Andalus" panose="02020603050405020304" pitchFamily="18" charset="-78"/>
                <a:cs typeface="Andalus" panose="02020603050405020304" pitchFamily="18" charset="-78"/>
              </a:rPr>
              <a:t>for the 21st century. </a:t>
            </a:r>
          </a:p>
          <a:p>
            <a:r>
              <a:rPr lang="en-US" altLang="zh-CN" sz="2800" b="1">
                <a:latin typeface="Andalus" panose="02020603050405020304" pitchFamily="18" charset="-78"/>
                <a:cs typeface="Andalus" panose="02020603050405020304" pitchFamily="18" charset="-78"/>
              </a:rPr>
              <a:t>It is a technically mature, </a:t>
            </a:r>
            <a:r>
              <a:rPr lang="en-US" altLang="zh-CN" sz="2800" b="1">
                <a:solidFill>
                  <a:srgbClr val="FF0000"/>
                </a:solidFill>
                <a:latin typeface="Andalus" panose="02020603050405020304" pitchFamily="18" charset="-78"/>
                <a:cs typeface="Andalus" panose="02020603050405020304" pitchFamily="18" charset="-78"/>
              </a:rPr>
              <a:t>environmentally friendly</a:t>
            </a:r>
            <a:r>
              <a:rPr lang="en-US" altLang="zh-CN" sz="2800" b="1">
                <a:latin typeface="Andalus" panose="02020603050405020304" pitchFamily="18" charset="-78"/>
                <a:cs typeface="Andalus" panose="02020603050405020304" pitchFamily="18" charset="-78"/>
              </a:rPr>
              <a:t>, and market acceptable </a:t>
            </a:r>
            <a:r>
              <a:rPr lang="en-US" altLang="zh-CN" sz="2800" b="1">
                <a:solidFill>
                  <a:srgbClr val="FF0000"/>
                </a:solidFill>
                <a:latin typeface="Andalus" panose="02020603050405020304" pitchFamily="18" charset="-78"/>
                <a:cs typeface="Andalus" panose="02020603050405020304" pitchFamily="18" charset="-78"/>
              </a:rPr>
              <a:t>alternative fuel</a:t>
            </a:r>
            <a:r>
              <a:rPr lang="en-US" altLang="zh-CN" sz="2800" b="1">
                <a:latin typeface="Andalus" panose="02020603050405020304" pitchFamily="18" charset="-78"/>
                <a:cs typeface="Andalus" panose="02020603050405020304" pitchFamily="18" charset="-78"/>
              </a:rPr>
              <a:t>. </a:t>
            </a:r>
          </a:p>
          <a:p>
            <a:r>
              <a:rPr lang="en-US" altLang="zh-CN" sz="2800" b="1">
                <a:latin typeface="Andalus" panose="02020603050405020304" pitchFamily="18" charset="-78"/>
                <a:cs typeface="Andalus" panose="02020603050405020304" pitchFamily="18" charset="-78"/>
              </a:rPr>
              <a:t>As shown in figure (Fig.2-12), DME can be produced from a variety of sources, and its end use includes a number of important applications. </a:t>
            </a:r>
          </a:p>
          <a:p>
            <a:r>
              <a:rPr lang="en-US" altLang="zh-CN" sz="2800" b="1">
                <a:latin typeface="Andalus" panose="02020603050405020304" pitchFamily="18" charset="-78"/>
                <a:cs typeface="Andalus" panose="02020603050405020304" pitchFamily="18" charset="-78"/>
              </a:rPr>
              <a:t>Dimethyl ether can be manufactured in large quantities from coal, natural gas, biomass, and municipal solid waste. Current technologies for producing DME on a large scale include those of NKK Corporation, Haldor Topsoe, Air Products, and Toyo engineering Corporation (TEC).</a:t>
            </a:r>
          </a:p>
        </p:txBody>
      </p:sp>
    </p:spTree>
    <p:extLst>
      <p:ext uri="{BB962C8B-B14F-4D97-AF65-F5344CB8AC3E}">
        <p14:creationId xmlns:p14="http://schemas.microsoft.com/office/powerpoint/2010/main" val="3220328330"/>
      </p:ext>
    </p:extLst>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D22BED0-756D-4514-BAFE-C50A40405719}"/>
              </a:ext>
            </a:extLst>
          </p:cNvPr>
          <p:cNvSpPr/>
          <p:nvPr/>
        </p:nvSpPr>
        <p:spPr>
          <a:xfrm>
            <a:off x="359532" y="188640"/>
            <a:ext cx="8424936" cy="4228850"/>
          </a:xfrm>
          <a:prstGeom prst="rect">
            <a:avLst/>
          </a:prstGeom>
        </p:spPr>
        <p:txBody>
          <a:bodyPr wrap="square">
            <a:spAutoFit/>
          </a:bodyPr>
          <a:lstStyle/>
          <a:p>
            <a:r>
              <a:rPr lang="zh-CN" altLang="en-US" sz="2800">
                <a:latin typeface="华文宋体" panose="02010600040101010101" pitchFamily="2" charset="-122"/>
                <a:ea typeface="华文宋体" panose="02010600040101010101" pitchFamily="2" charset="-122"/>
              </a:rPr>
              <a:t>二甲醚作为21世纪的一种多源、多用途清洁燃料和化学原料，正在获得世界范围的认可。</a:t>
            </a:r>
            <a:endParaRPr lang="en-US" altLang="zh-CN" sz="2800">
              <a:latin typeface="华文宋体" panose="02010600040101010101" pitchFamily="2" charset="-122"/>
              <a:ea typeface="华文宋体" panose="02010600040101010101" pitchFamily="2" charset="-122"/>
            </a:endParaRPr>
          </a:p>
          <a:p>
            <a:r>
              <a:rPr lang="zh-CN" altLang="en-US" sz="2800">
                <a:latin typeface="华文宋体" panose="02010600040101010101" pitchFamily="2" charset="-122"/>
                <a:ea typeface="华文宋体" panose="02010600040101010101" pitchFamily="2" charset="-122"/>
              </a:rPr>
              <a:t>它是一种技术成熟、环保且市场可接受的替代燃料。如图（图2-12）所示，二甲醚可以由多种来源生产，其最终用途包括许多重要应用。</a:t>
            </a:r>
            <a:endParaRPr lang="en-US" altLang="zh-CN" sz="2800">
              <a:latin typeface="华文宋体" panose="02010600040101010101" pitchFamily="2" charset="-122"/>
              <a:ea typeface="华文宋体" panose="02010600040101010101" pitchFamily="2" charset="-122"/>
            </a:endParaRPr>
          </a:p>
          <a:p>
            <a:r>
              <a:rPr lang="zh-CN" altLang="en-US" sz="2800">
                <a:latin typeface="华文宋体" panose="02010600040101010101" pitchFamily="2" charset="-122"/>
                <a:ea typeface="华文宋体" panose="02010600040101010101" pitchFamily="2" charset="-122"/>
              </a:rPr>
              <a:t>二甲醚可以从煤、天然气、生物质和城市固体废物中大量生产。</a:t>
            </a:r>
            <a:endParaRPr lang="en-US" altLang="zh-CN" sz="2800">
              <a:latin typeface="华文宋体" panose="02010600040101010101" pitchFamily="2" charset="-122"/>
              <a:ea typeface="华文宋体" panose="02010600040101010101" pitchFamily="2" charset="-122"/>
            </a:endParaRPr>
          </a:p>
          <a:p>
            <a:r>
              <a:rPr lang="zh-CN" altLang="en-US" sz="2800">
                <a:latin typeface="华文宋体" panose="02010600040101010101" pitchFamily="2" charset="-122"/>
                <a:ea typeface="华文宋体" panose="02010600040101010101" pitchFamily="2" charset="-122"/>
              </a:rPr>
              <a:t>目前大规模生产DME的技术包括NKK公司、Haldor Topsoe、Air Products和东洋工程公司（TEC）的技术。</a:t>
            </a:r>
          </a:p>
        </p:txBody>
      </p:sp>
    </p:spTree>
    <p:extLst>
      <p:ext uri="{BB962C8B-B14F-4D97-AF65-F5344CB8AC3E}">
        <p14:creationId xmlns:p14="http://schemas.microsoft.com/office/powerpoint/2010/main" val="3003342338"/>
      </p:ext>
    </p:extLst>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NORMAL">
            <a:extLst>
              <a:ext uri="{FF2B5EF4-FFF2-40B4-BE49-F238E27FC236}">
                <a16:creationId xmlns:a16="http://schemas.microsoft.com/office/drawing/2014/main" id="{C30075AA-1CB2-4BF4-BABE-B2440E6DD8AE}"/>
              </a:ext>
            </a:extLst>
          </p:cNvPr>
          <p:cNvPicPr/>
          <p:nvPr/>
        </p:nvPicPr>
        <p:blipFill>
          <a:blip r:embed="rId2" cstate="print"/>
          <a:stretch>
            <a:fillRect/>
          </a:stretch>
        </p:blipFill>
        <p:spPr>
          <a:xfrm>
            <a:off x="971600" y="692696"/>
            <a:ext cx="6731322" cy="5130266"/>
          </a:xfrm>
          <a:prstGeom prst="rect">
            <a:avLst/>
          </a:prstGeom>
        </p:spPr>
      </p:pic>
      <p:pic>
        <p:nvPicPr>
          <p:cNvPr id="2050" name="Picture 2">
            <a:extLst>
              <a:ext uri="{FF2B5EF4-FFF2-40B4-BE49-F238E27FC236}">
                <a16:creationId xmlns:a16="http://schemas.microsoft.com/office/drawing/2014/main" id="{AE2AFD13-EA39-419A-9007-6065978F1A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492896"/>
            <a:ext cx="2378690" cy="1611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455073"/>
      </p:ext>
    </p:extLst>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3502991-73F3-4336-9CB3-385FBBD2E3FE}"/>
              </a:ext>
            </a:extLst>
          </p:cNvPr>
          <p:cNvSpPr/>
          <p:nvPr/>
        </p:nvSpPr>
        <p:spPr>
          <a:xfrm>
            <a:off x="179512" y="188640"/>
            <a:ext cx="8712968" cy="2850011"/>
          </a:xfrm>
          <a:prstGeom prst="rect">
            <a:avLst/>
          </a:prstGeom>
        </p:spPr>
        <p:txBody>
          <a:bodyPr wrap="square">
            <a:spAutoFit/>
          </a:bodyPr>
          <a:lstStyle/>
          <a:p>
            <a:r>
              <a:rPr lang="en-US" altLang="zh-CN" sz="2800" b="1">
                <a:latin typeface="Andalus" panose="02020603050405020304" pitchFamily="18" charset="-78"/>
                <a:cs typeface="Andalus" panose="02020603050405020304" pitchFamily="18" charset="-78"/>
              </a:rPr>
              <a:t>The simplest ether compound, DME has been shown to be both nontoxic and environmentally benign. </a:t>
            </a:r>
          </a:p>
          <a:p>
            <a:r>
              <a:rPr lang="en-US" altLang="zh-CN" sz="2800" b="1">
                <a:latin typeface="Andalus" panose="02020603050405020304" pitchFamily="18" charset="-78"/>
                <a:cs typeface="Andalus" panose="02020603050405020304" pitchFamily="18" charset="-78"/>
              </a:rPr>
              <a:t>Dimethyl ether has a variety of uses in the fuel and the chemical industries. </a:t>
            </a:r>
          </a:p>
          <a:p>
            <a:r>
              <a:rPr lang="en-US" altLang="zh-CN" sz="2800" b="1">
                <a:latin typeface="Andalus" panose="02020603050405020304" pitchFamily="18" charset="-78"/>
                <a:cs typeface="Andalus" panose="02020603050405020304" pitchFamily="18" charset="-78"/>
              </a:rPr>
              <a:t>Currently, the major use of DME is as a propellant in the aerosols industry.</a:t>
            </a:r>
            <a:endParaRPr lang="zh-CN" altLang="en-US" sz="2800" b="1">
              <a:latin typeface="Andalus" panose="02020603050405020304" pitchFamily="18" charset="-78"/>
              <a:cs typeface="Andalus" panose="02020603050405020304" pitchFamily="18" charset="-78"/>
            </a:endParaRPr>
          </a:p>
        </p:txBody>
      </p:sp>
      <p:sp>
        <p:nvSpPr>
          <p:cNvPr id="4" name="矩形 3">
            <a:extLst>
              <a:ext uri="{FF2B5EF4-FFF2-40B4-BE49-F238E27FC236}">
                <a16:creationId xmlns:a16="http://schemas.microsoft.com/office/drawing/2014/main" id="{492D03EB-0303-4633-B97D-CCC622E995E2}"/>
              </a:ext>
            </a:extLst>
          </p:cNvPr>
          <p:cNvSpPr/>
          <p:nvPr/>
        </p:nvSpPr>
        <p:spPr>
          <a:xfrm>
            <a:off x="249459" y="2996952"/>
            <a:ext cx="8780141" cy="3000821"/>
          </a:xfrm>
          <a:prstGeom prst="rect">
            <a:avLst/>
          </a:prstGeom>
        </p:spPr>
        <p:txBody>
          <a:bodyPr wrap="square">
            <a:spAutoFit/>
          </a:bodyPr>
          <a:lstStyle/>
          <a:p>
            <a:r>
              <a:rPr lang="zh-CN" altLang="en-US"/>
              <a:t>二甲醚是最简单的醚类化合物，已被证明无毒且对环境无害。</a:t>
            </a:r>
            <a:endParaRPr lang="en-US" altLang="zh-CN"/>
          </a:p>
          <a:p>
            <a:r>
              <a:rPr lang="zh-CN" altLang="en-US"/>
              <a:t>二甲醚在燃料和化学工业中有多种用途。</a:t>
            </a:r>
            <a:endParaRPr lang="en-US" altLang="zh-CN"/>
          </a:p>
          <a:p>
            <a:r>
              <a:rPr lang="zh-CN" altLang="en-US"/>
              <a:t>目前，二甲醚的主要用途是作为航空工业中的推进剂。</a:t>
            </a:r>
          </a:p>
        </p:txBody>
      </p:sp>
    </p:spTree>
    <p:extLst>
      <p:ext uri="{BB962C8B-B14F-4D97-AF65-F5344CB8AC3E}">
        <p14:creationId xmlns:p14="http://schemas.microsoft.com/office/powerpoint/2010/main" val="114012775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4927FC5-334C-4880-BB8B-15150D86E9F3}"/>
              </a:ext>
            </a:extLst>
          </p:cNvPr>
          <p:cNvSpPr/>
          <p:nvPr/>
        </p:nvSpPr>
        <p:spPr>
          <a:xfrm>
            <a:off x="323528" y="188640"/>
            <a:ext cx="8496944" cy="6038576"/>
          </a:xfrm>
          <a:prstGeom prst="rect">
            <a:avLst/>
          </a:prstGeom>
        </p:spPr>
        <p:txBody>
          <a:bodyPr wrap="square">
            <a:spAutoFit/>
          </a:bodyPr>
          <a:lstStyle/>
          <a:p>
            <a:r>
              <a:rPr lang="en-US" altLang="zh-CN" sz="2800" b="1">
                <a:latin typeface="Andalus" panose="02020603050405020304" pitchFamily="18" charset="-78"/>
                <a:cs typeface="Andalus" panose="02020603050405020304" pitchFamily="18" charset="-78"/>
              </a:rPr>
              <a:t>Its cetane number (a quantitative indicator of the ignition quality of diesel fuel) is high, ranging from 55 to 60, so that it can be used in diesel engines. </a:t>
            </a:r>
          </a:p>
          <a:p>
            <a:r>
              <a:rPr lang="en-US" altLang="zh-CN" sz="2800" b="1">
                <a:latin typeface="Andalus" panose="02020603050405020304" pitchFamily="18" charset="-78"/>
                <a:cs typeface="Andalus" panose="02020603050405020304" pitchFamily="18" charset="-78"/>
              </a:rPr>
              <a:t>Its flame is a visible blue flame similar to that of natural gas, and it can be used just as it is in an LPG cooking stove, and it does not produce any aldehydes. </a:t>
            </a:r>
          </a:p>
          <a:p>
            <a:r>
              <a:rPr lang="en-US" altLang="zh-CN" sz="2800" b="1">
                <a:latin typeface="Andalus" panose="02020603050405020304" pitchFamily="18" charset="-78"/>
                <a:cs typeface="Andalus" panose="02020603050405020304" pitchFamily="18" charset="-78"/>
              </a:rPr>
              <a:t>The toxicity of DME is low, about the same as that of LPG, and even lower than that of methanol. </a:t>
            </a:r>
          </a:p>
          <a:p>
            <a:r>
              <a:rPr lang="en-US" altLang="zh-CN" sz="2800" b="1">
                <a:latin typeface="Andalus" panose="02020603050405020304" pitchFamily="18" charset="-78"/>
                <a:cs typeface="Andalus" panose="02020603050405020304" pitchFamily="18" charset="-78"/>
              </a:rPr>
              <a:t>Because of DME's restrictive use, current world capacity is only 150,000 metric tons/yr. </a:t>
            </a:r>
          </a:p>
          <a:p>
            <a:r>
              <a:rPr lang="en-US" altLang="zh-CN" sz="2800" b="1">
                <a:latin typeface="Andalus" panose="02020603050405020304" pitchFamily="18" charset="-78"/>
                <a:cs typeface="Andalus" panose="02020603050405020304" pitchFamily="18" charset="-78"/>
              </a:rPr>
              <a:t>Future mega-plant technology providers include NKK, Haldor Topsoe, Lurgi, Toyo Engineering, Mitsubishi Gas Chemicals, Kvaerner, Synetix, etc. </a:t>
            </a:r>
            <a:endParaRPr lang="zh-CN" altLang="en-US" sz="2800" b="1">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160521196"/>
      </p:ext>
    </p:extLst>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048F675-6ED2-4D16-B4E7-3F972C60A067}"/>
              </a:ext>
            </a:extLst>
          </p:cNvPr>
          <p:cNvSpPr/>
          <p:nvPr/>
        </p:nvSpPr>
        <p:spPr>
          <a:xfrm>
            <a:off x="179512" y="404664"/>
            <a:ext cx="8784976" cy="5090624"/>
          </a:xfrm>
          <a:prstGeom prst="rect">
            <a:avLst/>
          </a:prstGeom>
        </p:spPr>
        <p:txBody>
          <a:bodyPr wrap="square">
            <a:spAutoFit/>
          </a:bodyPr>
          <a:lstStyle/>
          <a:p>
            <a:r>
              <a:rPr lang="zh-CN" altLang="en-US" sz="2800"/>
              <a:t>它的十六烷值（柴油点火质量的定量指标）很高，在55到60之间，因此可以用于柴油发动机。</a:t>
            </a:r>
            <a:endParaRPr lang="en-US" altLang="zh-CN" sz="2800"/>
          </a:p>
          <a:p>
            <a:r>
              <a:rPr lang="zh-CN" altLang="en-US" sz="2800"/>
              <a:t>它的火焰是一种类似于天然气的可见蓝色火焰，可以像在液化石油气烹饪炉中一样使用，而且不会产生任何醛。二甲醚的毒性较低，与液化石油气的毒性大致相同，甚至低于甲醇的毒性。</a:t>
            </a:r>
            <a:endParaRPr lang="en-US" altLang="zh-CN" sz="2800"/>
          </a:p>
          <a:p>
            <a:r>
              <a:rPr lang="zh-CN" altLang="en-US" sz="2800"/>
              <a:t>由于二甲醚的使用受到限制，目前世界产能仅为150000公吨/年。</a:t>
            </a:r>
            <a:endParaRPr lang="en-US" altLang="zh-CN" sz="2800"/>
          </a:p>
          <a:p>
            <a:r>
              <a:rPr lang="zh-CN" altLang="en-US" sz="2800"/>
              <a:t>未来的大型工厂技术供应商包括NKK、Haldor Topsoe、Lurgi、Toyo Engineering、Mitsubishi Gas Chemicals、Kvaerner、Synetix等。</a:t>
            </a:r>
          </a:p>
        </p:txBody>
      </p:sp>
    </p:spTree>
    <p:extLst>
      <p:ext uri="{BB962C8B-B14F-4D97-AF65-F5344CB8AC3E}">
        <p14:creationId xmlns:p14="http://schemas.microsoft.com/office/powerpoint/2010/main" val="3449759944"/>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4927FC5-334C-4880-BB8B-15150D86E9F3}"/>
              </a:ext>
            </a:extLst>
          </p:cNvPr>
          <p:cNvSpPr/>
          <p:nvPr/>
        </p:nvSpPr>
        <p:spPr>
          <a:xfrm>
            <a:off x="323528" y="260648"/>
            <a:ext cx="8496944" cy="5853910"/>
          </a:xfrm>
          <a:prstGeom prst="rect">
            <a:avLst/>
          </a:prstGeom>
        </p:spPr>
        <p:txBody>
          <a:bodyPr wrap="square">
            <a:spAutoFit/>
          </a:bodyPr>
          <a:lstStyle/>
          <a:p>
            <a:r>
              <a:rPr lang="en-US" altLang="zh-CN" sz="2400" b="1">
                <a:latin typeface="Andalus" panose="02020603050405020304" pitchFamily="18" charset="-78"/>
                <a:cs typeface="Andalus" panose="02020603050405020304" pitchFamily="18" charset="-78"/>
              </a:rPr>
              <a:t>There have been a number of joint efforts between companies at a multinational level to gather and disseminate know-how about DME properties, DME synthesis processes, and DME applications.</a:t>
            </a:r>
          </a:p>
          <a:p>
            <a:r>
              <a:rPr lang="en-US" altLang="zh-CN" sz="2400" b="1">
                <a:latin typeface="Andalus" panose="02020603050405020304" pitchFamily="18" charset="-78"/>
                <a:cs typeface="Andalus" panose="02020603050405020304" pitchFamily="18" charset="-78"/>
              </a:rPr>
              <a:t>These associations have furthered DME's cause by jointly conducting testing studies on DME applications as an automotive fuel, an LPG substitute, and a fuel for power generation. </a:t>
            </a:r>
          </a:p>
          <a:p>
            <a:r>
              <a:rPr lang="en-US" altLang="zh-CN" sz="2400" b="1">
                <a:latin typeface="Andalus" panose="02020603050405020304" pitchFamily="18" charset="-78"/>
                <a:cs typeface="Andalus" panose="02020603050405020304" pitchFamily="18" charset="-78"/>
              </a:rPr>
              <a:t>The International DME Association (IDA) plays a significant role in enhancing knowledge about DME to the general public and is a central source of comprehensive DME related information (www.aboutdme.org). </a:t>
            </a:r>
          </a:p>
          <a:p>
            <a:r>
              <a:rPr lang="en-US" altLang="zh-CN" sz="2400" b="1">
                <a:latin typeface="Andalus" panose="02020603050405020304" pitchFamily="18" charset="-78"/>
                <a:cs typeface="Andalus" panose="02020603050405020304" pitchFamily="18" charset="-78"/>
              </a:rPr>
              <a:t>Institutional members of this association include BP, Carbinol Technologies, AVL Powertrain Engineering, Inc., Air Products, Renzult, Snamprogetti, Lurgi, Akzo Nobel, Shell Global Solutions, Haldor Topsoe, Volvo,Atrax Energi AB, Mitsui, Japan DME Forum (JDF), etc. </a:t>
            </a:r>
            <a:endParaRPr lang="zh-CN" altLang="en-US" sz="2400" b="1">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960992492"/>
      </p:ext>
    </p:extLst>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F4E1899-18E1-4261-9283-F94A74353D4B}"/>
              </a:ext>
            </a:extLst>
          </p:cNvPr>
          <p:cNvSpPr/>
          <p:nvPr/>
        </p:nvSpPr>
        <p:spPr>
          <a:xfrm>
            <a:off x="215516" y="147"/>
            <a:ext cx="8712968" cy="6383286"/>
          </a:xfrm>
          <a:prstGeom prst="rect">
            <a:avLst/>
          </a:prstGeom>
        </p:spPr>
        <p:txBody>
          <a:bodyPr wrap="square">
            <a:spAutoFit/>
          </a:bodyPr>
          <a:lstStyle/>
          <a:p>
            <a:r>
              <a:rPr lang="zh-CN" altLang="en-US" sz="2800"/>
              <a:t>跨国公司之间开展了一系列合作，以收集和传播有关DME性能、DME合成工艺和DME应用的专业知识。</a:t>
            </a:r>
            <a:endParaRPr lang="en-US" altLang="zh-CN" sz="2800"/>
          </a:p>
          <a:p>
            <a:r>
              <a:rPr lang="zh-CN" altLang="en-US" sz="2800"/>
              <a:t>这些协会通过联合对二甲醚作为汽车燃料、液化石油气替代品和发电燃料的应用进行测试研究，进一步推动了二甲醚的事业。</a:t>
            </a:r>
            <a:endParaRPr lang="en-US" altLang="zh-CN" sz="2800"/>
          </a:p>
          <a:p>
            <a:r>
              <a:rPr lang="zh-CN" altLang="en-US" sz="2800"/>
              <a:t>国际DME协会（IDA）在提高公众对DME的认识方面发挥着重要作用，是全面DME相关信息的中心来源（</a:t>
            </a:r>
            <a:r>
              <a:rPr lang="zh-CN" altLang="en-US" sz="2800">
                <a:hlinkClick r:id="rId2"/>
              </a:rPr>
              <a:t>www.aboutdme.org</a:t>
            </a:r>
            <a:r>
              <a:rPr lang="zh-CN" altLang="en-US" sz="2800"/>
              <a:t>）。</a:t>
            </a:r>
            <a:endParaRPr lang="en-US" altLang="zh-CN" sz="2800"/>
          </a:p>
          <a:p>
            <a:r>
              <a:rPr lang="zh-CN" altLang="en-US" sz="2800"/>
              <a:t>该协会的机构成员包括英国石油公司、Carbinol Technologies、AVL动力总成工程公司、股份有限公司、Air Products、Renzult、Snamprogetti、Lurgi、Akzo Nobel、壳牌全球解决方案公司、，Haldor Topsoe、沃尔沃、Atrax Energi AB、三井物产、日本DME论坛（JDF）等。</a:t>
            </a:r>
          </a:p>
        </p:txBody>
      </p:sp>
    </p:spTree>
    <p:extLst>
      <p:ext uri="{BB962C8B-B14F-4D97-AF65-F5344CB8AC3E}">
        <p14:creationId xmlns:p14="http://schemas.microsoft.com/office/powerpoint/2010/main" val="3845324157"/>
      </p:ext>
    </p:extLst>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F1797CEF-D4F9-4568-A39D-B36FBCE611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19050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a:extLst>
              <a:ext uri="{FF2B5EF4-FFF2-40B4-BE49-F238E27FC236}">
                <a16:creationId xmlns:a16="http://schemas.microsoft.com/office/drawing/2014/main" id="{19CC673C-DD56-44BA-826E-9A9E28A878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683571"/>
            <a:ext cx="6050396" cy="5490857"/>
          </a:xfrm>
          <a:prstGeom prst="rect">
            <a:avLst/>
          </a:prstGeom>
        </p:spPr>
      </p:pic>
    </p:spTree>
    <p:extLst>
      <p:ext uri="{BB962C8B-B14F-4D97-AF65-F5344CB8AC3E}">
        <p14:creationId xmlns:p14="http://schemas.microsoft.com/office/powerpoint/2010/main" val="321632460"/>
      </p:ext>
    </p:extLst>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051C0F1-D6C5-458F-B4C0-40F9E5EE7E9C}"/>
              </a:ext>
            </a:extLst>
          </p:cNvPr>
          <p:cNvSpPr/>
          <p:nvPr/>
        </p:nvSpPr>
        <p:spPr>
          <a:xfrm>
            <a:off x="215516" y="116632"/>
            <a:ext cx="8712968" cy="5410712"/>
          </a:xfrm>
          <a:prstGeom prst="rect">
            <a:avLst/>
          </a:prstGeom>
        </p:spPr>
        <p:txBody>
          <a:bodyPr wrap="square">
            <a:spAutoFit/>
          </a:bodyPr>
          <a:lstStyle/>
          <a:p>
            <a:r>
              <a:rPr lang="en-US" altLang="zh-CN" sz="2400" b="1">
                <a:latin typeface="Andalus" panose="02020603050405020304" pitchFamily="18" charset="-78"/>
                <a:cs typeface="Andalus" panose="02020603050405020304" pitchFamily="18" charset="-78"/>
              </a:rPr>
              <a:t> It is an excellent source of comprehensive information about DME synthesis, applications of DME as a fuel in various sectors, as well as the economic, environmental, and commercial aspects of DME utilization. </a:t>
            </a:r>
          </a:p>
          <a:p>
            <a:r>
              <a:rPr lang="en-US" altLang="zh-CN" sz="2400" b="1">
                <a:latin typeface="Andalus" panose="02020603050405020304" pitchFamily="18" charset="-78"/>
                <a:cs typeface="Andalus" panose="02020603050405020304" pitchFamily="18" charset="-78"/>
              </a:rPr>
              <a:t>DME International Corporation was established in Tokyo and Japan by a </a:t>
            </a:r>
            <a:r>
              <a:rPr lang="en-US" altLang="zh-CN" sz="2400" b="1">
                <a:solidFill>
                  <a:srgbClr val="FF0000"/>
                </a:solidFill>
                <a:latin typeface="Andalus" panose="02020603050405020304" pitchFamily="18" charset="-78"/>
                <a:cs typeface="Andalus" panose="02020603050405020304" pitchFamily="18" charset="-78"/>
              </a:rPr>
              <a:t>consortium</a:t>
            </a:r>
            <a:r>
              <a:rPr lang="en-US" altLang="zh-CN" sz="2400" b="1">
                <a:latin typeface="Andalus" panose="02020603050405020304" pitchFamily="18" charset="-78"/>
                <a:cs typeface="Andalus" panose="02020603050405020304" pitchFamily="18" charset="-78"/>
              </a:rPr>
              <a:t> of eight companies to commercialize and market DME as a new source of alternative energy. </a:t>
            </a:r>
          </a:p>
          <a:p>
            <a:r>
              <a:rPr lang="en-US" altLang="zh-CN" sz="2400" b="1">
                <a:latin typeface="Andalus" panose="02020603050405020304" pitchFamily="18" charset="-78"/>
                <a:cs typeface="Andalus" panose="02020603050405020304" pitchFamily="18" charset="-78"/>
              </a:rPr>
              <a:t>NKK Corporation, Toyota Tsusho Corporation, and Hitachi,Ltd. are the leading participants. Other participants include a trading company, Marubeni Corporation; two energy-related firms, Idemitsu Kosan Co., Ltd.and INNPEX Corporation; an industrial gas supplier, Nippon Sanso Corporation; LNG Japan Corporation; and one non-Japanese company, Total-FinaElf, which is the world's fourth largest petroleum company. </a:t>
            </a:r>
          </a:p>
        </p:txBody>
      </p:sp>
    </p:spTree>
    <p:extLst>
      <p:ext uri="{BB962C8B-B14F-4D97-AF65-F5344CB8AC3E}">
        <p14:creationId xmlns:p14="http://schemas.microsoft.com/office/powerpoint/2010/main" val="3358019179"/>
      </p:ext>
    </p:extLst>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DB3AEB18-AA68-49AD-B9BB-0FC266C51B67}"/>
              </a:ext>
            </a:extLst>
          </p:cNvPr>
          <p:cNvSpPr/>
          <p:nvPr/>
        </p:nvSpPr>
        <p:spPr>
          <a:xfrm>
            <a:off x="179512" y="404664"/>
            <a:ext cx="8784976" cy="5435334"/>
          </a:xfrm>
          <a:prstGeom prst="rect">
            <a:avLst/>
          </a:prstGeom>
        </p:spPr>
        <p:txBody>
          <a:bodyPr wrap="square">
            <a:spAutoFit/>
          </a:bodyPr>
          <a:lstStyle/>
          <a:p>
            <a:r>
              <a:rPr lang="zh-CN" altLang="en-US" sz="2800"/>
              <a:t>它是有关二甲醚合成、二甲醚作为燃料在各个领域的应用以及二甲醚利用的经济、环境和商业方面的综合信息的极好来源。</a:t>
            </a:r>
            <a:endParaRPr lang="en-US" altLang="zh-CN" sz="2800"/>
          </a:p>
          <a:p>
            <a:r>
              <a:rPr lang="zh-CN" altLang="en-US" sz="2800"/>
              <a:t>DME国际公司由八家公司组成的财团在东京和日本成立，旨在将DME作为一种新的替代能源进行商业化和营销。</a:t>
            </a:r>
            <a:endParaRPr lang="en-US" altLang="zh-CN" sz="2800"/>
          </a:p>
          <a:p>
            <a:r>
              <a:rPr lang="zh-CN" altLang="en-US" sz="2800"/>
              <a:t>NKK公司、丰田Tsusho公司和日立有限公司是主要参与者。其他参与者包括贸易公司丸红株式会社；两家能源相关公司，Idemitsu Kosan有限公司和INNPEX公司；工业天然气供应商日本三生株式会社；液化天然气日本公司；以及一家非日本公司Total FinaElf，它是世界第四大石油公司。</a:t>
            </a:r>
          </a:p>
        </p:txBody>
      </p:sp>
    </p:spTree>
    <p:extLst>
      <p:ext uri="{BB962C8B-B14F-4D97-AF65-F5344CB8AC3E}">
        <p14:creationId xmlns:p14="http://schemas.microsoft.com/office/powerpoint/2010/main" val="2834897846"/>
      </p:ext>
    </p:extLst>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9D2BDD8-5893-41BE-885D-D3DB5089C19C}"/>
              </a:ext>
            </a:extLst>
          </p:cNvPr>
          <p:cNvSpPr/>
          <p:nvPr/>
        </p:nvSpPr>
        <p:spPr>
          <a:xfrm>
            <a:off x="251520" y="116632"/>
            <a:ext cx="8640960" cy="3625608"/>
          </a:xfrm>
          <a:prstGeom prst="rect">
            <a:avLst/>
          </a:prstGeom>
        </p:spPr>
        <p:txBody>
          <a:bodyPr wrap="square">
            <a:spAutoFit/>
          </a:bodyPr>
          <a:lstStyle/>
          <a:p>
            <a:r>
              <a:rPr lang="en-US" altLang="zh-CN" sz="2800" b="1">
                <a:latin typeface="Andalus" panose="02020603050405020304" pitchFamily="18" charset="-78"/>
                <a:cs typeface="Andalus" panose="02020603050405020304" pitchFamily="18" charset="-78"/>
              </a:rPr>
              <a:t>The objective of this corporation is to produce DME by a low-cost direct synthesis route by taking advantage of </a:t>
            </a:r>
            <a:r>
              <a:rPr lang="en-US" altLang="zh-CN" sz="2800" b="1">
                <a:solidFill>
                  <a:srgbClr val="FF0000"/>
                </a:solidFill>
                <a:latin typeface="Andalus" panose="02020603050405020304" pitchFamily="18" charset="-78"/>
                <a:cs typeface="Andalus" panose="02020603050405020304" pitchFamily="18" charset="-78"/>
              </a:rPr>
              <a:t>stranded</a:t>
            </a:r>
            <a:r>
              <a:rPr lang="en-US" altLang="zh-CN" sz="2800" b="1">
                <a:latin typeface="Andalus" panose="02020603050405020304" pitchFamily="18" charset="-78"/>
                <a:cs typeface="Andalus" panose="02020603050405020304" pitchFamily="18" charset="-78"/>
              </a:rPr>
              <a:t> </a:t>
            </a:r>
            <a:r>
              <a:rPr lang="en-US" altLang="zh-CN" sz="2800" b="1">
                <a:solidFill>
                  <a:srgbClr val="FF0000"/>
                </a:solidFill>
                <a:latin typeface="Andalus" panose="02020603050405020304" pitchFamily="18" charset="-78"/>
                <a:cs typeface="Andalus" panose="02020603050405020304" pitchFamily="18" charset="-78"/>
              </a:rPr>
              <a:t>reserves</a:t>
            </a:r>
            <a:r>
              <a:rPr lang="en-US" altLang="zh-CN" sz="2800" b="1">
                <a:latin typeface="Andalus" panose="02020603050405020304" pitchFamily="18" charset="-78"/>
                <a:cs typeface="Andalus" panose="02020603050405020304" pitchFamily="18" charset="-78"/>
              </a:rPr>
              <a:t> of low-grade coal and smaller gas fields present in Asia. </a:t>
            </a:r>
          </a:p>
          <a:p>
            <a:r>
              <a:rPr lang="en-US" altLang="zh-CN" sz="2800" b="1">
                <a:latin typeface="Andalus" panose="02020603050405020304" pitchFamily="18" charset="-78"/>
                <a:cs typeface="Andalus" panose="02020603050405020304" pitchFamily="18" charset="-78"/>
              </a:rPr>
              <a:t>Japan DME Forum was formed by an alliance of 37 Japanese companies, two universities, and several trade organizations tasked with the development of large-scale DME technology. It is also a member of the IDA.</a:t>
            </a:r>
          </a:p>
        </p:txBody>
      </p:sp>
      <p:sp>
        <p:nvSpPr>
          <p:cNvPr id="3" name="矩形 2">
            <a:extLst>
              <a:ext uri="{FF2B5EF4-FFF2-40B4-BE49-F238E27FC236}">
                <a16:creationId xmlns:a16="http://schemas.microsoft.com/office/drawing/2014/main" id="{864A34E0-22E9-4D31-95A1-1095FCEF8F91}"/>
              </a:ext>
            </a:extLst>
          </p:cNvPr>
          <p:cNvSpPr/>
          <p:nvPr/>
        </p:nvSpPr>
        <p:spPr>
          <a:xfrm>
            <a:off x="218162" y="3861048"/>
            <a:ext cx="8784976" cy="2332946"/>
          </a:xfrm>
          <a:prstGeom prst="rect">
            <a:avLst/>
          </a:prstGeom>
        </p:spPr>
        <p:txBody>
          <a:bodyPr wrap="square">
            <a:spAutoFit/>
          </a:bodyPr>
          <a:lstStyle/>
          <a:p>
            <a:r>
              <a:rPr lang="zh-CN" altLang="en-US" sz="2800"/>
              <a:t>该公司的目标是利用亚洲低品位煤和较小气田的滞留储量，通过低成本的直接合成路线生产二甲醚。</a:t>
            </a:r>
            <a:endParaRPr lang="en-US" altLang="zh-CN" sz="2800"/>
          </a:p>
          <a:p>
            <a:r>
              <a:rPr lang="zh-CN" altLang="en-US" sz="2800"/>
              <a:t>日本DME论坛由37家日本公司、</a:t>
            </a:r>
            <a:r>
              <a:rPr lang="en-US" altLang="zh-CN" sz="2800"/>
              <a:t>2</a:t>
            </a:r>
            <a:r>
              <a:rPr lang="zh-CN" altLang="en-US" sz="2800"/>
              <a:t>所大学和几个负责开发大规模DME技术的贸易组织组成。它也是国际开发协会</a:t>
            </a:r>
            <a:r>
              <a:rPr lang="en-US" altLang="zh-CN" sz="2800"/>
              <a:t>IDA</a:t>
            </a:r>
            <a:r>
              <a:rPr lang="zh-CN" altLang="en-US" sz="2800"/>
              <a:t>的成员。</a:t>
            </a:r>
          </a:p>
        </p:txBody>
      </p:sp>
    </p:spTree>
    <p:extLst>
      <p:ext uri="{BB962C8B-B14F-4D97-AF65-F5344CB8AC3E}">
        <p14:creationId xmlns:p14="http://schemas.microsoft.com/office/powerpoint/2010/main" val="8291191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kumimoji="0" lang="zh-CN" altLang="en-US" sz="3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374650" marR="0" indent="-374650" algn="just" defTabSz="99822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defRPr kumimoji="0" lang="zh-CN" altLang="en-US" sz="35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Arial"/>
        <a:font script="Hant" typeface="新細明體"/>
        <a:font script="Arab" typeface="Arial"/>
        <a:font script="Hebr" typeface="Arial"/>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libri"/>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Arial"/>
        <a:font script="Hant" typeface="新細明體"/>
        <a:font script="Arab" typeface="Arial"/>
        <a:font script="Hebr" typeface="Arial"/>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Arial"/>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Globe</Template>
  <TotalTime>1023</TotalTime>
  <Words>7709</Words>
  <Application>Microsoft Office PowerPoint</Application>
  <PresentationFormat>全屏显示(4:3)</PresentationFormat>
  <Paragraphs>426</Paragraphs>
  <Slides>94</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94</vt:i4>
      </vt:variant>
    </vt:vector>
  </HeadingPairs>
  <TitlesOfParts>
    <vt:vector size="105" baseType="lpstr">
      <vt:lpstr>Arial</vt:lpstr>
      <vt:lpstr>方正粗黑宋简体</vt:lpstr>
      <vt:lpstr>微软雅黑</vt:lpstr>
      <vt:lpstr>华文宋体</vt:lpstr>
      <vt:lpstr>楷体_GB2312</vt:lpstr>
      <vt:lpstr>Wingdings</vt:lpstr>
      <vt:lpstr>Comic Sans MS</vt:lpstr>
      <vt:lpstr>仿宋</vt:lpstr>
      <vt:lpstr>Andalus</vt:lpstr>
      <vt:lpstr>-apple-system</vt:lpstr>
      <vt:lpstr>Pixel</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Why do we learn Special English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DUT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催化剂制备原理</dc:title>
  <dc:creator>BearPOPPY</dc:creator>
  <cp:lastModifiedBy>晓龙 杨</cp:lastModifiedBy>
  <cp:revision>492</cp:revision>
  <dcterms:created xsi:type="dcterms:W3CDTF">2007-08-18T07:24:00Z</dcterms:created>
  <dcterms:modified xsi:type="dcterms:W3CDTF">2023-09-10T11:59:00Z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2052-11.1.0.8980</vt:lpwstr>
  </property>
  <property fmtid="{D5CDD505-2E9C-101B-9397-08002B2CF9AE}" pid="3" name="KSORubyTemplateID">
    <vt:lpwstr>21</vt:lpwstr>
  </property>
</Properties>
</file>