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diagrams/colors1.xml" ContentType="application/vnd.openxmlformats-officedocument.drawingml.diagramColors+xml"/>
  <Override PartName="/ppt/diagrams/colors2.xml" ContentType="application/vnd.openxmlformats-officedocument.drawingml.diagramColors+xml"/>
  <Override PartName="/ppt/diagrams/colors3.xml" ContentType="application/vnd.openxmlformats-officedocument.drawingml.diagramColors+xml"/>
  <Override PartName="/ppt/diagrams/data1.xml" ContentType="application/vnd.openxmlformats-officedocument.drawingml.diagramData+xml"/>
  <Override PartName="/ppt/diagrams/data2.xml" ContentType="application/vnd.openxmlformats-officedocument.drawingml.diagramData+xml"/>
  <Override PartName="/ppt/diagrams/data3.xml" ContentType="application/vnd.openxmlformats-officedocument.drawingml.diagramData+xml"/>
  <Override PartName="/ppt/diagrams/drawing1.xml" ContentType="application/vnd.ms-office.drawingml.diagramDrawing+xml"/>
  <Override PartName="/ppt/diagrams/drawing2.xml" ContentType="application/vnd.ms-office.drawingml.diagramDrawing+xml"/>
  <Override PartName="/ppt/diagrams/drawing3.xml" ContentType="application/vnd.ms-office.drawingml.diagramDrawing+xml"/>
  <Override PartName="/ppt/diagrams/layout1.xml" ContentType="application/vnd.openxmlformats-officedocument.drawingml.diagramLayout+xml"/>
  <Override PartName="/ppt/diagrams/layout2.xml" ContentType="application/vnd.openxmlformats-officedocument.drawingml.diagramLayout+xml"/>
  <Override PartName="/ppt/diagrams/layout3.xml" ContentType="application/vnd.openxmlformats-officedocument.drawingml.diagramLayout+xml"/>
  <Override PartName="/ppt/diagrams/quickStyle1.xml" ContentType="application/vnd.openxmlformats-officedocument.drawingml.diagramStyle+xml"/>
  <Override PartName="/ppt/diagrams/quickStyle2.xml" ContentType="application/vnd.openxmlformats-officedocument.drawingml.diagramStyle+xml"/>
  <Override PartName="/ppt/diagrams/quickStyle3.xml" ContentType="application/vnd.openxmlformats-officedocument.drawingml.diagramStyl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483" r:id="rId3"/>
    <p:sldId id="261" r:id="rId4"/>
    <p:sldId id="396" r:id="rId5"/>
    <p:sldId id="449" r:id="rId6"/>
    <p:sldId id="450" r:id="rId7"/>
    <p:sldId id="451" r:id="rId8"/>
    <p:sldId id="452" r:id="rId9"/>
    <p:sldId id="453" r:id="rId10"/>
    <p:sldId id="454" r:id="rId11"/>
    <p:sldId id="455" r:id="rId12"/>
    <p:sldId id="456" r:id="rId13"/>
    <p:sldId id="457" r:id="rId14"/>
    <p:sldId id="458" r:id="rId15"/>
    <p:sldId id="459" r:id="rId16"/>
    <p:sldId id="460" r:id="rId17"/>
    <p:sldId id="461" r:id="rId18"/>
    <p:sldId id="462" r:id="rId19"/>
    <p:sldId id="463" r:id="rId20"/>
    <p:sldId id="412" r:id="rId21"/>
    <p:sldId id="464" r:id="rId22"/>
    <p:sldId id="465" r:id="rId23"/>
    <p:sldId id="467" r:id="rId24"/>
    <p:sldId id="468" r:id="rId25"/>
    <p:sldId id="469" r:id="rId26"/>
    <p:sldId id="470" r:id="rId27"/>
    <p:sldId id="422" r:id="rId28"/>
    <p:sldId id="471" r:id="rId29"/>
    <p:sldId id="472" r:id="rId30"/>
    <p:sldId id="473" r:id="rId31"/>
    <p:sldId id="475" r:id="rId32"/>
    <p:sldId id="474" r:id="rId33"/>
    <p:sldId id="476" r:id="rId34"/>
    <p:sldId id="477" r:id="rId35"/>
    <p:sldId id="478" r:id="rId36"/>
    <p:sldId id="447" r:id="rId37"/>
    <p:sldId id="479" r:id="rId38"/>
    <p:sldId id="405" r:id="rId39"/>
  </p:sldIdLst>
  <p:sldSz cx="12192000" cy="6858000"/>
  <p:notesSz cx="6858000" cy="9144000"/>
  <p:custDataLst>
    <p:tags r:id="rId4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2" pos="3863" userDrawn="1">
          <p15:clr>
            <a:srgbClr val="A4A3A4"/>
          </p15:clr>
        </p15:guide>
        <p15:guide id="3" pos="370" userDrawn="1">
          <p15:clr>
            <a:srgbClr val="A4A3A4"/>
          </p15:clr>
        </p15:guide>
        <p15:guide id="4" pos="7265" userDrawn="1">
          <p15:clr>
            <a:srgbClr val="A4A3A4"/>
          </p15:clr>
        </p15:guide>
        <p15:guide id="5" orient="horz" pos="618" userDrawn="1">
          <p15:clr>
            <a:srgbClr val="A4A3A4"/>
          </p15:clr>
        </p15:guide>
        <p15:guide id="8" orient="horz" pos="402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DC7D"/>
    <a:srgbClr val="FCFCFE"/>
    <a:srgbClr val="1C7EDF"/>
    <a:srgbClr val="FBFCFC"/>
    <a:srgbClr val="F5F7FA"/>
    <a:srgbClr val="36ADEB"/>
    <a:srgbClr val="1978D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p:scale>
          <a:sx n="66" d="100"/>
          <a:sy n="66" d="100"/>
        </p:scale>
        <p:origin x="858" y="222"/>
      </p:cViewPr>
      <p:guideLst>
        <p:guide pos="3863"/>
        <p:guide pos="370"/>
        <p:guide pos="7265"/>
        <p:guide orient="horz" pos="618"/>
        <p:guide orient="horz" pos="4020"/>
      </p:guideLst>
    </p:cSldViewPr>
  </p:slideViewPr>
  <p:notesTextViewPr>
    <p:cViewPr>
      <p:scale>
        <a:sx n="1" d="1"/>
        <a:sy n="1" d="1"/>
      </p:scale>
      <p:origin x="0" y="0"/>
    </p:cViewPr>
  </p:notesTextViewPr>
  <p:sorterViewPr>
    <p:cViewPr varScale="1">
      <p:scale>
        <a:sx n="1" d="1"/>
        <a:sy n="1" d="1"/>
      </p:scale>
      <p:origin x="0" y="-15252"/>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 Type="http://schemas.openxmlformats.org/officeDocument/2006/relationships/slide" Target="slides/slide6.xml"/><Relationship Id="rId7" Type="http://schemas.openxmlformats.org/officeDocument/2006/relationships/slide" Target="slides/slide5.xml"/><Relationship Id="rId6" Type="http://schemas.openxmlformats.org/officeDocument/2006/relationships/slide" Target="slides/slide4.xml"/><Relationship Id="rId5" Type="http://schemas.openxmlformats.org/officeDocument/2006/relationships/slide" Target="slides/slide3.xml"/><Relationship Id="rId43" Type="http://schemas.openxmlformats.org/officeDocument/2006/relationships/tags" Target="tags/tag1.xml"/><Relationship Id="rId42" Type="http://schemas.openxmlformats.org/officeDocument/2006/relationships/tableStyles" Target="tableStyles.xml"/><Relationship Id="rId41" Type="http://schemas.openxmlformats.org/officeDocument/2006/relationships/viewProps" Target="viewProps.xml"/><Relationship Id="rId40" Type="http://schemas.openxmlformats.org/officeDocument/2006/relationships/presProps" Target="presProps.xml"/><Relationship Id="rId4" Type="http://schemas.openxmlformats.org/officeDocument/2006/relationships/slide" Target="slides/slide2.xml"/><Relationship Id="rId39" Type="http://schemas.openxmlformats.org/officeDocument/2006/relationships/slide" Target="slides/slide37.xml"/><Relationship Id="rId38" Type="http://schemas.openxmlformats.org/officeDocument/2006/relationships/slide" Target="slides/slide36.xml"/><Relationship Id="rId37" Type="http://schemas.openxmlformats.org/officeDocument/2006/relationships/slide" Target="slides/slide35.xml"/><Relationship Id="rId36" Type="http://schemas.openxmlformats.org/officeDocument/2006/relationships/slide" Target="slides/slide34.xml"/><Relationship Id="rId35" Type="http://schemas.openxmlformats.org/officeDocument/2006/relationships/slide" Target="slides/slide33.xml"/><Relationship Id="rId34" Type="http://schemas.openxmlformats.org/officeDocument/2006/relationships/slide" Target="slides/slide32.xml"/><Relationship Id="rId33" Type="http://schemas.openxmlformats.org/officeDocument/2006/relationships/slide" Target="slides/slide31.xml"/><Relationship Id="rId32" Type="http://schemas.openxmlformats.org/officeDocument/2006/relationships/slide" Target="slides/slide30.xml"/><Relationship Id="rId31" Type="http://schemas.openxmlformats.org/officeDocument/2006/relationships/slide" Target="slides/slide29.xml"/><Relationship Id="rId30" Type="http://schemas.openxmlformats.org/officeDocument/2006/relationships/slide" Target="slides/slide28.xml"/><Relationship Id="rId3" Type="http://schemas.openxmlformats.org/officeDocument/2006/relationships/slide" Target="slides/slide1.xml"/><Relationship Id="rId29" Type="http://schemas.openxmlformats.org/officeDocument/2006/relationships/slide" Target="slides/slide27.xml"/><Relationship Id="rId28" Type="http://schemas.openxmlformats.org/officeDocument/2006/relationships/slide" Target="slides/slide26.xml"/><Relationship Id="rId27" Type="http://schemas.openxmlformats.org/officeDocument/2006/relationships/slide" Target="slides/slide25.xml"/><Relationship Id="rId26" Type="http://schemas.openxmlformats.org/officeDocument/2006/relationships/slide" Target="slides/slide24.xml"/><Relationship Id="rId25" Type="http://schemas.openxmlformats.org/officeDocument/2006/relationships/slide" Target="slides/slide23.xml"/><Relationship Id="rId24" Type="http://schemas.openxmlformats.org/officeDocument/2006/relationships/slide" Target="slides/slide22.xml"/><Relationship Id="rId23" Type="http://schemas.openxmlformats.org/officeDocument/2006/relationships/slide" Target="slides/slide21.xml"/><Relationship Id="rId22" Type="http://schemas.openxmlformats.org/officeDocument/2006/relationships/slide" Target="slides/slide20.xml"/><Relationship Id="rId21" Type="http://schemas.openxmlformats.org/officeDocument/2006/relationships/slide" Target="slides/slide19.xml"/><Relationship Id="rId20" Type="http://schemas.openxmlformats.org/officeDocument/2006/relationships/slide" Target="slides/slide18.xml"/><Relationship Id="rId2" Type="http://schemas.openxmlformats.org/officeDocument/2006/relationships/theme" Target="theme/theme1.xml"/><Relationship Id="rId19" Type="http://schemas.openxmlformats.org/officeDocument/2006/relationships/slide" Target="slides/slide17.xml"/><Relationship Id="rId18" Type="http://schemas.openxmlformats.org/officeDocument/2006/relationships/slide" Target="slides/slide16.xml"/><Relationship Id="rId17" Type="http://schemas.openxmlformats.org/officeDocument/2006/relationships/slide" Target="slides/slide15.xml"/><Relationship Id="rId16" Type="http://schemas.openxmlformats.org/officeDocument/2006/relationships/slide" Target="slides/slide14.xml"/><Relationship Id="rId15" Type="http://schemas.openxmlformats.org/officeDocument/2006/relationships/slide" Target="slides/slide13.xml"/><Relationship Id="rId14" Type="http://schemas.openxmlformats.org/officeDocument/2006/relationships/slide" Target="slides/slide12.xml"/><Relationship Id="rId13" Type="http://schemas.openxmlformats.org/officeDocument/2006/relationships/slide" Target="slides/slide11.xml"/><Relationship Id="rId12" Type="http://schemas.openxmlformats.org/officeDocument/2006/relationships/slide" Target="slides/slide10.xml"/><Relationship Id="rId11" Type="http://schemas.openxmlformats.org/officeDocument/2006/relationships/slide" Target="slides/slide9.xml"/><Relationship Id="rId10" Type="http://schemas.openxmlformats.org/officeDocument/2006/relationships/slide" Target="slides/slide8.xml"/><Relationship Id="rId1" Type="http://schemas.openxmlformats.org/officeDocument/2006/relationships/slideMaster" Target="slideMasters/slide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colorsDef>
</file>

<file path=ppt/diagrams/data1.xml><?xml version="1.0" encoding="utf-8"?>
<dgm:dataModel xmlns:dgm="http://schemas.openxmlformats.org/drawingml/2006/diagram" xmlns:a="http://schemas.openxmlformats.org/drawingml/2006/main">
  <dgm:ptLst>
    <dgm:pt modelId="{A300E60C-1360-45E7-AA50-E1153A496502}" type="doc">
      <dgm:prSet loTypeId="urn:microsoft.com/office/officeart/2005/8/layout/matrix3" loCatId="matrix" qsTypeId="urn:microsoft.com/office/officeart/2005/8/quickstyle/3d3" qsCatId="3D" csTypeId="urn:microsoft.com/office/officeart/2005/8/colors/accent1_2" csCatId="accent1"/>
      <dgm:spPr/>
      <dgm:t>
        <a:bodyPr/>
        <a:lstStyle/>
        <a:p>
          <a:endParaRPr lang="zh-CN" altLang="en-US"/>
        </a:p>
      </dgm:t>
    </dgm:pt>
    <dgm:pt modelId="{4A98F582-E71C-4175-9D36-737823DBEF87}">
      <dgm:prSet/>
      <dgm:spPr/>
      <dgm:t>
        <a:bodyPr/>
        <a:lstStyle/>
        <a:p>
          <a:pPr rtl="0"/>
          <a:r>
            <a:rPr lang="zh-CN" smtClean="0"/>
            <a:t>商品是生活必需品还是奢侈品</a:t>
          </a:r>
          <a:endParaRPr lang="zh-CN"/>
        </a:p>
      </dgm:t>
    </dgm:pt>
    <dgm:pt modelId="{56B8A1F4-285E-4C37-844A-C5FD1D8E5782}" cxnId="{883B5095-379C-4A22-8DB6-6EBF0852882B}" type="parTrans">
      <dgm:prSet/>
      <dgm:spPr/>
      <dgm:t>
        <a:bodyPr/>
        <a:lstStyle/>
        <a:p>
          <a:endParaRPr lang="zh-CN" altLang="en-US"/>
        </a:p>
      </dgm:t>
    </dgm:pt>
    <dgm:pt modelId="{E7295A04-5A1F-415C-88F5-8C3DFA59BEFF}" cxnId="{883B5095-379C-4A22-8DB6-6EBF0852882B}" type="sibTrans">
      <dgm:prSet/>
      <dgm:spPr/>
      <dgm:t>
        <a:bodyPr/>
        <a:lstStyle/>
        <a:p>
          <a:endParaRPr lang="zh-CN" altLang="en-US"/>
        </a:p>
      </dgm:t>
    </dgm:pt>
    <dgm:pt modelId="{2BAC6F2F-12AD-4267-9DAC-C03916F5F1FA}">
      <dgm:prSet/>
      <dgm:spPr/>
      <dgm:t>
        <a:bodyPr/>
        <a:lstStyle/>
        <a:p>
          <a:pPr rtl="0"/>
          <a:r>
            <a:rPr lang="zh-CN" smtClean="0"/>
            <a:t>替代品的可获得性</a:t>
          </a:r>
          <a:endParaRPr lang="zh-CN"/>
        </a:p>
      </dgm:t>
    </dgm:pt>
    <dgm:pt modelId="{81144A63-164F-451A-9764-B798FC98A24E}" cxnId="{F920A23E-2590-487D-BB63-AD900CEEC440}" type="parTrans">
      <dgm:prSet/>
      <dgm:spPr/>
      <dgm:t>
        <a:bodyPr/>
        <a:lstStyle/>
        <a:p>
          <a:endParaRPr lang="zh-CN" altLang="en-US"/>
        </a:p>
      </dgm:t>
    </dgm:pt>
    <dgm:pt modelId="{82F03AFB-D2C9-4AE7-A2A5-5C1AA02F4E02}" cxnId="{F920A23E-2590-487D-BB63-AD900CEEC440}" type="sibTrans">
      <dgm:prSet/>
      <dgm:spPr/>
      <dgm:t>
        <a:bodyPr/>
        <a:lstStyle/>
        <a:p>
          <a:endParaRPr lang="zh-CN" altLang="en-US"/>
        </a:p>
      </dgm:t>
    </dgm:pt>
    <dgm:pt modelId="{3F05789B-EA25-45B5-A1D9-CF610422D8E9}">
      <dgm:prSet/>
      <dgm:spPr/>
      <dgm:t>
        <a:bodyPr/>
        <a:lstStyle/>
        <a:p>
          <a:pPr rtl="0"/>
          <a:r>
            <a:rPr lang="zh-CN" smtClean="0"/>
            <a:t>购买商品的支出在人们收入中所占的比重</a:t>
          </a:r>
          <a:endParaRPr lang="zh-CN"/>
        </a:p>
      </dgm:t>
    </dgm:pt>
    <dgm:pt modelId="{CE3A0175-9155-46F0-A634-C1F037BB9663}" cxnId="{31FF9FC0-FB74-47E6-92DF-125D2929B33B}" type="parTrans">
      <dgm:prSet/>
      <dgm:spPr/>
      <dgm:t>
        <a:bodyPr/>
        <a:lstStyle/>
        <a:p>
          <a:endParaRPr lang="zh-CN" altLang="en-US"/>
        </a:p>
      </dgm:t>
    </dgm:pt>
    <dgm:pt modelId="{7305209D-5AB5-48EB-AEEA-7BD3E1BFBF51}" cxnId="{31FF9FC0-FB74-47E6-92DF-125D2929B33B}" type="sibTrans">
      <dgm:prSet/>
      <dgm:spPr/>
      <dgm:t>
        <a:bodyPr/>
        <a:lstStyle/>
        <a:p>
          <a:endParaRPr lang="zh-CN" altLang="en-US"/>
        </a:p>
      </dgm:t>
    </dgm:pt>
    <dgm:pt modelId="{9D859B65-8F16-459B-9BAD-6A0EC053BDEE}">
      <dgm:prSet/>
      <dgm:spPr/>
      <dgm:t>
        <a:bodyPr/>
        <a:lstStyle/>
        <a:p>
          <a:pPr rtl="0"/>
          <a:r>
            <a:rPr lang="zh-CN" smtClean="0"/>
            <a:t>时间因素</a:t>
          </a:r>
          <a:endParaRPr lang="zh-CN"/>
        </a:p>
      </dgm:t>
    </dgm:pt>
    <dgm:pt modelId="{466910F5-EB92-40F0-91DA-8493DC110DA1}" cxnId="{C0194B68-AF38-4B31-A350-72796C05A498}" type="parTrans">
      <dgm:prSet/>
      <dgm:spPr/>
      <dgm:t>
        <a:bodyPr/>
        <a:lstStyle/>
        <a:p>
          <a:endParaRPr lang="zh-CN" altLang="en-US"/>
        </a:p>
      </dgm:t>
    </dgm:pt>
    <dgm:pt modelId="{DECDC98B-B2DD-4A09-8E28-CBC965C728CF}" cxnId="{C0194B68-AF38-4B31-A350-72796C05A498}" type="sibTrans">
      <dgm:prSet/>
      <dgm:spPr/>
      <dgm:t>
        <a:bodyPr/>
        <a:lstStyle/>
        <a:p>
          <a:endParaRPr lang="zh-CN" altLang="en-US"/>
        </a:p>
      </dgm:t>
    </dgm:pt>
    <dgm:pt modelId="{D506E34F-8DB4-4175-A78D-235581362B33}" type="pres">
      <dgm:prSet presAssocID="{A300E60C-1360-45E7-AA50-E1153A496502}" presName="matrix" presStyleCnt="0">
        <dgm:presLayoutVars>
          <dgm:chMax val="1"/>
          <dgm:dir/>
          <dgm:resizeHandles val="exact"/>
        </dgm:presLayoutVars>
      </dgm:prSet>
      <dgm:spPr/>
      <dgm:t>
        <a:bodyPr/>
        <a:lstStyle/>
        <a:p>
          <a:endParaRPr lang="zh-CN" altLang="en-US"/>
        </a:p>
      </dgm:t>
    </dgm:pt>
    <dgm:pt modelId="{F7656862-787C-45C3-B387-34F1E4ABC1EF}" type="pres">
      <dgm:prSet presAssocID="{A300E60C-1360-45E7-AA50-E1153A496502}" presName="diamond" presStyleLbl="bgShp" presStyleIdx="0" presStyleCnt="1"/>
      <dgm:spPr/>
    </dgm:pt>
    <dgm:pt modelId="{0BBB01CF-E8E3-41D9-8595-FCBA286F08E2}" type="pres">
      <dgm:prSet presAssocID="{A300E60C-1360-45E7-AA50-E1153A496502}" presName="quad1" presStyleLbl="node1" presStyleIdx="0" presStyleCnt="4">
        <dgm:presLayoutVars>
          <dgm:chMax val="0"/>
          <dgm:chPref val="0"/>
          <dgm:bulletEnabled val="1"/>
        </dgm:presLayoutVars>
      </dgm:prSet>
      <dgm:spPr/>
      <dgm:t>
        <a:bodyPr/>
        <a:lstStyle/>
        <a:p>
          <a:endParaRPr lang="zh-CN" altLang="en-US"/>
        </a:p>
      </dgm:t>
    </dgm:pt>
    <dgm:pt modelId="{995F13C2-5868-4209-A76A-7EB808CDA0F5}" type="pres">
      <dgm:prSet presAssocID="{A300E60C-1360-45E7-AA50-E1153A496502}" presName="quad2" presStyleLbl="node1" presStyleIdx="1" presStyleCnt="4">
        <dgm:presLayoutVars>
          <dgm:chMax val="0"/>
          <dgm:chPref val="0"/>
          <dgm:bulletEnabled val="1"/>
        </dgm:presLayoutVars>
      </dgm:prSet>
      <dgm:spPr/>
      <dgm:t>
        <a:bodyPr/>
        <a:lstStyle/>
        <a:p>
          <a:endParaRPr lang="zh-CN" altLang="en-US"/>
        </a:p>
      </dgm:t>
    </dgm:pt>
    <dgm:pt modelId="{4548ED61-E7E2-4BD3-91FB-A17D2CE8D8AB}" type="pres">
      <dgm:prSet presAssocID="{A300E60C-1360-45E7-AA50-E1153A496502}" presName="quad3" presStyleLbl="node1" presStyleIdx="2" presStyleCnt="4">
        <dgm:presLayoutVars>
          <dgm:chMax val="0"/>
          <dgm:chPref val="0"/>
          <dgm:bulletEnabled val="1"/>
        </dgm:presLayoutVars>
      </dgm:prSet>
      <dgm:spPr/>
      <dgm:t>
        <a:bodyPr/>
        <a:lstStyle/>
        <a:p>
          <a:endParaRPr lang="zh-CN" altLang="en-US"/>
        </a:p>
      </dgm:t>
    </dgm:pt>
    <dgm:pt modelId="{9F067A42-2CD3-4C96-BF0F-CC46FA28F726}" type="pres">
      <dgm:prSet presAssocID="{A300E60C-1360-45E7-AA50-E1153A496502}" presName="quad4" presStyleLbl="node1" presStyleIdx="3" presStyleCnt="4">
        <dgm:presLayoutVars>
          <dgm:chMax val="0"/>
          <dgm:chPref val="0"/>
          <dgm:bulletEnabled val="1"/>
        </dgm:presLayoutVars>
      </dgm:prSet>
      <dgm:spPr/>
      <dgm:t>
        <a:bodyPr/>
        <a:lstStyle/>
        <a:p>
          <a:endParaRPr lang="zh-CN" altLang="en-US"/>
        </a:p>
      </dgm:t>
    </dgm:pt>
  </dgm:ptLst>
  <dgm:cxnLst>
    <dgm:cxn modelId="{883B5095-379C-4A22-8DB6-6EBF0852882B}" srcId="{A300E60C-1360-45E7-AA50-E1153A496502}" destId="{4A98F582-E71C-4175-9D36-737823DBEF87}" srcOrd="0" destOrd="0" parTransId="{56B8A1F4-285E-4C37-844A-C5FD1D8E5782}" sibTransId="{E7295A04-5A1F-415C-88F5-8C3DFA59BEFF}"/>
    <dgm:cxn modelId="{84FAA82B-FFFE-48AE-84E8-DD23F04DFA68}" type="presOf" srcId="{A300E60C-1360-45E7-AA50-E1153A496502}" destId="{D506E34F-8DB4-4175-A78D-235581362B33}" srcOrd="0" destOrd="0" presId="urn:microsoft.com/office/officeart/2005/8/layout/matrix3"/>
    <dgm:cxn modelId="{79195FBF-E839-4FCF-92DF-60B012C2EFF0}" type="presOf" srcId="{2BAC6F2F-12AD-4267-9DAC-C03916F5F1FA}" destId="{995F13C2-5868-4209-A76A-7EB808CDA0F5}" srcOrd="0" destOrd="0" presId="urn:microsoft.com/office/officeart/2005/8/layout/matrix3"/>
    <dgm:cxn modelId="{F88CB982-F7F6-40C4-A008-CFDEC17334D2}" type="presOf" srcId="{3F05789B-EA25-45B5-A1D9-CF610422D8E9}" destId="{4548ED61-E7E2-4BD3-91FB-A17D2CE8D8AB}" srcOrd="0" destOrd="0" presId="urn:microsoft.com/office/officeart/2005/8/layout/matrix3"/>
    <dgm:cxn modelId="{FA896DFB-D22E-4838-BEAE-06E5DA46CE8D}" type="presOf" srcId="{9D859B65-8F16-459B-9BAD-6A0EC053BDEE}" destId="{9F067A42-2CD3-4C96-BF0F-CC46FA28F726}" srcOrd="0" destOrd="0" presId="urn:microsoft.com/office/officeart/2005/8/layout/matrix3"/>
    <dgm:cxn modelId="{BA63C8B8-0437-4C34-A4A4-3354EFF3620D}" type="presOf" srcId="{4A98F582-E71C-4175-9D36-737823DBEF87}" destId="{0BBB01CF-E8E3-41D9-8595-FCBA286F08E2}" srcOrd="0" destOrd="0" presId="urn:microsoft.com/office/officeart/2005/8/layout/matrix3"/>
    <dgm:cxn modelId="{F920A23E-2590-487D-BB63-AD900CEEC440}" srcId="{A300E60C-1360-45E7-AA50-E1153A496502}" destId="{2BAC6F2F-12AD-4267-9DAC-C03916F5F1FA}" srcOrd="1" destOrd="0" parTransId="{81144A63-164F-451A-9764-B798FC98A24E}" sibTransId="{82F03AFB-D2C9-4AE7-A2A5-5C1AA02F4E02}"/>
    <dgm:cxn modelId="{C0194B68-AF38-4B31-A350-72796C05A498}" srcId="{A300E60C-1360-45E7-AA50-E1153A496502}" destId="{9D859B65-8F16-459B-9BAD-6A0EC053BDEE}" srcOrd="3" destOrd="0" parTransId="{466910F5-EB92-40F0-91DA-8493DC110DA1}" sibTransId="{DECDC98B-B2DD-4A09-8E28-CBC965C728CF}"/>
    <dgm:cxn modelId="{31FF9FC0-FB74-47E6-92DF-125D2929B33B}" srcId="{A300E60C-1360-45E7-AA50-E1153A496502}" destId="{3F05789B-EA25-45B5-A1D9-CF610422D8E9}" srcOrd="2" destOrd="0" parTransId="{CE3A0175-9155-46F0-A634-C1F037BB9663}" sibTransId="{7305209D-5AB5-48EB-AEEA-7BD3E1BFBF51}"/>
    <dgm:cxn modelId="{898EBA84-A5D3-4382-AC5E-9FEB5172F6B0}" type="presParOf" srcId="{D506E34F-8DB4-4175-A78D-235581362B33}" destId="{F7656862-787C-45C3-B387-34F1E4ABC1EF}" srcOrd="0" destOrd="0" presId="urn:microsoft.com/office/officeart/2005/8/layout/matrix3"/>
    <dgm:cxn modelId="{012F7F6F-55F6-4F1E-B323-8D93A9090FB8}" type="presParOf" srcId="{D506E34F-8DB4-4175-A78D-235581362B33}" destId="{0BBB01CF-E8E3-41D9-8595-FCBA286F08E2}" srcOrd="1" destOrd="0" presId="urn:microsoft.com/office/officeart/2005/8/layout/matrix3"/>
    <dgm:cxn modelId="{3B0153E9-0580-4A9B-8F95-3FAB1E6774A3}" type="presParOf" srcId="{D506E34F-8DB4-4175-A78D-235581362B33}" destId="{995F13C2-5868-4209-A76A-7EB808CDA0F5}" srcOrd="2" destOrd="0" presId="urn:microsoft.com/office/officeart/2005/8/layout/matrix3"/>
    <dgm:cxn modelId="{C8D9E83C-289A-4FCE-B2DA-6EA4B04014BB}" type="presParOf" srcId="{D506E34F-8DB4-4175-A78D-235581362B33}" destId="{4548ED61-E7E2-4BD3-91FB-A17D2CE8D8AB}" srcOrd="3" destOrd="0" presId="urn:microsoft.com/office/officeart/2005/8/layout/matrix3"/>
    <dgm:cxn modelId="{429A4655-1551-4893-B8F5-B5F9741853EC}" type="presParOf" srcId="{D506E34F-8DB4-4175-A78D-235581362B33}" destId="{9F067A42-2CD3-4C96-BF0F-CC46FA28F726}" srcOrd="4" destOrd="0" presId="urn:microsoft.com/office/officeart/2005/8/layout/matrix3"/>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86E7BCE-177E-4F05-ACCC-C360C42E20AD}"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zh-CN" altLang="en-US"/>
        </a:p>
      </dgm:t>
    </dgm:pt>
    <dgm:pt modelId="{BCDFCBEE-E5CC-4EB8-A36D-0F08208505A0}">
      <dgm:prSet/>
      <dgm:spPr/>
      <dgm:t>
        <a:bodyPr/>
        <a:lstStyle/>
        <a:p>
          <a:pPr rtl="0"/>
          <a:r>
            <a:rPr lang="zh-CN" smtClean="0"/>
            <a:t>收入弹性为负值的产品称低档品（也可称为低质品、劣质品）</a:t>
          </a:r>
          <a:endParaRPr lang="zh-CN"/>
        </a:p>
      </dgm:t>
    </dgm:pt>
    <dgm:pt modelId="{43CE3F51-55AE-4B2A-8A3B-9DB1D1DDCEDE}" cxnId="{F54F3465-7335-4CF0-9EC9-3EDA1F15AE1C}" type="parTrans">
      <dgm:prSet/>
      <dgm:spPr/>
      <dgm:t>
        <a:bodyPr/>
        <a:lstStyle/>
        <a:p>
          <a:endParaRPr lang="zh-CN" altLang="en-US"/>
        </a:p>
      </dgm:t>
    </dgm:pt>
    <dgm:pt modelId="{EC5145FB-E6CE-4602-8496-C6E99AA9500F}" cxnId="{F54F3465-7335-4CF0-9EC9-3EDA1F15AE1C}" type="sibTrans">
      <dgm:prSet/>
      <dgm:spPr/>
      <dgm:t>
        <a:bodyPr/>
        <a:lstStyle/>
        <a:p>
          <a:endParaRPr lang="zh-CN" altLang="en-US"/>
        </a:p>
      </dgm:t>
    </dgm:pt>
    <dgm:pt modelId="{B9C298F4-D7B3-45B8-8CCA-75C4442C00F5}">
      <dgm:prSet/>
      <dgm:spPr/>
      <dgm:t>
        <a:bodyPr/>
        <a:lstStyle/>
        <a:p>
          <a:pPr rtl="0"/>
          <a:r>
            <a:rPr lang="zh-CN" smtClean="0"/>
            <a:t>收入弹性为正值的产品称正常品</a:t>
          </a:r>
          <a:endParaRPr lang="zh-CN"/>
        </a:p>
      </dgm:t>
    </dgm:pt>
    <dgm:pt modelId="{B7D32056-CD24-4D7F-8E24-EA6249CB23EA}" cxnId="{1D266219-C7F7-43F3-91DD-96BB9EDB756A}" type="parTrans">
      <dgm:prSet/>
      <dgm:spPr/>
      <dgm:t>
        <a:bodyPr/>
        <a:lstStyle/>
        <a:p>
          <a:endParaRPr lang="zh-CN" altLang="en-US"/>
        </a:p>
      </dgm:t>
    </dgm:pt>
    <dgm:pt modelId="{A3BDC64E-2C68-4A32-AC97-7316A847D0DD}" cxnId="{1D266219-C7F7-43F3-91DD-96BB9EDB756A}" type="sibTrans">
      <dgm:prSet/>
      <dgm:spPr/>
      <dgm:t>
        <a:bodyPr/>
        <a:lstStyle/>
        <a:p>
          <a:endParaRPr lang="zh-CN" altLang="en-US"/>
        </a:p>
      </dgm:t>
    </dgm:pt>
    <dgm:pt modelId="{EE2F91E8-5F0A-44C7-A887-FEAB01D3627D}">
      <dgm:prSet/>
      <dgm:spPr/>
      <dgm:t>
        <a:bodyPr/>
        <a:lstStyle/>
        <a:p>
          <a:pPr rtl="0"/>
          <a:r>
            <a:rPr lang="zh-CN" smtClean="0"/>
            <a:t>收入弹性大于</a:t>
          </a:r>
          <a:r>
            <a:rPr lang="en-US" smtClean="0"/>
            <a:t>1</a:t>
          </a:r>
          <a:r>
            <a:rPr lang="zh-CN" smtClean="0"/>
            <a:t>的产品称高档品（也可称为奢侈品）</a:t>
          </a:r>
          <a:endParaRPr lang="zh-CN"/>
        </a:p>
      </dgm:t>
    </dgm:pt>
    <dgm:pt modelId="{4AC65884-ECA7-476C-9437-8625F8724DA7}" cxnId="{9EBE0F9D-329A-4A53-BF92-B0781500C5FA}" type="parTrans">
      <dgm:prSet/>
      <dgm:spPr/>
      <dgm:t>
        <a:bodyPr/>
        <a:lstStyle/>
        <a:p>
          <a:endParaRPr lang="zh-CN" altLang="en-US"/>
        </a:p>
      </dgm:t>
    </dgm:pt>
    <dgm:pt modelId="{44DA9D2B-8392-4CF8-B7DB-5F4FAA8D3118}" cxnId="{9EBE0F9D-329A-4A53-BF92-B0781500C5FA}" type="sibTrans">
      <dgm:prSet/>
      <dgm:spPr/>
      <dgm:t>
        <a:bodyPr/>
        <a:lstStyle/>
        <a:p>
          <a:endParaRPr lang="zh-CN" altLang="en-US"/>
        </a:p>
      </dgm:t>
    </dgm:pt>
    <dgm:pt modelId="{9B36D3F2-A3EB-4336-958C-8FE6804EE6A6}" type="pres">
      <dgm:prSet presAssocID="{F86E7BCE-177E-4F05-ACCC-C360C42E20AD}" presName="compositeShape" presStyleCnt="0">
        <dgm:presLayoutVars>
          <dgm:dir/>
          <dgm:resizeHandles/>
        </dgm:presLayoutVars>
      </dgm:prSet>
      <dgm:spPr/>
      <dgm:t>
        <a:bodyPr/>
        <a:lstStyle/>
        <a:p>
          <a:endParaRPr lang="zh-CN" altLang="en-US"/>
        </a:p>
      </dgm:t>
    </dgm:pt>
    <dgm:pt modelId="{FEBD4A5F-6110-4D79-8DB0-91E6BE105492}" type="pres">
      <dgm:prSet presAssocID="{F86E7BCE-177E-4F05-ACCC-C360C42E20AD}" presName="pyramid" presStyleLbl="node1" presStyleIdx="0" presStyleCnt="1"/>
      <dgm:spPr/>
    </dgm:pt>
    <dgm:pt modelId="{CDB3A47F-224B-462E-91D1-3AB18499DABC}" type="pres">
      <dgm:prSet presAssocID="{F86E7BCE-177E-4F05-ACCC-C360C42E20AD}" presName="theList" presStyleCnt="0"/>
      <dgm:spPr/>
    </dgm:pt>
    <dgm:pt modelId="{798FE188-A0A5-4D77-A831-EE8CBBC0D850}" type="pres">
      <dgm:prSet presAssocID="{BCDFCBEE-E5CC-4EB8-A36D-0F08208505A0}" presName="aNode" presStyleLbl="fgAcc1" presStyleIdx="0" presStyleCnt="3">
        <dgm:presLayoutVars>
          <dgm:bulletEnabled val="1"/>
        </dgm:presLayoutVars>
      </dgm:prSet>
      <dgm:spPr/>
      <dgm:t>
        <a:bodyPr/>
        <a:lstStyle/>
        <a:p>
          <a:endParaRPr lang="zh-CN" altLang="en-US"/>
        </a:p>
      </dgm:t>
    </dgm:pt>
    <dgm:pt modelId="{4514AD81-002A-40E8-BA0C-3D5E58D357F2}" type="pres">
      <dgm:prSet presAssocID="{BCDFCBEE-E5CC-4EB8-A36D-0F08208505A0}" presName="aSpace" presStyleCnt="0"/>
      <dgm:spPr/>
    </dgm:pt>
    <dgm:pt modelId="{52E90E73-87F3-4868-B836-9398D98860EA}" type="pres">
      <dgm:prSet presAssocID="{B9C298F4-D7B3-45B8-8CCA-75C4442C00F5}" presName="aNode" presStyleLbl="fgAcc1" presStyleIdx="1" presStyleCnt="3">
        <dgm:presLayoutVars>
          <dgm:bulletEnabled val="1"/>
        </dgm:presLayoutVars>
      </dgm:prSet>
      <dgm:spPr/>
      <dgm:t>
        <a:bodyPr/>
        <a:lstStyle/>
        <a:p>
          <a:endParaRPr lang="zh-CN" altLang="en-US"/>
        </a:p>
      </dgm:t>
    </dgm:pt>
    <dgm:pt modelId="{0E7CDAA5-B0CA-45C4-8980-95B422C4EEA5}" type="pres">
      <dgm:prSet presAssocID="{B9C298F4-D7B3-45B8-8CCA-75C4442C00F5}" presName="aSpace" presStyleCnt="0"/>
      <dgm:spPr/>
    </dgm:pt>
    <dgm:pt modelId="{A822CA01-EDCB-475C-87BE-5658902D1EE7}" type="pres">
      <dgm:prSet presAssocID="{EE2F91E8-5F0A-44C7-A887-FEAB01D3627D}" presName="aNode" presStyleLbl="fgAcc1" presStyleIdx="2" presStyleCnt="3">
        <dgm:presLayoutVars>
          <dgm:bulletEnabled val="1"/>
        </dgm:presLayoutVars>
      </dgm:prSet>
      <dgm:spPr/>
      <dgm:t>
        <a:bodyPr/>
        <a:lstStyle/>
        <a:p>
          <a:endParaRPr lang="zh-CN" altLang="en-US"/>
        </a:p>
      </dgm:t>
    </dgm:pt>
    <dgm:pt modelId="{42DCDEB6-66BA-44A3-B9FD-3F5959B8323F}" type="pres">
      <dgm:prSet presAssocID="{EE2F91E8-5F0A-44C7-A887-FEAB01D3627D}" presName="aSpace" presStyleCnt="0"/>
      <dgm:spPr/>
    </dgm:pt>
  </dgm:ptLst>
  <dgm:cxnLst>
    <dgm:cxn modelId="{D4E26D79-438C-4A31-96BB-31EDEE314ED4}" type="presOf" srcId="{B9C298F4-D7B3-45B8-8CCA-75C4442C00F5}" destId="{52E90E73-87F3-4868-B836-9398D98860EA}" srcOrd="0" destOrd="0" presId="urn:microsoft.com/office/officeart/2005/8/layout/pyramid2"/>
    <dgm:cxn modelId="{F54F3465-7335-4CF0-9EC9-3EDA1F15AE1C}" srcId="{F86E7BCE-177E-4F05-ACCC-C360C42E20AD}" destId="{BCDFCBEE-E5CC-4EB8-A36D-0F08208505A0}" srcOrd="0" destOrd="0" parTransId="{43CE3F51-55AE-4B2A-8A3B-9DB1D1DDCEDE}" sibTransId="{EC5145FB-E6CE-4602-8496-C6E99AA9500F}"/>
    <dgm:cxn modelId="{9EBE0F9D-329A-4A53-BF92-B0781500C5FA}" srcId="{F86E7BCE-177E-4F05-ACCC-C360C42E20AD}" destId="{EE2F91E8-5F0A-44C7-A887-FEAB01D3627D}" srcOrd="2" destOrd="0" parTransId="{4AC65884-ECA7-476C-9437-8625F8724DA7}" sibTransId="{44DA9D2B-8392-4CF8-B7DB-5F4FAA8D3118}"/>
    <dgm:cxn modelId="{E9B0F1A7-AABE-4D1F-938F-41AE7905AF9F}" type="presOf" srcId="{EE2F91E8-5F0A-44C7-A887-FEAB01D3627D}" destId="{A822CA01-EDCB-475C-87BE-5658902D1EE7}" srcOrd="0" destOrd="0" presId="urn:microsoft.com/office/officeart/2005/8/layout/pyramid2"/>
    <dgm:cxn modelId="{E978BB33-8B55-4289-A2C4-F8DC641C4266}" type="presOf" srcId="{F86E7BCE-177E-4F05-ACCC-C360C42E20AD}" destId="{9B36D3F2-A3EB-4336-958C-8FE6804EE6A6}" srcOrd="0" destOrd="0" presId="urn:microsoft.com/office/officeart/2005/8/layout/pyramid2"/>
    <dgm:cxn modelId="{1D266219-C7F7-43F3-91DD-96BB9EDB756A}" srcId="{F86E7BCE-177E-4F05-ACCC-C360C42E20AD}" destId="{B9C298F4-D7B3-45B8-8CCA-75C4442C00F5}" srcOrd="1" destOrd="0" parTransId="{B7D32056-CD24-4D7F-8E24-EA6249CB23EA}" sibTransId="{A3BDC64E-2C68-4A32-AC97-7316A847D0DD}"/>
    <dgm:cxn modelId="{5382AF6B-447B-4343-A0C7-91FCD83A6FBF}" type="presOf" srcId="{BCDFCBEE-E5CC-4EB8-A36D-0F08208505A0}" destId="{798FE188-A0A5-4D77-A831-EE8CBBC0D850}" srcOrd="0" destOrd="0" presId="urn:microsoft.com/office/officeart/2005/8/layout/pyramid2"/>
    <dgm:cxn modelId="{82CBBF38-CBB4-4DF8-85BF-42ACC4AB3329}" type="presParOf" srcId="{9B36D3F2-A3EB-4336-958C-8FE6804EE6A6}" destId="{FEBD4A5F-6110-4D79-8DB0-91E6BE105492}" srcOrd="0" destOrd="0" presId="urn:microsoft.com/office/officeart/2005/8/layout/pyramid2"/>
    <dgm:cxn modelId="{CC3C6CE9-843E-4303-A43F-EEC2F5D20724}" type="presParOf" srcId="{9B36D3F2-A3EB-4336-958C-8FE6804EE6A6}" destId="{CDB3A47F-224B-462E-91D1-3AB18499DABC}" srcOrd="1" destOrd="0" presId="urn:microsoft.com/office/officeart/2005/8/layout/pyramid2"/>
    <dgm:cxn modelId="{5459D591-DA1E-498A-917A-EA58B07ADE16}" type="presParOf" srcId="{CDB3A47F-224B-462E-91D1-3AB18499DABC}" destId="{798FE188-A0A5-4D77-A831-EE8CBBC0D850}" srcOrd="0" destOrd="0" presId="urn:microsoft.com/office/officeart/2005/8/layout/pyramid2"/>
    <dgm:cxn modelId="{97F5B368-B7B1-4559-B0AE-F178323FA285}" type="presParOf" srcId="{CDB3A47F-224B-462E-91D1-3AB18499DABC}" destId="{4514AD81-002A-40E8-BA0C-3D5E58D357F2}" srcOrd="1" destOrd="0" presId="urn:microsoft.com/office/officeart/2005/8/layout/pyramid2"/>
    <dgm:cxn modelId="{71011779-02A0-4336-B5DD-6ACA258446EE}" type="presParOf" srcId="{CDB3A47F-224B-462E-91D1-3AB18499DABC}" destId="{52E90E73-87F3-4868-B836-9398D98860EA}" srcOrd="2" destOrd="0" presId="urn:microsoft.com/office/officeart/2005/8/layout/pyramid2"/>
    <dgm:cxn modelId="{2F2AFE48-E758-4460-A203-F58F629A64BA}" type="presParOf" srcId="{CDB3A47F-224B-462E-91D1-3AB18499DABC}" destId="{0E7CDAA5-B0CA-45C4-8980-95B422C4EEA5}" srcOrd="3" destOrd="0" presId="urn:microsoft.com/office/officeart/2005/8/layout/pyramid2"/>
    <dgm:cxn modelId="{2D20363B-675F-4317-9E33-1339D0B70183}" type="presParOf" srcId="{CDB3A47F-224B-462E-91D1-3AB18499DABC}" destId="{A822CA01-EDCB-475C-87BE-5658902D1EE7}" srcOrd="4" destOrd="0" presId="urn:microsoft.com/office/officeart/2005/8/layout/pyramid2"/>
    <dgm:cxn modelId="{46781AFF-2E12-4ABF-9ABC-CBF2EE198F31}" type="presParOf" srcId="{CDB3A47F-224B-462E-91D1-3AB18499DABC}" destId="{42DCDEB6-66BA-44A3-B9FD-3F5959B8323F}" srcOrd="5" destOrd="0" presId="urn:microsoft.com/office/officeart/2005/8/layout/pyramid2"/>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3DD850F-BE47-410A-8AD5-23DAC7FF9813}" type="doc">
      <dgm:prSet loTypeId="urn:microsoft.com/office/officeart/2005/8/layout/bList2" loCatId="list" qsTypeId="urn:microsoft.com/office/officeart/2005/8/quickstyle/simple1" qsCatId="simple" csTypeId="urn:microsoft.com/office/officeart/2005/8/colors/accent1_2" csCatId="accent1"/>
      <dgm:spPr/>
      <dgm:t>
        <a:bodyPr/>
        <a:lstStyle/>
        <a:p>
          <a:endParaRPr lang="zh-CN" altLang="en-US"/>
        </a:p>
      </dgm:t>
    </dgm:pt>
    <dgm:pt modelId="{3E3DB83C-ED85-468B-88FD-5321D72DA569}">
      <dgm:prSet/>
      <dgm:spPr/>
      <dgm:t>
        <a:bodyPr/>
        <a:lstStyle/>
        <a:p>
          <a:pPr rtl="0"/>
          <a:r>
            <a:rPr lang="zh-CN" smtClean="0"/>
            <a:t>用于价格和销售量的分析和估计</a:t>
          </a:r>
          <a:endParaRPr lang="zh-CN"/>
        </a:p>
      </dgm:t>
    </dgm:pt>
    <dgm:pt modelId="{3406FE32-0AED-4D6B-9801-A6C4CCAA96BA}" cxnId="{370CD852-A3C7-424E-B7C0-6B7FF36FB700}" type="parTrans">
      <dgm:prSet/>
      <dgm:spPr/>
      <dgm:t>
        <a:bodyPr/>
        <a:lstStyle/>
        <a:p>
          <a:endParaRPr lang="zh-CN" altLang="en-US"/>
        </a:p>
      </dgm:t>
    </dgm:pt>
    <dgm:pt modelId="{B6E08904-977D-48FC-A352-90B75919DF17}" cxnId="{370CD852-A3C7-424E-B7C0-6B7FF36FB700}" type="sibTrans">
      <dgm:prSet/>
      <dgm:spPr/>
      <dgm:t>
        <a:bodyPr/>
        <a:lstStyle/>
        <a:p>
          <a:endParaRPr lang="zh-CN" altLang="en-US"/>
        </a:p>
      </dgm:t>
    </dgm:pt>
    <dgm:pt modelId="{DDAF82DD-6AA1-4370-A608-AF9929156D79}">
      <dgm:prSet/>
      <dgm:spPr/>
      <dgm:t>
        <a:bodyPr/>
        <a:lstStyle/>
        <a:p>
          <a:pPr rtl="0"/>
          <a:r>
            <a:rPr lang="zh-CN" smtClean="0"/>
            <a:t>用于分析产品间的竞争关系</a:t>
          </a:r>
          <a:endParaRPr lang="zh-CN"/>
        </a:p>
      </dgm:t>
    </dgm:pt>
    <dgm:pt modelId="{9906A546-505D-4578-9808-178358654DAF}" cxnId="{23917093-50FD-44D3-AF1A-1B1B8E0EA651}" type="parTrans">
      <dgm:prSet/>
      <dgm:spPr/>
      <dgm:t>
        <a:bodyPr/>
        <a:lstStyle/>
        <a:p>
          <a:endParaRPr lang="zh-CN" altLang="en-US"/>
        </a:p>
      </dgm:t>
    </dgm:pt>
    <dgm:pt modelId="{5652DB8B-6943-4EF6-85F6-732B5CB22254}" cxnId="{23917093-50FD-44D3-AF1A-1B1B8E0EA651}" type="sibTrans">
      <dgm:prSet/>
      <dgm:spPr/>
      <dgm:t>
        <a:bodyPr/>
        <a:lstStyle/>
        <a:p>
          <a:endParaRPr lang="zh-CN" altLang="en-US"/>
        </a:p>
      </dgm:t>
    </dgm:pt>
    <dgm:pt modelId="{A9EA3760-B83E-4CCA-970E-84C4CBD7903D}">
      <dgm:prSet/>
      <dgm:spPr/>
      <dgm:t>
        <a:bodyPr/>
        <a:lstStyle/>
        <a:p>
          <a:pPr rtl="0"/>
          <a:r>
            <a:rPr lang="zh-CN" smtClean="0"/>
            <a:t>用于定价决策</a:t>
          </a:r>
          <a:endParaRPr lang="zh-CN"/>
        </a:p>
      </dgm:t>
    </dgm:pt>
    <dgm:pt modelId="{7B26E25C-0BD3-4D3D-97CF-EF7F21809C2D}" cxnId="{E665705A-49D3-4133-888D-1AAE1133720E}" type="parTrans">
      <dgm:prSet/>
      <dgm:spPr/>
      <dgm:t>
        <a:bodyPr/>
        <a:lstStyle/>
        <a:p>
          <a:endParaRPr lang="zh-CN" altLang="en-US"/>
        </a:p>
      </dgm:t>
    </dgm:pt>
    <dgm:pt modelId="{AB821703-FFD6-43F3-B974-26090F569E34}" cxnId="{E665705A-49D3-4133-888D-1AAE1133720E}" type="sibTrans">
      <dgm:prSet/>
      <dgm:spPr/>
      <dgm:t>
        <a:bodyPr/>
        <a:lstStyle/>
        <a:p>
          <a:endParaRPr lang="zh-CN" altLang="en-US"/>
        </a:p>
      </dgm:t>
    </dgm:pt>
    <dgm:pt modelId="{224F9415-BABF-412C-B127-E5D375AC4823}">
      <dgm:prSet/>
      <dgm:spPr/>
      <dgm:t>
        <a:bodyPr/>
        <a:lstStyle/>
        <a:p>
          <a:pPr rtl="0"/>
          <a:r>
            <a:rPr lang="zh-CN" smtClean="0"/>
            <a:t>作为划分行业的标志</a:t>
          </a:r>
          <a:endParaRPr lang="zh-CN"/>
        </a:p>
      </dgm:t>
    </dgm:pt>
    <dgm:pt modelId="{7BFF1133-24EC-4047-B3CB-8B145CA2B695}" cxnId="{EE5BE45A-6346-45BA-9C1F-3E3C206B0A3E}" type="parTrans">
      <dgm:prSet/>
      <dgm:spPr/>
      <dgm:t>
        <a:bodyPr/>
        <a:lstStyle/>
        <a:p>
          <a:endParaRPr lang="zh-CN" altLang="en-US"/>
        </a:p>
      </dgm:t>
    </dgm:pt>
    <dgm:pt modelId="{D287072E-AF40-4E23-A2E1-28B935A976F4}" cxnId="{EE5BE45A-6346-45BA-9C1F-3E3C206B0A3E}" type="sibTrans">
      <dgm:prSet/>
      <dgm:spPr/>
      <dgm:t>
        <a:bodyPr/>
        <a:lstStyle/>
        <a:p>
          <a:endParaRPr lang="zh-CN" altLang="en-US"/>
        </a:p>
      </dgm:t>
    </dgm:pt>
    <dgm:pt modelId="{A0A66688-EFDD-4F05-99B8-2D773E3C93F8}" type="pres">
      <dgm:prSet presAssocID="{23DD850F-BE47-410A-8AD5-23DAC7FF9813}" presName="diagram" presStyleCnt="0">
        <dgm:presLayoutVars>
          <dgm:dir/>
          <dgm:animLvl val="lvl"/>
          <dgm:resizeHandles val="exact"/>
        </dgm:presLayoutVars>
      </dgm:prSet>
      <dgm:spPr/>
      <dgm:t>
        <a:bodyPr/>
        <a:lstStyle/>
        <a:p>
          <a:endParaRPr lang="zh-CN" altLang="en-US"/>
        </a:p>
      </dgm:t>
    </dgm:pt>
    <dgm:pt modelId="{842E9A6E-1757-4E84-9534-7668E7BF2A54}" type="pres">
      <dgm:prSet presAssocID="{3E3DB83C-ED85-468B-88FD-5321D72DA569}" presName="compNode" presStyleCnt="0"/>
      <dgm:spPr/>
    </dgm:pt>
    <dgm:pt modelId="{DFE9D4C2-9140-483C-8811-DB6E0AB7BC34}" type="pres">
      <dgm:prSet presAssocID="{3E3DB83C-ED85-468B-88FD-5321D72DA569}" presName="childRect" presStyleLbl="bgAcc1" presStyleIdx="0" presStyleCnt="4">
        <dgm:presLayoutVars>
          <dgm:bulletEnabled val="1"/>
        </dgm:presLayoutVars>
      </dgm:prSet>
      <dgm:spPr/>
    </dgm:pt>
    <dgm:pt modelId="{601310D5-EB9B-4FBD-922F-5660841EDAE2}" type="pres">
      <dgm:prSet presAssocID="{3E3DB83C-ED85-468B-88FD-5321D72DA569}" presName="parentText" presStyleLbl="node1" presStyleIdx="0" presStyleCnt="0">
        <dgm:presLayoutVars>
          <dgm:chMax val="0"/>
          <dgm:bulletEnabled val="1"/>
        </dgm:presLayoutVars>
      </dgm:prSet>
      <dgm:spPr/>
      <dgm:t>
        <a:bodyPr/>
        <a:lstStyle/>
        <a:p>
          <a:endParaRPr lang="zh-CN" altLang="en-US"/>
        </a:p>
      </dgm:t>
    </dgm:pt>
    <dgm:pt modelId="{343C8674-03EB-431B-A7C1-798B3BD54D59}" type="pres">
      <dgm:prSet presAssocID="{3E3DB83C-ED85-468B-88FD-5321D72DA569}" presName="parentRect" presStyleLbl="alignNode1" presStyleIdx="0" presStyleCnt="4"/>
      <dgm:spPr/>
      <dgm:t>
        <a:bodyPr/>
        <a:lstStyle/>
        <a:p>
          <a:endParaRPr lang="zh-CN" altLang="en-US"/>
        </a:p>
      </dgm:t>
    </dgm:pt>
    <dgm:pt modelId="{B9EE2548-455C-4B8F-83C2-0D7C9156CBF6}" type="pres">
      <dgm:prSet presAssocID="{3E3DB83C-ED85-468B-88FD-5321D72DA569}" presName="adorn" presStyleLbl="fgAccFollowNode1" presStyleIdx="0" presStyleCnt="4"/>
      <dgm:spPr/>
    </dgm:pt>
    <dgm:pt modelId="{B3A9E78D-B621-4DB9-B8B4-B527036488AA}" type="pres">
      <dgm:prSet presAssocID="{B6E08904-977D-48FC-A352-90B75919DF17}" presName="sibTrans" presStyleLbl="sibTrans2D1" presStyleIdx="0" presStyleCnt="0"/>
      <dgm:spPr/>
      <dgm:t>
        <a:bodyPr/>
        <a:lstStyle/>
        <a:p>
          <a:endParaRPr lang="zh-CN" altLang="en-US"/>
        </a:p>
      </dgm:t>
    </dgm:pt>
    <dgm:pt modelId="{486D9D47-82C9-45F0-B7B4-18873620FD1D}" type="pres">
      <dgm:prSet presAssocID="{DDAF82DD-6AA1-4370-A608-AF9929156D79}" presName="compNode" presStyleCnt="0"/>
      <dgm:spPr/>
    </dgm:pt>
    <dgm:pt modelId="{00B5F98C-7845-4FF4-B2C9-59965B5239AD}" type="pres">
      <dgm:prSet presAssocID="{DDAF82DD-6AA1-4370-A608-AF9929156D79}" presName="childRect" presStyleLbl="bgAcc1" presStyleIdx="1" presStyleCnt="4">
        <dgm:presLayoutVars>
          <dgm:bulletEnabled val="1"/>
        </dgm:presLayoutVars>
      </dgm:prSet>
      <dgm:spPr/>
    </dgm:pt>
    <dgm:pt modelId="{FACF4137-A97A-4D60-AA5B-A8147037D102}" type="pres">
      <dgm:prSet presAssocID="{DDAF82DD-6AA1-4370-A608-AF9929156D79}" presName="parentText" presStyleLbl="node1" presStyleIdx="0" presStyleCnt="0">
        <dgm:presLayoutVars>
          <dgm:chMax val="0"/>
          <dgm:bulletEnabled val="1"/>
        </dgm:presLayoutVars>
      </dgm:prSet>
      <dgm:spPr/>
      <dgm:t>
        <a:bodyPr/>
        <a:lstStyle/>
        <a:p>
          <a:endParaRPr lang="zh-CN" altLang="en-US"/>
        </a:p>
      </dgm:t>
    </dgm:pt>
    <dgm:pt modelId="{4911AEA6-3E8D-4924-A47B-76D9F8486EB7}" type="pres">
      <dgm:prSet presAssocID="{DDAF82DD-6AA1-4370-A608-AF9929156D79}" presName="parentRect" presStyleLbl="alignNode1" presStyleIdx="1" presStyleCnt="4"/>
      <dgm:spPr/>
      <dgm:t>
        <a:bodyPr/>
        <a:lstStyle/>
        <a:p>
          <a:endParaRPr lang="zh-CN" altLang="en-US"/>
        </a:p>
      </dgm:t>
    </dgm:pt>
    <dgm:pt modelId="{28D13D6D-CAB2-4A8B-BAD0-775372E6F528}" type="pres">
      <dgm:prSet presAssocID="{DDAF82DD-6AA1-4370-A608-AF9929156D79}" presName="adorn" presStyleLbl="fgAccFollowNode1" presStyleIdx="1" presStyleCnt="4"/>
      <dgm:spPr/>
    </dgm:pt>
    <dgm:pt modelId="{19DC3DB9-F734-4608-A5B6-7F56934BC3BD}" type="pres">
      <dgm:prSet presAssocID="{5652DB8B-6943-4EF6-85F6-732B5CB22254}" presName="sibTrans" presStyleLbl="sibTrans2D1" presStyleIdx="0" presStyleCnt="0"/>
      <dgm:spPr/>
      <dgm:t>
        <a:bodyPr/>
        <a:lstStyle/>
        <a:p>
          <a:endParaRPr lang="zh-CN" altLang="en-US"/>
        </a:p>
      </dgm:t>
    </dgm:pt>
    <dgm:pt modelId="{CCA56103-7AF7-4159-B8D8-D36E24DE82F8}" type="pres">
      <dgm:prSet presAssocID="{A9EA3760-B83E-4CCA-970E-84C4CBD7903D}" presName="compNode" presStyleCnt="0"/>
      <dgm:spPr/>
    </dgm:pt>
    <dgm:pt modelId="{B119D4A4-7EC7-465E-B97E-64D76CF9EE8D}" type="pres">
      <dgm:prSet presAssocID="{A9EA3760-B83E-4CCA-970E-84C4CBD7903D}" presName="childRect" presStyleLbl="bgAcc1" presStyleIdx="2" presStyleCnt="4">
        <dgm:presLayoutVars>
          <dgm:bulletEnabled val="1"/>
        </dgm:presLayoutVars>
      </dgm:prSet>
      <dgm:spPr/>
    </dgm:pt>
    <dgm:pt modelId="{EAFEC42A-514E-40D4-B55C-BB6FD63494E6}" type="pres">
      <dgm:prSet presAssocID="{A9EA3760-B83E-4CCA-970E-84C4CBD7903D}" presName="parentText" presStyleLbl="node1" presStyleIdx="0" presStyleCnt="0">
        <dgm:presLayoutVars>
          <dgm:chMax val="0"/>
          <dgm:bulletEnabled val="1"/>
        </dgm:presLayoutVars>
      </dgm:prSet>
      <dgm:spPr/>
      <dgm:t>
        <a:bodyPr/>
        <a:lstStyle/>
        <a:p>
          <a:endParaRPr lang="zh-CN" altLang="en-US"/>
        </a:p>
      </dgm:t>
    </dgm:pt>
    <dgm:pt modelId="{BA2EC377-79DD-4A50-8082-5B4D5D2A063D}" type="pres">
      <dgm:prSet presAssocID="{A9EA3760-B83E-4CCA-970E-84C4CBD7903D}" presName="parentRect" presStyleLbl="alignNode1" presStyleIdx="2" presStyleCnt="4"/>
      <dgm:spPr/>
      <dgm:t>
        <a:bodyPr/>
        <a:lstStyle/>
        <a:p>
          <a:endParaRPr lang="zh-CN" altLang="en-US"/>
        </a:p>
      </dgm:t>
    </dgm:pt>
    <dgm:pt modelId="{6A3C1753-A5DB-4A34-804E-C2B106D42690}" type="pres">
      <dgm:prSet presAssocID="{A9EA3760-B83E-4CCA-970E-84C4CBD7903D}" presName="adorn" presStyleLbl="fgAccFollowNode1" presStyleIdx="2" presStyleCnt="4"/>
      <dgm:spPr/>
    </dgm:pt>
    <dgm:pt modelId="{CC40CDAA-12FF-4076-B8BB-455C29AD725B}" type="pres">
      <dgm:prSet presAssocID="{AB821703-FFD6-43F3-B974-26090F569E34}" presName="sibTrans" presStyleLbl="sibTrans2D1" presStyleIdx="0" presStyleCnt="0"/>
      <dgm:spPr/>
      <dgm:t>
        <a:bodyPr/>
        <a:lstStyle/>
        <a:p>
          <a:endParaRPr lang="zh-CN" altLang="en-US"/>
        </a:p>
      </dgm:t>
    </dgm:pt>
    <dgm:pt modelId="{A5A51B94-FB87-4173-BADE-8B41B40749D4}" type="pres">
      <dgm:prSet presAssocID="{224F9415-BABF-412C-B127-E5D375AC4823}" presName="compNode" presStyleCnt="0"/>
      <dgm:spPr/>
    </dgm:pt>
    <dgm:pt modelId="{715E8458-52B5-4AAF-8B23-0F8E59D48CFE}" type="pres">
      <dgm:prSet presAssocID="{224F9415-BABF-412C-B127-E5D375AC4823}" presName="childRect" presStyleLbl="bgAcc1" presStyleIdx="3" presStyleCnt="4">
        <dgm:presLayoutVars>
          <dgm:bulletEnabled val="1"/>
        </dgm:presLayoutVars>
      </dgm:prSet>
      <dgm:spPr/>
    </dgm:pt>
    <dgm:pt modelId="{32D9E577-B41F-402D-8138-2A37C9114BE4}" type="pres">
      <dgm:prSet presAssocID="{224F9415-BABF-412C-B127-E5D375AC4823}" presName="parentText" presStyleLbl="node1" presStyleIdx="0" presStyleCnt="0">
        <dgm:presLayoutVars>
          <dgm:chMax val="0"/>
          <dgm:bulletEnabled val="1"/>
        </dgm:presLayoutVars>
      </dgm:prSet>
      <dgm:spPr/>
      <dgm:t>
        <a:bodyPr/>
        <a:lstStyle/>
        <a:p>
          <a:endParaRPr lang="zh-CN" altLang="en-US"/>
        </a:p>
      </dgm:t>
    </dgm:pt>
    <dgm:pt modelId="{A5BE1958-485B-48BD-B407-BCB20A80E849}" type="pres">
      <dgm:prSet presAssocID="{224F9415-BABF-412C-B127-E5D375AC4823}" presName="parentRect" presStyleLbl="alignNode1" presStyleIdx="3" presStyleCnt="4"/>
      <dgm:spPr/>
      <dgm:t>
        <a:bodyPr/>
        <a:lstStyle/>
        <a:p>
          <a:endParaRPr lang="zh-CN" altLang="en-US"/>
        </a:p>
      </dgm:t>
    </dgm:pt>
    <dgm:pt modelId="{643630D9-39A9-4A51-9750-4448479DB25E}" type="pres">
      <dgm:prSet presAssocID="{224F9415-BABF-412C-B127-E5D375AC4823}" presName="adorn" presStyleLbl="fgAccFollowNode1" presStyleIdx="3" presStyleCnt="4"/>
      <dgm:spPr/>
    </dgm:pt>
  </dgm:ptLst>
  <dgm:cxnLst>
    <dgm:cxn modelId="{370CD852-A3C7-424E-B7C0-6B7FF36FB700}" srcId="{23DD850F-BE47-410A-8AD5-23DAC7FF9813}" destId="{3E3DB83C-ED85-468B-88FD-5321D72DA569}" srcOrd="0" destOrd="0" parTransId="{3406FE32-0AED-4D6B-9801-A6C4CCAA96BA}" sibTransId="{B6E08904-977D-48FC-A352-90B75919DF17}"/>
    <dgm:cxn modelId="{9286AE8D-10CD-4D3A-9EAB-525F4AC72B20}" type="presOf" srcId="{3E3DB83C-ED85-468B-88FD-5321D72DA569}" destId="{343C8674-03EB-431B-A7C1-798B3BD54D59}" srcOrd="1" destOrd="0" presId="urn:microsoft.com/office/officeart/2005/8/layout/bList2"/>
    <dgm:cxn modelId="{CA2E748E-4159-4586-ADA6-31C38B6BB29A}" type="presOf" srcId="{A9EA3760-B83E-4CCA-970E-84C4CBD7903D}" destId="{BA2EC377-79DD-4A50-8082-5B4D5D2A063D}" srcOrd="1" destOrd="0" presId="urn:microsoft.com/office/officeart/2005/8/layout/bList2"/>
    <dgm:cxn modelId="{23917093-50FD-44D3-AF1A-1B1B8E0EA651}" srcId="{23DD850F-BE47-410A-8AD5-23DAC7FF9813}" destId="{DDAF82DD-6AA1-4370-A608-AF9929156D79}" srcOrd="1" destOrd="0" parTransId="{9906A546-505D-4578-9808-178358654DAF}" sibTransId="{5652DB8B-6943-4EF6-85F6-732B5CB22254}"/>
    <dgm:cxn modelId="{7C7C275C-EB29-4688-959E-192410D077C2}" type="presOf" srcId="{DDAF82DD-6AA1-4370-A608-AF9929156D79}" destId="{FACF4137-A97A-4D60-AA5B-A8147037D102}" srcOrd="0" destOrd="0" presId="urn:microsoft.com/office/officeart/2005/8/layout/bList2"/>
    <dgm:cxn modelId="{53CEE5C9-C7A9-4DE8-BC4F-DA72B95A360A}" type="presOf" srcId="{224F9415-BABF-412C-B127-E5D375AC4823}" destId="{A5BE1958-485B-48BD-B407-BCB20A80E849}" srcOrd="1" destOrd="0" presId="urn:microsoft.com/office/officeart/2005/8/layout/bList2"/>
    <dgm:cxn modelId="{2DBEBB08-0E1A-4709-8E83-CD64D72AF016}" type="presOf" srcId="{B6E08904-977D-48FC-A352-90B75919DF17}" destId="{B3A9E78D-B621-4DB9-B8B4-B527036488AA}" srcOrd="0" destOrd="0" presId="urn:microsoft.com/office/officeart/2005/8/layout/bList2"/>
    <dgm:cxn modelId="{89305DF1-817D-43E9-B1E5-277E3625E9C0}" type="presOf" srcId="{AB821703-FFD6-43F3-B974-26090F569E34}" destId="{CC40CDAA-12FF-4076-B8BB-455C29AD725B}" srcOrd="0" destOrd="0" presId="urn:microsoft.com/office/officeart/2005/8/layout/bList2"/>
    <dgm:cxn modelId="{4C2F81B4-B6E3-41FE-87FD-D6F0190369CF}" type="presOf" srcId="{224F9415-BABF-412C-B127-E5D375AC4823}" destId="{32D9E577-B41F-402D-8138-2A37C9114BE4}" srcOrd="0" destOrd="0" presId="urn:microsoft.com/office/officeart/2005/8/layout/bList2"/>
    <dgm:cxn modelId="{EE5BE45A-6346-45BA-9C1F-3E3C206B0A3E}" srcId="{23DD850F-BE47-410A-8AD5-23DAC7FF9813}" destId="{224F9415-BABF-412C-B127-E5D375AC4823}" srcOrd="3" destOrd="0" parTransId="{7BFF1133-24EC-4047-B3CB-8B145CA2B695}" sibTransId="{D287072E-AF40-4E23-A2E1-28B935A976F4}"/>
    <dgm:cxn modelId="{9DCF1496-B10A-40FB-960D-23D6862FF69A}" type="presOf" srcId="{23DD850F-BE47-410A-8AD5-23DAC7FF9813}" destId="{A0A66688-EFDD-4F05-99B8-2D773E3C93F8}" srcOrd="0" destOrd="0" presId="urn:microsoft.com/office/officeart/2005/8/layout/bList2"/>
    <dgm:cxn modelId="{C0E62772-7CC3-4DFE-84C9-F06C84341645}" type="presOf" srcId="{5652DB8B-6943-4EF6-85F6-732B5CB22254}" destId="{19DC3DB9-F734-4608-A5B6-7F56934BC3BD}" srcOrd="0" destOrd="0" presId="urn:microsoft.com/office/officeart/2005/8/layout/bList2"/>
    <dgm:cxn modelId="{39AFE4BE-59E9-44BA-A0B4-ABD88026DECE}" type="presOf" srcId="{DDAF82DD-6AA1-4370-A608-AF9929156D79}" destId="{4911AEA6-3E8D-4924-A47B-76D9F8486EB7}" srcOrd="1" destOrd="0" presId="urn:microsoft.com/office/officeart/2005/8/layout/bList2"/>
    <dgm:cxn modelId="{E665705A-49D3-4133-888D-1AAE1133720E}" srcId="{23DD850F-BE47-410A-8AD5-23DAC7FF9813}" destId="{A9EA3760-B83E-4CCA-970E-84C4CBD7903D}" srcOrd="2" destOrd="0" parTransId="{7B26E25C-0BD3-4D3D-97CF-EF7F21809C2D}" sibTransId="{AB821703-FFD6-43F3-B974-26090F569E34}"/>
    <dgm:cxn modelId="{D126357E-7E29-4E66-B8F5-0B820C18EAFA}" type="presOf" srcId="{3E3DB83C-ED85-468B-88FD-5321D72DA569}" destId="{601310D5-EB9B-4FBD-922F-5660841EDAE2}" srcOrd="0" destOrd="0" presId="urn:microsoft.com/office/officeart/2005/8/layout/bList2"/>
    <dgm:cxn modelId="{FC1B421E-DD14-44C8-A270-915C905B178E}" type="presOf" srcId="{A9EA3760-B83E-4CCA-970E-84C4CBD7903D}" destId="{EAFEC42A-514E-40D4-B55C-BB6FD63494E6}" srcOrd="0" destOrd="0" presId="urn:microsoft.com/office/officeart/2005/8/layout/bList2"/>
    <dgm:cxn modelId="{5CDA903F-0A90-4AC2-8DAC-C6CD45929DA1}" type="presParOf" srcId="{A0A66688-EFDD-4F05-99B8-2D773E3C93F8}" destId="{842E9A6E-1757-4E84-9534-7668E7BF2A54}" srcOrd="0" destOrd="0" presId="urn:microsoft.com/office/officeart/2005/8/layout/bList2"/>
    <dgm:cxn modelId="{467A86C5-C6E5-45CA-8D1A-B2F16ACE2C61}" type="presParOf" srcId="{842E9A6E-1757-4E84-9534-7668E7BF2A54}" destId="{DFE9D4C2-9140-483C-8811-DB6E0AB7BC34}" srcOrd="0" destOrd="0" presId="urn:microsoft.com/office/officeart/2005/8/layout/bList2"/>
    <dgm:cxn modelId="{7745F757-8A58-4736-87C3-E0E8246A1908}" type="presParOf" srcId="{842E9A6E-1757-4E84-9534-7668E7BF2A54}" destId="{601310D5-EB9B-4FBD-922F-5660841EDAE2}" srcOrd="1" destOrd="0" presId="urn:microsoft.com/office/officeart/2005/8/layout/bList2"/>
    <dgm:cxn modelId="{ABC055DB-8911-46EC-A2E1-168AB3DED7BC}" type="presParOf" srcId="{842E9A6E-1757-4E84-9534-7668E7BF2A54}" destId="{343C8674-03EB-431B-A7C1-798B3BD54D59}" srcOrd="2" destOrd="0" presId="urn:microsoft.com/office/officeart/2005/8/layout/bList2"/>
    <dgm:cxn modelId="{1FFB599C-068E-41ED-9E10-95D7D25A62DC}" type="presParOf" srcId="{842E9A6E-1757-4E84-9534-7668E7BF2A54}" destId="{B9EE2548-455C-4B8F-83C2-0D7C9156CBF6}" srcOrd="3" destOrd="0" presId="urn:microsoft.com/office/officeart/2005/8/layout/bList2"/>
    <dgm:cxn modelId="{73FEFD63-FE49-4C6C-9B15-243A6A45F41C}" type="presParOf" srcId="{A0A66688-EFDD-4F05-99B8-2D773E3C93F8}" destId="{B3A9E78D-B621-4DB9-B8B4-B527036488AA}" srcOrd="1" destOrd="0" presId="urn:microsoft.com/office/officeart/2005/8/layout/bList2"/>
    <dgm:cxn modelId="{3BD8BB65-719C-4509-AA61-4D14D6C20761}" type="presParOf" srcId="{A0A66688-EFDD-4F05-99B8-2D773E3C93F8}" destId="{486D9D47-82C9-45F0-B7B4-18873620FD1D}" srcOrd="2" destOrd="0" presId="urn:microsoft.com/office/officeart/2005/8/layout/bList2"/>
    <dgm:cxn modelId="{DE959CB9-BD70-452D-B5CB-92C12BEA3DFF}" type="presParOf" srcId="{486D9D47-82C9-45F0-B7B4-18873620FD1D}" destId="{00B5F98C-7845-4FF4-B2C9-59965B5239AD}" srcOrd="0" destOrd="0" presId="urn:microsoft.com/office/officeart/2005/8/layout/bList2"/>
    <dgm:cxn modelId="{4B65FF89-40FF-4FF1-BA4A-E0C849E56E31}" type="presParOf" srcId="{486D9D47-82C9-45F0-B7B4-18873620FD1D}" destId="{FACF4137-A97A-4D60-AA5B-A8147037D102}" srcOrd="1" destOrd="0" presId="urn:microsoft.com/office/officeart/2005/8/layout/bList2"/>
    <dgm:cxn modelId="{438BCDB9-BE48-48C0-B580-F650EC28D3A1}" type="presParOf" srcId="{486D9D47-82C9-45F0-B7B4-18873620FD1D}" destId="{4911AEA6-3E8D-4924-A47B-76D9F8486EB7}" srcOrd="2" destOrd="0" presId="urn:microsoft.com/office/officeart/2005/8/layout/bList2"/>
    <dgm:cxn modelId="{1AA73FFF-1391-4C7F-82A7-86156196196A}" type="presParOf" srcId="{486D9D47-82C9-45F0-B7B4-18873620FD1D}" destId="{28D13D6D-CAB2-4A8B-BAD0-775372E6F528}" srcOrd="3" destOrd="0" presId="urn:microsoft.com/office/officeart/2005/8/layout/bList2"/>
    <dgm:cxn modelId="{3F4CF6C5-5010-44E3-89EC-3B9889D16176}" type="presParOf" srcId="{A0A66688-EFDD-4F05-99B8-2D773E3C93F8}" destId="{19DC3DB9-F734-4608-A5B6-7F56934BC3BD}" srcOrd="3" destOrd="0" presId="urn:microsoft.com/office/officeart/2005/8/layout/bList2"/>
    <dgm:cxn modelId="{233578AD-F723-461F-AE5F-79C9FB522091}" type="presParOf" srcId="{A0A66688-EFDD-4F05-99B8-2D773E3C93F8}" destId="{CCA56103-7AF7-4159-B8D8-D36E24DE82F8}" srcOrd="4" destOrd="0" presId="urn:microsoft.com/office/officeart/2005/8/layout/bList2"/>
    <dgm:cxn modelId="{EB631644-00C9-40BD-BBC2-D69B9E6EEE0B}" type="presParOf" srcId="{CCA56103-7AF7-4159-B8D8-D36E24DE82F8}" destId="{B119D4A4-7EC7-465E-B97E-64D76CF9EE8D}" srcOrd="0" destOrd="0" presId="urn:microsoft.com/office/officeart/2005/8/layout/bList2"/>
    <dgm:cxn modelId="{C023B5E9-E769-4B64-9009-DDE36F7F4A5F}" type="presParOf" srcId="{CCA56103-7AF7-4159-B8D8-D36E24DE82F8}" destId="{EAFEC42A-514E-40D4-B55C-BB6FD63494E6}" srcOrd="1" destOrd="0" presId="urn:microsoft.com/office/officeart/2005/8/layout/bList2"/>
    <dgm:cxn modelId="{7E48EF99-535F-4EA9-9CCC-BD0490A85BFE}" type="presParOf" srcId="{CCA56103-7AF7-4159-B8D8-D36E24DE82F8}" destId="{BA2EC377-79DD-4A50-8082-5B4D5D2A063D}" srcOrd="2" destOrd="0" presId="urn:microsoft.com/office/officeart/2005/8/layout/bList2"/>
    <dgm:cxn modelId="{26F57F3C-D0F5-4770-9640-0E6D3A86D2A0}" type="presParOf" srcId="{CCA56103-7AF7-4159-B8D8-D36E24DE82F8}" destId="{6A3C1753-A5DB-4A34-804E-C2B106D42690}" srcOrd="3" destOrd="0" presId="urn:microsoft.com/office/officeart/2005/8/layout/bList2"/>
    <dgm:cxn modelId="{FF597752-B3FD-489B-BA16-515FC5D5A62F}" type="presParOf" srcId="{A0A66688-EFDD-4F05-99B8-2D773E3C93F8}" destId="{CC40CDAA-12FF-4076-B8BB-455C29AD725B}" srcOrd="5" destOrd="0" presId="urn:microsoft.com/office/officeart/2005/8/layout/bList2"/>
    <dgm:cxn modelId="{D38C4D9E-ABE1-40E6-9FC5-4B6EFF10C6C7}" type="presParOf" srcId="{A0A66688-EFDD-4F05-99B8-2D773E3C93F8}" destId="{A5A51B94-FB87-4173-BADE-8B41B40749D4}" srcOrd="6" destOrd="0" presId="urn:microsoft.com/office/officeart/2005/8/layout/bList2"/>
    <dgm:cxn modelId="{5FBA6911-B5DD-4193-AC01-A5B801A6D8B7}" type="presParOf" srcId="{A5A51B94-FB87-4173-BADE-8B41B40749D4}" destId="{715E8458-52B5-4AAF-8B23-0F8E59D48CFE}" srcOrd="0" destOrd="0" presId="urn:microsoft.com/office/officeart/2005/8/layout/bList2"/>
    <dgm:cxn modelId="{7F71E007-E526-4F9D-AF93-79BE2419D770}" type="presParOf" srcId="{A5A51B94-FB87-4173-BADE-8B41B40749D4}" destId="{32D9E577-B41F-402D-8138-2A37C9114BE4}" srcOrd="1" destOrd="0" presId="urn:microsoft.com/office/officeart/2005/8/layout/bList2"/>
    <dgm:cxn modelId="{FC6A9DDB-1CC0-4754-8F00-87CD4811D16D}" type="presParOf" srcId="{A5A51B94-FB87-4173-BADE-8B41B40749D4}" destId="{A5BE1958-485B-48BD-B407-BCB20A80E849}" srcOrd="2" destOrd="0" presId="urn:microsoft.com/office/officeart/2005/8/layout/bList2"/>
    <dgm:cxn modelId="{FA87E5B3-0607-4487-8A8D-9E8047ABA6D3}" type="presParOf" srcId="{A5A51B94-FB87-4173-BADE-8B41B40749D4}" destId="{643630D9-39A9-4A51-9750-4448479DB25E}" srcOrd="3" destOrd="0" presId="urn:microsoft.com/office/officeart/2005/8/layout/bList2"/>
  </dgm:cxnLst>
  <dgm:bg/>
  <dgm:whole/>
  <dgm:extLst>
    <a:ext uri="http://schemas.microsoft.com/office/drawing/2008/diagram">
      <dsp:dataModelExt xmlns:dsp="http://schemas.microsoft.com/office/drawing/2008/diagram" relId="rId5"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7656862-787C-45C3-B387-34F1E4ABC1EF}">
      <dsp:nvSpPr>
        <dsp:cNvPr id="0" name=""/>
        <dsp:cNvSpPr/>
      </dsp:nvSpPr>
      <dsp:spPr>
        <a:xfrm>
          <a:off x="1327265" y="0"/>
          <a:ext cx="3441469" cy="3441469"/>
        </a:xfrm>
        <a:prstGeom prst="diamond">
          <a:avLst/>
        </a:prstGeom>
        <a:solidFill>
          <a:schemeClr val="accent1">
            <a:tint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a:scene3d>
          <a:camera prst="orthographicFront">
            <a:rot lat="0" lon="0" rev="0"/>
          </a:camera>
          <a:lightRig rig="contrasting" dir="t">
            <a:rot lat="0" lon="0" rev="1200000"/>
          </a:lightRig>
        </a:scene3d>
        <a:sp3d z="-300000" prstMaterial="plastic"/>
      </dsp:spPr>
      <dsp:style>
        <a:lnRef idx="1">
          <a:scrgbClr r="0" g="0" b="0"/>
        </a:lnRef>
        <a:fillRef idx="1">
          <a:scrgbClr r="0" g="0" b="0"/>
        </a:fillRef>
        <a:effectRef idx="0">
          <a:scrgbClr r="0" g="0" b="0"/>
        </a:effectRef>
        <a:fontRef idx="minor"/>
      </dsp:style>
    </dsp:sp>
    <dsp:sp modelId="{0BBB01CF-E8E3-41D9-8595-FCBA286F08E2}">
      <dsp:nvSpPr>
        <dsp:cNvPr id="0" name=""/>
        <dsp:cNvSpPr/>
      </dsp:nvSpPr>
      <dsp:spPr>
        <a:xfrm>
          <a:off x="1654205" y="326939"/>
          <a:ext cx="1342172" cy="1342172"/>
        </a:xfrm>
        <a:prstGeom prst="round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zh-CN" sz="1400" kern="1200" smtClean="0"/>
            <a:t>商品是生活必需品还是奢侈品</a:t>
          </a:r>
          <a:endParaRPr lang="zh-CN" sz="1400" kern="1200"/>
        </a:p>
      </dsp:txBody>
      <dsp:txXfrm>
        <a:off x="1719724" y="392458"/>
        <a:ext cx="1211134" cy="1211134"/>
      </dsp:txXfrm>
    </dsp:sp>
    <dsp:sp modelId="{995F13C2-5868-4209-A76A-7EB808CDA0F5}">
      <dsp:nvSpPr>
        <dsp:cNvPr id="0" name=""/>
        <dsp:cNvSpPr/>
      </dsp:nvSpPr>
      <dsp:spPr>
        <a:xfrm>
          <a:off x="3099622" y="326939"/>
          <a:ext cx="1342172" cy="1342172"/>
        </a:xfrm>
        <a:prstGeom prst="round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zh-CN" sz="1400" kern="1200" smtClean="0"/>
            <a:t>替代品的可获得性</a:t>
          </a:r>
          <a:endParaRPr lang="zh-CN" sz="1400" kern="1200"/>
        </a:p>
      </dsp:txBody>
      <dsp:txXfrm>
        <a:off x="3165141" y="392458"/>
        <a:ext cx="1211134" cy="1211134"/>
      </dsp:txXfrm>
    </dsp:sp>
    <dsp:sp modelId="{4548ED61-E7E2-4BD3-91FB-A17D2CE8D8AB}">
      <dsp:nvSpPr>
        <dsp:cNvPr id="0" name=""/>
        <dsp:cNvSpPr/>
      </dsp:nvSpPr>
      <dsp:spPr>
        <a:xfrm>
          <a:off x="1654205" y="1772356"/>
          <a:ext cx="1342172" cy="1342172"/>
        </a:xfrm>
        <a:prstGeom prst="round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zh-CN" sz="1400" kern="1200" smtClean="0"/>
            <a:t>购买商品的支出在人们收入中所占的比重</a:t>
          </a:r>
          <a:endParaRPr lang="zh-CN" sz="1400" kern="1200"/>
        </a:p>
      </dsp:txBody>
      <dsp:txXfrm>
        <a:off x="1719724" y="1837875"/>
        <a:ext cx="1211134" cy="1211134"/>
      </dsp:txXfrm>
    </dsp:sp>
    <dsp:sp modelId="{9F067A42-2CD3-4C96-BF0F-CC46FA28F726}">
      <dsp:nvSpPr>
        <dsp:cNvPr id="0" name=""/>
        <dsp:cNvSpPr/>
      </dsp:nvSpPr>
      <dsp:spPr>
        <a:xfrm>
          <a:off x="3099622" y="1772356"/>
          <a:ext cx="1342172" cy="1342172"/>
        </a:xfrm>
        <a:prstGeom prst="roundRect">
          <a:avLst/>
        </a:prstGeom>
        <a:solidFill>
          <a:schemeClr val="accent1">
            <a:hueOff val="0"/>
            <a:satOff val="0"/>
            <a:lumOff val="0"/>
            <a:alphaOff val="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rtl="0">
            <a:lnSpc>
              <a:spcPct val="90000"/>
            </a:lnSpc>
            <a:spcBef>
              <a:spcPct val="0"/>
            </a:spcBef>
            <a:spcAft>
              <a:spcPct val="35000"/>
            </a:spcAft>
          </a:pPr>
          <a:r>
            <a:rPr lang="zh-CN" sz="1400" kern="1200" smtClean="0"/>
            <a:t>时间因素</a:t>
          </a:r>
          <a:endParaRPr lang="zh-CN" sz="1400" kern="1200"/>
        </a:p>
      </dsp:txBody>
      <dsp:txXfrm>
        <a:off x="3165141" y="1837875"/>
        <a:ext cx="1211134" cy="121113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BD4A5F-6110-4D79-8DB0-91E6BE105492}">
      <dsp:nvSpPr>
        <dsp:cNvPr id="0" name=""/>
        <dsp:cNvSpPr/>
      </dsp:nvSpPr>
      <dsp:spPr>
        <a:xfrm>
          <a:off x="1578587" y="0"/>
          <a:ext cx="2555500" cy="2555500"/>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98FE188-A0A5-4D77-A831-EE8CBBC0D850}">
      <dsp:nvSpPr>
        <dsp:cNvPr id="0" name=""/>
        <dsp:cNvSpPr/>
      </dsp:nvSpPr>
      <dsp:spPr>
        <a:xfrm>
          <a:off x="2856337" y="256922"/>
          <a:ext cx="1661075" cy="604934"/>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zh-CN" sz="900" kern="1200" smtClean="0"/>
            <a:t>收入弹性为负值的产品称低档品（也可称为低质品、劣质品）</a:t>
          </a:r>
          <a:endParaRPr lang="zh-CN" sz="900" kern="1200"/>
        </a:p>
      </dsp:txBody>
      <dsp:txXfrm>
        <a:off x="2885867" y="286452"/>
        <a:ext cx="1602015" cy="545874"/>
      </dsp:txXfrm>
    </dsp:sp>
    <dsp:sp modelId="{52E90E73-87F3-4868-B836-9398D98860EA}">
      <dsp:nvSpPr>
        <dsp:cNvPr id="0" name=""/>
        <dsp:cNvSpPr/>
      </dsp:nvSpPr>
      <dsp:spPr>
        <a:xfrm>
          <a:off x="2856337" y="937474"/>
          <a:ext cx="1661075" cy="604934"/>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zh-CN" sz="900" kern="1200" smtClean="0"/>
            <a:t>收入弹性为正值的产品称正常品</a:t>
          </a:r>
          <a:endParaRPr lang="zh-CN" sz="900" kern="1200"/>
        </a:p>
      </dsp:txBody>
      <dsp:txXfrm>
        <a:off x="2885867" y="967004"/>
        <a:ext cx="1602015" cy="545874"/>
      </dsp:txXfrm>
    </dsp:sp>
    <dsp:sp modelId="{A822CA01-EDCB-475C-87BE-5658902D1EE7}">
      <dsp:nvSpPr>
        <dsp:cNvPr id="0" name=""/>
        <dsp:cNvSpPr/>
      </dsp:nvSpPr>
      <dsp:spPr>
        <a:xfrm>
          <a:off x="2856337" y="1618025"/>
          <a:ext cx="1661075" cy="604934"/>
        </a:xfrm>
        <a:prstGeom prst="round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34290" tIns="34290" rIns="34290" bIns="34290" numCol="1" spcCol="1270" anchor="ctr" anchorCtr="0">
          <a:noAutofit/>
        </a:bodyPr>
        <a:lstStyle/>
        <a:p>
          <a:pPr lvl="0" algn="ctr" defTabSz="400050" rtl="0">
            <a:lnSpc>
              <a:spcPct val="90000"/>
            </a:lnSpc>
            <a:spcBef>
              <a:spcPct val="0"/>
            </a:spcBef>
            <a:spcAft>
              <a:spcPct val="35000"/>
            </a:spcAft>
          </a:pPr>
          <a:r>
            <a:rPr lang="zh-CN" sz="900" kern="1200" smtClean="0"/>
            <a:t>收入弹性大于</a:t>
          </a:r>
          <a:r>
            <a:rPr lang="en-US" sz="900" kern="1200" smtClean="0"/>
            <a:t>1</a:t>
          </a:r>
          <a:r>
            <a:rPr lang="zh-CN" sz="900" kern="1200" smtClean="0"/>
            <a:t>的产品称高档品（也可称为奢侈品）</a:t>
          </a:r>
          <a:endParaRPr lang="zh-CN" sz="900" kern="1200"/>
        </a:p>
      </dsp:txBody>
      <dsp:txXfrm>
        <a:off x="2885867" y="1647555"/>
        <a:ext cx="1602015" cy="54587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E9D4C2-9140-483C-8811-DB6E0AB7BC34}">
      <dsp:nvSpPr>
        <dsp:cNvPr id="0" name=""/>
        <dsp:cNvSpPr/>
      </dsp:nvSpPr>
      <dsp:spPr>
        <a:xfrm>
          <a:off x="5435" y="322574"/>
          <a:ext cx="1927455" cy="1438804"/>
        </a:xfrm>
        <a:prstGeom prst="round2SameRect">
          <a:avLst>
            <a:gd name="adj1" fmla="val 8000"/>
            <a:gd name="adj2" fmla="val 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43C8674-03EB-431B-A7C1-798B3BD54D59}">
      <dsp:nvSpPr>
        <dsp:cNvPr id="0" name=""/>
        <dsp:cNvSpPr/>
      </dsp:nvSpPr>
      <dsp:spPr>
        <a:xfrm>
          <a:off x="5435" y="1761378"/>
          <a:ext cx="1927455" cy="618686"/>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0" rIns="17780" bIns="0" numCol="1" spcCol="1270" anchor="ctr" anchorCtr="0">
          <a:noAutofit/>
        </a:bodyPr>
        <a:lstStyle/>
        <a:p>
          <a:pPr lvl="0" algn="l" defTabSz="622300" rtl="0">
            <a:lnSpc>
              <a:spcPct val="90000"/>
            </a:lnSpc>
            <a:spcBef>
              <a:spcPct val="0"/>
            </a:spcBef>
            <a:spcAft>
              <a:spcPct val="35000"/>
            </a:spcAft>
          </a:pPr>
          <a:r>
            <a:rPr lang="zh-CN" sz="1400" kern="1200" smtClean="0"/>
            <a:t>用于价格和销售量的分析和估计</a:t>
          </a:r>
          <a:endParaRPr lang="zh-CN" sz="1400" kern="1200"/>
        </a:p>
      </dsp:txBody>
      <dsp:txXfrm>
        <a:off x="5435" y="1761378"/>
        <a:ext cx="1357363" cy="618686"/>
      </dsp:txXfrm>
    </dsp:sp>
    <dsp:sp modelId="{B9EE2548-455C-4B8F-83C2-0D7C9156CBF6}">
      <dsp:nvSpPr>
        <dsp:cNvPr id="0" name=""/>
        <dsp:cNvSpPr/>
      </dsp:nvSpPr>
      <dsp:spPr>
        <a:xfrm>
          <a:off x="1417323" y="1859651"/>
          <a:ext cx="674609" cy="674609"/>
        </a:xfrm>
        <a:prstGeom prst="ellipse">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0B5F98C-7845-4FF4-B2C9-59965B5239AD}">
      <dsp:nvSpPr>
        <dsp:cNvPr id="0" name=""/>
        <dsp:cNvSpPr/>
      </dsp:nvSpPr>
      <dsp:spPr>
        <a:xfrm>
          <a:off x="2259062" y="322574"/>
          <a:ext cx="1927455" cy="1438804"/>
        </a:xfrm>
        <a:prstGeom prst="round2SameRect">
          <a:avLst>
            <a:gd name="adj1" fmla="val 8000"/>
            <a:gd name="adj2" fmla="val 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911AEA6-3E8D-4924-A47B-76D9F8486EB7}">
      <dsp:nvSpPr>
        <dsp:cNvPr id="0" name=""/>
        <dsp:cNvSpPr/>
      </dsp:nvSpPr>
      <dsp:spPr>
        <a:xfrm>
          <a:off x="2259062" y="1761378"/>
          <a:ext cx="1927455" cy="618686"/>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0" rIns="17780" bIns="0" numCol="1" spcCol="1270" anchor="ctr" anchorCtr="0">
          <a:noAutofit/>
        </a:bodyPr>
        <a:lstStyle/>
        <a:p>
          <a:pPr lvl="0" algn="l" defTabSz="622300" rtl="0">
            <a:lnSpc>
              <a:spcPct val="90000"/>
            </a:lnSpc>
            <a:spcBef>
              <a:spcPct val="0"/>
            </a:spcBef>
            <a:spcAft>
              <a:spcPct val="35000"/>
            </a:spcAft>
          </a:pPr>
          <a:r>
            <a:rPr lang="zh-CN" sz="1400" kern="1200" smtClean="0"/>
            <a:t>用于分析产品间的竞争关系</a:t>
          </a:r>
          <a:endParaRPr lang="zh-CN" sz="1400" kern="1200"/>
        </a:p>
      </dsp:txBody>
      <dsp:txXfrm>
        <a:off x="2259062" y="1761378"/>
        <a:ext cx="1357363" cy="618686"/>
      </dsp:txXfrm>
    </dsp:sp>
    <dsp:sp modelId="{28D13D6D-CAB2-4A8B-BAD0-775372E6F528}">
      <dsp:nvSpPr>
        <dsp:cNvPr id="0" name=""/>
        <dsp:cNvSpPr/>
      </dsp:nvSpPr>
      <dsp:spPr>
        <a:xfrm>
          <a:off x="3670950" y="1859651"/>
          <a:ext cx="674609" cy="674609"/>
        </a:xfrm>
        <a:prstGeom prst="ellipse">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119D4A4-7EC7-465E-B97E-64D76CF9EE8D}">
      <dsp:nvSpPr>
        <dsp:cNvPr id="0" name=""/>
        <dsp:cNvSpPr/>
      </dsp:nvSpPr>
      <dsp:spPr>
        <a:xfrm>
          <a:off x="4512690" y="322574"/>
          <a:ext cx="1927455" cy="1438804"/>
        </a:xfrm>
        <a:prstGeom prst="round2SameRect">
          <a:avLst>
            <a:gd name="adj1" fmla="val 8000"/>
            <a:gd name="adj2" fmla="val 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A2EC377-79DD-4A50-8082-5B4D5D2A063D}">
      <dsp:nvSpPr>
        <dsp:cNvPr id="0" name=""/>
        <dsp:cNvSpPr/>
      </dsp:nvSpPr>
      <dsp:spPr>
        <a:xfrm>
          <a:off x="4512690" y="1761378"/>
          <a:ext cx="1927455" cy="618686"/>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0" rIns="17780" bIns="0" numCol="1" spcCol="1270" anchor="ctr" anchorCtr="0">
          <a:noAutofit/>
        </a:bodyPr>
        <a:lstStyle/>
        <a:p>
          <a:pPr lvl="0" algn="l" defTabSz="622300" rtl="0">
            <a:lnSpc>
              <a:spcPct val="90000"/>
            </a:lnSpc>
            <a:spcBef>
              <a:spcPct val="0"/>
            </a:spcBef>
            <a:spcAft>
              <a:spcPct val="35000"/>
            </a:spcAft>
          </a:pPr>
          <a:r>
            <a:rPr lang="zh-CN" sz="1400" kern="1200" smtClean="0"/>
            <a:t>用于定价决策</a:t>
          </a:r>
          <a:endParaRPr lang="zh-CN" sz="1400" kern="1200"/>
        </a:p>
      </dsp:txBody>
      <dsp:txXfrm>
        <a:off x="4512690" y="1761378"/>
        <a:ext cx="1357363" cy="618686"/>
      </dsp:txXfrm>
    </dsp:sp>
    <dsp:sp modelId="{6A3C1753-A5DB-4A34-804E-C2B106D42690}">
      <dsp:nvSpPr>
        <dsp:cNvPr id="0" name=""/>
        <dsp:cNvSpPr/>
      </dsp:nvSpPr>
      <dsp:spPr>
        <a:xfrm>
          <a:off x="5924577" y="1859651"/>
          <a:ext cx="674609" cy="674609"/>
        </a:xfrm>
        <a:prstGeom prst="ellipse">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15E8458-52B5-4AAF-8B23-0F8E59D48CFE}">
      <dsp:nvSpPr>
        <dsp:cNvPr id="0" name=""/>
        <dsp:cNvSpPr/>
      </dsp:nvSpPr>
      <dsp:spPr>
        <a:xfrm>
          <a:off x="6766317" y="322574"/>
          <a:ext cx="1927455" cy="1438804"/>
        </a:xfrm>
        <a:prstGeom prst="round2SameRect">
          <a:avLst>
            <a:gd name="adj1" fmla="val 8000"/>
            <a:gd name="adj2" fmla="val 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5BE1958-485B-48BD-B407-BCB20A80E849}">
      <dsp:nvSpPr>
        <dsp:cNvPr id="0" name=""/>
        <dsp:cNvSpPr/>
      </dsp:nvSpPr>
      <dsp:spPr>
        <a:xfrm>
          <a:off x="6766317" y="1761378"/>
          <a:ext cx="1927455" cy="618686"/>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0" rIns="17780" bIns="0" numCol="1" spcCol="1270" anchor="ctr" anchorCtr="0">
          <a:noAutofit/>
        </a:bodyPr>
        <a:lstStyle/>
        <a:p>
          <a:pPr lvl="0" algn="l" defTabSz="622300" rtl="0">
            <a:lnSpc>
              <a:spcPct val="90000"/>
            </a:lnSpc>
            <a:spcBef>
              <a:spcPct val="0"/>
            </a:spcBef>
            <a:spcAft>
              <a:spcPct val="35000"/>
            </a:spcAft>
          </a:pPr>
          <a:r>
            <a:rPr lang="zh-CN" sz="1400" kern="1200" smtClean="0"/>
            <a:t>作为划分行业的标志</a:t>
          </a:r>
          <a:endParaRPr lang="zh-CN" sz="1400" kern="1200"/>
        </a:p>
      </dsp:txBody>
      <dsp:txXfrm>
        <a:off x="6766317" y="1761378"/>
        <a:ext cx="1357363" cy="618686"/>
      </dsp:txXfrm>
    </dsp:sp>
    <dsp:sp modelId="{643630D9-39A9-4A51-9750-4448479DB25E}">
      <dsp:nvSpPr>
        <dsp:cNvPr id="0" name=""/>
        <dsp:cNvSpPr/>
      </dsp:nvSpPr>
      <dsp:spPr>
        <a:xfrm>
          <a:off x="8178205" y="1859651"/>
          <a:ext cx="674609" cy="674609"/>
        </a:xfrm>
        <a:prstGeom prst="ellipse">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matrix3">
  <dgm:title val=""/>
  <dgm:desc val=""/>
  <dgm:catLst>
    <dgm:cat type="matrix" pri="1000"/>
    <dgm:cat type="convert" pri="18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0" destOrd="0"/>
        <dgm:cxn modelId="8" srcId="0" destId="4" srcOrd="1" destOrd="0"/>
      </dgm:cxnLst>
      <dgm:bg/>
      <dgm:whole/>
    </dgm:dataModel>
  </dgm:sampData>
  <dgm:styleData useDef="1">
    <dgm:dataModel>
      <dgm:ptLst/>
      <dgm:bg/>
      <dgm:whole/>
    </dgm:dataModel>
  </dgm:styleData>
  <dgm:clrData useDef="1">
    <dgm:dataModel>
      <dgm:ptLst/>
      <dgm:bg/>
      <dgm:whole/>
    </dgm:dataModel>
  </dgm:clrData>
  <dgm:layoutNode name="matrix">
    <dgm:varLst>
      <dgm:chMax val="1"/>
      <dgm:dir/>
      <dgm:resizeHandles val="exact"/>
    </dgm:varLst>
    <dgm:alg type="composite">
      <dgm:param type="ar" val="1"/>
    </dgm:alg>
    <dgm:shape xmlns:r="http://schemas.openxmlformats.org/officeDocument/2006/relationships" r:blip="">
      <dgm:adjLst/>
    </dgm:shape>
    <dgm:presOf/>
    <dgm:choose name="Name0">
      <dgm:if name="Name1" func="var" arg="dir" op="equ" val="norm">
        <dgm:constrLst>
          <dgm:constr type="w" for="ch" forName="diamond" refType="w"/>
          <dgm:constr type="h" for="ch" forName="diamond" refType="h"/>
          <dgm:constr type="w" for="ch" forName="quad1" refType="w" fact="0.39"/>
          <dgm:constr type="h" for="ch" forName="quad1" refType="h" fact="0.39"/>
          <dgm:constr type="ctrX" for="ch" forName="quad1" refType="w" fact="0.29"/>
          <dgm:constr type="ctrY" for="ch" forName="quad1" refType="h" fact="0.29"/>
          <dgm:constr type="w" for="ch" forName="quad2" refType="w" fact="0.39"/>
          <dgm:constr type="h" for="ch" forName="quad2" refType="h" fact="0.39"/>
          <dgm:constr type="ctrX" for="ch" forName="quad2" refType="w" fact="0.71"/>
          <dgm:constr type="ctrY" for="ch" forName="quad2" refType="h" fact="0.29"/>
          <dgm:constr type="w" for="ch" forName="quad3" refType="w" fact="0.39"/>
          <dgm:constr type="h" for="ch" forName="quad3" refType="h" fact="0.39"/>
          <dgm:constr type="ctrX" for="ch" forName="quad3" refType="w" fact="0.29"/>
          <dgm:constr type="ctrY" for="ch" forName="quad3" refType="h" fact="0.71"/>
          <dgm:constr type="w" for="ch" forName="quad4" refType="w" fact="0.39"/>
          <dgm:constr type="h" for="ch" forName="quad4" refType="h" fact="0.39"/>
          <dgm:constr type="ctrX" for="ch" forName="quad4" refType="w" fact="0.71"/>
          <dgm:constr type="ctrY" for="ch" forName="quad4" refType="h" fact="0.71"/>
          <dgm:constr type="primFontSz" for="des" ptType="node" op="equ" val="65"/>
        </dgm:constrLst>
      </dgm:if>
      <dgm:else name="Name2">
        <dgm:constrLst>
          <dgm:constr type="w" for="ch" forName="diamond" refType="w"/>
          <dgm:constr type="h" for="ch" forName="diamond" refType="h"/>
          <dgm:constr type="w" for="ch" forName="quad1" refType="w" fact="0.39"/>
          <dgm:constr type="h" for="ch" forName="quad1" refType="h" fact="0.39"/>
          <dgm:constr type="ctrX" for="ch" forName="quad1" refType="w" fact="0.71"/>
          <dgm:constr type="ctrY" for="ch" forName="quad1" refType="h" fact="0.29"/>
          <dgm:constr type="w" for="ch" forName="quad2" refType="w" fact="0.39"/>
          <dgm:constr type="h" for="ch" forName="quad2" refType="h" fact="0.39"/>
          <dgm:constr type="ctrX" for="ch" forName="quad2" refType="w" fact="0.29"/>
          <dgm:constr type="ctrY" for="ch" forName="quad2" refType="h" fact="0.29"/>
          <dgm:constr type="w" for="ch" forName="quad3" refType="w" fact="0.39"/>
          <dgm:constr type="h" for="ch" forName="quad3" refType="h" fact="0.39"/>
          <dgm:constr type="ctrX" for="ch" forName="quad3" refType="w" fact="0.71"/>
          <dgm:constr type="ctrY" for="ch" forName="quad3" refType="h" fact="0.71"/>
          <dgm:constr type="w" for="ch" forName="quad4" refType="w" fact="0.39"/>
          <dgm:constr type="h" for="ch" forName="quad4" refType="h" fact="0.39"/>
          <dgm:constr type="ctrX" for="ch" forName="quad4" refType="w" fact="0.29"/>
          <dgm:constr type="ctrY" for="ch" forName="quad4" refType="h" fact="0.71"/>
          <dgm:constr type="primFontSz" for="des" ptType="node" op="equ" val="65"/>
        </dgm:constrLst>
      </dgm:else>
    </dgm:choose>
    <dgm:ruleLst/>
    <dgm:choose name="Name3">
      <dgm:if name="Name4" axis="ch" ptType="node" func="cnt" op="gte" val="1">
        <dgm:layoutNode name="diamond" styleLbl="bgShp">
          <dgm:alg type="sp"/>
          <dgm:shape xmlns:r="http://schemas.openxmlformats.org/officeDocument/2006/relationships" type="diamond" r:blip="">
            <dgm:adjLst/>
          </dgm:shape>
          <dgm:presOf/>
          <dgm:constrLst>
            <dgm:constr type="w" refType="h" op="equ"/>
          </dgm:constrLst>
          <dgm:ruleLst/>
        </dgm:layoutNode>
        <dgm:layoutNode name="quad1">
          <dgm:varLst>
            <dgm:chMax val="0"/>
            <dgm:chPref val="0"/>
            <dgm:bulletEnabled val="1"/>
          </dgm:varLst>
          <dgm:alg type="tx"/>
          <dgm:shape xmlns:r="http://schemas.openxmlformats.org/officeDocument/2006/relationships" type="roundRect" r:blip="">
            <dgm:adjLst/>
          </dgm:shape>
          <dgm:presOf axis="ch desOrSelf" ptType="node node" st="1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2">
          <dgm:varLst>
            <dgm:chMax val="0"/>
            <dgm:chPref val="0"/>
            <dgm:bulletEnabled val="1"/>
          </dgm:varLst>
          <dgm:alg type="tx"/>
          <dgm:shape xmlns:r="http://schemas.openxmlformats.org/officeDocument/2006/relationships" type="roundRect" r:blip="">
            <dgm:adjLst/>
          </dgm:shape>
          <dgm:presOf axis="ch desOrSelf" ptType="node node" st="2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3">
          <dgm:varLst>
            <dgm:chMax val="0"/>
            <dgm:chPref val="0"/>
            <dgm:bulletEnabled val="1"/>
          </dgm:varLst>
          <dgm:alg type="tx"/>
          <dgm:shape xmlns:r="http://schemas.openxmlformats.org/officeDocument/2006/relationships" type="roundRect" r:blip="">
            <dgm:adjLst/>
          </dgm:shape>
          <dgm:presOf axis="ch desOrSelf" ptType="node node" st="3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quad4">
          <dgm:varLst>
            <dgm:chMax val="0"/>
            <dgm:chPref val="0"/>
            <dgm:bulletEnabled val="1"/>
          </dgm:varLst>
          <dgm:alg type="tx"/>
          <dgm:shape xmlns:r="http://schemas.openxmlformats.org/officeDocument/2006/relationships" type="roundRect" r:blip="">
            <dgm:adjLst/>
          </dgm:shape>
          <dgm:presOf axis="ch desOrSelf" ptType="node node" st="4 1" cnt="1 0"/>
          <dgm:constrLst>
            <dgm:constr type="w" refType="h" op="equ"/>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5"/>
    </dgm:choose>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varLst>
      <dgm:dir/>
      <dgm:resizeHandles/>
    </dgm:varLst>
    <dgm:alg type="composite"/>
    <dgm:shape xmlns:r="http://schemas.openxmlformats.org/officeDocument/2006/relationships" r:blip="">
      <dgm:adjLst/>
    </dgm:shape>
    <dgm:presOf/>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bList2">
  <dgm:title val=""/>
  <dgm:desc val=""/>
  <dgm:catLst>
    <dgm:cat type="list" pri="7000"/>
    <dgm:cat type="convert" pri="16000"/>
    <dgm:cat type="picture" pri="28000"/>
    <dgm:cat type="pictureconvert" pri="28000"/>
  </dgm:catLst>
  <dgm:sampData useDef="1">
    <dgm:dataModel>
      <dgm:pt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dir/>
      <dgm:animLvl val="lvl"/>
      <dgm:resizeHandles val="exact"/>
    </dgm:varLst>
    <dgm:choose name="Name0">
      <dgm:if name="Name1" axis="self" func="var" arg="dir" op="equ" val="norm">
        <dgm:alg type="snake">
          <dgm:param type="off" val="ctr"/>
          <dgm:param type="contDir" val="sameDir"/>
          <dgm:param type="grDir" val="tL"/>
          <dgm:param type="flowDir" val="row"/>
        </dgm:alg>
      </dgm:if>
      <dgm:else name="Name2">
        <dgm:alg type="snake">
          <dgm:param type="off" val="ctr"/>
          <dgm:param type="contDir" val="sameDir"/>
          <dgm:param type="grDir" val="tR"/>
          <dgm:param type="flowDir" val="row"/>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08"/>
      <dgm:constr type="sp" refType="w" refFor="ch" refForName="compNode" op="equ" fact="0.16"/>
      <dgm:constr type="primFontSz" for="des" forName="parentText" op="equ" val="65"/>
      <dgm:constr type="primFontSz" for="des" forName="childRect" op="equ" val="65"/>
    </dgm:constrLst>
    <dgm:ruleLst/>
    <dgm:forEach name="nodesForEach" axis="ch" ptType="node">
      <dgm:layoutNode name="compNode">
        <dgm:alg type="composite">
          <dgm:param type="ar" val="0.943"/>
        </dgm:alg>
        <dgm:shape xmlns:r="http://schemas.openxmlformats.org/officeDocument/2006/relationships" r:blip="">
          <dgm:adjLst/>
        </dgm:shape>
        <dgm:presOf/>
        <dgm:choose name="Name3">
          <dgm:if name="Name4" axis="self" func="var" arg="dir" op="equ" val="norm">
            <dgm:constrLst>
              <dgm:constr type="w" val="1"/>
              <dgm:constr type="h" refType="w" fact="1.06"/>
              <dgm:constr type="h" for="ch" forName="childRect" refType="h" fact="0.65"/>
              <dgm:constr type="w" for="ch" forName="childRect" refType="w" fact="0.923"/>
              <dgm:constr type="l" for="ch" forName="childRect"/>
              <dgm:constr type="t" for="ch" forName="childRect"/>
              <dgm:constr type="w" for="ch" forName="parentText" refType="w" fact="0.65"/>
              <dgm:constr type="h" for="ch" forName="parentText" refType="h" refFor="ch" refForName="childRect" fact="0.43"/>
              <dgm:constr type="l" for="ch" forName="parentText"/>
              <dgm:constr type="t" for="ch" forName="parentText" refType="h" refFor="ch" refForName="childRect"/>
              <dgm:constr type="w" for="ch" forName="parentRect" refType="w" fact="0.923"/>
              <dgm:constr type="h" for="ch" forName="parentRect" refType="h" refFor="ch" refForName="parentText"/>
              <dgm:constr type="l" for="ch" forName="parentRect"/>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r" for="ch" forName="adorn" refType="w"/>
            </dgm:constrLst>
          </dgm:if>
          <dgm:else name="Name5">
            <dgm:constrLst>
              <dgm:constr type="w" val="1"/>
              <dgm:constr type="h" refType="w" fact="1.06"/>
              <dgm:constr type="h" for="ch" forName="childRect" refType="h" fact="0.65"/>
              <dgm:constr type="w" for="ch" forName="childRect" refType="w" fact="0.923"/>
              <dgm:constr type="r" for="ch" forName="childRect" refType="w"/>
              <dgm:constr type="t" for="ch" forName="childRect"/>
              <dgm:constr type="w" for="ch" forName="parentText" refType="w" fact="0.65"/>
              <dgm:constr type="h" for="ch" forName="parentText" refType="h" refFor="ch" refForName="childRect" fact="0.43"/>
              <dgm:constr type="r" for="ch" forName="parentText" refType="w"/>
              <dgm:constr type="t" for="ch" forName="parentText" refType="h" refFor="ch" refForName="childRect"/>
              <dgm:constr type="w" for="ch" forName="parentRect" refType="w" fact="0.923"/>
              <dgm:constr type="h" for="ch" forName="parentRect" refType="h" refFor="ch" refForName="parentText"/>
              <dgm:constr type="r" for="ch" forName="parentRect" refType="w"/>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l" for="ch" forName="adorn"/>
            </dgm:constrLst>
          </dgm:else>
        </dgm:choose>
        <dgm:ruleLst/>
        <dgm:layoutNode name="childRect" styleLbl="bgAcc1">
          <dgm:varLst>
            <dgm:bulletEnabled val="1"/>
          </dgm:varLst>
          <dgm:alg type="tx">
            <dgm:param type="stBulletLvl" val="1"/>
          </dgm:alg>
          <dgm:shape xmlns:r="http://schemas.openxmlformats.org/officeDocument/2006/relationships" type="round2SameRect" r:blip="">
            <dgm:adjLst>
              <dgm:adj idx="1" val="0.08"/>
            </dgm:adjLst>
          </dgm:shape>
          <dgm:presOf axis="des" ptType="node"/>
          <dgm:constrLst>
            <dgm:constr type="secFontSz" refType="primFontSz"/>
            <dgm:constr type="tMarg" refType="primFontSz" fact="0.3"/>
            <dgm:constr type="bMarg" refType="primFontSz" fact="0.1"/>
            <dgm:constr type="lMarg" refType="primFontSz" fact="0.1"/>
            <dgm:constr type="rMarg" refType="primFontSz" fact="0.1"/>
          </dgm:constrLst>
          <dgm:ruleLst>
            <dgm:rule type="primFontSz" val="5" fact="NaN" max="NaN"/>
          </dgm:ruleLst>
        </dgm:layoutNode>
        <dgm:layoutNode name="parentText">
          <dgm:varLst>
            <dgm:chMax val="0"/>
            <dgm:bulletEnabled val="1"/>
          </dgm:varLst>
          <dgm:choose name="Name6">
            <dgm:if name="Name7" func="var" arg="dir" op="equ" val="norm">
              <dgm:alg type="tx">
                <dgm:param type="parTxLTRAlign" val="l"/>
                <dgm:param type="parTxRTLAlign" val="l"/>
              </dgm:alg>
            </dgm:if>
            <dgm:else name="Name8">
              <dgm:alg type="tx">
                <dgm:param type="parTxLTRAlign" val="r"/>
                <dgm:param type="parTxRTLAlign" val="r"/>
              </dgm:alg>
            </dgm:else>
          </dgm:choose>
          <dgm:shape xmlns:r="http://schemas.openxmlformats.org/officeDocument/2006/relationships" type="rect" r:blip="" zOrderOff="1" hideGeom="1">
            <dgm:adjLst/>
          </dgm:shape>
          <dgm:presOf axis="self" ptType="node"/>
          <dgm:constrLst>
            <dgm:constr type="tMarg"/>
            <dgm:constr type="bMarg"/>
            <dgm:constr type="lMarg" refType="primFontSz" fact="0.3"/>
            <dgm:constr type="rMarg" refType="primFontSz" fact="0.1"/>
          </dgm:constrLst>
          <dgm:ruleLst>
            <dgm:rule type="primFontSz" val="5" fact="NaN" max="NaN"/>
          </dgm:ruleLst>
        </dgm:layoutNode>
        <dgm:layoutNode name="parentRect" styleLbl="alignNode1">
          <dgm:alg type="sp"/>
          <dgm:shape xmlns:r="http://schemas.openxmlformats.org/officeDocument/2006/relationships" type="rect" r:blip="">
            <dgm:adjLst/>
          </dgm:shape>
          <dgm:presOf axis="self" ptType="node"/>
          <dgm:constrLst/>
          <dgm:ruleLst/>
        </dgm:layoutNode>
        <dgm:layoutNode name="adorn" styleLbl="fgAccFollowNod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constr type="w" val="1"/>
            <dgm:constr type="h" refType="w"/>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alig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b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callout">
    <dgm:scene3d>
      <a:camera prst="orthographicFront"/>
      <a:lightRig rig="threePt" dir="t"/>
    </dgm:scene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dk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ImgPlace1">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hp">
    <dgm:scene3d>
      <a:camera prst="orthographicFront"/>
      <a:lightRig rig="threePt" dir="t"/>
    </dgm:scene3d>
    <dgm:txPr/>
    <dgm:style>
      <a:lnRef idx="2">
        <a:scrgbClr r="0" g="0" b="0"/>
      </a:lnRef>
      <a:fillRef idx="1">
        <a:scrgbClr r="0" g="0" b="0"/>
      </a:fillRef>
      <a:effectRef idx="0">
        <a:scrgbClr r="0" g="0" b="0"/>
      </a:effectRef>
      <a:fontRef idx="minor"/>
    </dgm:style>
  </dgm:styleLbl>
  <dgm:styleLbl name="fg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0">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txPr/>
    <dgm:style>
      <a:lnRef idx="2">
        <a:scrgbClr r="0" g="0" b="0"/>
      </a:lnRef>
      <a:fillRef idx="0">
        <a:scrgbClr r="0" g="0" b="0"/>
      </a:fillRef>
      <a:effectRef idx="0">
        <a:scrgbClr r="0" g="0" b="0"/>
      </a:effectRef>
      <a:fontRef idx="minor"/>
    </dgm:style>
  </dgm:styleLbl>
  <dgm:styleLbl name="parChTrans2D1">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txPr/>
    <dgm:style>
      <a:lnRef idx="2">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txPr/>
    <dgm:style>
      <a:lnRef idx="0">
        <a:scrgbClr r="0" g="0" b="0"/>
      </a:lnRef>
      <a:fillRef idx="0">
        <a:scrgbClr r="0" g="0" b="0"/>
      </a:fillRef>
      <a:effectRef idx="0">
        <a:scrgbClr r="0" g="0" b="0"/>
      </a:effectRef>
      <a:fontRef idx="minor"/>
    </dgm:style>
  </dgm:styleLbl>
  <dgm:styleLbl name="sibTrans1D1">
    <dgm:scene3d>
      <a:camera prst="orthographicFront"/>
      <a:lightRig rig="threePt" dir="t"/>
    </dgm:scene3d>
    <dgm:txPr/>
    <dgm:style>
      <a:lnRef idx="1">
        <a:scrgbClr r="0" g="0" b="0"/>
      </a:lnRef>
      <a:fillRef idx="0">
        <a:scrgbClr r="0" g="0" b="0"/>
      </a:fillRef>
      <a:effectRef idx="0">
        <a:scrgbClr r="0" g="0" b="0"/>
      </a:effectRef>
      <a:fontRef idx="minor"/>
    </dgm:style>
  </dgm:styleLbl>
  <dgm:styleLbl name="sibTrans2D1">
    <dgm:scene3d>
      <a:camera prst="orthographicFront"/>
      <a:lightRig rig="threePt" dir="t"/>
    </dgm:scene3d>
    <dgm:txPr/>
    <dgm:style>
      <a:lnRef idx="0">
        <a:scrgbClr r="0" g="0" b="0"/>
      </a:lnRef>
      <a:fillRef idx="1">
        <a:scrgbClr r="0" g="0" b="0"/>
      </a:fillRef>
      <a:effectRef idx="0">
        <a:scrgbClr r="0" g="0" b="0"/>
      </a:effectRef>
      <a:fontRef idx="minor">
        <a:schemeClr val="lt1"/>
      </a:fontRef>
    </dgm:style>
  </dgm:styleLbl>
  <dgm:styleLbl name="solidAlign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txPr/>
    <dgm:style>
      <a:lnRef idx="1">
        <a:scrgbClr r="0" g="0" b="0"/>
      </a:lnRef>
      <a:fillRef idx="1">
        <a:scrgbClr r="0" g="0" b="0"/>
      </a:fillRef>
      <a:effectRef idx="0">
        <a:scrgbClr r="0" g="0" b="0"/>
      </a:effectRef>
      <a:fontRef idx="minor"/>
    </dgm:style>
  </dgm:styleLbl>
  <dgm:styleLbl name="trBgShp">
    <dgm:scene3d>
      <a:camera prst="orthographicFront"/>
      <a:lightRig rig="threePt" dir="t"/>
    </dgm:scene3d>
    <dgm:txPr/>
    <dgm:style>
      <a:lnRef idx="0">
        <a:scrgbClr r="0" g="0" b="0"/>
      </a:lnRef>
      <a:fillRef idx="1">
        <a:scrgbClr r="0" g="0" b="0"/>
      </a:fillRef>
      <a:effectRef idx="0">
        <a:scrgbClr r="0" g="0" b="0"/>
      </a:effectRef>
      <a:fontRef idx="minor"/>
    </dgm:style>
  </dgm:styleLbl>
  <dgm:styleLbl name="vennNode1">
    <dgm:scene3d>
      <a:camera prst="orthographicFront"/>
      <a:lightRig rig="threePt" dir="t"/>
    </dgm:scene3d>
    <dgm:txPr/>
    <dgm:style>
      <a:lnRef idx="2">
        <a:scrgbClr r="0" g="0" b="0"/>
      </a:lnRef>
      <a:fillRef idx="1">
        <a:scrgbClr r="0" g="0" b="0"/>
      </a:fillRef>
      <a:effectRef idx="0">
        <a:scrgbClr r="0" g="0" b="0"/>
      </a:effectRef>
      <a:fontRef idx="minor">
        <a:schemeClr val="tx1"/>
      </a:fontRef>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封面页与结束页">
    <p:spTree>
      <p:nvGrpSpPr>
        <p:cNvPr id="1" name=""/>
        <p:cNvGrpSpPr/>
        <p:nvPr/>
      </p:nvGrpSpPr>
      <p:grpSpPr>
        <a:xfrm>
          <a:off x="0" y="0"/>
          <a:ext cx="0" cy="0"/>
          <a:chOff x="0" y="0"/>
          <a:chExt cx="0" cy="0"/>
        </a:xfrm>
      </p:grpSpPr>
      <p:pic>
        <p:nvPicPr>
          <p:cNvPr id="6" name="图片 5" descr="/Users/huangkui/Downloads/48168746.png48168746"/>
          <p:cNvPicPr>
            <a:picLocks noChangeAspect="1"/>
          </p:cNvPicPr>
          <p:nvPr userDrawn="1"/>
        </p:nvPicPr>
        <p:blipFill>
          <a:blip r:embed="rId2"/>
          <a:srcRect t="232" b="39719"/>
          <a:stretch>
            <a:fillRect/>
          </a:stretch>
        </p:blipFill>
        <p:spPr>
          <a:xfrm>
            <a:off x="10143" y="0"/>
            <a:ext cx="12171714" cy="6831554"/>
          </a:xfrm>
          <a:custGeom>
            <a:avLst/>
            <a:gdLst>
              <a:gd name="connsiteX0" fmla="*/ 0 w 12171714"/>
              <a:gd name="connsiteY0" fmla="*/ 0 h 6831554"/>
              <a:gd name="connsiteX1" fmla="*/ 12171714 w 12171714"/>
              <a:gd name="connsiteY1" fmla="*/ 0 h 6831554"/>
              <a:gd name="connsiteX2" fmla="*/ 12171714 w 12171714"/>
              <a:gd name="connsiteY2" fmla="*/ 6831554 h 6831554"/>
              <a:gd name="connsiteX3" fmla="*/ 0 w 12171714"/>
              <a:gd name="connsiteY3" fmla="*/ 6831554 h 6831554"/>
            </a:gdLst>
            <a:ahLst/>
            <a:cxnLst>
              <a:cxn ang="0">
                <a:pos x="connsiteX0" y="connsiteY0"/>
              </a:cxn>
              <a:cxn ang="0">
                <a:pos x="connsiteX1" y="connsiteY1"/>
              </a:cxn>
              <a:cxn ang="0">
                <a:pos x="connsiteX2" y="connsiteY2"/>
              </a:cxn>
              <a:cxn ang="0">
                <a:pos x="connsiteX3" y="connsiteY3"/>
              </a:cxn>
            </a:cxnLst>
            <a:rect l="l" t="t" r="r" b="b"/>
            <a:pathLst>
              <a:path w="12171714" h="6831554">
                <a:moveTo>
                  <a:pt x="0" y="0"/>
                </a:moveTo>
                <a:lnTo>
                  <a:pt x="12171714" y="0"/>
                </a:lnTo>
                <a:lnTo>
                  <a:pt x="12171714" y="6831554"/>
                </a:lnTo>
                <a:lnTo>
                  <a:pt x="0" y="6831554"/>
                </a:lnTo>
                <a:close/>
              </a:path>
            </a:pathLst>
          </a:custGeom>
        </p:spPr>
      </p:pic>
      <p:sp>
        <p:nvSpPr>
          <p:cNvPr id="7" name="任意多边形: 形状 6"/>
          <p:cNvSpPr/>
          <p:nvPr userDrawn="1"/>
        </p:nvSpPr>
        <p:spPr>
          <a:xfrm>
            <a:off x="377362" y="4780221"/>
            <a:ext cx="11814639" cy="2077779"/>
          </a:xfrm>
          <a:custGeom>
            <a:avLst/>
            <a:gdLst>
              <a:gd name="connsiteX0" fmla="*/ 11814639 w 11814639"/>
              <a:gd name="connsiteY0" fmla="*/ 0 h 2077779"/>
              <a:gd name="connsiteX1" fmla="*/ 11814639 w 11814639"/>
              <a:gd name="connsiteY1" fmla="*/ 1587411 h 2077779"/>
              <a:gd name="connsiteX2" fmla="*/ 11789129 w 11814639"/>
              <a:gd name="connsiteY2" fmla="*/ 2077779 h 2077779"/>
              <a:gd name="connsiteX3" fmla="*/ 0 w 11814639"/>
              <a:gd name="connsiteY3" fmla="*/ 2077779 h 2077779"/>
              <a:gd name="connsiteX4" fmla="*/ 60307 w 11814639"/>
              <a:gd name="connsiteY4" fmla="*/ 2073001 h 2077779"/>
              <a:gd name="connsiteX5" fmla="*/ 11459872 w 11814639"/>
              <a:gd name="connsiteY5" fmla="*/ 122911 h 20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14639" h="2077779">
                <a:moveTo>
                  <a:pt x="11814639" y="0"/>
                </a:moveTo>
                <a:lnTo>
                  <a:pt x="11814639" y="1587411"/>
                </a:lnTo>
                <a:lnTo>
                  <a:pt x="11789129" y="2077779"/>
                </a:lnTo>
                <a:lnTo>
                  <a:pt x="0" y="2077779"/>
                </a:lnTo>
                <a:lnTo>
                  <a:pt x="60307" y="2073001"/>
                </a:lnTo>
                <a:cubicBezTo>
                  <a:pt x="2098167" y="1908070"/>
                  <a:pt x="7724159" y="1362077"/>
                  <a:pt x="11459872" y="122911"/>
                </a:cubicBezTo>
                <a:close/>
              </a:path>
            </a:pathLst>
          </a:custGeom>
          <a:gradFill>
            <a:gsLst>
              <a:gs pos="0">
                <a:schemeClr val="accent1">
                  <a:alpha val="60000"/>
                </a:schemeClr>
              </a:gs>
              <a:gs pos="51000">
                <a:schemeClr val="accent1">
                  <a:alpha val="40000"/>
                </a:schemeClr>
              </a:gs>
              <a:gs pos="100000">
                <a:schemeClr val="accent2">
                  <a:alpha val="40000"/>
                </a:schemeClr>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lt1"/>
              </a:solidFill>
            </a:endParaRPr>
          </a:p>
        </p:txBody>
      </p:sp>
      <p:sp>
        <p:nvSpPr>
          <p:cNvPr id="9" name="任意多边形: 形状 8"/>
          <p:cNvSpPr/>
          <p:nvPr userDrawn="1"/>
        </p:nvSpPr>
        <p:spPr>
          <a:xfrm>
            <a:off x="2866260" y="4865538"/>
            <a:ext cx="9299485" cy="2006748"/>
          </a:xfrm>
          <a:custGeom>
            <a:avLst/>
            <a:gdLst>
              <a:gd name="connsiteX0" fmla="*/ 0 w 2550526"/>
              <a:gd name="connsiteY0" fmla="*/ 795958 h 795957"/>
              <a:gd name="connsiteX1" fmla="*/ 2550526 w 2550526"/>
              <a:gd name="connsiteY1" fmla="*/ 0 h 795957"/>
              <a:gd name="connsiteX2" fmla="*/ 2550526 w 2550526"/>
              <a:gd name="connsiteY2" fmla="*/ 795958 h 795957"/>
              <a:gd name="connsiteX3" fmla="*/ 0 w 2550526"/>
              <a:gd name="connsiteY3" fmla="*/ 795958 h 795957"/>
            </a:gdLst>
            <a:ahLst/>
            <a:cxnLst>
              <a:cxn ang="0">
                <a:pos x="connsiteX0" y="connsiteY0"/>
              </a:cxn>
              <a:cxn ang="0">
                <a:pos x="connsiteX1" y="connsiteY1"/>
              </a:cxn>
              <a:cxn ang="0">
                <a:pos x="connsiteX2" y="connsiteY2"/>
              </a:cxn>
              <a:cxn ang="0">
                <a:pos x="connsiteX3" y="connsiteY3"/>
              </a:cxn>
            </a:cxnLst>
            <a:rect l="l" t="t" r="r" b="b"/>
            <a:pathLst>
              <a:path w="2550526" h="795957">
                <a:moveTo>
                  <a:pt x="0" y="795958"/>
                </a:moveTo>
                <a:cubicBezTo>
                  <a:pt x="0" y="795958"/>
                  <a:pt x="1550388" y="657531"/>
                  <a:pt x="2550526" y="0"/>
                </a:cubicBezTo>
                <a:lnTo>
                  <a:pt x="2550526" y="795958"/>
                </a:lnTo>
                <a:lnTo>
                  <a:pt x="0" y="795958"/>
                </a:lnTo>
                <a:close/>
              </a:path>
            </a:pathLst>
          </a:custGeom>
          <a:gradFill>
            <a:gsLst>
              <a:gs pos="23000">
                <a:schemeClr val="accent1"/>
              </a:gs>
              <a:gs pos="63000">
                <a:schemeClr val="accent1">
                  <a:lumMod val="69000"/>
                  <a:lumOff val="31000"/>
                </a:schemeClr>
              </a:gs>
              <a:gs pos="100000">
                <a:schemeClr val="accent2"/>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solidFill>
                <a:schemeClr val="lt1"/>
              </a:solidFill>
            </a:endParaRPr>
          </a:p>
        </p:txBody>
      </p:sp>
    </p:spTree>
  </p:cSld>
  <p:clrMapOvr>
    <a:masterClrMapping/>
  </p:clrMapOvr>
  <p:transition spd="slow">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目录与转场">
    <p:spTree>
      <p:nvGrpSpPr>
        <p:cNvPr id="1" name=""/>
        <p:cNvGrpSpPr/>
        <p:nvPr/>
      </p:nvGrpSpPr>
      <p:grpSpPr>
        <a:xfrm>
          <a:off x="0" y="0"/>
          <a:ext cx="0" cy="0"/>
          <a:chOff x="0" y="0"/>
          <a:chExt cx="0" cy="0"/>
        </a:xfrm>
      </p:grpSpPr>
      <p:pic>
        <p:nvPicPr>
          <p:cNvPr id="5" name="图片 4" descr="/Users/huangkui/Downloads/48168746.png48168746"/>
          <p:cNvPicPr>
            <a:picLocks noChangeAspect="1"/>
          </p:cNvPicPr>
          <p:nvPr userDrawn="1"/>
        </p:nvPicPr>
        <p:blipFill>
          <a:blip r:embed="rId2"/>
          <a:srcRect t="232" b="39719"/>
          <a:stretch>
            <a:fillRect/>
          </a:stretch>
        </p:blipFill>
        <p:spPr>
          <a:xfrm>
            <a:off x="10143" y="0"/>
            <a:ext cx="12171714" cy="6831554"/>
          </a:xfrm>
          <a:custGeom>
            <a:avLst/>
            <a:gdLst>
              <a:gd name="connsiteX0" fmla="*/ 0 w 12171714"/>
              <a:gd name="connsiteY0" fmla="*/ 0 h 6831554"/>
              <a:gd name="connsiteX1" fmla="*/ 12171714 w 12171714"/>
              <a:gd name="connsiteY1" fmla="*/ 0 h 6831554"/>
              <a:gd name="connsiteX2" fmla="*/ 12171714 w 12171714"/>
              <a:gd name="connsiteY2" fmla="*/ 6831554 h 6831554"/>
              <a:gd name="connsiteX3" fmla="*/ 0 w 12171714"/>
              <a:gd name="connsiteY3" fmla="*/ 6831554 h 6831554"/>
            </a:gdLst>
            <a:ahLst/>
            <a:cxnLst>
              <a:cxn ang="0">
                <a:pos x="connsiteX0" y="connsiteY0"/>
              </a:cxn>
              <a:cxn ang="0">
                <a:pos x="connsiteX1" y="connsiteY1"/>
              </a:cxn>
              <a:cxn ang="0">
                <a:pos x="connsiteX2" y="connsiteY2"/>
              </a:cxn>
              <a:cxn ang="0">
                <a:pos x="connsiteX3" y="connsiteY3"/>
              </a:cxn>
            </a:cxnLst>
            <a:rect l="l" t="t" r="r" b="b"/>
            <a:pathLst>
              <a:path w="12171714" h="6831554">
                <a:moveTo>
                  <a:pt x="0" y="0"/>
                </a:moveTo>
                <a:lnTo>
                  <a:pt x="12171714" y="0"/>
                </a:lnTo>
                <a:lnTo>
                  <a:pt x="12171714" y="6831554"/>
                </a:lnTo>
                <a:lnTo>
                  <a:pt x="0" y="6831554"/>
                </a:lnTo>
                <a:close/>
              </a:path>
            </a:pathLst>
          </a:custGeom>
        </p:spPr>
      </p:pic>
      <p:sp>
        <p:nvSpPr>
          <p:cNvPr id="7" name="任意多边形: 形状 6"/>
          <p:cNvSpPr/>
          <p:nvPr/>
        </p:nvSpPr>
        <p:spPr>
          <a:xfrm flipH="1">
            <a:off x="377362" y="4780221"/>
            <a:ext cx="11814639" cy="2077779"/>
          </a:xfrm>
          <a:custGeom>
            <a:avLst/>
            <a:gdLst>
              <a:gd name="connsiteX0" fmla="*/ 11814639 w 11814639"/>
              <a:gd name="connsiteY0" fmla="*/ 0 h 2077779"/>
              <a:gd name="connsiteX1" fmla="*/ 11814639 w 11814639"/>
              <a:gd name="connsiteY1" fmla="*/ 1587411 h 2077779"/>
              <a:gd name="connsiteX2" fmla="*/ 11789129 w 11814639"/>
              <a:gd name="connsiteY2" fmla="*/ 2077779 h 2077779"/>
              <a:gd name="connsiteX3" fmla="*/ 0 w 11814639"/>
              <a:gd name="connsiteY3" fmla="*/ 2077779 h 2077779"/>
              <a:gd name="connsiteX4" fmla="*/ 60307 w 11814639"/>
              <a:gd name="connsiteY4" fmla="*/ 2073001 h 2077779"/>
              <a:gd name="connsiteX5" fmla="*/ 11459872 w 11814639"/>
              <a:gd name="connsiteY5" fmla="*/ 122911 h 20777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814639" h="2077779">
                <a:moveTo>
                  <a:pt x="11814639" y="0"/>
                </a:moveTo>
                <a:lnTo>
                  <a:pt x="11814639" y="1587411"/>
                </a:lnTo>
                <a:lnTo>
                  <a:pt x="11789129" y="2077779"/>
                </a:lnTo>
                <a:lnTo>
                  <a:pt x="0" y="2077779"/>
                </a:lnTo>
                <a:lnTo>
                  <a:pt x="60307" y="2073001"/>
                </a:lnTo>
                <a:cubicBezTo>
                  <a:pt x="2098167" y="1908070"/>
                  <a:pt x="7724159" y="1362077"/>
                  <a:pt x="11459872" y="122911"/>
                </a:cubicBezTo>
                <a:close/>
              </a:path>
            </a:pathLst>
          </a:custGeom>
          <a:gradFill>
            <a:gsLst>
              <a:gs pos="0">
                <a:schemeClr val="accent1">
                  <a:alpha val="60000"/>
                </a:schemeClr>
              </a:gs>
              <a:gs pos="51000">
                <a:schemeClr val="accent1">
                  <a:alpha val="40000"/>
                </a:schemeClr>
              </a:gs>
              <a:gs pos="100000">
                <a:schemeClr val="accent2">
                  <a:alpha val="40000"/>
                </a:schemeClr>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a:p>
        </p:txBody>
      </p:sp>
      <p:sp>
        <p:nvSpPr>
          <p:cNvPr id="8" name="任意多边形: 形状 7"/>
          <p:cNvSpPr/>
          <p:nvPr/>
        </p:nvSpPr>
        <p:spPr>
          <a:xfrm flipH="1">
            <a:off x="403618" y="4865538"/>
            <a:ext cx="9299485" cy="2006748"/>
          </a:xfrm>
          <a:custGeom>
            <a:avLst/>
            <a:gdLst>
              <a:gd name="connsiteX0" fmla="*/ 0 w 2550526"/>
              <a:gd name="connsiteY0" fmla="*/ 795958 h 795957"/>
              <a:gd name="connsiteX1" fmla="*/ 2550526 w 2550526"/>
              <a:gd name="connsiteY1" fmla="*/ 0 h 795957"/>
              <a:gd name="connsiteX2" fmla="*/ 2550526 w 2550526"/>
              <a:gd name="connsiteY2" fmla="*/ 795958 h 795957"/>
              <a:gd name="connsiteX3" fmla="*/ 0 w 2550526"/>
              <a:gd name="connsiteY3" fmla="*/ 795958 h 795957"/>
            </a:gdLst>
            <a:ahLst/>
            <a:cxnLst>
              <a:cxn ang="0">
                <a:pos x="connsiteX0" y="connsiteY0"/>
              </a:cxn>
              <a:cxn ang="0">
                <a:pos x="connsiteX1" y="connsiteY1"/>
              </a:cxn>
              <a:cxn ang="0">
                <a:pos x="connsiteX2" y="connsiteY2"/>
              </a:cxn>
              <a:cxn ang="0">
                <a:pos x="connsiteX3" y="connsiteY3"/>
              </a:cxn>
            </a:cxnLst>
            <a:rect l="l" t="t" r="r" b="b"/>
            <a:pathLst>
              <a:path w="2550526" h="795957">
                <a:moveTo>
                  <a:pt x="0" y="795958"/>
                </a:moveTo>
                <a:cubicBezTo>
                  <a:pt x="0" y="795958"/>
                  <a:pt x="1550388" y="657531"/>
                  <a:pt x="2550526" y="0"/>
                </a:cubicBezTo>
                <a:lnTo>
                  <a:pt x="2550526" y="795958"/>
                </a:lnTo>
                <a:lnTo>
                  <a:pt x="0" y="795958"/>
                </a:lnTo>
                <a:close/>
              </a:path>
            </a:pathLst>
          </a:custGeom>
          <a:gradFill>
            <a:gsLst>
              <a:gs pos="23000">
                <a:schemeClr val="accent1"/>
              </a:gs>
              <a:gs pos="63000">
                <a:schemeClr val="accent1">
                  <a:lumMod val="69000"/>
                  <a:lumOff val="31000"/>
                </a:schemeClr>
              </a:gs>
              <a:gs pos="100000">
                <a:schemeClr val="accent2"/>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a:p>
        </p:txBody>
      </p:sp>
    </p:spTree>
  </p:cSld>
  <p:clrMapOvr>
    <a:masterClrMapping/>
  </p:clrMapOvr>
  <p:transition spd="slow">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空白">
    <p:spTree>
      <p:nvGrpSpPr>
        <p:cNvPr id="1" name=""/>
        <p:cNvGrpSpPr/>
        <p:nvPr/>
      </p:nvGrpSpPr>
      <p:grpSpPr>
        <a:xfrm>
          <a:off x="0" y="0"/>
          <a:ext cx="0" cy="0"/>
          <a:chOff x="0" y="0"/>
          <a:chExt cx="0" cy="0"/>
        </a:xfrm>
      </p:grpSpPr>
      <p:pic>
        <p:nvPicPr>
          <p:cNvPr id="7" name="图片 6"/>
          <p:cNvPicPr>
            <a:picLocks noChangeAspect="1"/>
          </p:cNvPicPr>
          <p:nvPr userDrawn="1"/>
        </p:nvPicPr>
        <p:blipFill>
          <a:blip r:embed="rId2"/>
          <a:stretch>
            <a:fillRect/>
          </a:stretch>
        </p:blipFill>
        <p:spPr>
          <a:xfrm>
            <a:off x="11664" y="11896"/>
            <a:ext cx="12168671" cy="6834208"/>
          </a:xfrm>
          <a:prstGeom prst="rect">
            <a:avLst/>
          </a:prstGeom>
        </p:spPr>
      </p:pic>
      <p:sp>
        <p:nvSpPr>
          <p:cNvPr id="6" name="矩形 5"/>
          <p:cNvSpPr/>
          <p:nvPr userDrawn="1"/>
        </p:nvSpPr>
        <p:spPr>
          <a:xfrm>
            <a:off x="11664" y="500084"/>
            <a:ext cx="12192000" cy="873125"/>
          </a:xfrm>
          <a:prstGeom prst="rect">
            <a:avLst/>
          </a:prstGeom>
          <a:solidFill>
            <a:schemeClr val="bg1"/>
          </a:solidFill>
          <a:ln>
            <a:noFill/>
          </a:ln>
          <a:effectLst>
            <a:outerShdw blurRad="241300" dist="50800" dir="5400000" algn="ctr" rotWithShape="0">
              <a:srgbClr val="115CA7">
                <a:alpha val="1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sp>
        <p:nvSpPr>
          <p:cNvPr id="8" name="标题 7"/>
          <p:cNvSpPr>
            <a:spLocks noGrp="1"/>
          </p:cNvSpPr>
          <p:nvPr>
            <p:ph type="title"/>
          </p:nvPr>
        </p:nvSpPr>
        <p:spPr>
          <a:xfrm>
            <a:off x="1044575" y="486296"/>
            <a:ext cx="8875041" cy="535531"/>
          </a:xfrm>
        </p:spPr>
        <p:txBody>
          <a:bodyPr wrap="square" anchor="ctr">
            <a:spAutoFit/>
          </a:bodyPr>
          <a:lstStyle>
            <a:lvl1pPr>
              <a:defRPr lang="zh-CN" altLang="en-US"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微软雅黑 Light" panose="020B0502040204020203" pitchFamily="34" charset="-122"/>
                <a:ea typeface="微软雅黑 Light" panose="020B0502040204020203" pitchFamily="34" charset="-122"/>
                <a:cs typeface="+mn-cs"/>
              </a:defRPr>
            </a:lvl1pPr>
          </a:lstStyle>
          <a:p>
            <a:pPr marL="0" lvl="0"/>
            <a:r>
              <a:rPr lang="zh-CN" altLang="en-US" dirty="0"/>
              <a:t>单击此处编辑母版标题样式</a:t>
            </a:r>
            <a:endParaRPr lang="zh-CN" altLang="en-US" dirty="0"/>
          </a:p>
        </p:txBody>
      </p:sp>
      <p:sp>
        <p:nvSpPr>
          <p:cNvPr id="10" name="椭圆 9"/>
          <p:cNvSpPr/>
          <p:nvPr userDrawn="1"/>
        </p:nvSpPr>
        <p:spPr>
          <a:xfrm>
            <a:off x="546100" y="548757"/>
            <a:ext cx="245510" cy="245510"/>
          </a:xfrm>
          <a:prstGeom prst="ellipse">
            <a:avLst/>
          </a:prstGeom>
          <a:gradFill>
            <a:gsLst>
              <a:gs pos="23000">
                <a:schemeClr val="accent1"/>
              </a:gs>
              <a:gs pos="63000">
                <a:schemeClr val="accent1">
                  <a:lumMod val="69000"/>
                  <a:lumOff val="31000"/>
                </a:schemeClr>
              </a:gs>
              <a:gs pos="100000">
                <a:srgbClr val="FF0000"/>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a:p>
        </p:txBody>
      </p:sp>
      <p:sp>
        <p:nvSpPr>
          <p:cNvPr id="11" name="椭圆 10"/>
          <p:cNvSpPr/>
          <p:nvPr userDrawn="1"/>
        </p:nvSpPr>
        <p:spPr>
          <a:xfrm>
            <a:off x="697861" y="820759"/>
            <a:ext cx="105414" cy="105414"/>
          </a:xfrm>
          <a:prstGeom prst="ellipse">
            <a:avLst/>
          </a:prstGeom>
          <a:gradFill>
            <a:gsLst>
              <a:gs pos="23000">
                <a:srgbClr val="FF0000"/>
              </a:gs>
              <a:gs pos="63000">
                <a:srgbClr val="C00000"/>
              </a:gs>
              <a:gs pos="100000">
                <a:schemeClr val="accent2"/>
              </a:gs>
            </a:gsLst>
            <a:lin ang="2700000" scaled="0"/>
          </a:gradFill>
          <a:ln>
            <a:noFill/>
          </a:ln>
          <a:effectLst>
            <a:outerShdw blurRad="190500" dist="50800" dir="5400000" algn="ctr" rotWithShape="0">
              <a:srgbClr val="3AB7ED">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endParaRPr lang="zh-CN" altLang="en-US"/>
          </a:p>
        </p:txBody>
      </p:sp>
    </p:spTree>
  </p:cSld>
  <p:clrMapOvr>
    <a:masterClrMapping/>
  </p:clrMapOvr>
  <p:transition spd="slow">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transition spd="slow">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结尾页">
    <p:spTree>
      <p:nvGrpSpPr>
        <p:cNvPr id="1" name=""/>
        <p:cNvGrpSpPr/>
        <p:nvPr/>
      </p:nvGrpSpPr>
      <p:grpSpPr>
        <a:xfrm>
          <a:off x="0" y="0"/>
          <a:ext cx="0" cy="0"/>
          <a:chOff x="0" y="0"/>
          <a:chExt cx="0" cy="0"/>
        </a:xfrm>
      </p:grpSpPr>
      <p:grpSp>
        <p:nvGrpSpPr>
          <p:cNvPr id="4" name="组合 3"/>
          <p:cNvGrpSpPr/>
          <p:nvPr userDrawn="1"/>
        </p:nvGrpSpPr>
        <p:grpSpPr>
          <a:xfrm>
            <a:off x="2730502" y="1973179"/>
            <a:ext cx="6730998" cy="2160874"/>
            <a:chOff x="731839" y="731839"/>
            <a:chExt cx="10728323" cy="5394323"/>
          </a:xfrm>
        </p:grpSpPr>
        <p:sp>
          <p:nvSpPr>
            <p:cNvPr id="13" name="矩形 12"/>
            <p:cNvSpPr/>
            <p:nvPr userDrawn="1"/>
          </p:nvSpPr>
          <p:spPr>
            <a:xfrm>
              <a:off x="731839" y="731839"/>
              <a:ext cx="10728323" cy="5394323"/>
            </a:xfrm>
            <a:prstGeom prst="rect">
              <a:avLst/>
            </a:prstGeom>
            <a:solidFill>
              <a:schemeClr val="bg1"/>
            </a:solidFill>
            <a:ln>
              <a:solidFill>
                <a:schemeClr val="accent1"/>
              </a:solidFill>
            </a:ln>
            <a:effectLst>
              <a:outerShdw blurRad="3429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lvl="0" algn="ctr"/>
              <a:endParaRPr lang="zh-CN" altLang="en-US"/>
            </a:p>
          </p:txBody>
        </p:sp>
        <p:sp>
          <p:nvSpPr>
            <p:cNvPr id="14" name="矩形 13"/>
            <p:cNvSpPr/>
            <p:nvPr userDrawn="1"/>
          </p:nvSpPr>
          <p:spPr>
            <a:xfrm>
              <a:off x="892705" y="980130"/>
              <a:ext cx="10406591" cy="4897742"/>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zh-CN" altLang="en-US"/>
            </a:p>
          </p:txBody>
        </p:sp>
      </p:grpSp>
      <p:grpSp>
        <p:nvGrpSpPr>
          <p:cNvPr id="7" name="组合 6"/>
          <p:cNvGrpSpPr/>
          <p:nvPr userDrawn="1"/>
        </p:nvGrpSpPr>
        <p:grpSpPr>
          <a:xfrm>
            <a:off x="3839501" y="2495699"/>
            <a:ext cx="4512998" cy="923330"/>
            <a:chOff x="2370667" y="2413000"/>
            <a:chExt cx="4512998" cy="923330"/>
          </a:xfrm>
        </p:grpSpPr>
        <p:sp>
          <p:nvSpPr>
            <p:cNvPr id="8" name="文本框 7"/>
            <p:cNvSpPr txBox="1"/>
            <p:nvPr/>
          </p:nvSpPr>
          <p:spPr>
            <a:xfrm>
              <a:off x="2370667" y="2413000"/>
              <a:ext cx="3121047" cy="923330"/>
            </a:xfrm>
            <a:prstGeom prst="rect">
              <a:avLst/>
            </a:prstGeom>
            <a:noFill/>
          </p:spPr>
          <p:txBody>
            <a:bodyPr wrap="none" lIns="0" tIns="0" rIns="0" bIns="0" rtlCol="0">
              <a:noAutofit/>
            </a:bodyPr>
            <a:lstStyle/>
            <a:p>
              <a:r>
                <a:rPr lang="en-US" altLang="zh-CN" sz="6000" dirty="0">
                  <a:solidFill>
                    <a:schemeClr val="accent1"/>
                  </a:solidFill>
                </a:rPr>
                <a:t>THANKS</a:t>
              </a:r>
              <a:endParaRPr lang="zh-CN" altLang="en-US" sz="6000" dirty="0">
                <a:solidFill>
                  <a:schemeClr val="accent1"/>
                </a:solidFill>
              </a:endParaRPr>
            </a:p>
          </p:txBody>
        </p:sp>
        <p:grpSp>
          <p:nvGrpSpPr>
            <p:cNvPr id="9" name="组合 8"/>
            <p:cNvGrpSpPr/>
            <p:nvPr/>
          </p:nvGrpSpPr>
          <p:grpSpPr>
            <a:xfrm>
              <a:off x="5753106" y="2597408"/>
              <a:ext cx="1039452" cy="582097"/>
              <a:chOff x="5770563" y="2584450"/>
              <a:chExt cx="1039452" cy="582097"/>
            </a:xfrm>
          </p:grpSpPr>
          <p:sp>
            <p:nvSpPr>
              <p:cNvPr id="11" name="文本框 10"/>
              <p:cNvSpPr txBox="1"/>
              <p:nvPr/>
            </p:nvSpPr>
            <p:spPr>
              <a:xfrm>
                <a:off x="5770563" y="2584450"/>
                <a:ext cx="1039452" cy="307777"/>
              </a:xfrm>
              <a:prstGeom prst="rect">
                <a:avLst/>
              </a:prstGeom>
              <a:noFill/>
            </p:spPr>
            <p:txBody>
              <a:bodyPr wrap="none" lIns="0" tIns="0" rIns="0" bIns="0" rtlCol="0">
                <a:noAutofit/>
              </a:bodyPr>
              <a:lstStyle/>
              <a:p>
                <a:r>
                  <a:rPr lang="en-US" altLang="zh-CN" sz="2000" dirty="0">
                    <a:solidFill>
                      <a:schemeClr val="accent1"/>
                    </a:solidFill>
                  </a:rPr>
                  <a:t>For Your </a:t>
                </a:r>
                <a:endParaRPr lang="zh-CN" altLang="en-US" sz="2000" dirty="0">
                  <a:solidFill>
                    <a:schemeClr val="accent1"/>
                  </a:solidFill>
                </a:endParaRPr>
              </a:p>
            </p:txBody>
          </p:sp>
          <p:sp>
            <p:nvSpPr>
              <p:cNvPr id="12" name="文本框 11"/>
              <p:cNvSpPr txBox="1"/>
              <p:nvPr/>
            </p:nvSpPr>
            <p:spPr>
              <a:xfrm>
                <a:off x="5770563" y="2858770"/>
                <a:ext cx="1011495" cy="307777"/>
              </a:xfrm>
              <a:prstGeom prst="rect">
                <a:avLst/>
              </a:prstGeom>
              <a:noFill/>
            </p:spPr>
            <p:txBody>
              <a:bodyPr wrap="none" lIns="0" tIns="0" rIns="0" bIns="0" rtlCol="0">
                <a:noAutofit/>
              </a:bodyPr>
              <a:lstStyle/>
              <a:p>
                <a:r>
                  <a:rPr lang="en-US" altLang="zh-CN" sz="2000" dirty="0">
                    <a:solidFill>
                      <a:schemeClr val="accent1"/>
                    </a:solidFill>
                  </a:rPr>
                  <a:t>Attention</a:t>
                </a:r>
                <a:endParaRPr lang="zh-CN" altLang="en-US" sz="2000" dirty="0">
                  <a:solidFill>
                    <a:schemeClr val="accent1"/>
                  </a:solidFill>
                </a:endParaRPr>
              </a:p>
            </p:txBody>
          </p:sp>
        </p:grpSp>
        <p:sp>
          <p:nvSpPr>
            <p:cNvPr id="10" name="矩形: 圆角 9"/>
            <p:cNvSpPr/>
            <p:nvPr/>
          </p:nvSpPr>
          <p:spPr>
            <a:xfrm>
              <a:off x="5626100" y="2557463"/>
              <a:ext cx="1257565" cy="661987"/>
            </a:xfrm>
            <a:prstGeom prst="roundRect">
              <a:avLst>
                <a:gd name="adj" fmla="val 15708"/>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zh-CN" altLang="en-US">
                <a:solidFill>
                  <a:schemeClr val="accent1"/>
                </a:solidFill>
              </a:endParaRPr>
            </a:p>
          </p:txBody>
        </p:sp>
      </p:grpSp>
      <p:cxnSp>
        <p:nvCxnSpPr>
          <p:cNvPr id="15" name="直接连接符 14"/>
          <p:cNvCxnSpPr/>
          <p:nvPr userDrawn="1"/>
        </p:nvCxnSpPr>
        <p:spPr>
          <a:xfrm>
            <a:off x="731838" y="5748041"/>
            <a:ext cx="10728324"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split orient="vert"/>
  </p:transition>
</p:sldLayout>
</file>

<file path=ppt/slideMasters/_rels/slideMaster1.xml.rels><?xml version="1.0" encoding="UTF-8" standalone="yes"?>
<Relationships xmlns="http://schemas.openxmlformats.org/package/2006/relationships"><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endParaRPr lang="zh-CN" altLang="en-US"/>
          </a:p>
          <a:p>
            <a:pPr lvl="1"/>
            <a:r>
              <a:rPr lang="zh-CN" altLang="en-US"/>
              <a:t>第二级</a:t>
            </a:r>
            <a:endParaRPr lang="zh-CN" altLang="en-US"/>
          </a:p>
          <a:p>
            <a:pPr lvl="2"/>
            <a:r>
              <a:rPr lang="zh-CN" altLang="en-US"/>
              <a:t>第三级</a:t>
            </a:r>
            <a:endParaRPr lang="zh-CN" altLang="en-US"/>
          </a:p>
          <a:p>
            <a:pPr lvl="3"/>
            <a:r>
              <a:rPr lang="zh-CN" altLang="en-US"/>
              <a:t>第四级</a:t>
            </a:r>
            <a:endParaRPr lang="zh-CN" altLang="en-US"/>
          </a:p>
          <a:p>
            <a:pPr lvl="4"/>
            <a:r>
              <a:rPr lang="zh-CN" altLang="en-US"/>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transition spd="slow">
    <p:split orient="vert"/>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3.png"/></Relationships>
</file>

<file path=ppt/slides/_rels/slide4.xml.rels><?xml version="1.0" encoding="UTF-8" standalone="yes"?>
<Relationships xmlns="http://schemas.openxmlformats.org/package/2006/relationships"><Relationship Id="rId4" Type="http://schemas.openxmlformats.org/officeDocument/2006/relationships/slideLayout" Target="../slideLayouts/slideLayout3.xml"/><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9.png"/><Relationship Id="rId1" Type="http://schemas.openxmlformats.org/officeDocument/2006/relationships/image" Target="../media/image8.jpeg"/></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0.png"/></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1.pn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2.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3.jpe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15.png"/><Relationship Id="rId1" Type="http://schemas.openxmlformats.org/officeDocument/2006/relationships/image" Target="../media/image14.jpeg"/></Relationships>
</file>

<file path=ppt/slides/_rels/slide13.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1.xml"/><Relationship Id="rId4" Type="http://schemas.openxmlformats.org/officeDocument/2006/relationships/diagramColors" Target="../diagrams/colors1.xml"/><Relationship Id="rId3" Type="http://schemas.openxmlformats.org/officeDocument/2006/relationships/diagramQuickStyle" Target="../diagrams/quickStyle1.xml"/><Relationship Id="rId2" Type="http://schemas.openxmlformats.org/officeDocument/2006/relationships/diagramLayout" Target="../diagrams/layout1.xml"/><Relationship Id="rId1" Type="http://schemas.openxmlformats.org/officeDocument/2006/relationships/diagramData" Target="../diagrams/data1.xml"/></Relationships>
</file>

<file path=ppt/slides/_rels/slide14.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6.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17.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19.png"/><Relationship Id="rId1" Type="http://schemas.openxmlformats.org/officeDocument/2006/relationships/image" Target="../media/image18.png"/></Relationships>
</file>

<file path=ppt/slides/_rels/slide21.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2.xml"/><Relationship Id="rId4" Type="http://schemas.openxmlformats.org/officeDocument/2006/relationships/diagramColors" Target="../diagrams/colors2.xml"/><Relationship Id="rId3" Type="http://schemas.openxmlformats.org/officeDocument/2006/relationships/diagramQuickStyle" Target="../diagrams/quickStyle2.xml"/><Relationship Id="rId2" Type="http://schemas.openxmlformats.org/officeDocument/2006/relationships/diagramLayout" Target="../diagrams/layout2.xml"/><Relationship Id="rId1" Type="http://schemas.openxmlformats.org/officeDocument/2006/relationships/diagramData" Target="../diagrams/data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20.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21.png"/></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23.png"/><Relationship Id="rId1" Type="http://schemas.openxmlformats.org/officeDocument/2006/relationships/image" Target="../media/image22.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6" Type="http://schemas.openxmlformats.org/officeDocument/2006/relationships/slideLayout" Target="../slideLayouts/slideLayout3.xml"/><Relationship Id="rId5" Type="http://schemas.microsoft.com/office/2007/relationships/diagramDrawing" Target="../diagrams/drawing3.xml"/><Relationship Id="rId4" Type="http://schemas.openxmlformats.org/officeDocument/2006/relationships/diagramColors" Target="../diagrams/colors3.xml"/><Relationship Id="rId3" Type="http://schemas.openxmlformats.org/officeDocument/2006/relationships/diagramQuickStyle" Target="../diagrams/quickStyle3.xml"/><Relationship Id="rId2" Type="http://schemas.openxmlformats.org/officeDocument/2006/relationships/diagramLayout" Target="../diagrams/layout3.xml"/><Relationship Id="rId1" Type="http://schemas.openxmlformats.org/officeDocument/2006/relationships/diagramData" Target="../diagrams/data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椭圆 77"/>
          <p:cNvSpPr/>
          <p:nvPr/>
        </p:nvSpPr>
        <p:spPr>
          <a:xfrm>
            <a:off x="4827622" y="1157148"/>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文本框 17"/>
          <p:cNvSpPr txBox="1"/>
          <p:nvPr/>
        </p:nvSpPr>
        <p:spPr>
          <a:xfrm>
            <a:off x="4961745" y="2796957"/>
            <a:ext cx="5585394" cy="1015663"/>
          </a:xfrm>
          <a:prstGeom prst="rect">
            <a:avLst/>
          </a:prstGeom>
          <a:noFill/>
        </p:spPr>
        <p:txBody>
          <a:bodyPr wrap="square" rtlCol="0">
            <a:spAutoFit/>
          </a:bodyPr>
          <a:lstStyle/>
          <a:p>
            <a:r>
              <a:rPr lang="zh-CN" altLang="en-US" sz="6000" b="1" spc="100" dirty="0">
                <a:solidFill>
                  <a:srgbClr val="002060"/>
                </a:solidFill>
                <a:latin typeface="微软雅黑 Light" panose="020B0502040204020203" pitchFamily="34" charset="-122"/>
                <a:ea typeface="微软雅黑 Light" panose="020B0502040204020203" pitchFamily="34" charset="-122"/>
              </a:rPr>
              <a:t>需求分析</a:t>
            </a:r>
            <a:endParaRPr lang="zh-CN" altLang="en-US" sz="6000" b="1" spc="100" dirty="0">
              <a:solidFill>
                <a:srgbClr val="002060"/>
              </a:solidFill>
              <a:latin typeface="微软雅黑 Light" panose="020B0502040204020203" pitchFamily="34" charset="-122"/>
              <a:ea typeface="微软雅黑 Light" panose="020B0502040204020203" pitchFamily="34" charset="-122"/>
            </a:endParaRPr>
          </a:p>
        </p:txBody>
      </p:sp>
      <p:sp>
        <p:nvSpPr>
          <p:cNvPr id="68" name="矩形 67"/>
          <p:cNvSpPr/>
          <p:nvPr/>
        </p:nvSpPr>
        <p:spPr>
          <a:xfrm>
            <a:off x="4944065" y="1112121"/>
            <a:ext cx="5559138" cy="1015663"/>
          </a:xfrm>
          <a:prstGeom prst="rect">
            <a:avLst/>
          </a:prstGeom>
        </p:spPr>
        <p:txBody>
          <a:bodyPr wrap="square" anchor="ctr">
            <a:spAutoFit/>
          </a:bodyPr>
          <a:lstStyle/>
          <a:p>
            <a:r>
              <a:rPr lang="en-US" altLang="zh-CN" sz="6000" b="1" dirty="0" err="1" smtClean="0">
                <a:gradFill>
                  <a:gsLst>
                    <a:gs pos="21000">
                      <a:schemeClr val="accent1"/>
                    </a:gs>
                    <a:gs pos="100000">
                      <a:schemeClr val="accent2"/>
                    </a:gs>
                  </a:gsLst>
                  <a:lin ang="2700000" scaled="0"/>
                </a:gradFill>
                <a:effectLst>
                  <a:outerShdw blurRad="38100" dist="63500" dir="2700000" algn="tl">
                    <a:srgbClr val="000000">
                      <a:alpha val="9000"/>
                    </a:srgbClr>
                  </a:outerShdw>
                </a:effectLst>
              </a:rPr>
              <a:t>Charpter</a:t>
            </a:r>
            <a:r>
              <a:rPr lang="en-US" altLang="zh-CN" sz="6000" b="1" dirty="0" smtClean="0">
                <a:gradFill>
                  <a:gsLst>
                    <a:gs pos="21000">
                      <a:schemeClr val="accent1"/>
                    </a:gs>
                    <a:gs pos="100000">
                      <a:schemeClr val="accent2"/>
                    </a:gs>
                  </a:gsLst>
                  <a:lin ang="2700000" scaled="0"/>
                </a:gradFill>
                <a:effectLst>
                  <a:outerShdw blurRad="38100" dist="63500" dir="2700000" algn="tl">
                    <a:srgbClr val="000000">
                      <a:alpha val="9000"/>
                    </a:srgbClr>
                  </a:outerShdw>
                </a:effectLst>
              </a:rPr>
              <a:t> 02</a:t>
            </a:r>
            <a:endParaRPr lang="zh-CN" altLang="zh-CN"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5128678" y="2472745"/>
            <a:ext cx="5005922"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5121395" y="2440915"/>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文本框 68"/>
          <p:cNvSpPr txBox="1"/>
          <p:nvPr/>
        </p:nvSpPr>
        <p:spPr>
          <a:xfrm>
            <a:off x="4944065" y="3812620"/>
            <a:ext cx="5190535" cy="369332"/>
          </a:xfrm>
          <a:prstGeom prst="rect">
            <a:avLst/>
          </a:prstGeom>
          <a:noFill/>
        </p:spPr>
        <p:txBody>
          <a:bodyPr wrap="square">
            <a:spAutoFit/>
          </a:bodyPr>
          <a:lstStyle/>
          <a:p>
            <a:pPr algn="dist"/>
            <a:r>
              <a:rPr lang="en-US" altLang="zh-CN" dirty="0">
                <a:solidFill>
                  <a:schemeClr val="bg1">
                    <a:lumMod val="50000"/>
                  </a:schemeClr>
                </a:solidFill>
              </a:rPr>
              <a:t>Managerial Economics</a:t>
            </a:r>
            <a:endParaRPr lang="en-US" altLang="zh-CN" dirty="0">
              <a:solidFill>
                <a:schemeClr val="bg1">
                  <a:lumMod val="50000"/>
                </a:schemeClr>
              </a:solidFill>
            </a:endParaRPr>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8"/>
                                        </p:tgtEl>
                                        <p:attrNameLst>
                                          <p:attrName>style.visibility</p:attrName>
                                        </p:attrNameLst>
                                      </p:cBhvr>
                                      <p:to>
                                        <p:strVal val="visible"/>
                                      </p:to>
                                    </p:set>
                                    <p:animEffect transition="in" filter="fade">
                                      <p:cBhvr>
                                        <p:cTn id="7" dur="1000"/>
                                        <p:tgtEl>
                                          <p:spTgt spid="78"/>
                                        </p:tgtEl>
                                      </p:cBhvr>
                                    </p:animEffect>
                                    <p:anim calcmode="lin" valueType="num">
                                      <p:cBhvr>
                                        <p:cTn id="8" dur="1000" fill="hold"/>
                                        <p:tgtEl>
                                          <p:spTgt spid="78"/>
                                        </p:tgtEl>
                                        <p:attrNameLst>
                                          <p:attrName>ppt_x</p:attrName>
                                        </p:attrNameLst>
                                      </p:cBhvr>
                                      <p:tavLst>
                                        <p:tav tm="0">
                                          <p:val>
                                            <p:strVal val="#ppt_x"/>
                                          </p:val>
                                        </p:tav>
                                        <p:tav tm="100000">
                                          <p:val>
                                            <p:strVal val="#ppt_x"/>
                                          </p:val>
                                        </p:tav>
                                      </p:tavLst>
                                    </p:anim>
                                    <p:anim calcmode="lin" valueType="num">
                                      <p:cBhvr>
                                        <p:cTn id="9" dur="1000" fill="hold"/>
                                        <p:tgtEl>
                                          <p:spTgt spid="7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101172" y="3385795"/>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912278" y="3347245"/>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094202" y="3525323"/>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1714712" y="3560779"/>
            <a:ext cx="2313254" cy="369332"/>
          </a:xfrm>
          <a:prstGeom prst="rect">
            <a:avLst/>
          </a:prstGeom>
          <a:noFill/>
        </p:spPr>
        <p:txBody>
          <a:bodyPr wrap="square" rtlCol="0">
            <a:spAutoFit/>
          </a:bodyPr>
          <a:lstStyle/>
          <a:p>
            <a:pPr algn="ctr"/>
            <a:r>
              <a:rPr lang="zh-CN" altLang="en-US" dirty="0"/>
              <a:t>需求的价格弹性</a:t>
            </a:r>
            <a:endParaRPr lang="zh-CN" altLang="en-US" sz="2400" b="1" spc="100" dirty="0">
              <a:solidFill>
                <a:schemeClr val="tx1">
                  <a:lumMod val="75000"/>
                  <a:lumOff val="25000"/>
                </a:schemeClr>
              </a:solidFill>
            </a:endParaRPr>
          </a:p>
        </p:txBody>
      </p:sp>
      <p:sp>
        <p:nvSpPr>
          <p:cNvPr id="33" name="矩形: 圆角 32"/>
          <p:cNvSpPr/>
          <p:nvPr/>
        </p:nvSpPr>
        <p:spPr>
          <a:xfrm>
            <a:off x="4698453" y="3385795"/>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09559" y="3347245"/>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4691483" y="3525323"/>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5311993" y="3560779"/>
            <a:ext cx="2313254" cy="369332"/>
          </a:xfrm>
          <a:prstGeom prst="rect">
            <a:avLst/>
          </a:prstGeom>
          <a:noFill/>
        </p:spPr>
        <p:txBody>
          <a:bodyPr wrap="square" rtlCol="0">
            <a:spAutoFit/>
          </a:bodyPr>
          <a:lstStyle/>
          <a:p>
            <a:pPr algn="ctr"/>
            <a:r>
              <a:rPr lang="zh-CN" altLang="zh-CN" dirty="0"/>
              <a:t>需求的收入弹性</a:t>
            </a:r>
            <a:endParaRPr lang="zh-CN" altLang="en-US" sz="2400" b="1" spc="100" dirty="0">
              <a:solidFill>
                <a:schemeClr val="tx1">
                  <a:lumMod val="75000"/>
                  <a:lumOff val="25000"/>
                </a:schemeClr>
              </a:solidFill>
            </a:endParaRPr>
          </a:p>
        </p:txBody>
      </p:sp>
      <p:sp>
        <p:nvSpPr>
          <p:cNvPr id="45" name="矩形: 圆角 44"/>
          <p:cNvSpPr/>
          <p:nvPr/>
        </p:nvSpPr>
        <p:spPr>
          <a:xfrm>
            <a:off x="8365416" y="3360820"/>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6" name="组合 45"/>
          <p:cNvGrpSpPr/>
          <p:nvPr/>
        </p:nvGrpSpPr>
        <p:grpSpPr>
          <a:xfrm>
            <a:off x="8176522" y="3322270"/>
            <a:ext cx="787041" cy="787042"/>
            <a:chOff x="3492534" y="1754037"/>
            <a:chExt cx="571466" cy="571466"/>
          </a:xfrm>
        </p:grpSpPr>
        <p:sp>
          <p:nvSpPr>
            <p:cNvPr id="49" name="椭圆 4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0" name="弧形 49"/>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1" name="椭圆 50"/>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52" name="直接连接符 51"/>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54" name="椭圆 53"/>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5" name="椭圆 54"/>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47" name="文本框 46"/>
          <p:cNvSpPr txBox="1"/>
          <p:nvPr/>
        </p:nvSpPr>
        <p:spPr>
          <a:xfrm>
            <a:off x="8358446" y="3500348"/>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48" name="文本框 47"/>
          <p:cNvSpPr txBox="1"/>
          <p:nvPr/>
        </p:nvSpPr>
        <p:spPr>
          <a:xfrm>
            <a:off x="8978956" y="3535804"/>
            <a:ext cx="2313254" cy="369332"/>
          </a:xfrm>
          <a:prstGeom prst="rect">
            <a:avLst/>
          </a:prstGeom>
          <a:noFill/>
        </p:spPr>
        <p:txBody>
          <a:bodyPr wrap="square" rtlCol="0">
            <a:spAutoFit/>
          </a:bodyPr>
          <a:lstStyle/>
          <a:p>
            <a:pPr algn="ctr"/>
            <a:r>
              <a:rPr lang="zh-CN" altLang="zh-CN" dirty="0"/>
              <a:t>需求的交叉弹性</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需求的价格弹性</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一、价格弹性的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计算</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需求的价格弹性反映需求量对价格变动的反应程度，或者说，价格变动</a:t>
            </a:r>
            <a:r>
              <a:rPr lang="en-US" altLang="zh-CN" sz="2000" b="1" dirty="0">
                <a:solidFill>
                  <a:srgbClr val="002060"/>
                </a:solidFill>
                <a:latin typeface="微软雅黑 Light" panose="020B0502040204020203" pitchFamily="34" charset="-122"/>
                <a:ea typeface="微软雅黑 Light" panose="020B0502040204020203" pitchFamily="34" charset="-122"/>
              </a:rPr>
              <a:t>1%</a:t>
            </a:r>
            <a:r>
              <a:rPr lang="zh-CN" altLang="en-US" sz="2000" b="1" dirty="0">
                <a:solidFill>
                  <a:srgbClr val="002060"/>
                </a:solidFill>
                <a:latin typeface="微软雅黑 Light" panose="020B0502040204020203" pitchFamily="34" charset="-122"/>
                <a:ea typeface="微软雅黑 Light" panose="020B0502040204020203" pitchFamily="34" charset="-122"/>
              </a:rPr>
              <a:t>引起的需求量变动的百分比。其计算公式为：</a:t>
            </a:r>
            <a:endParaRPr lang="zh-CN" altLang="en-US" b="1" dirty="0">
              <a:solidFill>
                <a:srgbClr val="00206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2" name="矩形 1"/>
              <p:cNvSpPr/>
              <p:nvPr/>
            </p:nvSpPr>
            <p:spPr>
              <a:xfrm>
                <a:off x="3748413" y="3664394"/>
                <a:ext cx="4736553" cy="393826"/>
              </a:xfrm>
              <a:prstGeom prst="rect">
                <a:avLst/>
              </a:prstGeom>
            </p:spPr>
            <p:txBody>
              <a:bodyPr wrap="none">
                <a:spAutoFit/>
              </a:bodyPr>
              <a:lstStyle/>
              <a:p>
                <a:pPr indent="266700">
                  <a:lnSpc>
                    <a:spcPts val="1645"/>
                  </a:lnSpc>
                  <a:spcAft>
                    <a:spcPts val="0"/>
                  </a:spcAft>
                </a:pPr>
                <a:r>
                  <a:rPr lang="zh-CN" altLang="zh-CN" sz="2000" b="1" dirty="0" smtClean="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价格弹性</a:t>
                </a:r>
                <a:r>
                  <a:rPr lang="en-US" altLang="zh-CN" sz="2000" b="1" dirty="0">
                    <a:solidFill>
                      <a:srgbClr val="002060"/>
                    </a:solidFill>
                    <a:effectLst/>
                    <a:latin typeface="微软雅黑 Light" panose="020B0502040204020203" pitchFamily="34" charset="-122"/>
                    <a:ea typeface="微软雅黑 Light" panose="020B0502040204020203" pitchFamily="34" charset="-122"/>
                    <a:cs typeface="Times New Roman" panose="02020603050405020304" pitchFamily="18" charset="0"/>
                  </a:rPr>
                  <a:t>=</a:t>
                </a:r>
                <a14:m>
                  <m:oMath xmlns:m="http://schemas.openxmlformats.org/officeDocument/2006/math">
                    <m:f>
                      <m:fPr>
                        <m:ctrlPr>
                          <a:rPr lang="zh-CN" altLang="zh-CN" sz="2000" b="1" i="1">
                            <a:solidFill>
                              <a:srgbClr val="002060"/>
                            </a:solidFill>
                            <a:effectLst/>
                            <a:latin typeface="Cambria Math" panose="02040503050406030204" pitchFamily="18" charset="0"/>
                            <a:ea typeface="Cambria Math" panose="02040503050406030204" pitchFamily="18" charset="0"/>
                            <a:cs typeface="Times New Roman" panose="02020603050405020304" pitchFamily="18" charset="0"/>
                          </a:rPr>
                        </m:ctrlPr>
                      </m:fPr>
                      <m:num>
                        <m:r>
                          <m:rPr>
                            <m:nor/>
                          </m:rPr>
                          <a:rPr lang="zh-CN" altLang="zh-CN" sz="20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需求量变动</m:t>
                        </m:r>
                        <m:r>
                          <m:rPr>
                            <m:nor/>
                          </m:rPr>
                          <a:rPr lang="en-US" altLang="zh-CN" sz="20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m:t>
                        </m:r>
                      </m:num>
                      <m:den>
                        <m:r>
                          <m:rPr>
                            <m:nor/>
                          </m:rPr>
                          <a:rPr lang="zh-CN" altLang="zh-CN" sz="20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价格变动</m:t>
                        </m:r>
                        <m:r>
                          <m:rPr>
                            <m:nor/>
                          </m:rPr>
                          <a:rPr lang="en-US" altLang="zh-CN" sz="20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m:t>
                        </m:r>
                      </m:den>
                    </m:f>
                    <m:r>
                      <a:rPr lang="en-US" altLang="zh-CN" sz="2000" b="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m:t>
                    </m:r>
                    <m:f>
                      <m:fPr>
                        <m:ctrlPr>
                          <a:rPr lang="zh-CN" altLang="zh-CN" sz="2000" b="1" i="1">
                            <a:solidFill>
                              <a:srgbClr val="002060"/>
                            </a:solidFill>
                            <a:effectLst/>
                            <a:latin typeface="Cambria Math" panose="02040503050406030204" pitchFamily="18" charset="0"/>
                            <a:ea typeface="Cambria Math" panose="02040503050406030204" pitchFamily="18" charset="0"/>
                            <a:cs typeface="Times New Roman" panose="02020603050405020304" pitchFamily="18" charset="0"/>
                          </a:rPr>
                        </m:ctrlPr>
                      </m:fPr>
                      <m:num>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𝜟</m:t>
                        </m:r>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𝑸</m:t>
                        </m:r>
                        <m:r>
                          <m:rPr>
                            <m:nor/>
                          </m:rPr>
                          <a:rPr lang="en-US" altLang="zh-CN" sz="20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m:t>
                        </m:r>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𝑸</m:t>
                        </m:r>
                      </m:num>
                      <m:den>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𝜟</m:t>
                        </m:r>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𝑷</m:t>
                        </m:r>
                        <m:r>
                          <m:rPr>
                            <m:nor/>
                          </m:rPr>
                          <a:rPr lang="en-US" altLang="zh-CN" sz="20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m:t>
                        </m:r>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𝑷</m:t>
                        </m:r>
                      </m:den>
                    </m:f>
                  </m:oMath>
                </a14:m>
                <a:r>
                  <a:rPr lang="en-US" altLang="zh-CN" sz="2000" b="1" dirty="0">
                    <a:solidFill>
                      <a:srgbClr val="002060"/>
                    </a:solidFill>
                    <a:effectLst/>
                    <a:latin typeface="微软雅黑 Light" panose="020B0502040204020203" pitchFamily="34" charset="-122"/>
                    <a:ea typeface="微软雅黑 Light" panose="020B0502040204020203" pitchFamily="34" charset="-122"/>
                    <a:cs typeface="Times New Roman" panose="02020603050405020304" pitchFamily="18" charset="0"/>
                  </a:rPr>
                  <a:t>=</a:t>
                </a:r>
                <a14:m>
                  <m:oMath xmlns:m="http://schemas.openxmlformats.org/officeDocument/2006/math">
                    <m:f>
                      <m:fPr>
                        <m:ctrlPr>
                          <a:rPr lang="zh-CN" altLang="zh-CN" sz="2000" b="1" i="1">
                            <a:solidFill>
                              <a:srgbClr val="002060"/>
                            </a:solidFill>
                            <a:effectLst/>
                            <a:latin typeface="Cambria Math" panose="02040503050406030204" pitchFamily="18" charset="0"/>
                            <a:ea typeface="Cambria Math" panose="02040503050406030204" pitchFamily="18" charset="0"/>
                            <a:cs typeface="Times New Roman" panose="02020603050405020304" pitchFamily="18" charset="0"/>
                          </a:rPr>
                        </m:ctrlPr>
                      </m:fPr>
                      <m:num>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𝜟</m:t>
                        </m:r>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𝑸</m:t>
                        </m:r>
                      </m:num>
                      <m:den>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𝜟</m:t>
                        </m:r>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𝑷</m:t>
                        </m:r>
                      </m:den>
                    </m:f>
                    <m:r>
                      <m:rPr>
                        <m:nor/>
                      </m:rPr>
                      <a:rPr lang="en-US" altLang="zh-CN" sz="2000" b="1">
                        <a:solidFill>
                          <a:srgbClr val="002060"/>
                        </a:solidFill>
                        <a:effectLst/>
                        <a:latin typeface="微软雅黑 Light" panose="020B0502040204020203" pitchFamily="34" charset="-122"/>
                        <a:ea typeface="微软雅黑 Light" panose="020B0502040204020203" pitchFamily="34" charset="-122"/>
                        <a:cs typeface="Times New Roman" panose="02020603050405020304" pitchFamily="18" charset="0"/>
                      </a:rPr>
                      <m:t>·</m:t>
                    </m:r>
                    <m:f>
                      <m:fPr>
                        <m:ctrlPr>
                          <a:rPr lang="zh-CN" altLang="zh-CN" sz="2000" b="1" i="1">
                            <a:solidFill>
                              <a:srgbClr val="002060"/>
                            </a:solidFill>
                            <a:effectLst/>
                            <a:latin typeface="Cambria Math" panose="02040503050406030204" pitchFamily="18" charset="0"/>
                            <a:ea typeface="Cambria Math" panose="02040503050406030204" pitchFamily="18" charset="0"/>
                            <a:cs typeface="Times New Roman" panose="02020603050405020304" pitchFamily="18" charset="0"/>
                          </a:rPr>
                        </m:ctrlPr>
                      </m:fPr>
                      <m:num>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𝑷</m:t>
                        </m:r>
                      </m:num>
                      <m:den>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𝑸</m:t>
                        </m:r>
                      </m:den>
                    </m:f>
                  </m:oMath>
                </a14:m>
                <a:endParaRPr lang="zh-CN" altLang="zh-CN" sz="2000" b="1" dirty="0">
                  <a:solidFill>
                    <a:srgbClr val="00206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p:txBody>
          </p:sp>
        </mc:Choice>
        <mc:Fallback>
          <p:sp>
            <p:nvSpPr>
              <p:cNvPr id="2" name="矩形 1"/>
              <p:cNvSpPr>
                <a:spLocks noRot="1" noChangeAspect="1" noMove="1" noResize="1" noEditPoints="1" noAdjustHandles="1" noChangeArrowheads="1" noChangeShapeType="1" noTextEdit="1"/>
              </p:cNvSpPr>
              <p:nvPr/>
            </p:nvSpPr>
            <p:spPr>
              <a:xfrm>
                <a:off x="3748413" y="3664394"/>
                <a:ext cx="4736553" cy="393826"/>
              </a:xfrm>
              <a:prstGeom prst="rect">
                <a:avLst/>
              </a:prstGeom>
              <a:blipFill rotWithShape="1">
                <a:blip r:embed="rId1"/>
                <a:stretch>
                  <a:fillRect t="-39777" r="-427" b="145"/>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需求的价格弹性</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一、价格弹性的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计算</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点价格弹性的计算公式为</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zh-CN" altLang="en-US" b="1" dirty="0">
              <a:solidFill>
                <a:srgbClr val="00206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4" name="矩形 3"/>
              <p:cNvSpPr/>
              <p:nvPr/>
            </p:nvSpPr>
            <p:spPr>
              <a:xfrm>
                <a:off x="4518496" y="2941504"/>
                <a:ext cx="3196388" cy="722890"/>
              </a:xfrm>
              <a:prstGeom prst="rect">
                <a:avLst/>
              </a:prstGeom>
            </p:spPr>
            <p:txBody>
              <a:bodyPr wrap="none">
                <a:spAutoFit/>
              </a:bodyPr>
              <a:lstStyle/>
              <a:p>
                <a14:m>
                  <m:oMathPara xmlns:m="http://schemas.openxmlformats.org/officeDocument/2006/math">
                    <m:oMathParaPr>
                      <m:jc m:val="centerGroup"/>
                    </m:oMathParaPr>
                    <m:oMath xmlns:m="http://schemas.openxmlformats.org/officeDocument/2006/math">
                      <m:sSub>
                        <m:sSubPr>
                          <m:ctrlPr>
                            <a:rPr lang="zh-CN" altLang="en-US" sz="2000" b="1" i="1" smtClean="0">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𝜺</m:t>
                          </m:r>
                        </m:e>
                        <m:sub>
                          <m:r>
                            <a:rPr lang="zh-CN" altLang="en-US" sz="2000" b="1" i="1">
                              <a:solidFill>
                                <a:srgbClr val="002060"/>
                              </a:solidFill>
                              <a:latin typeface="Cambria Math" panose="02040503050406030204" pitchFamily="18" charset="0"/>
                            </a:rPr>
                            <m:t>𝑷</m:t>
                          </m:r>
                        </m:sub>
                      </m:sSub>
                      <m:r>
                        <a:rPr lang="zh-CN" altLang="en-US" sz="2000" b="1" i="0">
                          <a:solidFill>
                            <a:srgbClr val="002060"/>
                          </a:solidFill>
                          <a:latin typeface="Cambria Math" panose="02040503050406030204" pitchFamily="18" charset="0"/>
                        </a:rPr>
                        <m:t>=</m:t>
                      </m:r>
                      <m:limLow>
                        <m:limLowPr>
                          <m:ctrlPr>
                            <a:rPr lang="zh-CN" altLang="en-US" sz="2000" b="1" i="1">
                              <a:solidFill>
                                <a:srgbClr val="002060"/>
                              </a:solidFill>
                              <a:latin typeface="Cambria Math" panose="02040503050406030204" pitchFamily="18" charset="0"/>
                            </a:rPr>
                          </m:ctrlPr>
                        </m:limLowPr>
                        <m:e>
                          <m:r>
                            <a:rPr lang="zh-CN" altLang="en-US" sz="2000" b="1" i="0">
                              <a:solidFill>
                                <a:srgbClr val="002060"/>
                              </a:solidFill>
                              <a:latin typeface="Cambria Math" panose="02040503050406030204" pitchFamily="18" charset="0"/>
                            </a:rPr>
                            <m:t>𝐥𝐢𝐦</m:t>
                          </m:r>
                        </m:e>
                        <m:lim>
                          <m:r>
                            <a:rPr lang="zh-CN" altLang="en-US" sz="2000" b="1" i="0">
                              <a:solidFill>
                                <a:srgbClr val="002060"/>
                              </a:solidFill>
                              <a:latin typeface="Cambria Math" panose="02040503050406030204" pitchFamily="18" charset="0"/>
                            </a:rPr>
                            <m:t>𝚫</m:t>
                          </m:r>
                          <m:r>
                            <a:rPr lang="zh-CN" altLang="en-US" sz="2000" b="1" i="1">
                              <a:solidFill>
                                <a:srgbClr val="002060"/>
                              </a:solidFill>
                              <a:latin typeface="Cambria Math" panose="02040503050406030204" pitchFamily="18" charset="0"/>
                            </a:rPr>
                            <m:t>𝑷</m:t>
                          </m:r>
                          <m:r>
                            <m:rPr>
                              <m:nor/>
                            </m:rPr>
                            <a:rPr lang="zh-CN" altLang="en-US" sz="2000" b="1" i="1">
                              <a:solidFill>
                                <a:srgbClr val="002060"/>
                              </a:solidFill>
                              <a:latin typeface="Cambria Math" panose="02040503050406030204" pitchFamily="18" charset="0"/>
                            </a:rPr>
                            <m:t>→</m:t>
                          </m:r>
                          <m:r>
                            <a:rPr lang="zh-CN" altLang="en-US" sz="2000" b="1" i="0">
                              <a:solidFill>
                                <a:srgbClr val="002060"/>
                              </a:solidFill>
                              <a:latin typeface="Cambria Math" panose="02040503050406030204" pitchFamily="18" charset="0"/>
                            </a:rPr>
                            <m:t>𝟎</m:t>
                          </m:r>
                        </m:lim>
                      </m:limLow>
                      <m:f>
                        <m:fPr>
                          <m:ctrlPr>
                            <a:rPr lang="zh-CN" altLang="en-US" sz="2000" b="1" i="1">
                              <a:solidFill>
                                <a:srgbClr val="002060"/>
                              </a:solidFill>
                              <a:latin typeface="Cambria Math" panose="02040503050406030204" pitchFamily="18" charset="0"/>
                            </a:rPr>
                          </m:ctrlPr>
                        </m:fPr>
                        <m:num>
                          <m:r>
                            <a:rPr lang="zh-CN" altLang="en-US" sz="2000" b="1" i="0">
                              <a:solidFill>
                                <a:srgbClr val="002060"/>
                              </a:solidFill>
                              <a:latin typeface="Cambria Math" panose="02040503050406030204" pitchFamily="18" charset="0"/>
                            </a:rPr>
                            <m:t>𝚫</m:t>
                          </m:r>
                          <m:r>
                            <a:rPr lang="zh-CN" altLang="en-US" sz="2000" b="1" i="1">
                              <a:solidFill>
                                <a:srgbClr val="002060"/>
                              </a:solidFill>
                              <a:latin typeface="Cambria Math" panose="02040503050406030204" pitchFamily="18" charset="0"/>
                            </a:rPr>
                            <m:t>𝑸</m:t>
                          </m:r>
                        </m:num>
                        <m:den>
                          <m:r>
                            <a:rPr lang="zh-CN" altLang="en-US" sz="2000" b="1" i="0">
                              <a:solidFill>
                                <a:srgbClr val="002060"/>
                              </a:solidFill>
                              <a:latin typeface="Cambria Math" panose="02040503050406030204" pitchFamily="18" charset="0"/>
                            </a:rPr>
                            <m:t>𝚫</m:t>
                          </m:r>
                          <m:r>
                            <a:rPr lang="zh-CN" altLang="en-US" sz="2000" b="1" i="1">
                              <a:solidFill>
                                <a:srgbClr val="002060"/>
                              </a:solidFill>
                              <a:latin typeface="Cambria Math" panose="02040503050406030204" pitchFamily="18" charset="0"/>
                            </a:rPr>
                            <m:t>𝑷</m:t>
                          </m:r>
                        </m:den>
                      </m:f>
                      <m:r>
                        <m:rPr>
                          <m:nor/>
                        </m:rPr>
                        <a:rPr lang="zh-CN" altLang="en-US" sz="2000" b="1" i="1">
                          <a:solidFill>
                            <a:srgbClr val="002060"/>
                          </a:solidFill>
                          <a:latin typeface="Cambria Math" panose="02040503050406030204" pitchFamily="18" charset="0"/>
                        </a:rPr>
                        <m:t>·</m:t>
                      </m:r>
                      <m:f>
                        <m:fPr>
                          <m:ctrlPr>
                            <a:rPr lang="zh-CN" altLang="en-US" sz="2000" b="1" i="1">
                              <a:solidFill>
                                <a:srgbClr val="002060"/>
                              </a:solidFill>
                              <a:latin typeface="Cambria Math" panose="02040503050406030204" pitchFamily="18" charset="0"/>
                            </a:rPr>
                          </m:ctrlPr>
                        </m:fPr>
                        <m:num>
                          <m:r>
                            <a:rPr lang="zh-CN" altLang="en-US" sz="2000" b="1" i="1">
                              <a:solidFill>
                                <a:srgbClr val="002060"/>
                              </a:solidFill>
                              <a:latin typeface="Cambria Math" panose="02040503050406030204" pitchFamily="18" charset="0"/>
                            </a:rPr>
                            <m:t>𝑷</m:t>
                          </m:r>
                        </m:num>
                        <m:den>
                          <m:r>
                            <a:rPr lang="zh-CN" altLang="en-US" sz="2000" b="1" i="1">
                              <a:solidFill>
                                <a:srgbClr val="002060"/>
                              </a:solidFill>
                              <a:latin typeface="Cambria Math" panose="02040503050406030204" pitchFamily="18" charset="0"/>
                            </a:rPr>
                            <m:t>𝑸</m:t>
                          </m:r>
                        </m:den>
                      </m:f>
                      <m:r>
                        <a:rPr lang="zh-CN" altLang="en-US" sz="2000" b="1" i="0">
                          <a:solidFill>
                            <a:srgbClr val="002060"/>
                          </a:solidFill>
                          <a:latin typeface="Cambria Math" panose="02040503050406030204" pitchFamily="18" charset="0"/>
                        </a:rPr>
                        <m:t>=</m:t>
                      </m:r>
                      <m:f>
                        <m:fPr>
                          <m:ctrlPr>
                            <a:rPr lang="zh-CN" altLang="en-US" sz="2000" b="1" i="1">
                              <a:solidFill>
                                <a:srgbClr val="002060"/>
                              </a:solidFill>
                              <a:latin typeface="Cambria Math" panose="02040503050406030204" pitchFamily="18" charset="0"/>
                            </a:rPr>
                          </m:ctrlPr>
                        </m:fPr>
                        <m:num>
                          <m:r>
                            <a:rPr lang="zh-CN" altLang="en-US" sz="2000" b="1" i="0">
                              <a:solidFill>
                                <a:srgbClr val="002060"/>
                              </a:solidFill>
                              <a:latin typeface="Cambria Math" panose="02040503050406030204" pitchFamily="18" charset="0"/>
                            </a:rPr>
                            <m:t>𝐝</m:t>
                          </m:r>
                          <m:r>
                            <a:rPr lang="zh-CN" altLang="en-US" sz="2000" b="1" i="1">
                              <a:solidFill>
                                <a:srgbClr val="002060"/>
                              </a:solidFill>
                              <a:latin typeface="Cambria Math" panose="02040503050406030204" pitchFamily="18" charset="0"/>
                            </a:rPr>
                            <m:t>𝑸</m:t>
                          </m:r>
                        </m:num>
                        <m:den>
                          <m:r>
                            <a:rPr lang="zh-CN" altLang="en-US" sz="2000" b="1" i="0">
                              <a:solidFill>
                                <a:srgbClr val="002060"/>
                              </a:solidFill>
                              <a:latin typeface="Cambria Math" panose="02040503050406030204" pitchFamily="18" charset="0"/>
                            </a:rPr>
                            <m:t>𝐝</m:t>
                          </m:r>
                          <m:r>
                            <a:rPr lang="zh-CN" altLang="en-US" sz="2000" b="1" i="1">
                              <a:solidFill>
                                <a:srgbClr val="002060"/>
                              </a:solidFill>
                              <a:latin typeface="Cambria Math" panose="02040503050406030204" pitchFamily="18" charset="0"/>
                            </a:rPr>
                            <m:t>𝑷</m:t>
                          </m:r>
                        </m:den>
                      </m:f>
                      <m:r>
                        <m:rPr>
                          <m:nor/>
                        </m:rPr>
                        <a:rPr lang="zh-CN" altLang="en-US" sz="2000" b="1" i="1">
                          <a:solidFill>
                            <a:srgbClr val="002060"/>
                          </a:solidFill>
                          <a:latin typeface="Cambria Math" panose="02040503050406030204" pitchFamily="18" charset="0"/>
                        </a:rPr>
                        <m:t>·</m:t>
                      </m:r>
                      <m:f>
                        <m:fPr>
                          <m:ctrlPr>
                            <a:rPr lang="zh-CN" altLang="en-US" sz="2000" b="1" i="1">
                              <a:solidFill>
                                <a:srgbClr val="002060"/>
                              </a:solidFill>
                              <a:latin typeface="Cambria Math" panose="02040503050406030204" pitchFamily="18" charset="0"/>
                            </a:rPr>
                          </m:ctrlPr>
                        </m:fPr>
                        <m:num>
                          <m:r>
                            <a:rPr lang="zh-CN" altLang="en-US" sz="2000" b="1" i="1">
                              <a:solidFill>
                                <a:srgbClr val="002060"/>
                              </a:solidFill>
                              <a:latin typeface="Cambria Math" panose="02040503050406030204" pitchFamily="18" charset="0"/>
                            </a:rPr>
                            <m:t>𝑷</m:t>
                          </m:r>
                        </m:num>
                        <m:den>
                          <m:r>
                            <a:rPr lang="zh-CN" altLang="en-US" sz="2000" b="1" i="1">
                              <a:solidFill>
                                <a:srgbClr val="002060"/>
                              </a:solidFill>
                              <a:latin typeface="Cambria Math" panose="02040503050406030204" pitchFamily="18" charset="0"/>
                            </a:rPr>
                            <m:t>𝑸</m:t>
                          </m:r>
                        </m:den>
                      </m:f>
                    </m:oMath>
                  </m:oMathPara>
                </a14:m>
                <a:endParaRPr lang="zh-CN" altLang="en-US" sz="2000" b="1" dirty="0">
                  <a:solidFill>
                    <a:srgbClr val="002060"/>
                  </a:solidFill>
                </a:endParaRPr>
              </a:p>
            </p:txBody>
          </p:sp>
        </mc:Choice>
        <mc:Fallback>
          <p:sp>
            <p:nvSpPr>
              <p:cNvPr id="4" name="矩形 3"/>
              <p:cNvSpPr>
                <a:spLocks noRot="1" noChangeAspect="1" noMove="1" noResize="1" noEditPoints="1" noAdjustHandles="1" noChangeArrowheads="1" noChangeShapeType="1" noTextEdit="1"/>
              </p:cNvSpPr>
              <p:nvPr/>
            </p:nvSpPr>
            <p:spPr>
              <a:xfrm>
                <a:off x="4518496" y="2941504"/>
                <a:ext cx="3196388" cy="722890"/>
              </a:xfrm>
              <a:prstGeom prst="rect">
                <a:avLst/>
              </a:prstGeom>
              <a:blipFill rotWithShape="1">
                <a:blip r:embed="rId1"/>
                <a:stretch>
                  <a:fillRect l="-15" t="-25" r="8" b="61"/>
                </a:stretch>
              </a:blipFill>
            </p:spPr>
            <p:txBody>
              <a:bodyPr/>
              <a:lstStyle/>
              <a:p>
                <a:r>
                  <a:rPr lang="zh-CN" altLang="en-US">
                    <a:noFill/>
                  </a:rPr>
                  <a:t> </a:t>
                </a:r>
              </a:p>
            </p:txBody>
          </p:sp>
        </mc:Fallback>
      </mc:AlternateContent>
      <p:pic>
        <p:nvPicPr>
          <p:cNvPr id="6" name="2-1.EPS" descr="id:2147508914;FounderCES"/>
          <p:cNvPicPr>
            <a:picLocks noChangeAspect="1"/>
          </p:cNvPicPr>
          <p:nvPr/>
        </p:nvPicPr>
        <p:blipFill>
          <a:blip r:embed="rId2">
            <a:duotone>
              <a:schemeClr val="accent1">
                <a:shade val="45000"/>
                <a:satMod val="135000"/>
              </a:schemeClr>
              <a:prstClr val="white"/>
            </a:duotone>
          </a:blip>
          <a:stretch>
            <a:fillRect/>
          </a:stretch>
        </p:blipFill>
        <p:spPr>
          <a:xfrm>
            <a:off x="2623701" y="4177718"/>
            <a:ext cx="2392045" cy="1737360"/>
          </a:xfrm>
          <a:prstGeom prst="rect">
            <a:avLst/>
          </a:prstGeom>
        </p:spPr>
      </p:pic>
      <p:pic>
        <p:nvPicPr>
          <p:cNvPr id="7" name="2-2.EPS" descr="id:2147508921;FounderCES"/>
          <p:cNvPicPr>
            <a:picLocks noChangeAspect="1"/>
          </p:cNvPicPr>
          <p:nvPr/>
        </p:nvPicPr>
        <p:blipFill>
          <a:blip r:embed="rId3">
            <a:duotone>
              <a:schemeClr val="accent1">
                <a:shade val="45000"/>
                <a:satMod val="135000"/>
              </a:schemeClr>
              <a:prstClr val="white"/>
            </a:duotone>
          </a:blip>
          <a:stretch>
            <a:fillRect/>
          </a:stretch>
        </p:blipFill>
        <p:spPr>
          <a:xfrm>
            <a:off x="7410105" y="4241853"/>
            <a:ext cx="2002155" cy="1673225"/>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需求的价格弹性</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一、价格弹性的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计算</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点弹性大小的比较</a:t>
            </a:r>
            <a:endParaRPr lang="zh-CN" altLang="en-US" b="1" dirty="0">
              <a:solidFill>
                <a:srgbClr val="002060"/>
              </a:solidFill>
              <a:latin typeface="微软雅黑 Light" panose="020B0502040204020203" pitchFamily="34" charset="-122"/>
              <a:ea typeface="微软雅黑 Light" panose="020B0502040204020203" pitchFamily="34" charset="-122"/>
            </a:endParaRPr>
          </a:p>
        </p:txBody>
      </p:sp>
      <p:pic>
        <p:nvPicPr>
          <p:cNvPr id="8" name="2-3.EPS" descr="id:2147508938;FounderCES"/>
          <p:cNvPicPr>
            <a:picLocks noChangeAspect="1"/>
          </p:cNvPicPr>
          <p:nvPr/>
        </p:nvPicPr>
        <p:blipFill>
          <a:blip r:embed="rId1">
            <a:duotone>
              <a:schemeClr val="accent1">
                <a:shade val="45000"/>
                <a:satMod val="135000"/>
              </a:schemeClr>
              <a:prstClr val="white"/>
            </a:duotone>
          </a:blip>
          <a:stretch>
            <a:fillRect/>
          </a:stretch>
        </p:blipFill>
        <p:spPr>
          <a:xfrm>
            <a:off x="4344405" y="3190605"/>
            <a:ext cx="3544570" cy="2889250"/>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需求的价格弹性</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一、价格弹性的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计算</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smtClean="0">
                <a:solidFill>
                  <a:srgbClr val="002060"/>
                </a:solidFill>
                <a:latin typeface="微软雅黑 Light" panose="020B0502040204020203" pitchFamily="34" charset="-122"/>
                <a:ea typeface="微软雅黑 Light" panose="020B0502040204020203" pitchFamily="34" charset="-122"/>
              </a:rPr>
              <a:t>弧</a:t>
            </a:r>
            <a:r>
              <a:rPr lang="zh-CN" altLang="en-US" sz="2000" b="1" dirty="0">
                <a:solidFill>
                  <a:srgbClr val="002060"/>
                </a:solidFill>
                <a:latin typeface="微软雅黑 Light" panose="020B0502040204020203" pitchFamily="34" charset="-122"/>
                <a:ea typeface="微软雅黑 Light" panose="020B0502040204020203" pitchFamily="34" charset="-122"/>
              </a:rPr>
              <a:t>弹性，即需求曲线上两点之间的平均弹性。</a:t>
            </a:r>
            <a:endParaRPr lang="zh-CN" altLang="en-US" b="1" dirty="0">
              <a:solidFill>
                <a:srgbClr val="002060"/>
              </a:solidFill>
              <a:latin typeface="微软雅黑 Light" panose="020B0502040204020203" pitchFamily="34" charset="-122"/>
              <a:ea typeface="微软雅黑 Light" panose="020B0502040204020203" pitchFamily="34" charset="-122"/>
            </a:endParaRPr>
          </a:p>
        </p:txBody>
      </p:sp>
      <p:pic>
        <p:nvPicPr>
          <p:cNvPr id="5" name="2-4.EPS" descr="id:2147508945;FounderCES"/>
          <p:cNvPicPr>
            <a:picLocks noChangeAspect="1"/>
          </p:cNvPicPr>
          <p:nvPr/>
        </p:nvPicPr>
        <p:blipFill>
          <a:blip r:embed="rId1">
            <a:duotone>
              <a:schemeClr val="accent1">
                <a:shade val="45000"/>
                <a:satMod val="135000"/>
              </a:schemeClr>
              <a:prstClr val="white"/>
            </a:duotone>
          </a:blip>
          <a:stretch>
            <a:fillRect/>
          </a:stretch>
        </p:blipFill>
        <p:spPr>
          <a:xfrm>
            <a:off x="8508037" y="2921621"/>
            <a:ext cx="2194560" cy="2069465"/>
          </a:xfrm>
          <a:prstGeom prst="rect">
            <a:avLst/>
          </a:prstGeom>
        </p:spPr>
      </p:pic>
      <mc:AlternateContent xmlns:mc="http://schemas.openxmlformats.org/markup-compatibility/2006">
        <mc:Choice xmlns:a14="http://schemas.microsoft.com/office/drawing/2010/main" Requires="a14">
          <p:sp>
            <p:nvSpPr>
              <p:cNvPr id="2" name="矩形 1"/>
              <p:cNvSpPr/>
              <p:nvPr/>
            </p:nvSpPr>
            <p:spPr>
              <a:xfrm>
                <a:off x="1402753" y="3368595"/>
                <a:ext cx="6653809" cy="1175515"/>
              </a:xfrm>
              <a:prstGeom prst="rect">
                <a:avLst/>
              </a:prstGeom>
            </p:spPr>
            <p:txBody>
              <a:bodyPr wrap="none">
                <a:spAutoFit/>
              </a:bodyPr>
              <a:lstStyle/>
              <a:p>
                <a14:m>
                  <m:oMath xmlns:m="http://schemas.openxmlformats.org/officeDocument/2006/math">
                    <m:sSub>
                      <m:sSubPr>
                        <m:ctrlPr>
                          <a:rPr lang="zh-CN" altLang="zh-CN" sz="2400" b="1" i="1" smtClean="0">
                            <a:solidFill>
                              <a:srgbClr val="002060"/>
                            </a:solidFill>
                            <a:latin typeface="Cambria Math" panose="02040503050406030204" pitchFamily="18" charset="0"/>
                            <a:ea typeface="Cambria Math" panose="02040503050406030204" pitchFamily="18" charset="0"/>
                          </a:rPr>
                        </m:ctrlPr>
                      </m:sSubPr>
                      <m:e>
                        <m:r>
                          <a:rPr lang="en-US" altLang="zh-CN" sz="2400" b="1" i="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𝑬</m:t>
                        </m:r>
                      </m:e>
                      <m:sub>
                        <m:r>
                          <a:rPr lang="en-US" altLang="zh-CN" sz="2400" b="1" i="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𝑷</m:t>
                        </m:r>
                      </m:sub>
                    </m:sSub>
                    <m:r>
                      <a:rPr lang="en-US" altLang="zh-CN" sz="2400" b="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m:t>
                    </m:r>
                    <m:f>
                      <m:fPr>
                        <m:ctrlPr>
                          <a:rPr lang="zh-CN" altLang="zh-CN" sz="2400" b="1" i="1">
                            <a:solidFill>
                              <a:srgbClr val="002060"/>
                            </a:solidFill>
                            <a:effectLst/>
                            <a:latin typeface="Cambria Math" panose="02040503050406030204" pitchFamily="18" charset="0"/>
                            <a:ea typeface="Cambria Math" panose="02040503050406030204" pitchFamily="18" charset="0"/>
                          </a:rPr>
                        </m:ctrlPr>
                      </m:fPr>
                      <m:num>
                        <m:r>
                          <a:rPr lang="en-US" altLang="zh-CN" sz="24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𝜟</m:t>
                        </m:r>
                        <m:r>
                          <a:rPr lang="en-US" altLang="zh-CN" sz="24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𝑸</m:t>
                        </m:r>
                        <m:r>
                          <m:rPr>
                            <m:nor/>
                          </m:rPr>
                          <a:rPr lang="en-US" altLang="zh-CN" sz="24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m:t>
                        </m:r>
                        <m:r>
                          <a:rPr lang="en-US" altLang="zh-CN" sz="24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𝑸</m:t>
                        </m:r>
                      </m:num>
                      <m:den>
                        <m:r>
                          <a:rPr lang="en-US" altLang="zh-CN" sz="24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𝜟</m:t>
                        </m:r>
                        <m:r>
                          <a:rPr lang="en-US" altLang="zh-CN" sz="24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𝑷</m:t>
                        </m:r>
                        <m:r>
                          <m:rPr>
                            <m:nor/>
                          </m:rPr>
                          <a:rPr lang="en-US" altLang="zh-CN" sz="24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m:t>
                        </m:r>
                        <m:r>
                          <a:rPr lang="en-US" altLang="zh-CN" sz="24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𝑷</m:t>
                        </m:r>
                      </m:den>
                    </m:f>
                    <m:r>
                      <a:rPr lang="en-US" altLang="zh-CN" sz="2400" b="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m:t>
                    </m:r>
                    <m:f>
                      <m:fPr>
                        <m:ctrlPr>
                          <a:rPr lang="zh-CN" altLang="zh-CN" sz="2400" b="1" i="1">
                            <a:solidFill>
                              <a:srgbClr val="002060"/>
                            </a:solidFill>
                            <a:effectLst/>
                            <a:latin typeface="Cambria Math" panose="02040503050406030204" pitchFamily="18" charset="0"/>
                            <a:ea typeface="Cambria Math" panose="02040503050406030204" pitchFamily="18" charset="0"/>
                          </a:rPr>
                        </m:ctrlPr>
                      </m:fPr>
                      <m:num>
                        <m:r>
                          <m:rPr>
                            <m:nor/>
                          </m:rPr>
                          <a:rPr lang="zh-CN" altLang="zh-CN" sz="24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m:t>
                        </m:r>
                        <m:sSub>
                          <m:sSubPr>
                            <m:ctrlPr>
                              <a:rPr lang="zh-CN" altLang="zh-CN" sz="2400" b="1" i="1">
                                <a:solidFill>
                                  <a:srgbClr val="002060"/>
                                </a:solidFill>
                                <a:effectLst/>
                                <a:latin typeface="Cambria Math" panose="02040503050406030204" pitchFamily="18" charset="0"/>
                                <a:ea typeface="Cambria Math" panose="02040503050406030204" pitchFamily="18" charset="0"/>
                              </a:rPr>
                            </m:ctrlPr>
                          </m:sSubPr>
                          <m:e>
                            <m:r>
                              <a:rPr lang="en-US" altLang="zh-CN" sz="24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𝑸</m:t>
                            </m:r>
                          </m:e>
                          <m:sub>
                            <m:r>
                              <a:rPr lang="en-US" altLang="zh-CN" sz="24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𝟐</m:t>
                            </m:r>
                          </m:sub>
                        </m:sSub>
                        <m:r>
                          <m:rPr>
                            <m:nor/>
                          </m:rPr>
                          <a:rPr lang="en-US" altLang="zh-CN" sz="2400" b="1" i="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m:t>
                        </m:r>
                        <m:sSub>
                          <m:sSubPr>
                            <m:ctrlPr>
                              <a:rPr lang="zh-CN" altLang="zh-CN" sz="2400" b="1" i="1">
                                <a:solidFill>
                                  <a:srgbClr val="002060"/>
                                </a:solidFill>
                                <a:effectLst/>
                                <a:latin typeface="Cambria Math" panose="02040503050406030204" pitchFamily="18" charset="0"/>
                                <a:ea typeface="Cambria Math" panose="02040503050406030204" pitchFamily="18" charset="0"/>
                              </a:rPr>
                            </m:ctrlPr>
                          </m:sSubPr>
                          <m:e>
                            <m:r>
                              <a:rPr lang="en-US" altLang="zh-CN" sz="24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𝑸</m:t>
                            </m:r>
                          </m:e>
                          <m:sub>
                            <m:r>
                              <a:rPr lang="en-US" altLang="zh-CN" sz="24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𝟏</m:t>
                            </m:r>
                          </m:sub>
                        </m:sSub>
                        <m:r>
                          <m:rPr>
                            <m:nor/>
                          </m:rPr>
                          <a:rPr lang="zh-CN" altLang="zh-CN" sz="24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m:t>
                        </m:r>
                        <m:r>
                          <m:rPr>
                            <m:nor/>
                          </m:rPr>
                          <a:rPr lang="en-US" altLang="zh-CN" sz="24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m:t>
                        </m:r>
                        <m:f>
                          <m:fPr>
                            <m:ctrlPr>
                              <a:rPr lang="zh-CN" altLang="zh-CN" sz="2400" b="1" i="1">
                                <a:solidFill>
                                  <a:srgbClr val="002060"/>
                                </a:solidFill>
                                <a:effectLst/>
                                <a:latin typeface="Cambria Math" panose="02040503050406030204" pitchFamily="18" charset="0"/>
                                <a:ea typeface="Cambria Math" panose="02040503050406030204" pitchFamily="18" charset="0"/>
                              </a:rPr>
                            </m:ctrlPr>
                          </m:fPr>
                          <m:num>
                            <m:r>
                              <m:rPr>
                                <m:nor/>
                              </m:rPr>
                              <a:rPr lang="zh-CN" altLang="zh-CN" sz="2400" b="1">
                                <a:solidFill>
                                  <a:srgbClr val="002060"/>
                                </a:solidFill>
                                <a:effectLst/>
                                <a:latin typeface="微软雅黑 Light" panose="020B0502040204020203" pitchFamily="34" charset="-122"/>
                                <a:ea typeface="微软雅黑 Light" panose="020B0502040204020203" pitchFamily="34" charset="-122"/>
                                <a:cs typeface="Times New Roman" panose="02020603050405020304" pitchFamily="18" charset="0"/>
                              </a:rPr>
                              <m:t>（</m:t>
                            </m:r>
                            <m:sSub>
                              <m:sSubPr>
                                <m:ctrlPr>
                                  <a:rPr lang="zh-CN" altLang="zh-CN" sz="2400" b="1" i="1">
                                    <a:solidFill>
                                      <a:srgbClr val="002060"/>
                                    </a:solidFill>
                                    <a:effectLst/>
                                    <a:latin typeface="Cambria Math" panose="02040503050406030204" pitchFamily="18" charset="0"/>
                                    <a:ea typeface="Cambria Math" panose="02040503050406030204" pitchFamily="18" charset="0"/>
                                  </a:rPr>
                                </m:ctrlPr>
                              </m:sSubPr>
                              <m:e>
                                <m:r>
                                  <a:rPr lang="en-US" altLang="zh-CN" sz="2400" b="1" i="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𝑸</m:t>
                                </m:r>
                              </m:e>
                              <m:sub>
                                <m:r>
                                  <a:rPr lang="en-US" altLang="zh-CN" sz="2400" b="1" i="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𝟏</m:t>
                                </m:r>
                              </m:sub>
                            </m:sSub>
                            <m:r>
                              <a:rPr lang="en-US" altLang="zh-CN" sz="2400" b="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m:t>
                            </m:r>
                            <m:sSub>
                              <m:sSubPr>
                                <m:ctrlPr>
                                  <a:rPr lang="zh-CN" altLang="zh-CN" sz="2400" b="1" i="1">
                                    <a:solidFill>
                                      <a:srgbClr val="002060"/>
                                    </a:solidFill>
                                    <a:effectLst/>
                                    <a:latin typeface="Cambria Math" panose="02040503050406030204" pitchFamily="18" charset="0"/>
                                    <a:ea typeface="Cambria Math" panose="02040503050406030204" pitchFamily="18" charset="0"/>
                                  </a:rPr>
                                </m:ctrlPr>
                              </m:sSubPr>
                              <m:e>
                                <m:r>
                                  <a:rPr lang="en-US" altLang="zh-CN" sz="2400" b="1" i="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𝑸</m:t>
                                </m:r>
                              </m:e>
                              <m:sub>
                                <m:r>
                                  <a:rPr lang="en-US" altLang="zh-CN" sz="2400" b="1" i="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𝟐</m:t>
                                </m:r>
                              </m:sub>
                            </m:sSub>
                            <m:r>
                              <m:rPr>
                                <m:nor/>
                              </m:rPr>
                              <a:rPr lang="zh-CN" altLang="zh-CN" sz="2400" b="1">
                                <a:solidFill>
                                  <a:srgbClr val="002060"/>
                                </a:solidFill>
                                <a:effectLst/>
                                <a:latin typeface="微软雅黑 Light" panose="020B0502040204020203" pitchFamily="34" charset="-122"/>
                                <a:ea typeface="微软雅黑 Light" panose="020B0502040204020203" pitchFamily="34" charset="-122"/>
                                <a:cs typeface="Times New Roman" panose="02020603050405020304" pitchFamily="18" charset="0"/>
                              </a:rPr>
                              <m:t>）</m:t>
                            </m:r>
                          </m:num>
                          <m:den>
                            <m:r>
                              <a:rPr lang="en-US" altLang="zh-CN" sz="2400" b="1" i="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𝟐</m:t>
                            </m:r>
                          </m:den>
                        </m:f>
                      </m:num>
                      <m:den>
                        <m:r>
                          <m:rPr>
                            <m:nor/>
                          </m:rPr>
                          <a:rPr lang="zh-CN" altLang="zh-CN" sz="24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m:t>
                        </m:r>
                        <m:sSub>
                          <m:sSubPr>
                            <m:ctrlPr>
                              <a:rPr lang="zh-CN" altLang="zh-CN" sz="2400" b="1" i="1">
                                <a:solidFill>
                                  <a:srgbClr val="002060"/>
                                </a:solidFill>
                                <a:effectLst/>
                                <a:latin typeface="Cambria Math" panose="02040503050406030204" pitchFamily="18" charset="0"/>
                                <a:ea typeface="Cambria Math" panose="02040503050406030204" pitchFamily="18" charset="0"/>
                              </a:rPr>
                            </m:ctrlPr>
                          </m:sSubPr>
                          <m:e>
                            <m:r>
                              <a:rPr lang="en-US" altLang="zh-CN" sz="24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𝑷</m:t>
                            </m:r>
                          </m:e>
                          <m:sub>
                            <m:r>
                              <a:rPr lang="en-US" altLang="zh-CN" sz="24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𝟐</m:t>
                            </m:r>
                          </m:sub>
                        </m:sSub>
                        <m:r>
                          <m:rPr>
                            <m:nor/>
                          </m:rPr>
                          <a:rPr lang="en-US" altLang="zh-CN" sz="2400" b="1" i="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m:t>
                        </m:r>
                        <m:sSub>
                          <m:sSubPr>
                            <m:ctrlPr>
                              <a:rPr lang="zh-CN" altLang="zh-CN" sz="2400" b="1" i="1">
                                <a:solidFill>
                                  <a:srgbClr val="002060"/>
                                </a:solidFill>
                                <a:effectLst/>
                                <a:latin typeface="Cambria Math" panose="02040503050406030204" pitchFamily="18" charset="0"/>
                                <a:ea typeface="Cambria Math" panose="02040503050406030204" pitchFamily="18" charset="0"/>
                              </a:rPr>
                            </m:ctrlPr>
                          </m:sSubPr>
                          <m:e>
                            <m:r>
                              <a:rPr lang="en-US" altLang="zh-CN" sz="24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𝑷</m:t>
                            </m:r>
                          </m:e>
                          <m:sub>
                            <m:r>
                              <a:rPr lang="en-US" altLang="zh-CN" sz="24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𝟏</m:t>
                            </m:r>
                          </m:sub>
                        </m:sSub>
                        <m:r>
                          <m:rPr>
                            <m:nor/>
                          </m:rPr>
                          <a:rPr lang="zh-CN" altLang="zh-CN" sz="24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m:t>
                        </m:r>
                        <m:r>
                          <m:rPr>
                            <m:nor/>
                          </m:rPr>
                          <a:rPr lang="en-US" altLang="zh-CN" sz="24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m:t>
                        </m:r>
                        <m:f>
                          <m:fPr>
                            <m:ctrlPr>
                              <a:rPr lang="zh-CN" altLang="zh-CN" sz="2400" b="1" i="1">
                                <a:solidFill>
                                  <a:srgbClr val="002060"/>
                                </a:solidFill>
                                <a:effectLst/>
                                <a:latin typeface="Cambria Math" panose="02040503050406030204" pitchFamily="18" charset="0"/>
                                <a:ea typeface="Cambria Math" panose="02040503050406030204" pitchFamily="18" charset="0"/>
                              </a:rPr>
                            </m:ctrlPr>
                          </m:fPr>
                          <m:num>
                            <m:r>
                              <m:rPr>
                                <m:nor/>
                              </m:rPr>
                              <a:rPr lang="zh-CN" altLang="zh-CN" sz="2400" b="1">
                                <a:solidFill>
                                  <a:srgbClr val="002060"/>
                                </a:solidFill>
                                <a:effectLst/>
                                <a:latin typeface="微软雅黑 Light" panose="020B0502040204020203" pitchFamily="34" charset="-122"/>
                                <a:ea typeface="微软雅黑 Light" panose="020B0502040204020203" pitchFamily="34" charset="-122"/>
                                <a:cs typeface="Times New Roman" panose="02020603050405020304" pitchFamily="18" charset="0"/>
                              </a:rPr>
                              <m:t>（</m:t>
                            </m:r>
                            <m:sSub>
                              <m:sSubPr>
                                <m:ctrlPr>
                                  <a:rPr lang="zh-CN" altLang="zh-CN" sz="2400" b="1" i="1">
                                    <a:solidFill>
                                      <a:srgbClr val="002060"/>
                                    </a:solidFill>
                                    <a:effectLst/>
                                    <a:latin typeface="Cambria Math" panose="02040503050406030204" pitchFamily="18" charset="0"/>
                                    <a:ea typeface="Cambria Math" panose="02040503050406030204" pitchFamily="18" charset="0"/>
                                  </a:rPr>
                                </m:ctrlPr>
                              </m:sSubPr>
                              <m:e>
                                <m:r>
                                  <a:rPr lang="en-US" altLang="zh-CN" sz="2400" b="1" i="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𝑷</m:t>
                                </m:r>
                              </m:e>
                              <m:sub>
                                <m:r>
                                  <a:rPr lang="en-US" altLang="zh-CN" sz="2400" b="1" i="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𝟏</m:t>
                                </m:r>
                              </m:sub>
                            </m:sSub>
                            <m:r>
                              <a:rPr lang="en-US" altLang="zh-CN" sz="2400" b="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m:t>
                            </m:r>
                            <m:sSub>
                              <m:sSubPr>
                                <m:ctrlPr>
                                  <a:rPr lang="zh-CN" altLang="zh-CN" sz="2400" b="1" i="1">
                                    <a:solidFill>
                                      <a:srgbClr val="002060"/>
                                    </a:solidFill>
                                    <a:effectLst/>
                                    <a:latin typeface="Cambria Math" panose="02040503050406030204" pitchFamily="18" charset="0"/>
                                    <a:ea typeface="Cambria Math" panose="02040503050406030204" pitchFamily="18" charset="0"/>
                                  </a:rPr>
                                </m:ctrlPr>
                              </m:sSubPr>
                              <m:e>
                                <m:r>
                                  <a:rPr lang="en-US" altLang="zh-CN" sz="2400" b="1" i="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𝑷</m:t>
                                </m:r>
                              </m:e>
                              <m:sub>
                                <m:r>
                                  <a:rPr lang="en-US" altLang="zh-CN" sz="2400" b="1" i="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𝟐</m:t>
                                </m:r>
                              </m:sub>
                            </m:sSub>
                            <m:r>
                              <m:rPr>
                                <m:nor/>
                              </m:rPr>
                              <a:rPr lang="zh-CN" altLang="zh-CN" sz="2400" b="1">
                                <a:solidFill>
                                  <a:srgbClr val="002060"/>
                                </a:solidFill>
                                <a:effectLst/>
                                <a:latin typeface="微软雅黑 Light" panose="020B0502040204020203" pitchFamily="34" charset="-122"/>
                                <a:ea typeface="微软雅黑 Light" panose="020B0502040204020203" pitchFamily="34" charset="-122"/>
                                <a:cs typeface="Times New Roman" panose="02020603050405020304" pitchFamily="18" charset="0"/>
                              </a:rPr>
                              <m:t>）</m:t>
                            </m:r>
                          </m:num>
                          <m:den>
                            <m:r>
                              <a:rPr lang="en-US" altLang="zh-CN" sz="2400" b="1" i="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𝟐</m:t>
                            </m:r>
                          </m:den>
                        </m:f>
                      </m:den>
                    </m:f>
                  </m:oMath>
                </a14:m>
                <a:r>
                  <a:rPr lang="en-US" altLang="zh-CN" sz="2400" b="1" dirty="0">
                    <a:solidFill>
                      <a:srgbClr val="002060"/>
                    </a:solidFill>
                    <a:effectLst/>
                    <a:latin typeface="微软雅黑 Light" panose="020B0502040204020203" pitchFamily="34" charset="-122"/>
                    <a:ea typeface="微软雅黑 Light" panose="020B0502040204020203" pitchFamily="34" charset="-122"/>
                    <a:cs typeface="Times New Roman" panose="02020603050405020304" pitchFamily="18" charset="0"/>
                  </a:rPr>
                  <a:t>=</a:t>
                </a:r>
                <a14:m>
                  <m:oMath xmlns:m="http://schemas.openxmlformats.org/officeDocument/2006/math">
                    <m:f>
                      <m:fPr>
                        <m:ctrlPr>
                          <a:rPr lang="zh-CN" altLang="zh-CN" sz="2400" b="1" i="1">
                            <a:solidFill>
                              <a:srgbClr val="002060"/>
                            </a:solidFill>
                            <a:effectLst/>
                            <a:latin typeface="Cambria Math" panose="02040503050406030204" pitchFamily="18" charset="0"/>
                            <a:ea typeface="Cambria Math" panose="02040503050406030204" pitchFamily="18" charset="0"/>
                          </a:rPr>
                        </m:ctrlPr>
                      </m:fPr>
                      <m:num>
                        <m:sSub>
                          <m:sSubPr>
                            <m:ctrlPr>
                              <a:rPr lang="zh-CN" altLang="zh-CN" sz="2400" b="1" i="1">
                                <a:solidFill>
                                  <a:srgbClr val="002060"/>
                                </a:solidFill>
                                <a:effectLst/>
                                <a:latin typeface="Cambria Math" panose="02040503050406030204" pitchFamily="18" charset="0"/>
                                <a:ea typeface="Cambria Math" panose="02040503050406030204" pitchFamily="18" charset="0"/>
                              </a:rPr>
                            </m:ctrlPr>
                          </m:sSubPr>
                          <m:e>
                            <m:r>
                              <a:rPr lang="en-US" altLang="zh-CN" sz="24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𝑸</m:t>
                            </m:r>
                          </m:e>
                          <m:sub>
                            <m:r>
                              <a:rPr lang="en-US" altLang="zh-CN" sz="24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𝟐</m:t>
                            </m:r>
                          </m:sub>
                        </m:sSub>
                        <m:r>
                          <m:rPr>
                            <m:nor/>
                          </m:rPr>
                          <a:rPr lang="en-US" altLang="zh-CN" sz="2400" b="1" i="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m:t>
                        </m:r>
                        <m:sSub>
                          <m:sSubPr>
                            <m:ctrlPr>
                              <a:rPr lang="zh-CN" altLang="zh-CN" sz="2400" b="1" i="1">
                                <a:solidFill>
                                  <a:srgbClr val="002060"/>
                                </a:solidFill>
                                <a:effectLst/>
                                <a:latin typeface="Cambria Math" panose="02040503050406030204" pitchFamily="18" charset="0"/>
                                <a:ea typeface="Cambria Math" panose="02040503050406030204" pitchFamily="18" charset="0"/>
                              </a:rPr>
                            </m:ctrlPr>
                          </m:sSubPr>
                          <m:e>
                            <m:r>
                              <a:rPr lang="en-US" altLang="zh-CN" sz="24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𝑸</m:t>
                            </m:r>
                          </m:e>
                          <m:sub>
                            <m:r>
                              <a:rPr lang="en-US" altLang="zh-CN" sz="24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𝟏</m:t>
                            </m:r>
                          </m:sub>
                        </m:sSub>
                      </m:num>
                      <m:den>
                        <m:sSub>
                          <m:sSubPr>
                            <m:ctrlPr>
                              <a:rPr lang="zh-CN" altLang="zh-CN" sz="2400" b="1" i="1">
                                <a:solidFill>
                                  <a:srgbClr val="002060"/>
                                </a:solidFill>
                                <a:effectLst/>
                                <a:latin typeface="Cambria Math" panose="02040503050406030204" pitchFamily="18" charset="0"/>
                                <a:ea typeface="Cambria Math" panose="02040503050406030204" pitchFamily="18" charset="0"/>
                              </a:rPr>
                            </m:ctrlPr>
                          </m:sSubPr>
                          <m:e>
                            <m:r>
                              <a:rPr lang="en-US" altLang="zh-CN" sz="24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𝑷</m:t>
                            </m:r>
                          </m:e>
                          <m:sub>
                            <m:r>
                              <a:rPr lang="en-US" altLang="zh-CN" sz="24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𝟐</m:t>
                            </m:r>
                          </m:sub>
                        </m:sSub>
                        <m:r>
                          <m:rPr>
                            <m:nor/>
                          </m:rPr>
                          <a:rPr lang="en-US" altLang="zh-CN" sz="2400" b="1" i="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m:t>
                        </m:r>
                        <m:sSub>
                          <m:sSubPr>
                            <m:ctrlPr>
                              <a:rPr lang="zh-CN" altLang="zh-CN" sz="2400" b="1" i="1">
                                <a:solidFill>
                                  <a:srgbClr val="002060"/>
                                </a:solidFill>
                                <a:effectLst/>
                                <a:latin typeface="Cambria Math" panose="02040503050406030204" pitchFamily="18" charset="0"/>
                                <a:ea typeface="Cambria Math" panose="02040503050406030204" pitchFamily="18" charset="0"/>
                              </a:rPr>
                            </m:ctrlPr>
                          </m:sSubPr>
                          <m:e>
                            <m:r>
                              <a:rPr lang="en-US" altLang="zh-CN" sz="24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𝑷</m:t>
                            </m:r>
                          </m:e>
                          <m:sub>
                            <m:r>
                              <a:rPr lang="en-US" altLang="zh-CN" sz="24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𝟏</m:t>
                            </m:r>
                          </m:sub>
                        </m:sSub>
                      </m:den>
                    </m:f>
                    <m:r>
                      <m:rPr>
                        <m:nor/>
                      </m:rPr>
                      <a:rPr lang="en-US" altLang="zh-CN" sz="2400" b="1">
                        <a:solidFill>
                          <a:srgbClr val="002060"/>
                        </a:solidFill>
                        <a:effectLst/>
                        <a:latin typeface="微软雅黑 Light" panose="020B0502040204020203" pitchFamily="34" charset="-122"/>
                        <a:ea typeface="微软雅黑 Light" panose="020B0502040204020203" pitchFamily="34" charset="-122"/>
                        <a:cs typeface="Times New Roman" panose="02020603050405020304" pitchFamily="18" charset="0"/>
                      </a:rPr>
                      <m:t>·</m:t>
                    </m:r>
                    <m:f>
                      <m:fPr>
                        <m:ctrlPr>
                          <a:rPr lang="zh-CN" altLang="zh-CN" sz="2400" b="1" i="1">
                            <a:solidFill>
                              <a:srgbClr val="002060"/>
                            </a:solidFill>
                            <a:effectLst/>
                            <a:latin typeface="Cambria Math" panose="02040503050406030204" pitchFamily="18" charset="0"/>
                            <a:ea typeface="Cambria Math" panose="02040503050406030204" pitchFamily="18" charset="0"/>
                          </a:rPr>
                        </m:ctrlPr>
                      </m:fPr>
                      <m:num>
                        <m:sSub>
                          <m:sSubPr>
                            <m:ctrlPr>
                              <a:rPr lang="zh-CN" altLang="zh-CN" sz="2400" b="1" i="1">
                                <a:solidFill>
                                  <a:srgbClr val="002060"/>
                                </a:solidFill>
                                <a:effectLst/>
                                <a:latin typeface="Cambria Math" panose="02040503050406030204" pitchFamily="18" charset="0"/>
                                <a:ea typeface="Cambria Math" panose="02040503050406030204" pitchFamily="18" charset="0"/>
                              </a:rPr>
                            </m:ctrlPr>
                          </m:sSubPr>
                          <m:e>
                            <m:r>
                              <a:rPr lang="en-US" altLang="zh-CN" sz="24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𝑷</m:t>
                            </m:r>
                          </m:e>
                          <m:sub>
                            <m:r>
                              <a:rPr lang="en-US" altLang="zh-CN" sz="24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𝟏</m:t>
                            </m:r>
                          </m:sub>
                        </m:sSub>
                        <m:r>
                          <a:rPr lang="en-US" altLang="zh-CN" sz="2400" b="1">
                            <a:solidFill>
                              <a:srgbClr val="002060"/>
                            </a:solidFill>
                            <a:latin typeface="Cambria Math" panose="02040503050406030204" pitchFamily="18" charset="0"/>
                            <a:ea typeface="宋体" panose="02010600030101010101" pitchFamily="2" charset="-122"/>
                            <a:cs typeface="Times New Roman" panose="02020603050405020304" pitchFamily="18" charset="0"/>
                          </a:rPr>
                          <m:t>+</m:t>
                        </m:r>
                        <m:sSub>
                          <m:sSubPr>
                            <m:ctrlPr>
                              <a:rPr lang="zh-CN" altLang="zh-CN" sz="2400" b="1" i="1">
                                <a:solidFill>
                                  <a:srgbClr val="002060"/>
                                </a:solidFill>
                                <a:effectLst/>
                                <a:latin typeface="Cambria Math" panose="02040503050406030204" pitchFamily="18" charset="0"/>
                                <a:ea typeface="Cambria Math" panose="02040503050406030204" pitchFamily="18" charset="0"/>
                              </a:rPr>
                            </m:ctrlPr>
                          </m:sSubPr>
                          <m:e>
                            <m:r>
                              <a:rPr lang="en-US" altLang="zh-CN" sz="24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𝑷</m:t>
                            </m:r>
                          </m:e>
                          <m:sub>
                            <m:r>
                              <a:rPr lang="en-US" altLang="zh-CN" sz="24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𝟐</m:t>
                            </m:r>
                          </m:sub>
                        </m:sSub>
                      </m:num>
                      <m:den>
                        <m:sSub>
                          <m:sSubPr>
                            <m:ctrlPr>
                              <a:rPr lang="zh-CN" altLang="zh-CN" sz="2400" b="1" i="1">
                                <a:solidFill>
                                  <a:srgbClr val="002060"/>
                                </a:solidFill>
                                <a:effectLst/>
                                <a:latin typeface="Cambria Math" panose="02040503050406030204" pitchFamily="18" charset="0"/>
                                <a:ea typeface="Cambria Math" panose="02040503050406030204" pitchFamily="18" charset="0"/>
                              </a:rPr>
                            </m:ctrlPr>
                          </m:sSubPr>
                          <m:e>
                            <m:r>
                              <a:rPr lang="en-US" altLang="zh-CN" sz="24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𝑸</m:t>
                            </m:r>
                          </m:e>
                          <m:sub>
                            <m:r>
                              <a:rPr lang="en-US" altLang="zh-CN" sz="24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𝟏</m:t>
                            </m:r>
                          </m:sub>
                        </m:sSub>
                        <m:r>
                          <a:rPr lang="en-US" altLang="zh-CN" sz="2400" b="1">
                            <a:solidFill>
                              <a:srgbClr val="002060"/>
                            </a:solidFill>
                            <a:latin typeface="Cambria Math" panose="02040503050406030204" pitchFamily="18" charset="0"/>
                            <a:ea typeface="宋体" panose="02010600030101010101" pitchFamily="2" charset="-122"/>
                            <a:cs typeface="Times New Roman" panose="02020603050405020304" pitchFamily="18" charset="0"/>
                          </a:rPr>
                          <m:t>+</m:t>
                        </m:r>
                        <m:sSub>
                          <m:sSubPr>
                            <m:ctrlPr>
                              <a:rPr lang="zh-CN" altLang="zh-CN" sz="2400" b="1" i="1">
                                <a:solidFill>
                                  <a:srgbClr val="002060"/>
                                </a:solidFill>
                                <a:effectLst/>
                                <a:latin typeface="Cambria Math" panose="02040503050406030204" pitchFamily="18" charset="0"/>
                                <a:ea typeface="Cambria Math" panose="02040503050406030204" pitchFamily="18" charset="0"/>
                              </a:rPr>
                            </m:ctrlPr>
                          </m:sSubPr>
                          <m:e>
                            <m:r>
                              <a:rPr lang="en-US" altLang="zh-CN" sz="24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𝑸</m:t>
                            </m:r>
                          </m:e>
                          <m:sub>
                            <m:r>
                              <a:rPr lang="en-US" altLang="zh-CN" sz="24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𝟐</m:t>
                            </m:r>
                          </m:sub>
                        </m:sSub>
                      </m:den>
                    </m:f>
                  </m:oMath>
                </a14:m>
                <a:endParaRPr lang="zh-CN" altLang="en-US" sz="2400" b="1"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2" name="矩形 1"/>
              <p:cNvSpPr>
                <a:spLocks noRot="1" noChangeAspect="1" noMove="1" noResize="1" noEditPoints="1" noAdjustHandles="1" noChangeArrowheads="1" noChangeShapeType="1" noTextEdit="1"/>
              </p:cNvSpPr>
              <p:nvPr/>
            </p:nvSpPr>
            <p:spPr>
              <a:xfrm>
                <a:off x="1402753" y="3368595"/>
                <a:ext cx="6653809" cy="1175515"/>
              </a:xfrm>
              <a:prstGeom prst="rect">
                <a:avLst/>
              </a:prstGeom>
              <a:blipFill rotWithShape="1">
                <a:blip r:embed="rId2"/>
                <a:stretch>
                  <a:fillRect l="-1" t="-47" r="-3364" b="4"/>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需求的价格弹性</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一、价格弹性的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计算</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2" name="矩形 1"/>
              <p:cNvSpPr/>
              <p:nvPr/>
            </p:nvSpPr>
            <p:spPr>
              <a:xfrm>
                <a:off x="660506" y="2504351"/>
                <a:ext cx="10912369" cy="2380139"/>
              </a:xfrm>
              <a:prstGeom prst="rect">
                <a:avLst/>
              </a:prstGeom>
            </p:spPr>
            <p:txBody>
              <a:bodyPr wrap="square">
                <a:spAutoFit/>
              </a:bodyPr>
              <a:lstStyle/>
              <a:p>
                <a:pPr indent="457200">
                  <a:spcAft>
                    <a:spcPts val="0"/>
                  </a:spcAft>
                </a:pPr>
                <a:r>
                  <a:rPr lang="zh-CN"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2-1</a:t>
                </a:r>
                <a:endParaRPr lang="en-US" altLang="zh-CN" sz="24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假定某企业的需求曲线方程为：</a:t>
                </a:r>
                <a:r>
                  <a:rPr lang="en-US" altLang="zh-CN" i="1" dirty="0" smtClean="0">
                    <a:solidFill>
                      <a:srgbClr val="002060"/>
                    </a:solidFill>
                    <a:latin typeface="微软雅黑 Light" panose="020B0502040204020203" pitchFamily="34" charset="-122"/>
                    <a:ea typeface="微软雅黑 Light" panose="020B0502040204020203" pitchFamily="34" charset="-122"/>
                  </a:rPr>
                  <a:t>Q=</a:t>
                </a:r>
                <a:r>
                  <a:rPr lang="en-US" altLang="zh-CN" dirty="0" smtClean="0">
                    <a:solidFill>
                      <a:srgbClr val="002060"/>
                    </a:solidFill>
                    <a:latin typeface="微软雅黑 Light" panose="020B0502040204020203" pitchFamily="34" charset="-122"/>
                    <a:ea typeface="微软雅黑 Light" panose="020B0502040204020203" pitchFamily="34" charset="-122"/>
                  </a:rPr>
                  <a:t>30</a:t>
                </a:r>
                <a:r>
                  <a:rPr lang="en-US" altLang="zh-CN" i="1" dirty="0" smtClean="0">
                    <a:solidFill>
                      <a:srgbClr val="002060"/>
                    </a:solidFill>
                    <a:latin typeface="微软雅黑 Light" panose="020B0502040204020203" pitchFamily="34" charset="-122"/>
                    <a:ea typeface="微软雅黑 Light" panose="020B0502040204020203" pitchFamily="34" charset="-122"/>
                  </a:rPr>
                  <a:t>-</a:t>
                </a:r>
                <a:r>
                  <a:rPr lang="en-US" altLang="zh-CN" dirty="0" smtClean="0">
                    <a:solidFill>
                      <a:srgbClr val="002060"/>
                    </a:solidFill>
                    <a:latin typeface="微软雅黑 Light" panose="020B0502040204020203" pitchFamily="34" charset="-122"/>
                    <a:ea typeface="微软雅黑 Light" panose="020B0502040204020203" pitchFamily="34" charset="-122"/>
                  </a:rPr>
                  <a:t>5</a:t>
                </a:r>
                <a:r>
                  <a:rPr lang="en-US" altLang="zh-CN" i="1" dirty="0" smtClean="0">
                    <a:solidFill>
                      <a:srgbClr val="002060"/>
                    </a:solidFill>
                    <a:latin typeface="微软雅黑 Light" panose="020B0502040204020203" pitchFamily="34" charset="-122"/>
                    <a:ea typeface="微软雅黑 Light" panose="020B0502040204020203" pitchFamily="34" charset="-122"/>
                  </a:rPr>
                  <a:t>P</a:t>
                </a:r>
                <a:r>
                  <a:rPr lang="zh-CN" altLang="zh-CN" dirty="0" smtClean="0">
                    <a:solidFill>
                      <a:srgbClr val="002060"/>
                    </a:solidFill>
                    <a:latin typeface="微软雅黑 Light" panose="020B0502040204020203" pitchFamily="34" charset="-122"/>
                    <a:ea typeface="微软雅黑 Light" panose="020B0502040204020203" pitchFamily="34" charset="-122"/>
                  </a:rPr>
                  <a:t>。求</a:t>
                </a:r>
                <a:r>
                  <a:rPr lang="en-US" altLang="zh-CN" i="1" dirty="0" smtClean="0">
                    <a:solidFill>
                      <a:srgbClr val="002060"/>
                    </a:solidFill>
                    <a:latin typeface="微软雅黑 Light" panose="020B0502040204020203" pitchFamily="34" charset="-122"/>
                    <a:ea typeface="微软雅黑 Light" panose="020B0502040204020203" pitchFamily="34" charset="-122"/>
                  </a:rPr>
                  <a:t>P=</a:t>
                </a:r>
                <a:r>
                  <a:rPr lang="en-US" altLang="zh-CN" dirty="0" smtClean="0">
                    <a:solidFill>
                      <a:srgbClr val="002060"/>
                    </a:solidFill>
                    <a:latin typeface="微软雅黑 Light" panose="020B0502040204020203" pitchFamily="34" charset="-122"/>
                    <a:ea typeface="微软雅黑 Light" panose="020B0502040204020203" pitchFamily="34" charset="-122"/>
                  </a:rPr>
                  <a:t>2</a:t>
                </a:r>
                <a:r>
                  <a:rPr lang="zh-CN" altLang="zh-CN" dirty="0" smtClean="0">
                    <a:solidFill>
                      <a:srgbClr val="002060"/>
                    </a:solidFill>
                    <a:latin typeface="微软雅黑 Light" panose="020B0502040204020203" pitchFamily="34" charset="-122"/>
                    <a:ea typeface="微软雅黑 Light" panose="020B0502040204020203" pitchFamily="34" charset="-122"/>
                  </a:rPr>
                  <a:t>，</a:t>
                </a:r>
                <a:r>
                  <a:rPr lang="en-US" altLang="zh-CN" i="1" dirty="0" smtClean="0">
                    <a:solidFill>
                      <a:srgbClr val="002060"/>
                    </a:solidFill>
                    <a:latin typeface="微软雅黑 Light" panose="020B0502040204020203" pitchFamily="34" charset="-122"/>
                    <a:ea typeface="微软雅黑 Light" panose="020B0502040204020203" pitchFamily="34" charset="-122"/>
                  </a:rPr>
                  <a:t>Q=</a:t>
                </a:r>
                <a:r>
                  <a:rPr lang="en-US" altLang="zh-CN" dirty="0" smtClean="0">
                    <a:solidFill>
                      <a:srgbClr val="002060"/>
                    </a:solidFill>
                    <a:latin typeface="微软雅黑 Light" panose="020B0502040204020203" pitchFamily="34" charset="-122"/>
                    <a:ea typeface="微软雅黑 Light" panose="020B0502040204020203" pitchFamily="34" charset="-122"/>
                  </a:rPr>
                  <a:t>20</a:t>
                </a:r>
                <a:r>
                  <a:rPr lang="zh-CN" altLang="zh-CN" dirty="0" smtClean="0">
                    <a:solidFill>
                      <a:srgbClr val="002060"/>
                    </a:solidFill>
                    <a:latin typeface="微软雅黑 Light" panose="020B0502040204020203" pitchFamily="34" charset="-122"/>
                    <a:ea typeface="微软雅黑 Light" panose="020B0502040204020203" pitchFamily="34" charset="-122"/>
                  </a:rPr>
                  <a:t>处的点价格弹性。</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en-US" altLang="zh-CN" dirty="0">
                    <a:solidFill>
                      <a:srgbClr val="002060"/>
                    </a:solidFill>
                  </a:rPr>
                  <a:t>        </a:t>
                </a:r>
                <a14:m>
                  <m:oMath xmlns:m="http://schemas.openxmlformats.org/officeDocument/2006/math">
                    <m:f>
                      <m:fPr>
                        <m:ctrlPr>
                          <a:rPr lang="zh-CN" altLang="zh-CN" i="1">
                            <a:solidFill>
                              <a:srgbClr val="002060"/>
                            </a:solidFill>
                            <a:latin typeface="Cambria Math" panose="02040503050406030204" pitchFamily="18" charset="0"/>
                          </a:rPr>
                        </m:ctrlPr>
                      </m:fPr>
                      <m:num>
                        <m:r>
                          <m:rPr>
                            <m:sty m:val="p"/>
                          </m:rPr>
                          <a:rPr lang="en-US" altLang="zh-CN">
                            <a:solidFill>
                              <a:srgbClr val="002060"/>
                            </a:solidFill>
                            <a:latin typeface="Cambria Math" panose="02040503050406030204" pitchFamily="18" charset="0"/>
                          </a:rPr>
                          <m:t>d</m:t>
                        </m:r>
                        <m:r>
                          <a:rPr lang="en-US" altLang="zh-CN" i="1">
                            <a:solidFill>
                              <a:srgbClr val="002060"/>
                            </a:solidFill>
                            <a:latin typeface="Cambria Math" panose="02040503050406030204" pitchFamily="18" charset="0"/>
                          </a:rPr>
                          <m:t>𝑄</m:t>
                        </m:r>
                      </m:num>
                      <m:den>
                        <m:r>
                          <m:rPr>
                            <m:sty m:val="p"/>
                          </m:rPr>
                          <a:rPr lang="en-US" altLang="zh-CN">
                            <a:solidFill>
                              <a:srgbClr val="002060"/>
                            </a:solidFill>
                            <a:latin typeface="Cambria Math" panose="02040503050406030204" pitchFamily="18" charset="0"/>
                          </a:rPr>
                          <m:t>d</m:t>
                        </m:r>
                        <m:r>
                          <a:rPr lang="en-US" altLang="zh-CN" i="1">
                            <a:solidFill>
                              <a:srgbClr val="002060"/>
                            </a:solidFill>
                            <a:latin typeface="Cambria Math" panose="02040503050406030204" pitchFamily="18" charset="0"/>
                          </a:rPr>
                          <m:t>𝑃</m:t>
                        </m:r>
                      </m:den>
                    </m:f>
                  </m:oMath>
                </a14:m>
                <a:r>
                  <a:rPr lang="en-US" altLang="zh-CN" dirty="0">
                    <a:solidFill>
                      <a:srgbClr val="002060"/>
                    </a:solidFill>
                    <a:latin typeface="微软雅黑 Light" panose="020B0502040204020203" pitchFamily="34" charset="-122"/>
                    <a:ea typeface="微软雅黑 Light" panose="020B0502040204020203" pitchFamily="34" charset="-122"/>
                  </a:rPr>
                  <a:t>=-5</a:t>
                </a:r>
                <a:endParaRPr lang="en-US" altLang="zh-CN" i="1" dirty="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en-US" altLang="zh-CN" dirty="0">
                    <a:solidFill>
                      <a:srgbClr val="002060"/>
                    </a:solidFill>
                  </a:rPr>
                  <a:t>        </a:t>
                </a:r>
                <a14:m>
                  <m:oMath xmlns:m="http://schemas.openxmlformats.org/officeDocument/2006/math">
                    <m:sSub>
                      <m:sSubPr>
                        <m:ctrlPr>
                          <a:rPr lang="zh-CN" altLang="zh-CN" i="1">
                            <a:solidFill>
                              <a:srgbClr val="002060"/>
                            </a:solidFill>
                            <a:latin typeface="Cambria Math" panose="02040503050406030204" pitchFamily="18" charset="0"/>
                          </a:rPr>
                        </m:ctrlPr>
                      </m:sSubPr>
                      <m:e>
                        <m:r>
                          <a:rPr lang="en-US" altLang="zh-CN" i="1">
                            <a:solidFill>
                              <a:srgbClr val="002060"/>
                            </a:solidFill>
                            <a:latin typeface="Cambria Math" panose="02040503050406030204" pitchFamily="18" charset="0"/>
                          </a:rPr>
                          <m:t>𝜀</m:t>
                        </m:r>
                      </m:e>
                      <m:sub>
                        <m:r>
                          <a:rPr lang="en-US" altLang="zh-CN" i="1">
                            <a:solidFill>
                              <a:srgbClr val="002060"/>
                            </a:solidFill>
                            <a:latin typeface="Cambria Math" panose="02040503050406030204" pitchFamily="18" charset="0"/>
                          </a:rPr>
                          <m:t>𝑃</m:t>
                        </m:r>
                      </m:sub>
                    </m:sSub>
                    <m:r>
                      <a:rPr lang="en-US" altLang="zh-CN">
                        <a:solidFill>
                          <a:srgbClr val="002060"/>
                        </a:solidFill>
                        <a:latin typeface="Cambria Math" panose="02040503050406030204" pitchFamily="18" charset="0"/>
                      </a:rPr>
                      <m:t>=</m:t>
                    </m:r>
                    <m:f>
                      <m:fPr>
                        <m:ctrlPr>
                          <a:rPr lang="zh-CN" altLang="zh-CN" i="1">
                            <a:solidFill>
                              <a:srgbClr val="002060"/>
                            </a:solidFill>
                            <a:latin typeface="Cambria Math" panose="02040503050406030204" pitchFamily="18" charset="0"/>
                          </a:rPr>
                        </m:ctrlPr>
                      </m:fPr>
                      <m:num>
                        <m:r>
                          <m:rPr>
                            <m:sty m:val="p"/>
                          </m:rPr>
                          <a:rPr lang="en-US" altLang="zh-CN">
                            <a:solidFill>
                              <a:srgbClr val="002060"/>
                            </a:solidFill>
                            <a:latin typeface="Cambria Math" panose="02040503050406030204" pitchFamily="18" charset="0"/>
                          </a:rPr>
                          <m:t>d</m:t>
                        </m:r>
                        <m:r>
                          <a:rPr lang="en-US" altLang="zh-CN" i="1">
                            <a:solidFill>
                              <a:srgbClr val="002060"/>
                            </a:solidFill>
                            <a:latin typeface="Cambria Math" panose="02040503050406030204" pitchFamily="18" charset="0"/>
                          </a:rPr>
                          <m:t>𝑄</m:t>
                        </m:r>
                      </m:num>
                      <m:den>
                        <m:r>
                          <m:rPr>
                            <m:sty m:val="p"/>
                          </m:rPr>
                          <a:rPr lang="en-US" altLang="zh-CN">
                            <a:solidFill>
                              <a:srgbClr val="002060"/>
                            </a:solidFill>
                            <a:latin typeface="Cambria Math" panose="02040503050406030204" pitchFamily="18" charset="0"/>
                          </a:rPr>
                          <m:t>d</m:t>
                        </m:r>
                        <m:r>
                          <a:rPr lang="en-US" altLang="zh-CN" i="1">
                            <a:solidFill>
                              <a:srgbClr val="002060"/>
                            </a:solidFill>
                            <a:latin typeface="Cambria Math" panose="02040503050406030204" pitchFamily="18" charset="0"/>
                          </a:rPr>
                          <m:t>𝑃</m:t>
                        </m:r>
                      </m:den>
                    </m:f>
                    <m:r>
                      <m:rPr>
                        <m:nor/>
                      </m:rPr>
                      <a:rPr lang="en-US" altLang="zh-CN">
                        <a:solidFill>
                          <a:srgbClr val="002060"/>
                        </a:solidFill>
                        <a:latin typeface="微软雅黑 Light" panose="020B0502040204020203" pitchFamily="34" charset="-122"/>
                        <a:ea typeface="微软雅黑 Light" panose="020B0502040204020203" pitchFamily="34" charset="-122"/>
                      </a:rPr>
                      <m:t>·</m:t>
                    </m:r>
                    <m:f>
                      <m:fPr>
                        <m:ctrlPr>
                          <a:rPr lang="zh-CN" altLang="zh-CN" i="1">
                            <a:solidFill>
                              <a:srgbClr val="002060"/>
                            </a:solidFill>
                            <a:latin typeface="Cambria Math" panose="02040503050406030204" pitchFamily="18" charset="0"/>
                          </a:rPr>
                        </m:ctrlPr>
                      </m:fPr>
                      <m:num>
                        <m:r>
                          <a:rPr lang="en-US" altLang="zh-CN" i="1">
                            <a:solidFill>
                              <a:srgbClr val="002060"/>
                            </a:solidFill>
                            <a:latin typeface="Cambria Math" panose="02040503050406030204" pitchFamily="18" charset="0"/>
                          </a:rPr>
                          <m:t>𝑃</m:t>
                        </m:r>
                      </m:num>
                      <m:den>
                        <m:r>
                          <a:rPr lang="en-US" altLang="zh-CN" i="1">
                            <a:solidFill>
                              <a:srgbClr val="002060"/>
                            </a:solidFill>
                            <a:latin typeface="Cambria Math" panose="02040503050406030204" pitchFamily="18" charset="0"/>
                          </a:rPr>
                          <m:t>𝑄</m:t>
                        </m:r>
                      </m:den>
                    </m:f>
                  </m:oMath>
                </a14:m>
                <a:r>
                  <a:rPr lang="en-US" altLang="zh-CN" dirty="0">
                    <a:solidFill>
                      <a:srgbClr val="002060"/>
                    </a:solidFill>
                    <a:latin typeface="微软雅黑 Light" panose="020B0502040204020203" pitchFamily="34" charset="-122"/>
                    <a:ea typeface="微软雅黑 Light" panose="020B0502040204020203" pitchFamily="34" charset="-122"/>
                  </a:rPr>
                  <a:t>=-5×</a:t>
                </a:r>
                <a14:m>
                  <m:oMath xmlns:m="http://schemas.openxmlformats.org/officeDocument/2006/math">
                    <m:f>
                      <m:fPr>
                        <m:ctrlPr>
                          <a:rPr lang="zh-CN" altLang="zh-CN" i="1">
                            <a:solidFill>
                              <a:srgbClr val="002060"/>
                            </a:solidFill>
                            <a:latin typeface="Cambria Math" panose="02040503050406030204" pitchFamily="18" charset="0"/>
                          </a:rPr>
                        </m:ctrlPr>
                      </m:fPr>
                      <m:num>
                        <m:r>
                          <a:rPr lang="en-US" altLang="zh-CN">
                            <a:solidFill>
                              <a:srgbClr val="002060"/>
                            </a:solidFill>
                            <a:latin typeface="Cambria Math" panose="02040503050406030204" pitchFamily="18" charset="0"/>
                          </a:rPr>
                          <m:t>2</m:t>
                        </m:r>
                      </m:num>
                      <m:den>
                        <m:r>
                          <a:rPr lang="en-US" altLang="zh-CN">
                            <a:solidFill>
                              <a:srgbClr val="002060"/>
                            </a:solidFill>
                            <a:latin typeface="Cambria Math" panose="02040503050406030204" pitchFamily="18" charset="0"/>
                          </a:rPr>
                          <m:t>20</m:t>
                        </m:r>
                      </m:den>
                    </m:f>
                  </m:oMath>
                </a14:m>
                <a:r>
                  <a:rPr lang="en-US"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0.5</a:t>
                </a:r>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zh-CN" altLang="zh-CN" dirty="0">
                    <a:solidFill>
                      <a:srgbClr val="002060"/>
                    </a:solidFill>
                    <a:latin typeface="微软雅黑 Light" panose="020B0502040204020203" pitchFamily="34" charset="-122"/>
                    <a:ea typeface="微软雅黑 Light" panose="020B0502040204020203" pitchFamily="34" charset="-122"/>
                  </a:rPr>
                  <a:t>在</a:t>
                </a:r>
                <a:r>
                  <a:rPr lang="en-US" altLang="zh-CN" i="1" dirty="0">
                    <a:solidFill>
                      <a:srgbClr val="002060"/>
                    </a:solidFill>
                    <a:latin typeface="微软雅黑 Light" panose="020B0502040204020203" pitchFamily="34" charset="-122"/>
                    <a:ea typeface="微软雅黑 Light" panose="020B0502040204020203" pitchFamily="34" charset="-122"/>
                  </a:rPr>
                  <a:t>P=</a:t>
                </a:r>
                <a:r>
                  <a:rPr lang="en-US" altLang="zh-CN" dirty="0">
                    <a:solidFill>
                      <a:srgbClr val="002060"/>
                    </a:solidFill>
                    <a:latin typeface="微软雅黑 Light" panose="020B0502040204020203" pitchFamily="34" charset="-122"/>
                    <a:ea typeface="微软雅黑 Light" panose="020B0502040204020203" pitchFamily="34" charset="-122"/>
                  </a:rPr>
                  <a:t>2</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i="1" dirty="0">
                    <a:solidFill>
                      <a:srgbClr val="002060"/>
                    </a:solidFill>
                    <a:latin typeface="微软雅黑 Light" panose="020B0502040204020203" pitchFamily="34" charset="-122"/>
                    <a:ea typeface="微软雅黑 Light" panose="020B0502040204020203" pitchFamily="34" charset="-122"/>
                  </a:rPr>
                  <a:t>Q=</a:t>
                </a:r>
                <a:r>
                  <a:rPr lang="en-US" altLang="zh-CN" dirty="0">
                    <a:solidFill>
                      <a:srgbClr val="002060"/>
                    </a:solidFill>
                    <a:latin typeface="微软雅黑 Light" panose="020B0502040204020203" pitchFamily="34" charset="-122"/>
                    <a:ea typeface="微软雅黑 Light" panose="020B0502040204020203" pitchFamily="34" charset="-122"/>
                  </a:rPr>
                  <a:t>20</a:t>
                </a:r>
                <a:r>
                  <a:rPr lang="zh-CN" altLang="zh-CN" dirty="0">
                    <a:solidFill>
                      <a:srgbClr val="002060"/>
                    </a:solidFill>
                    <a:latin typeface="微软雅黑 Light" panose="020B0502040204020203" pitchFamily="34" charset="-122"/>
                    <a:ea typeface="微软雅黑 Light" panose="020B0502040204020203" pitchFamily="34" charset="-122"/>
                  </a:rPr>
                  <a:t>处的点价格弹性为</a:t>
                </a:r>
                <a:r>
                  <a:rPr lang="en-US" altLang="zh-CN" dirty="0">
                    <a:solidFill>
                      <a:srgbClr val="002060"/>
                    </a:solidFill>
                    <a:latin typeface="微软雅黑 Light" panose="020B0502040204020203" pitchFamily="34" charset="-122"/>
                    <a:ea typeface="微软雅黑 Light" panose="020B0502040204020203" pitchFamily="34" charset="-122"/>
                  </a:rPr>
                  <a:t>0.5</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zh-CN" altLang="zh-CN"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2" name="矩形 1"/>
              <p:cNvSpPr>
                <a:spLocks noRot="1" noChangeAspect="1" noMove="1" noResize="1" noEditPoints="1" noAdjustHandles="1" noChangeArrowheads="1" noChangeShapeType="1" noTextEdit="1"/>
              </p:cNvSpPr>
              <p:nvPr/>
            </p:nvSpPr>
            <p:spPr>
              <a:xfrm>
                <a:off x="660506" y="2504351"/>
                <a:ext cx="10912369" cy="2380139"/>
              </a:xfrm>
              <a:prstGeom prst="rect">
                <a:avLst/>
              </a:prstGeom>
              <a:blipFill rotWithShape="1">
                <a:blip r:embed="rId1"/>
                <a:stretch>
                  <a:fillRect l="-1" t="-23" b="3"/>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需求的价格弹性</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一、价格弹性的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计算</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2" name="矩形 1"/>
              <p:cNvSpPr/>
              <p:nvPr/>
            </p:nvSpPr>
            <p:spPr>
              <a:xfrm>
                <a:off x="660506" y="2504351"/>
                <a:ext cx="10912369" cy="2522807"/>
              </a:xfrm>
              <a:prstGeom prst="rect">
                <a:avLst/>
              </a:prstGeom>
            </p:spPr>
            <p:txBody>
              <a:bodyPr wrap="square">
                <a:spAutoFit/>
              </a:bodyPr>
              <a:lstStyle/>
              <a:p>
                <a:pPr indent="457200">
                  <a:spcAft>
                    <a:spcPts val="0"/>
                  </a:spcAft>
                </a:pPr>
                <a:r>
                  <a:rPr lang="zh-CN"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2-2</a:t>
                </a:r>
                <a:endParaRPr lang="en-US" altLang="zh-CN" sz="24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zh-CN" dirty="0" smtClean="0">
                    <a:solidFill>
                      <a:srgbClr val="002060"/>
                    </a:solidFill>
                    <a:latin typeface="微软雅黑 Light" panose="020B0502040204020203" pitchFamily="34" charset="-122"/>
                    <a:ea typeface="微软雅黑 Light" panose="020B0502040204020203" pitchFamily="34" charset="-122"/>
                  </a:rPr>
                  <a:t>假定</a:t>
                </a:r>
                <a:r>
                  <a:rPr lang="zh-CN" altLang="zh-CN" dirty="0">
                    <a:solidFill>
                      <a:srgbClr val="002060"/>
                    </a:solidFill>
                    <a:latin typeface="微软雅黑 Light" panose="020B0502040204020203" pitchFamily="34" charset="-122"/>
                    <a:ea typeface="微软雅黑 Light" panose="020B0502040204020203" pitchFamily="34" charset="-122"/>
                  </a:rPr>
                  <a:t>在某企业的需求曲线上，当</a:t>
                </a:r>
                <a:r>
                  <a:rPr lang="en-US" altLang="zh-CN" i="1" dirty="0">
                    <a:solidFill>
                      <a:srgbClr val="002060"/>
                    </a:solidFill>
                    <a:latin typeface="微软雅黑 Light" panose="020B0502040204020203" pitchFamily="34" charset="-122"/>
                    <a:ea typeface="微软雅黑 Light" panose="020B0502040204020203" pitchFamily="34" charset="-122"/>
                  </a:rPr>
                  <a:t>P=</a:t>
                </a:r>
                <a:r>
                  <a:rPr lang="en-US" altLang="zh-CN" dirty="0">
                    <a:solidFill>
                      <a:srgbClr val="002060"/>
                    </a:solidFill>
                    <a:latin typeface="微软雅黑 Light" panose="020B0502040204020203" pitchFamily="34" charset="-122"/>
                    <a:ea typeface="微软雅黑 Light" panose="020B0502040204020203" pitchFamily="34" charset="-122"/>
                  </a:rPr>
                  <a:t>2</a:t>
                </a:r>
                <a:r>
                  <a:rPr lang="zh-CN" altLang="zh-CN" dirty="0">
                    <a:solidFill>
                      <a:srgbClr val="002060"/>
                    </a:solidFill>
                    <a:latin typeface="微软雅黑 Light" panose="020B0502040204020203" pitchFamily="34" charset="-122"/>
                    <a:ea typeface="微软雅黑 Light" panose="020B0502040204020203" pitchFamily="34" charset="-122"/>
                  </a:rPr>
                  <a:t>时，</a:t>
                </a:r>
                <a:r>
                  <a:rPr lang="en-US" altLang="zh-CN" i="1" dirty="0">
                    <a:solidFill>
                      <a:srgbClr val="002060"/>
                    </a:solidFill>
                    <a:latin typeface="微软雅黑 Light" panose="020B0502040204020203" pitchFamily="34" charset="-122"/>
                    <a:ea typeface="微软雅黑 Light" panose="020B0502040204020203" pitchFamily="34" charset="-122"/>
                  </a:rPr>
                  <a:t>Q=</a:t>
                </a:r>
                <a:r>
                  <a:rPr lang="en-US" altLang="zh-CN" dirty="0">
                    <a:solidFill>
                      <a:srgbClr val="002060"/>
                    </a:solidFill>
                    <a:latin typeface="微软雅黑 Light" panose="020B0502040204020203" pitchFamily="34" charset="-122"/>
                    <a:ea typeface="微软雅黑 Light" panose="020B0502040204020203" pitchFamily="34" charset="-122"/>
                  </a:rPr>
                  <a:t>20</a:t>
                </a:r>
                <a:r>
                  <a:rPr lang="zh-CN" altLang="zh-CN" dirty="0">
                    <a:solidFill>
                      <a:srgbClr val="002060"/>
                    </a:solidFill>
                    <a:latin typeface="微软雅黑 Light" panose="020B0502040204020203" pitchFamily="34" charset="-122"/>
                    <a:ea typeface="微软雅黑 Light" panose="020B0502040204020203" pitchFamily="34" charset="-122"/>
                  </a:rPr>
                  <a:t>；当</a:t>
                </a:r>
                <a:r>
                  <a:rPr lang="en-US" altLang="zh-CN" i="1" dirty="0">
                    <a:solidFill>
                      <a:srgbClr val="002060"/>
                    </a:solidFill>
                    <a:latin typeface="微软雅黑 Light" panose="020B0502040204020203" pitchFamily="34" charset="-122"/>
                    <a:ea typeface="微软雅黑 Light" panose="020B0502040204020203" pitchFamily="34" charset="-122"/>
                  </a:rPr>
                  <a:t>P=</a:t>
                </a:r>
                <a:r>
                  <a:rPr lang="en-US" altLang="zh-CN" dirty="0">
                    <a:solidFill>
                      <a:srgbClr val="002060"/>
                    </a:solidFill>
                    <a:latin typeface="微软雅黑 Light" panose="020B0502040204020203" pitchFamily="34" charset="-122"/>
                    <a:ea typeface="微软雅黑 Light" panose="020B0502040204020203" pitchFamily="34" charset="-122"/>
                  </a:rPr>
                  <a:t>5</a:t>
                </a:r>
                <a:r>
                  <a:rPr lang="zh-CN" altLang="zh-CN" dirty="0">
                    <a:solidFill>
                      <a:srgbClr val="002060"/>
                    </a:solidFill>
                    <a:latin typeface="微软雅黑 Light" panose="020B0502040204020203" pitchFamily="34" charset="-122"/>
                    <a:ea typeface="微软雅黑 Light" panose="020B0502040204020203" pitchFamily="34" charset="-122"/>
                  </a:rPr>
                  <a:t>时，</a:t>
                </a:r>
                <a:r>
                  <a:rPr lang="en-US" altLang="zh-CN" i="1" dirty="0">
                    <a:solidFill>
                      <a:srgbClr val="002060"/>
                    </a:solidFill>
                    <a:latin typeface="微软雅黑 Light" panose="020B0502040204020203" pitchFamily="34" charset="-122"/>
                    <a:ea typeface="微软雅黑 Light" panose="020B0502040204020203" pitchFamily="34" charset="-122"/>
                  </a:rPr>
                  <a:t>Q=</a:t>
                </a:r>
                <a:r>
                  <a:rPr lang="en-US" altLang="zh-CN" dirty="0">
                    <a:solidFill>
                      <a:srgbClr val="002060"/>
                    </a:solidFill>
                    <a:latin typeface="微软雅黑 Light" panose="020B0502040204020203" pitchFamily="34" charset="-122"/>
                    <a:ea typeface="微软雅黑 Light" panose="020B0502040204020203" pitchFamily="34" charset="-122"/>
                  </a:rPr>
                  <a:t>5</a:t>
                </a:r>
                <a:r>
                  <a:rPr lang="zh-CN" altLang="zh-CN" dirty="0">
                    <a:solidFill>
                      <a:srgbClr val="002060"/>
                    </a:solidFill>
                    <a:latin typeface="微软雅黑 Light" panose="020B0502040204020203" pitchFamily="34" charset="-122"/>
                    <a:ea typeface="微软雅黑 Light" panose="020B0502040204020203" pitchFamily="34" charset="-122"/>
                  </a:rPr>
                  <a:t>。求价格在</a:t>
                </a:r>
                <a:r>
                  <a:rPr lang="en-US" altLang="zh-CN" dirty="0">
                    <a:solidFill>
                      <a:srgbClr val="002060"/>
                    </a:solidFill>
                    <a:latin typeface="微软雅黑 Light" panose="020B0502040204020203" pitchFamily="34" charset="-122"/>
                    <a:ea typeface="微软雅黑 Light" panose="020B0502040204020203" pitchFamily="34" charset="-122"/>
                  </a:rPr>
                  <a:t>2</a:t>
                </a:r>
                <a:r>
                  <a:rPr lang="zh-CN" altLang="zh-CN" dirty="0">
                    <a:solidFill>
                      <a:srgbClr val="002060"/>
                    </a:solidFill>
                    <a:latin typeface="微软雅黑 Light" panose="020B0502040204020203" pitchFamily="34" charset="-122"/>
                    <a:ea typeface="微软雅黑 Light" panose="020B0502040204020203" pitchFamily="34" charset="-122"/>
                  </a:rPr>
                  <a:t>元到</a:t>
                </a:r>
                <a:r>
                  <a:rPr lang="en-US" altLang="zh-CN" dirty="0">
                    <a:solidFill>
                      <a:srgbClr val="002060"/>
                    </a:solidFill>
                    <a:latin typeface="微软雅黑 Light" panose="020B0502040204020203" pitchFamily="34" charset="-122"/>
                    <a:ea typeface="微软雅黑 Light" panose="020B0502040204020203" pitchFamily="34" charset="-122"/>
                  </a:rPr>
                  <a:t>5</a:t>
                </a:r>
                <a:r>
                  <a:rPr lang="zh-CN" altLang="zh-CN" dirty="0">
                    <a:solidFill>
                      <a:srgbClr val="002060"/>
                    </a:solidFill>
                    <a:latin typeface="微软雅黑 Light" panose="020B0502040204020203" pitchFamily="34" charset="-122"/>
                    <a:ea typeface="微软雅黑 Light" panose="020B0502040204020203" pitchFamily="34" charset="-122"/>
                  </a:rPr>
                  <a:t>元之间的弧价格弹性</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zh-CN" dirty="0">
                    <a:solidFill>
                      <a:srgbClr val="002060"/>
                    </a:solidFill>
                    <a:latin typeface="微软雅黑 Light" panose="020B0502040204020203" pitchFamily="34" charset="-122"/>
                    <a:ea typeface="微软雅黑 Light" panose="020B0502040204020203" pitchFamily="34" charset="-122"/>
                  </a:rPr>
                  <a:t>已知</a:t>
                </a:r>
                <a:r>
                  <a:rPr lang="en-US" altLang="zh-CN" i="1" dirty="0">
                    <a:solidFill>
                      <a:srgbClr val="002060"/>
                    </a:solidFill>
                    <a:latin typeface="微软雅黑 Light" panose="020B0502040204020203" pitchFamily="34" charset="-122"/>
                    <a:ea typeface="微软雅黑 Light" panose="020B0502040204020203" pitchFamily="34" charset="-122"/>
                  </a:rPr>
                  <a:t>Q</a:t>
                </a:r>
                <a:r>
                  <a:rPr lang="en-US" altLang="zh-CN" baseline="-25000" dirty="0">
                    <a:solidFill>
                      <a:srgbClr val="002060"/>
                    </a:solidFill>
                    <a:latin typeface="微软雅黑 Light" panose="020B0502040204020203" pitchFamily="34" charset="-122"/>
                    <a:ea typeface="微软雅黑 Light" panose="020B0502040204020203" pitchFamily="34" charset="-122"/>
                  </a:rPr>
                  <a:t>1</a:t>
                </a:r>
                <a:r>
                  <a:rPr lang="en-US" altLang="zh-CN" i="1"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20</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i="1" dirty="0">
                    <a:solidFill>
                      <a:srgbClr val="002060"/>
                    </a:solidFill>
                    <a:latin typeface="微软雅黑 Light" panose="020B0502040204020203" pitchFamily="34" charset="-122"/>
                    <a:ea typeface="微软雅黑 Light" panose="020B0502040204020203" pitchFamily="34" charset="-122"/>
                  </a:rPr>
                  <a:t>Q</a:t>
                </a:r>
                <a:r>
                  <a:rPr lang="en-US" altLang="zh-CN" baseline="-25000" dirty="0">
                    <a:solidFill>
                      <a:srgbClr val="002060"/>
                    </a:solidFill>
                    <a:latin typeface="微软雅黑 Light" panose="020B0502040204020203" pitchFamily="34" charset="-122"/>
                    <a:ea typeface="微软雅黑 Light" panose="020B0502040204020203" pitchFamily="34" charset="-122"/>
                  </a:rPr>
                  <a:t>2</a:t>
                </a:r>
                <a:r>
                  <a:rPr lang="en-US" altLang="zh-CN" i="1"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5</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i="1" dirty="0">
                    <a:solidFill>
                      <a:srgbClr val="002060"/>
                    </a:solidFill>
                    <a:latin typeface="微软雅黑 Light" panose="020B0502040204020203" pitchFamily="34" charset="-122"/>
                    <a:ea typeface="微软雅黑 Light" panose="020B0502040204020203" pitchFamily="34" charset="-122"/>
                  </a:rPr>
                  <a:t>P</a:t>
                </a:r>
                <a:r>
                  <a:rPr lang="en-US" altLang="zh-CN" baseline="-25000" dirty="0">
                    <a:solidFill>
                      <a:srgbClr val="002060"/>
                    </a:solidFill>
                    <a:latin typeface="微软雅黑 Light" panose="020B0502040204020203" pitchFamily="34" charset="-122"/>
                    <a:ea typeface="微软雅黑 Light" panose="020B0502040204020203" pitchFamily="34" charset="-122"/>
                  </a:rPr>
                  <a:t>1</a:t>
                </a:r>
                <a:r>
                  <a:rPr lang="en-US" altLang="zh-CN" i="1"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2</a:t>
                </a:r>
                <a:r>
                  <a:rPr lang="zh-CN" altLang="zh-CN" dirty="0">
                    <a:solidFill>
                      <a:srgbClr val="002060"/>
                    </a:solidFill>
                    <a:latin typeface="微软雅黑 Light" panose="020B0502040204020203" pitchFamily="34" charset="-122"/>
                    <a:ea typeface="微软雅黑 Light" panose="020B0502040204020203" pitchFamily="34" charset="-122"/>
                  </a:rPr>
                  <a:t>，</a:t>
                </a:r>
                <a:r>
                  <a:rPr lang="en-US" altLang="zh-CN" i="1" dirty="0">
                    <a:solidFill>
                      <a:srgbClr val="002060"/>
                    </a:solidFill>
                    <a:latin typeface="微软雅黑 Light" panose="020B0502040204020203" pitchFamily="34" charset="-122"/>
                    <a:ea typeface="微软雅黑 Light" panose="020B0502040204020203" pitchFamily="34" charset="-122"/>
                  </a:rPr>
                  <a:t>P</a:t>
                </a:r>
                <a:r>
                  <a:rPr lang="en-US" altLang="zh-CN" baseline="-25000" dirty="0">
                    <a:solidFill>
                      <a:srgbClr val="002060"/>
                    </a:solidFill>
                    <a:latin typeface="微软雅黑 Light" panose="020B0502040204020203" pitchFamily="34" charset="-122"/>
                    <a:ea typeface="微软雅黑 Light" panose="020B0502040204020203" pitchFamily="34" charset="-122"/>
                  </a:rPr>
                  <a:t>2</a:t>
                </a:r>
                <a:r>
                  <a:rPr lang="en-US" altLang="zh-CN" dirty="0">
                    <a:solidFill>
                      <a:srgbClr val="002060"/>
                    </a:solidFill>
                    <a:latin typeface="微软雅黑 Light" panose="020B0502040204020203" pitchFamily="34" charset="-122"/>
                    <a:ea typeface="微软雅黑 Light" panose="020B0502040204020203" pitchFamily="34" charset="-122"/>
                  </a:rPr>
                  <a:t>=5</a:t>
                </a:r>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zh-CN" altLang="zh-CN" dirty="0">
                    <a:solidFill>
                      <a:srgbClr val="002060"/>
                    </a:solidFill>
                    <a:latin typeface="微软雅黑 Light" panose="020B0502040204020203" pitchFamily="34" charset="-122"/>
                    <a:ea typeface="微软雅黑 Light" panose="020B0502040204020203" pitchFamily="34" charset="-122"/>
                  </a:rPr>
                  <a:t>　　</a:t>
                </a:r>
                <a14:m>
                  <m:oMath xmlns:m="http://schemas.openxmlformats.org/officeDocument/2006/math">
                    <m:sSub>
                      <m:sSubPr>
                        <m:ctrlPr>
                          <a:rPr lang="zh-CN" altLang="zh-CN" i="1">
                            <a:solidFill>
                              <a:srgbClr val="002060"/>
                            </a:solidFill>
                            <a:latin typeface="Cambria Math" panose="02040503050406030204" pitchFamily="18" charset="0"/>
                          </a:rPr>
                        </m:ctrlPr>
                      </m:sSubPr>
                      <m:e>
                        <m:r>
                          <a:rPr lang="en-US" altLang="zh-CN" i="1">
                            <a:solidFill>
                              <a:srgbClr val="002060"/>
                            </a:solidFill>
                            <a:latin typeface="Cambria Math" panose="02040503050406030204" pitchFamily="18" charset="0"/>
                          </a:rPr>
                          <m:t>𝐸</m:t>
                        </m:r>
                      </m:e>
                      <m:sub>
                        <m:r>
                          <a:rPr lang="en-US" altLang="zh-CN" i="1">
                            <a:solidFill>
                              <a:srgbClr val="002060"/>
                            </a:solidFill>
                            <a:latin typeface="Cambria Math" panose="02040503050406030204" pitchFamily="18" charset="0"/>
                          </a:rPr>
                          <m:t>𝑃</m:t>
                        </m:r>
                      </m:sub>
                    </m:sSub>
                    <m:r>
                      <a:rPr lang="en-US" altLang="zh-CN">
                        <a:solidFill>
                          <a:srgbClr val="002060"/>
                        </a:solidFill>
                        <a:latin typeface="Cambria Math" panose="02040503050406030204" pitchFamily="18" charset="0"/>
                      </a:rPr>
                      <m:t>=</m:t>
                    </m:r>
                    <m:f>
                      <m:fPr>
                        <m:ctrlPr>
                          <a:rPr lang="zh-CN" altLang="zh-CN" i="1">
                            <a:solidFill>
                              <a:srgbClr val="002060"/>
                            </a:solidFill>
                            <a:latin typeface="Cambria Math" panose="02040503050406030204" pitchFamily="18" charset="0"/>
                          </a:rPr>
                        </m:ctrlPr>
                      </m:fPr>
                      <m:num>
                        <m:sSub>
                          <m:sSubPr>
                            <m:ctrlPr>
                              <a:rPr lang="zh-CN" altLang="zh-CN" i="1">
                                <a:solidFill>
                                  <a:srgbClr val="002060"/>
                                </a:solidFill>
                                <a:latin typeface="Cambria Math" panose="02040503050406030204" pitchFamily="18" charset="0"/>
                              </a:rPr>
                            </m:ctrlPr>
                          </m:sSubPr>
                          <m:e>
                            <m:r>
                              <a:rPr lang="en-US" altLang="zh-CN" i="1">
                                <a:solidFill>
                                  <a:srgbClr val="002060"/>
                                </a:solidFill>
                                <a:latin typeface="Cambria Math" panose="02040503050406030204" pitchFamily="18" charset="0"/>
                              </a:rPr>
                              <m:t>𝑄</m:t>
                            </m:r>
                          </m:e>
                          <m:sub>
                            <m:r>
                              <a:rPr lang="en-US" altLang="zh-CN">
                                <a:solidFill>
                                  <a:srgbClr val="002060"/>
                                </a:solidFill>
                                <a:latin typeface="Cambria Math" panose="02040503050406030204" pitchFamily="18" charset="0"/>
                              </a:rPr>
                              <m:t>2</m:t>
                            </m:r>
                          </m:sub>
                        </m:sSub>
                        <m:r>
                          <m:rPr>
                            <m:nor/>
                          </m:rPr>
                          <a:rPr lang="en-US" altLang="zh-CN" i="1">
                            <a:solidFill>
                              <a:srgbClr val="002060"/>
                            </a:solidFill>
                            <a:latin typeface="微软雅黑 Light" panose="020B0502040204020203" pitchFamily="34" charset="-122"/>
                            <a:ea typeface="微软雅黑 Light" panose="020B0502040204020203" pitchFamily="34" charset="-122"/>
                          </a:rPr>
                          <m:t>−</m:t>
                        </m:r>
                        <m:sSub>
                          <m:sSubPr>
                            <m:ctrlPr>
                              <a:rPr lang="zh-CN" altLang="zh-CN" i="1">
                                <a:solidFill>
                                  <a:srgbClr val="002060"/>
                                </a:solidFill>
                                <a:latin typeface="Cambria Math" panose="02040503050406030204" pitchFamily="18" charset="0"/>
                              </a:rPr>
                            </m:ctrlPr>
                          </m:sSubPr>
                          <m:e>
                            <m:r>
                              <a:rPr lang="en-US" altLang="zh-CN" i="1">
                                <a:solidFill>
                                  <a:srgbClr val="002060"/>
                                </a:solidFill>
                                <a:latin typeface="Cambria Math" panose="02040503050406030204" pitchFamily="18" charset="0"/>
                              </a:rPr>
                              <m:t>𝑄</m:t>
                            </m:r>
                          </m:e>
                          <m:sub>
                            <m:r>
                              <a:rPr lang="en-US" altLang="zh-CN">
                                <a:solidFill>
                                  <a:srgbClr val="002060"/>
                                </a:solidFill>
                                <a:latin typeface="Cambria Math" panose="02040503050406030204" pitchFamily="18" charset="0"/>
                              </a:rPr>
                              <m:t>1</m:t>
                            </m:r>
                          </m:sub>
                        </m:sSub>
                      </m:num>
                      <m:den>
                        <m:sSub>
                          <m:sSubPr>
                            <m:ctrlPr>
                              <a:rPr lang="zh-CN" altLang="zh-CN" i="1">
                                <a:solidFill>
                                  <a:srgbClr val="002060"/>
                                </a:solidFill>
                                <a:latin typeface="Cambria Math" panose="02040503050406030204" pitchFamily="18" charset="0"/>
                              </a:rPr>
                            </m:ctrlPr>
                          </m:sSubPr>
                          <m:e>
                            <m:r>
                              <a:rPr lang="en-US" altLang="zh-CN" i="1">
                                <a:solidFill>
                                  <a:srgbClr val="002060"/>
                                </a:solidFill>
                                <a:latin typeface="Cambria Math" panose="02040503050406030204" pitchFamily="18" charset="0"/>
                              </a:rPr>
                              <m:t>𝑃</m:t>
                            </m:r>
                          </m:e>
                          <m:sub>
                            <m:r>
                              <a:rPr lang="en-US" altLang="zh-CN">
                                <a:solidFill>
                                  <a:srgbClr val="002060"/>
                                </a:solidFill>
                                <a:latin typeface="Cambria Math" panose="02040503050406030204" pitchFamily="18" charset="0"/>
                              </a:rPr>
                              <m:t>2</m:t>
                            </m:r>
                          </m:sub>
                        </m:sSub>
                        <m:r>
                          <m:rPr>
                            <m:nor/>
                          </m:rPr>
                          <a:rPr lang="en-US" altLang="zh-CN" i="1">
                            <a:solidFill>
                              <a:srgbClr val="002060"/>
                            </a:solidFill>
                            <a:latin typeface="微软雅黑 Light" panose="020B0502040204020203" pitchFamily="34" charset="-122"/>
                            <a:ea typeface="微软雅黑 Light" panose="020B0502040204020203" pitchFamily="34" charset="-122"/>
                          </a:rPr>
                          <m:t>−</m:t>
                        </m:r>
                        <m:sSub>
                          <m:sSubPr>
                            <m:ctrlPr>
                              <a:rPr lang="zh-CN" altLang="zh-CN" i="1">
                                <a:solidFill>
                                  <a:srgbClr val="002060"/>
                                </a:solidFill>
                                <a:latin typeface="Cambria Math" panose="02040503050406030204" pitchFamily="18" charset="0"/>
                              </a:rPr>
                            </m:ctrlPr>
                          </m:sSubPr>
                          <m:e>
                            <m:r>
                              <a:rPr lang="en-US" altLang="zh-CN" i="1">
                                <a:solidFill>
                                  <a:srgbClr val="002060"/>
                                </a:solidFill>
                                <a:latin typeface="Cambria Math" panose="02040503050406030204" pitchFamily="18" charset="0"/>
                              </a:rPr>
                              <m:t>𝑃</m:t>
                            </m:r>
                          </m:e>
                          <m:sub>
                            <m:r>
                              <a:rPr lang="en-US" altLang="zh-CN">
                                <a:solidFill>
                                  <a:srgbClr val="002060"/>
                                </a:solidFill>
                                <a:latin typeface="Cambria Math" panose="02040503050406030204" pitchFamily="18" charset="0"/>
                              </a:rPr>
                              <m:t>1</m:t>
                            </m:r>
                          </m:sub>
                        </m:sSub>
                      </m:den>
                    </m:f>
                    <m:r>
                      <m:rPr>
                        <m:nor/>
                      </m:rPr>
                      <a:rPr lang="en-US" altLang="zh-CN">
                        <a:solidFill>
                          <a:srgbClr val="002060"/>
                        </a:solidFill>
                        <a:latin typeface="微软雅黑 Light" panose="020B0502040204020203" pitchFamily="34" charset="-122"/>
                        <a:ea typeface="微软雅黑 Light" panose="020B0502040204020203" pitchFamily="34" charset="-122"/>
                      </a:rPr>
                      <m:t>·</m:t>
                    </m:r>
                    <m:f>
                      <m:fPr>
                        <m:ctrlPr>
                          <a:rPr lang="zh-CN" altLang="zh-CN" i="1">
                            <a:solidFill>
                              <a:srgbClr val="002060"/>
                            </a:solidFill>
                            <a:latin typeface="Cambria Math" panose="02040503050406030204" pitchFamily="18" charset="0"/>
                          </a:rPr>
                        </m:ctrlPr>
                      </m:fPr>
                      <m:num>
                        <m:sSub>
                          <m:sSubPr>
                            <m:ctrlPr>
                              <a:rPr lang="zh-CN" altLang="zh-CN" i="1">
                                <a:solidFill>
                                  <a:srgbClr val="002060"/>
                                </a:solidFill>
                                <a:latin typeface="Cambria Math" panose="02040503050406030204" pitchFamily="18" charset="0"/>
                              </a:rPr>
                            </m:ctrlPr>
                          </m:sSubPr>
                          <m:e>
                            <m:r>
                              <a:rPr lang="en-US" altLang="zh-CN" i="1">
                                <a:solidFill>
                                  <a:srgbClr val="002060"/>
                                </a:solidFill>
                                <a:latin typeface="Cambria Math" panose="02040503050406030204" pitchFamily="18" charset="0"/>
                              </a:rPr>
                              <m:t>𝑃</m:t>
                            </m:r>
                          </m:e>
                          <m:sub>
                            <m:r>
                              <a:rPr lang="en-US" altLang="zh-CN">
                                <a:solidFill>
                                  <a:srgbClr val="002060"/>
                                </a:solidFill>
                                <a:latin typeface="Cambria Math" panose="02040503050406030204" pitchFamily="18" charset="0"/>
                              </a:rPr>
                              <m:t>1</m:t>
                            </m:r>
                          </m:sub>
                        </m:sSub>
                        <m:r>
                          <a:rPr lang="en-US" altLang="zh-CN">
                            <a:solidFill>
                              <a:srgbClr val="002060"/>
                            </a:solidFill>
                            <a:latin typeface="Cambria Math" panose="02040503050406030204" pitchFamily="18" charset="0"/>
                          </a:rPr>
                          <m:t>+</m:t>
                        </m:r>
                        <m:sSub>
                          <m:sSubPr>
                            <m:ctrlPr>
                              <a:rPr lang="zh-CN" altLang="zh-CN" i="1">
                                <a:solidFill>
                                  <a:srgbClr val="002060"/>
                                </a:solidFill>
                                <a:latin typeface="Cambria Math" panose="02040503050406030204" pitchFamily="18" charset="0"/>
                              </a:rPr>
                            </m:ctrlPr>
                          </m:sSubPr>
                          <m:e>
                            <m:r>
                              <a:rPr lang="en-US" altLang="zh-CN" i="1">
                                <a:solidFill>
                                  <a:srgbClr val="002060"/>
                                </a:solidFill>
                                <a:latin typeface="Cambria Math" panose="02040503050406030204" pitchFamily="18" charset="0"/>
                              </a:rPr>
                              <m:t>𝑃</m:t>
                            </m:r>
                          </m:e>
                          <m:sub>
                            <m:r>
                              <a:rPr lang="en-US" altLang="zh-CN">
                                <a:solidFill>
                                  <a:srgbClr val="002060"/>
                                </a:solidFill>
                                <a:latin typeface="Cambria Math" panose="02040503050406030204" pitchFamily="18" charset="0"/>
                              </a:rPr>
                              <m:t>2</m:t>
                            </m:r>
                          </m:sub>
                        </m:sSub>
                      </m:num>
                      <m:den>
                        <m:sSub>
                          <m:sSubPr>
                            <m:ctrlPr>
                              <a:rPr lang="zh-CN" altLang="zh-CN" i="1">
                                <a:solidFill>
                                  <a:srgbClr val="002060"/>
                                </a:solidFill>
                                <a:latin typeface="Cambria Math" panose="02040503050406030204" pitchFamily="18" charset="0"/>
                              </a:rPr>
                            </m:ctrlPr>
                          </m:sSubPr>
                          <m:e>
                            <m:r>
                              <a:rPr lang="en-US" altLang="zh-CN" i="1">
                                <a:solidFill>
                                  <a:srgbClr val="002060"/>
                                </a:solidFill>
                                <a:latin typeface="Cambria Math" panose="02040503050406030204" pitchFamily="18" charset="0"/>
                              </a:rPr>
                              <m:t>𝑄</m:t>
                            </m:r>
                          </m:e>
                          <m:sub>
                            <m:r>
                              <a:rPr lang="en-US" altLang="zh-CN">
                                <a:solidFill>
                                  <a:srgbClr val="002060"/>
                                </a:solidFill>
                                <a:latin typeface="Cambria Math" panose="02040503050406030204" pitchFamily="18" charset="0"/>
                              </a:rPr>
                              <m:t>1</m:t>
                            </m:r>
                          </m:sub>
                        </m:sSub>
                        <m:r>
                          <a:rPr lang="en-US" altLang="zh-CN">
                            <a:solidFill>
                              <a:srgbClr val="002060"/>
                            </a:solidFill>
                            <a:latin typeface="Cambria Math" panose="02040503050406030204" pitchFamily="18" charset="0"/>
                          </a:rPr>
                          <m:t>+</m:t>
                        </m:r>
                        <m:sSub>
                          <m:sSubPr>
                            <m:ctrlPr>
                              <a:rPr lang="zh-CN" altLang="zh-CN" i="1">
                                <a:solidFill>
                                  <a:srgbClr val="002060"/>
                                </a:solidFill>
                                <a:latin typeface="Cambria Math" panose="02040503050406030204" pitchFamily="18" charset="0"/>
                              </a:rPr>
                            </m:ctrlPr>
                          </m:sSubPr>
                          <m:e>
                            <m:r>
                              <a:rPr lang="en-US" altLang="zh-CN" i="1">
                                <a:solidFill>
                                  <a:srgbClr val="002060"/>
                                </a:solidFill>
                                <a:latin typeface="Cambria Math" panose="02040503050406030204" pitchFamily="18" charset="0"/>
                              </a:rPr>
                              <m:t>𝑄</m:t>
                            </m:r>
                          </m:e>
                          <m:sub>
                            <m:r>
                              <a:rPr lang="en-US" altLang="zh-CN">
                                <a:solidFill>
                                  <a:srgbClr val="002060"/>
                                </a:solidFill>
                                <a:latin typeface="Cambria Math" panose="02040503050406030204" pitchFamily="18" charset="0"/>
                              </a:rPr>
                              <m:t>2</m:t>
                            </m:r>
                          </m:sub>
                        </m:sSub>
                      </m:den>
                    </m:f>
                    <m:r>
                      <a:rPr lang="en-US" altLang="zh-CN">
                        <a:solidFill>
                          <a:srgbClr val="002060"/>
                        </a:solidFill>
                        <a:latin typeface="Cambria Math" panose="02040503050406030204" pitchFamily="18" charset="0"/>
                      </a:rPr>
                      <m:t>=</m:t>
                    </m:r>
                    <m:f>
                      <m:fPr>
                        <m:ctrlPr>
                          <a:rPr lang="zh-CN" altLang="zh-CN" i="1">
                            <a:solidFill>
                              <a:srgbClr val="002060"/>
                            </a:solidFill>
                            <a:latin typeface="Cambria Math" panose="02040503050406030204" pitchFamily="18" charset="0"/>
                          </a:rPr>
                        </m:ctrlPr>
                      </m:fPr>
                      <m:num>
                        <m:r>
                          <a:rPr lang="en-US" altLang="zh-CN">
                            <a:solidFill>
                              <a:srgbClr val="002060"/>
                            </a:solidFill>
                            <a:latin typeface="Cambria Math" panose="02040503050406030204" pitchFamily="18" charset="0"/>
                          </a:rPr>
                          <m:t>5</m:t>
                        </m:r>
                        <m:r>
                          <m:rPr>
                            <m:nor/>
                          </m:rPr>
                          <a:rPr lang="en-US" altLang="zh-CN" i="1">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20</m:t>
                        </m:r>
                      </m:num>
                      <m:den>
                        <m:r>
                          <a:rPr lang="en-US" altLang="zh-CN">
                            <a:solidFill>
                              <a:srgbClr val="002060"/>
                            </a:solidFill>
                            <a:latin typeface="Cambria Math" panose="02040503050406030204" pitchFamily="18" charset="0"/>
                          </a:rPr>
                          <m:t>5</m:t>
                        </m:r>
                        <m:r>
                          <m:rPr>
                            <m:nor/>
                          </m:rPr>
                          <a:rPr lang="en-US" altLang="zh-CN" i="1">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2</m:t>
                        </m:r>
                      </m:den>
                    </m:f>
                    <m:r>
                      <a:rPr lang="en-US" altLang="zh-CN">
                        <a:solidFill>
                          <a:srgbClr val="002060"/>
                        </a:solidFill>
                        <a:latin typeface="Cambria Math" panose="02040503050406030204" pitchFamily="18" charset="0"/>
                      </a:rPr>
                      <m:t>×</m:t>
                    </m:r>
                    <m:f>
                      <m:fPr>
                        <m:ctrlPr>
                          <a:rPr lang="zh-CN" altLang="zh-CN" i="1">
                            <a:solidFill>
                              <a:srgbClr val="002060"/>
                            </a:solidFill>
                            <a:latin typeface="Cambria Math" panose="02040503050406030204" pitchFamily="18" charset="0"/>
                          </a:rPr>
                        </m:ctrlPr>
                      </m:fPr>
                      <m:num>
                        <m:r>
                          <a:rPr lang="en-US" altLang="zh-CN">
                            <a:solidFill>
                              <a:srgbClr val="002060"/>
                            </a:solidFill>
                            <a:latin typeface="Cambria Math" panose="02040503050406030204" pitchFamily="18" charset="0"/>
                          </a:rPr>
                          <m:t>2</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5</m:t>
                        </m:r>
                      </m:num>
                      <m:den>
                        <m:r>
                          <a:rPr lang="en-US" altLang="zh-CN">
                            <a:solidFill>
                              <a:srgbClr val="002060"/>
                            </a:solidFill>
                            <a:latin typeface="Cambria Math" panose="02040503050406030204" pitchFamily="18" charset="0"/>
                          </a:rPr>
                          <m:t>20</m:t>
                        </m:r>
                        <m:r>
                          <a:rPr lang="en-US" altLang="zh-CN">
                            <a:solidFill>
                              <a:srgbClr val="002060"/>
                            </a:solidFill>
                            <a:latin typeface="Cambria Math" panose="02040503050406030204" pitchFamily="18" charset="0"/>
                          </a:rPr>
                          <m:t>+</m:t>
                        </m:r>
                        <m:r>
                          <a:rPr lang="en-US" altLang="zh-CN">
                            <a:solidFill>
                              <a:srgbClr val="002060"/>
                            </a:solidFill>
                            <a:latin typeface="Cambria Math" panose="02040503050406030204" pitchFamily="18" charset="0"/>
                          </a:rPr>
                          <m:t>5</m:t>
                        </m:r>
                      </m:den>
                    </m:f>
                  </m:oMath>
                </a14:m>
                <a:r>
                  <a:rPr lang="en-US" altLang="zh-CN"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1.4</a:t>
                </a:r>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zh-CN" altLang="zh-CN" dirty="0">
                    <a:solidFill>
                      <a:srgbClr val="002060"/>
                    </a:solidFill>
                    <a:latin typeface="微软雅黑 Light" panose="020B0502040204020203" pitchFamily="34" charset="-122"/>
                    <a:ea typeface="微软雅黑 Light" panose="020B0502040204020203" pitchFamily="34" charset="-122"/>
                  </a:rPr>
                  <a:t>即</a:t>
                </a:r>
                <a:r>
                  <a:rPr lang="zh-CN" altLang="zh-CN" dirty="0">
                    <a:solidFill>
                      <a:srgbClr val="002060"/>
                    </a:solidFill>
                    <a:latin typeface="微软雅黑 Light" panose="020B0502040204020203" pitchFamily="34" charset="-122"/>
                    <a:ea typeface="微软雅黑 Light" panose="020B0502040204020203" pitchFamily="34" charset="-122"/>
                  </a:rPr>
                  <a:t>价格在</a:t>
                </a:r>
                <a:r>
                  <a:rPr lang="en-US" altLang="zh-CN" dirty="0">
                    <a:solidFill>
                      <a:srgbClr val="002060"/>
                    </a:solidFill>
                    <a:latin typeface="微软雅黑 Light" panose="020B0502040204020203" pitchFamily="34" charset="-122"/>
                    <a:ea typeface="微软雅黑 Light" panose="020B0502040204020203" pitchFamily="34" charset="-122"/>
                  </a:rPr>
                  <a:t>2</a:t>
                </a:r>
                <a:r>
                  <a:rPr lang="zh-CN" altLang="zh-CN" dirty="0">
                    <a:solidFill>
                      <a:srgbClr val="002060"/>
                    </a:solidFill>
                    <a:latin typeface="微软雅黑 Light" panose="020B0502040204020203" pitchFamily="34" charset="-122"/>
                    <a:ea typeface="微软雅黑 Light" panose="020B0502040204020203" pitchFamily="34" charset="-122"/>
                  </a:rPr>
                  <a:t>元到</a:t>
                </a:r>
                <a:r>
                  <a:rPr lang="en-US" altLang="zh-CN" dirty="0">
                    <a:solidFill>
                      <a:srgbClr val="002060"/>
                    </a:solidFill>
                    <a:latin typeface="微软雅黑 Light" panose="020B0502040204020203" pitchFamily="34" charset="-122"/>
                    <a:ea typeface="微软雅黑 Light" panose="020B0502040204020203" pitchFamily="34" charset="-122"/>
                  </a:rPr>
                  <a:t>5</a:t>
                </a:r>
                <a:r>
                  <a:rPr lang="zh-CN" altLang="zh-CN" dirty="0">
                    <a:solidFill>
                      <a:srgbClr val="002060"/>
                    </a:solidFill>
                    <a:latin typeface="微软雅黑 Light" panose="020B0502040204020203" pitchFamily="34" charset="-122"/>
                    <a:ea typeface="微软雅黑 Light" panose="020B0502040204020203" pitchFamily="34" charset="-122"/>
                  </a:rPr>
                  <a:t>元之间的弧价格弹性为</a:t>
                </a:r>
                <a:r>
                  <a:rPr lang="en-US" altLang="zh-CN" dirty="0">
                    <a:solidFill>
                      <a:srgbClr val="002060"/>
                    </a:solidFill>
                    <a:latin typeface="微软雅黑 Light" panose="020B0502040204020203" pitchFamily="34" charset="-122"/>
                    <a:ea typeface="微软雅黑 Light" panose="020B0502040204020203" pitchFamily="34" charset="-122"/>
                  </a:rPr>
                  <a:t>1.4</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zh-CN" altLang="zh-CN"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2" name="矩形 1"/>
              <p:cNvSpPr>
                <a:spLocks noRot="1" noChangeAspect="1" noMove="1" noResize="1" noEditPoints="1" noAdjustHandles="1" noChangeArrowheads="1" noChangeShapeType="1" noTextEdit="1"/>
              </p:cNvSpPr>
              <p:nvPr/>
            </p:nvSpPr>
            <p:spPr>
              <a:xfrm>
                <a:off x="660506" y="2504351"/>
                <a:ext cx="10912369" cy="2522807"/>
              </a:xfrm>
              <a:prstGeom prst="rect">
                <a:avLst/>
              </a:prstGeom>
              <a:blipFill rotWithShape="1">
                <a:blip r:embed="rId1"/>
                <a:stretch>
                  <a:fillRect l="-1" t="-22" b="20"/>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需求的价格弹性</a:t>
            </a:r>
            <a:endParaRPr lang="zh-CN" altLang="zh-CN" dirty="0">
              <a:effectLst/>
            </a:endParaRPr>
          </a:p>
        </p:txBody>
      </p:sp>
      <p:sp>
        <p:nvSpPr>
          <p:cNvPr id="35" name="文本占位符 2"/>
          <p:cNvSpPr txBox="1"/>
          <p:nvPr/>
        </p:nvSpPr>
        <p:spPr>
          <a:xfrm>
            <a:off x="660507" y="1800824"/>
            <a:ext cx="6265588"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二、需求曲线按价格弹性的不同</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分类</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需求曲线按照价格弹性的不同，大体上可以分为四类</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zh-CN" altLang="en-US" b="1" dirty="0">
              <a:solidFill>
                <a:srgbClr val="002060"/>
              </a:solidFill>
              <a:latin typeface="微软雅黑 Light" panose="020B0502040204020203" pitchFamily="34" charset="-122"/>
              <a:ea typeface="微软雅黑 Light" panose="020B0502040204020203" pitchFamily="34" charset="-122"/>
            </a:endParaRPr>
          </a:p>
        </p:txBody>
      </p:sp>
      <p:pic>
        <p:nvPicPr>
          <p:cNvPr id="5" name="2-5.EPS" descr="id:2147508986;FounderCES"/>
          <p:cNvPicPr>
            <a:picLocks noChangeAspect="1"/>
          </p:cNvPicPr>
          <p:nvPr/>
        </p:nvPicPr>
        <p:blipFill>
          <a:blip r:embed="rId1">
            <a:duotone>
              <a:schemeClr val="accent1">
                <a:shade val="45000"/>
                <a:satMod val="135000"/>
              </a:schemeClr>
              <a:prstClr val="white"/>
            </a:duotone>
          </a:blip>
          <a:stretch>
            <a:fillRect/>
          </a:stretch>
        </p:blipFill>
        <p:spPr>
          <a:xfrm>
            <a:off x="7657154" y="2316643"/>
            <a:ext cx="3492500" cy="3703320"/>
          </a:xfrm>
          <a:prstGeom prst="rect">
            <a:avLst/>
          </a:prstGeom>
        </p:spPr>
      </p:pic>
    </p:spTree>
  </p:cSld>
  <p:clrMapOvr>
    <a:masterClrMapping/>
  </p:clrMapOvr>
  <p:transition spd="slow">
    <p:split orient="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需求的价格弹性</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三、价格弹性与销售收入的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关系</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如果需求是弹性的，那么提高价格会使销售收入减少。</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如果需求是单元弹性的，那么变动价格不会影响销售收入。</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如果需求是非弹性的，那么提高价格会使销售收入增加。</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需求的价格弹性</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三、价格弹性与销售收入的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关系</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pic>
        <p:nvPicPr>
          <p:cNvPr id="4" name="2-6.EPS" descr="id:2147509006;FounderCES"/>
          <p:cNvPicPr>
            <a:picLocks noChangeAspect="1"/>
          </p:cNvPicPr>
          <p:nvPr/>
        </p:nvPicPr>
        <p:blipFill>
          <a:blip r:embed="rId1">
            <a:duotone>
              <a:schemeClr val="accent1">
                <a:shade val="45000"/>
                <a:satMod val="135000"/>
              </a:schemeClr>
              <a:prstClr val="white"/>
            </a:duotone>
          </a:blip>
          <a:stretch>
            <a:fillRect/>
          </a:stretch>
        </p:blipFill>
        <p:spPr>
          <a:xfrm>
            <a:off x="4260585" y="2946572"/>
            <a:ext cx="3712210" cy="1962785"/>
          </a:xfrm>
          <a:prstGeom prst="rect">
            <a:avLst/>
          </a:prstGeom>
        </p:spPr>
      </p:pic>
      <p:graphicFrame>
        <p:nvGraphicFramePr>
          <p:cNvPr id="2" name="表格 1"/>
          <p:cNvGraphicFramePr>
            <a:graphicFrameLocks noGrp="1"/>
          </p:cNvGraphicFramePr>
          <p:nvPr/>
        </p:nvGraphicFramePr>
        <p:xfrm>
          <a:off x="981904" y="5156254"/>
          <a:ext cx="10515601" cy="1097280"/>
        </p:xfrm>
        <a:graphic>
          <a:graphicData uri="http://schemas.openxmlformats.org/drawingml/2006/table">
            <a:tbl>
              <a:tblPr firstRow="1" firstCol="1" bandRow="1">
                <a:tableStyleId>{5C22544A-7EE6-4342-B048-85BDC9FD1C3A}</a:tableStyleId>
              </a:tblPr>
              <a:tblGrid>
                <a:gridCol w="2646731"/>
                <a:gridCol w="2646731"/>
                <a:gridCol w="2646731"/>
                <a:gridCol w="2575408"/>
              </a:tblGrid>
              <a:tr h="406400">
                <a:tc>
                  <a:txBody>
                    <a:bodyPr/>
                    <a:lstStyle/>
                    <a:p>
                      <a:pPr algn="ctr">
                        <a:lnSpc>
                          <a:spcPct val="100000"/>
                        </a:lnSpc>
                        <a:spcAft>
                          <a:spcPts val="0"/>
                        </a:spcAft>
                      </a:pPr>
                      <a:r>
                        <a:rPr lang="zh-CN" sz="1800">
                          <a:effectLst/>
                          <a:latin typeface="微软雅黑 Light" panose="020B0502040204020203" pitchFamily="34" charset="-122"/>
                          <a:ea typeface="微软雅黑 Light" panose="020B0502040204020203" pitchFamily="34" charset="-122"/>
                        </a:rPr>
                        <a:t>价格变化</a:t>
                      </a:r>
                      <a:endParaRPr lang="zh-CN" sz="18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zh-CN" sz="1800" dirty="0">
                          <a:effectLst/>
                          <a:latin typeface="微软雅黑 Light" panose="020B0502040204020203" pitchFamily="34" charset="-122"/>
                          <a:ea typeface="微软雅黑 Light" panose="020B0502040204020203" pitchFamily="34" charset="-122"/>
                        </a:rPr>
                        <a:t>弹性需求</a:t>
                      </a:r>
                      <a:endParaRPr lang="zh-CN" sz="1800" dirty="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en-US" sz="1800" dirty="0">
                          <a:effectLst/>
                          <a:latin typeface="微软雅黑 Light" panose="020B0502040204020203" pitchFamily="34" charset="-122"/>
                          <a:ea typeface="微软雅黑 Light" panose="020B0502040204020203" pitchFamily="34" charset="-122"/>
                        </a:rPr>
                        <a:t>|</a:t>
                      </a:r>
                      <a:r>
                        <a:rPr lang="en-US" sz="1800" i="1" dirty="0" err="1" smtClean="0">
                          <a:effectLst/>
                          <a:latin typeface="微软雅黑 Light" panose="020B0502040204020203" pitchFamily="34" charset="-122"/>
                          <a:ea typeface="微软雅黑 Light" panose="020B0502040204020203" pitchFamily="34" charset="-122"/>
                        </a:rPr>
                        <a:t>ε</a:t>
                      </a:r>
                      <a:r>
                        <a:rPr lang="en-US" sz="1800" i="1" baseline="-25000" dirty="0" err="1" smtClean="0">
                          <a:effectLst/>
                          <a:latin typeface="微软雅黑 Light" panose="020B0502040204020203" pitchFamily="34" charset="-122"/>
                          <a:ea typeface="微软雅黑 Light" panose="020B0502040204020203" pitchFamily="34" charset="-122"/>
                        </a:rPr>
                        <a:t>P</a:t>
                      </a:r>
                      <a:r>
                        <a:rPr lang="en-US" sz="1800" dirty="0" smtClean="0">
                          <a:effectLst/>
                          <a:latin typeface="微软雅黑 Light" panose="020B0502040204020203" pitchFamily="34" charset="-122"/>
                          <a:ea typeface="微软雅黑 Light" panose="020B0502040204020203" pitchFamily="34" charset="-122"/>
                        </a:rPr>
                        <a:t>|&gt;1</a:t>
                      </a:r>
                      <a:endParaRPr lang="zh-CN" sz="1800" dirty="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zh-CN" sz="1800" dirty="0">
                          <a:effectLst/>
                          <a:latin typeface="微软雅黑 Light" panose="020B0502040204020203" pitchFamily="34" charset="-122"/>
                          <a:ea typeface="微软雅黑 Light" panose="020B0502040204020203" pitchFamily="34" charset="-122"/>
                        </a:rPr>
                        <a:t>单元弹性需求</a:t>
                      </a:r>
                      <a:endParaRPr lang="zh-CN" sz="1800" dirty="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en-US" sz="1800" dirty="0">
                          <a:effectLst/>
                          <a:latin typeface="微软雅黑 Light" panose="020B0502040204020203" pitchFamily="34" charset="-122"/>
                          <a:ea typeface="微软雅黑 Light" panose="020B0502040204020203" pitchFamily="34" charset="-122"/>
                        </a:rPr>
                        <a:t>|</a:t>
                      </a:r>
                      <a:r>
                        <a:rPr lang="en-US" sz="1800" i="1" dirty="0" err="1">
                          <a:effectLst/>
                          <a:latin typeface="微软雅黑 Light" panose="020B0502040204020203" pitchFamily="34" charset="-122"/>
                          <a:ea typeface="微软雅黑 Light" panose="020B0502040204020203" pitchFamily="34" charset="-122"/>
                        </a:rPr>
                        <a:t>ε</a:t>
                      </a:r>
                      <a:r>
                        <a:rPr lang="en-US" sz="1800" i="1" baseline="-25000" dirty="0" err="1">
                          <a:effectLst/>
                          <a:latin typeface="微软雅黑 Light" panose="020B0502040204020203" pitchFamily="34" charset="-122"/>
                          <a:ea typeface="微软雅黑 Light" panose="020B0502040204020203" pitchFamily="34" charset="-122"/>
                        </a:rPr>
                        <a:t>P</a:t>
                      </a:r>
                      <a:r>
                        <a:rPr lang="en-US" sz="1800" dirty="0">
                          <a:effectLst/>
                          <a:latin typeface="微软雅黑 Light" panose="020B0502040204020203" pitchFamily="34" charset="-122"/>
                          <a:ea typeface="微软雅黑 Light" panose="020B0502040204020203" pitchFamily="34" charset="-122"/>
                        </a:rPr>
                        <a:t>|=1</a:t>
                      </a:r>
                      <a:endParaRPr lang="zh-CN" sz="1800" dirty="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zh-CN" sz="1800" dirty="0">
                          <a:effectLst/>
                          <a:latin typeface="微软雅黑 Light" panose="020B0502040204020203" pitchFamily="34" charset="-122"/>
                          <a:ea typeface="微软雅黑 Light" panose="020B0502040204020203" pitchFamily="34" charset="-122"/>
                        </a:rPr>
                        <a:t>非弹性需求</a:t>
                      </a:r>
                      <a:endParaRPr lang="zh-CN" sz="1800" dirty="0">
                        <a:effectLst/>
                        <a:latin typeface="微软雅黑 Light" panose="020B0502040204020203" pitchFamily="34" charset="-122"/>
                        <a:ea typeface="微软雅黑 Light" panose="020B0502040204020203" pitchFamily="34" charset="-122"/>
                      </a:endParaRPr>
                    </a:p>
                    <a:p>
                      <a:pPr algn="ctr">
                        <a:lnSpc>
                          <a:spcPct val="100000"/>
                        </a:lnSpc>
                        <a:spcAft>
                          <a:spcPts val="0"/>
                        </a:spcAft>
                      </a:pPr>
                      <a:r>
                        <a:rPr lang="en-US" sz="1800" dirty="0">
                          <a:effectLst/>
                          <a:latin typeface="微软雅黑 Light" panose="020B0502040204020203" pitchFamily="34" charset="-122"/>
                          <a:ea typeface="微软雅黑 Light" panose="020B0502040204020203" pitchFamily="34" charset="-122"/>
                        </a:rPr>
                        <a:t>|</a:t>
                      </a:r>
                      <a:r>
                        <a:rPr lang="en-US" sz="1800" i="1" dirty="0" err="1" smtClean="0">
                          <a:effectLst/>
                          <a:latin typeface="微软雅黑 Light" panose="020B0502040204020203" pitchFamily="34" charset="-122"/>
                          <a:ea typeface="微软雅黑 Light" panose="020B0502040204020203" pitchFamily="34" charset="-122"/>
                        </a:rPr>
                        <a:t>ε</a:t>
                      </a:r>
                      <a:r>
                        <a:rPr lang="en-US" sz="1800" i="1" baseline="-25000" dirty="0" err="1" smtClean="0">
                          <a:effectLst/>
                          <a:latin typeface="微软雅黑 Light" panose="020B0502040204020203" pitchFamily="34" charset="-122"/>
                          <a:ea typeface="微软雅黑 Light" panose="020B0502040204020203" pitchFamily="34" charset="-122"/>
                        </a:rPr>
                        <a:t>P</a:t>
                      </a:r>
                      <a:r>
                        <a:rPr lang="en-US" sz="1800" dirty="0" smtClean="0">
                          <a:effectLst/>
                          <a:latin typeface="微软雅黑 Light" panose="020B0502040204020203" pitchFamily="34" charset="-122"/>
                          <a:ea typeface="微软雅黑 Light" panose="020B0502040204020203" pitchFamily="34" charset="-122"/>
                        </a:rPr>
                        <a:t>|&lt;1</a:t>
                      </a:r>
                      <a:endParaRPr lang="zh-CN" sz="1800" dirty="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203200">
                <a:tc>
                  <a:txBody>
                    <a:bodyPr/>
                    <a:lstStyle/>
                    <a:p>
                      <a:pPr algn="ctr">
                        <a:lnSpc>
                          <a:spcPct val="100000"/>
                        </a:lnSpc>
                        <a:spcAft>
                          <a:spcPts val="0"/>
                        </a:spcAft>
                      </a:pPr>
                      <a:r>
                        <a:rPr lang="zh-CN" sz="1800">
                          <a:effectLst/>
                          <a:latin typeface="微软雅黑 Light" panose="020B0502040204020203" pitchFamily="34" charset="-122"/>
                          <a:ea typeface="微软雅黑 Light" panose="020B0502040204020203" pitchFamily="34" charset="-122"/>
                        </a:rPr>
                        <a:t>上涨</a:t>
                      </a:r>
                      <a:endParaRPr lang="zh-CN" sz="18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zh-CN" sz="1800">
                          <a:effectLst/>
                          <a:latin typeface="微软雅黑 Light" panose="020B0502040204020203" pitchFamily="34" charset="-122"/>
                          <a:ea typeface="微软雅黑 Light" panose="020B0502040204020203" pitchFamily="34" charset="-122"/>
                        </a:rPr>
                        <a:t>销售收入减少</a:t>
                      </a:r>
                      <a:endParaRPr lang="zh-CN" sz="18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zh-CN" sz="1800">
                          <a:effectLst/>
                          <a:latin typeface="微软雅黑 Light" panose="020B0502040204020203" pitchFamily="34" charset="-122"/>
                          <a:ea typeface="微软雅黑 Light" panose="020B0502040204020203" pitchFamily="34" charset="-122"/>
                        </a:rPr>
                        <a:t>销售收入不变</a:t>
                      </a:r>
                      <a:endParaRPr lang="zh-CN" sz="18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zh-CN" sz="1800">
                          <a:effectLst/>
                          <a:latin typeface="微软雅黑 Light" panose="020B0502040204020203" pitchFamily="34" charset="-122"/>
                          <a:ea typeface="微软雅黑 Light" panose="020B0502040204020203" pitchFamily="34" charset="-122"/>
                        </a:rPr>
                        <a:t>销售收入增加</a:t>
                      </a:r>
                      <a:endParaRPr lang="zh-CN" sz="18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r h="203200">
                <a:tc>
                  <a:txBody>
                    <a:bodyPr/>
                    <a:lstStyle/>
                    <a:p>
                      <a:pPr algn="ctr">
                        <a:lnSpc>
                          <a:spcPct val="100000"/>
                        </a:lnSpc>
                        <a:spcAft>
                          <a:spcPts val="0"/>
                        </a:spcAft>
                      </a:pPr>
                      <a:r>
                        <a:rPr lang="zh-CN" sz="1800">
                          <a:effectLst/>
                          <a:latin typeface="微软雅黑 Light" panose="020B0502040204020203" pitchFamily="34" charset="-122"/>
                          <a:ea typeface="微软雅黑 Light" panose="020B0502040204020203" pitchFamily="34" charset="-122"/>
                        </a:rPr>
                        <a:t>下跌</a:t>
                      </a:r>
                      <a:endParaRPr lang="zh-CN" sz="18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zh-CN" sz="1800">
                          <a:effectLst/>
                          <a:latin typeface="微软雅黑 Light" panose="020B0502040204020203" pitchFamily="34" charset="-122"/>
                          <a:ea typeface="微软雅黑 Light" panose="020B0502040204020203" pitchFamily="34" charset="-122"/>
                        </a:rPr>
                        <a:t>销售收入增加</a:t>
                      </a:r>
                      <a:endParaRPr lang="zh-CN" sz="18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zh-CN" sz="1800">
                          <a:effectLst/>
                          <a:latin typeface="微软雅黑 Light" panose="020B0502040204020203" pitchFamily="34" charset="-122"/>
                          <a:ea typeface="微软雅黑 Light" panose="020B0502040204020203" pitchFamily="34" charset="-122"/>
                        </a:rPr>
                        <a:t>销售收入不变</a:t>
                      </a:r>
                      <a:endParaRPr lang="zh-CN" sz="180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c>
                  <a:txBody>
                    <a:bodyPr/>
                    <a:lstStyle/>
                    <a:p>
                      <a:pPr algn="ctr">
                        <a:lnSpc>
                          <a:spcPct val="100000"/>
                        </a:lnSpc>
                        <a:spcAft>
                          <a:spcPts val="0"/>
                        </a:spcAft>
                      </a:pPr>
                      <a:r>
                        <a:rPr lang="zh-CN" sz="1800" dirty="0">
                          <a:effectLst/>
                          <a:latin typeface="微软雅黑 Light" panose="020B0502040204020203" pitchFamily="34" charset="-122"/>
                          <a:ea typeface="微软雅黑 Light" panose="020B0502040204020203" pitchFamily="34" charset="-122"/>
                        </a:rPr>
                        <a:t>销售收入减少</a:t>
                      </a:r>
                      <a:endParaRPr lang="zh-CN" sz="1800" dirty="0">
                        <a:solidFill>
                          <a:srgbClr val="000000"/>
                        </a:solidFill>
                        <a:effectLst/>
                        <a:latin typeface="微软雅黑 Light" panose="020B0502040204020203" pitchFamily="34" charset="-122"/>
                        <a:ea typeface="微软雅黑 Light" panose="020B0502040204020203" pitchFamily="34" charset="-122"/>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1</a:t>
            </a:r>
            <a:r>
              <a:rPr lang="zh-CN" altLang="zh-CN" dirty="0">
                <a:effectLst/>
              </a:rPr>
              <a:t>节　需求的价格弹性</a:t>
            </a:r>
            <a:endParaRPr lang="zh-CN" altLang="zh-CN" dirty="0">
              <a:effectLst/>
            </a:endParaRPr>
          </a:p>
        </p:txBody>
      </p:sp>
      <p:sp>
        <p:nvSpPr>
          <p:cNvPr id="35" name="文本占位符 2"/>
          <p:cNvSpPr txBox="1"/>
          <p:nvPr/>
        </p:nvSpPr>
        <p:spPr>
          <a:xfrm>
            <a:off x="660507" y="1800824"/>
            <a:ext cx="7435744"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四、价格弹性与总收入、边际收入和平均收入的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关系</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价格弹性与总收入（</a:t>
            </a:r>
            <a:r>
              <a:rPr lang="en-US" altLang="zh-CN" sz="2000" b="1" i="1" dirty="0">
                <a:solidFill>
                  <a:srgbClr val="002060"/>
                </a:solidFill>
                <a:latin typeface="微软雅黑 Light" panose="020B0502040204020203" pitchFamily="34" charset="-122"/>
                <a:ea typeface="微软雅黑 Light" panose="020B0502040204020203" pitchFamily="34" charset="-122"/>
              </a:rPr>
              <a:t>TR</a:t>
            </a:r>
            <a:r>
              <a:rPr lang="zh-CN" altLang="en-US" sz="2000" b="1" dirty="0">
                <a:solidFill>
                  <a:srgbClr val="002060"/>
                </a:solidFill>
                <a:latin typeface="微软雅黑 Light" panose="020B0502040204020203" pitchFamily="34" charset="-122"/>
                <a:ea typeface="微软雅黑 Light" panose="020B0502040204020203" pitchFamily="34" charset="-122"/>
              </a:rPr>
              <a:t>，即销售收入）、边际收入（</a:t>
            </a:r>
            <a:r>
              <a:rPr lang="en-US" altLang="zh-CN" sz="2000" b="1" i="1" dirty="0">
                <a:solidFill>
                  <a:srgbClr val="002060"/>
                </a:solidFill>
                <a:latin typeface="微软雅黑 Light" panose="020B0502040204020203" pitchFamily="34" charset="-122"/>
                <a:ea typeface="微软雅黑 Light" panose="020B0502040204020203" pitchFamily="34" charset="-122"/>
              </a:rPr>
              <a:t>MR</a:t>
            </a:r>
            <a:r>
              <a:rPr lang="zh-CN" altLang="en-US" sz="2000" b="1" dirty="0">
                <a:solidFill>
                  <a:srgbClr val="002060"/>
                </a:solidFill>
                <a:latin typeface="微软雅黑 Light" panose="020B0502040204020203" pitchFamily="34" charset="-122"/>
                <a:ea typeface="微软雅黑 Light" panose="020B0502040204020203" pitchFamily="34" charset="-122"/>
              </a:rPr>
              <a:t>）和平均收入（</a:t>
            </a:r>
            <a:r>
              <a:rPr lang="en-US" altLang="zh-CN" sz="2000" b="1" i="1" dirty="0">
                <a:solidFill>
                  <a:srgbClr val="002060"/>
                </a:solidFill>
                <a:latin typeface="微软雅黑 Light" panose="020B0502040204020203" pitchFamily="34" charset="-122"/>
                <a:ea typeface="微软雅黑 Light" panose="020B0502040204020203" pitchFamily="34" charset="-122"/>
              </a:rPr>
              <a:t>AR</a:t>
            </a:r>
            <a:r>
              <a:rPr lang="zh-CN" altLang="en-US" sz="2000" b="1" dirty="0">
                <a:solidFill>
                  <a:srgbClr val="002060"/>
                </a:solidFill>
                <a:latin typeface="微软雅黑 Light" panose="020B0502040204020203" pitchFamily="34" charset="-122"/>
                <a:ea typeface="微软雅黑 Light" panose="020B0502040204020203" pitchFamily="34" charset="-122"/>
              </a:rPr>
              <a:t>）之间的关系如图所示</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平均收入（即价格</a:t>
            </a:r>
            <a:r>
              <a:rPr lang="en-US" altLang="zh-CN" sz="2000" b="1" i="1" dirty="0">
                <a:solidFill>
                  <a:srgbClr val="002060"/>
                </a:solidFill>
                <a:latin typeface="微软雅黑 Light" panose="020B0502040204020203" pitchFamily="34" charset="-122"/>
                <a:ea typeface="微软雅黑 Light" panose="020B0502040204020203" pitchFamily="34" charset="-122"/>
              </a:rPr>
              <a:t>P</a:t>
            </a:r>
            <a:r>
              <a:rPr lang="zh-CN" altLang="en-US" sz="2000" b="1" dirty="0">
                <a:solidFill>
                  <a:srgbClr val="002060"/>
                </a:solidFill>
                <a:latin typeface="微软雅黑 Light" panose="020B0502040204020203" pitchFamily="34" charset="-122"/>
                <a:ea typeface="微软雅黑 Light" panose="020B0502040204020203" pitchFamily="34" charset="-122"/>
              </a:rPr>
              <a:t>）、边际收入与价格弹性之间的关系可以用公式表示如下：</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pic>
        <p:nvPicPr>
          <p:cNvPr id="4" name="2-7.EPS" descr="id:2147509051;FounderCES"/>
          <p:cNvPicPr>
            <a:picLocks noChangeAspect="1"/>
          </p:cNvPicPr>
          <p:nvPr/>
        </p:nvPicPr>
        <p:blipFill>
          <a:blip r:embed="rId1">
            <a:duotone>
              <a:schemeClr val="accent1">
                <a:shade val="45000"/>
                <a:satMod val="135000"/>
              </a:schemeClr>
              <a:prstClr val="white"/>
            </a:duotone>
          </a:blip>
          <a:stretch>
            <a:fillRect/>
          </a:stretch>
        </p:blipFill>
        <p:spPr>
          <a:xfrm>
            <a:off x="8766138" y="2300260"/>
            <a:ext cx="2306955" cy="3227705"/>
          </a:xfrm>
          <a:prstGeom prst="rect">
            <a:avLst/>
          </a:prstGeom>
        </p:spPr>
      </p:pic>
      <mc:AlternateContent xmlns:mc="http://schemas.openxmlformats.org/markup-compatibility/2006">
        <mc:Choice xmlns:a14="http://schemas.microsoft.com/office/drawing/2010/main" Requires="a14">
          <p:sp>
            <p:nvSpPr>
              <p:cNvPr id="2" name="矩形 1"/>
              <p:cNvSpPr/>
              <p:nvPr/>
            </p:nvSpPr>
            <p:spPr>
              <a:xfrm>
                <a:off x="4073066" y="4515276"/>
                <a:ext cx="2271776" cy="783869"/>
              </a:xfrm>
              <a:prstGeom prst="rect">
                <a:avLst/>
              </a:prstGeom>
            </p:spPr>
            <p:txBody>
              <a:bodyPr wrap="none">
                <a:spAutoFit/>
              </a:bodyPr>
              <a:lstStyle/>
              <a:p>
                <a14:m>
                  <m:oMathPara xmlns:m="http://schemas.openxmlformats.org/officeDocument/2006/math">
                    <m:oMathParaPr>
                      <m:jc m:val="centerGroup"/>
                    </m:oMathParaPr>
                    <m:oMath xmlns:m="http://schemas.openxmlformats.org/officeDocument/2006/math">
                      <m:r>
                        <a:rPr lang="zh-CN" altLang="en-US" sz="2000" b="1" i="1" smtClean="0">
                          <a:solidFill>
                            <a:srgbClr val="002060"/>
                          </a:solidFill>
                          <a:latin typeface="Cambria Math" panose="02040503050406030204" pitchFamily="18" charset="0"/>
                        </a:rPr>
                        <m:t>𝑴𝑹</m:t>
                      </m:r>
                      <m:r>
                        <a:rPr lang="zh-CN" altLang="en-US" sz="2000" b="1" i="0">
                          <a:solidFill>
                            <a:srgbClr val="002060"/>
                          </a:solidFill>
                          <a:latin typeface="Cambria Math" panose="02040503050406030204" pitchFamily="18" charset="0"/>
                        </a:rPr>
                        <m:t>=</m:t>
                      </m:r>
                      <m:r>
                        <a:rPr lang="zh-CN" altLang="en-US" sz="2000" b="1" i="1">
                          <a:solidFill>
                            <a:srgbClr val="002060"/>
                          </a:solidFill>
                          <a:latin typeface="Cambria Math" panose="02040503050406030204" pitchFamily="18" charset="0"/>
                        </a:rPr>
                        <m:t>𝑷</m:t>
                      </m:r>
                      <m:d>
                        <m:dPr>
                          <m:ctrlPr>
                            <a:rPr lang="zh-CN" altLang="en-US" sz="2000" b="1" i="1">
                              <a:solidFill>
                                <a:srgbClr val="002060"/>
                              </a:solidFill>
                              <a:latin typeface="Cambria Math" panose="02040503050406030204" pitchFamily="18" charset="0"/>
                            </a:rPr>
                          </m:ctrlPr>
                        </m:dPr>
                        <m:e>
                          <m:r>
                            <a:rPr lang="zh-CN" altLang="en-US" sz="2000" b="1" i="0">
                              <a:solidFill>
                                <a:srgbClr val="002060"/>
                              </a:solidFill>
                              <a:latin typeface="Cambria Math" panose="02040503050406030204" pitchFamily="18" charset="0"/>
                            </a:rPr>
                            <m:t>𝟏</m:t>
                          </m:r>
                          <m:r>
                            <m:rPr>
                              <m:nor/>
                            </m:rPr>
                            <a:rPr lang="zh-CN" altLang="en-US" sz="2000" b="1" i="1">
                              <a:solidFill>
                                <a:srgbClr val="002060"/>
                              </a:solidFill>
                              <a:latin typeface="微软雅黑 Light" panose="020B0502040204020203" pitchFamily="34" charset="-122"/>
                              <a:ea typeface="微软雅黑 Light" panose="020B0502040204020203" pitchFamily="34" charset="-122"/>
                            </a:rPr>
                            <m:t>−</m:t>
                          </m:r>
                          <m:f>
                            <m:fPr>
                              <m:ctrlPr>
                                <a:rPr lang="zh-CN" altLang="en-US" sz="2000" b="1" i="1">
                                  <a:solidFill>
                                    <a:srgbClr val="002060"/>
                                  </a:solidFill>
                                  <a:latin typeface="Cambria Math" panose="02040503050406030204" pitchFamily="18" charset="0"/>
                                </a:rPr>
                              </m:ctrlPr>
                            </m:fPr>
                            <m:num>
                              <m:r>
                                <a:rPr lang="zh-CN" altLang="en-US" sz="2000" b="1" i="0">
                                  <a:solidFill>
                                    <a:srgbClr val="002060"/>
                                  </a:solidFill>
                                  <a:latin typeface="Cambria Math" panose="02040503050406030204" pitchFamily="18" charset="0"/>
                                </a:rPr>
                                <m:t>𝟏</m:t>
                              </m:r>
                            </m:num>
                            <m:den>
                              <m:r>
                                <m:rPr>
                                  <m:nor/>
                                </m:rPr>
                                <a:rPr lang="zh-CN" altLang="en-US" sz="2000" b="1" i="1">
                                  <a:solidFill>
                                    <a:srgbClr val="002060"/>
                                  </a:solidFill>
                                  <a:latin typeface="微软雅黑 Light" panose="020B0502040204020203" pitchFamily="34" charset="-122"/>
                                  <a:ea typeface="微软雅黑 Light" panose="020B0502040204020203" pitchFamily="34" charset="-122"/>
                                </a:rPr>
                                <m:t>|</m:t>
                              </m:r>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𝜺</m:t>
                                  </m:r>
                                </m:e>
                                <m:sub>
                                  <m:r>
                                    <a:rPr lang="zh-CN" altLang="en-US" sz="2000" b="1" i="1">
                                      <a:solidFill>
                                        <a:srgbClr val="002060"/>
                                      </a:solidFill>
                                      <a:latin typeface="Cambria Math" panose="02040503050406030204" pitchFamily="18" charset="0"/>
                                    </a:rPr>
                                    <m:t>𝑷</m:t>
                                  </m:r>
                                </m:sub>
                              </m:sSub>
                              <m:r>
                                <m:rPr>
                                  <m:nor/>
                                </m:rPr>
                                <a:rPr lang="zh-CN" altLang="en-US" sz="2000" b="1" i="1">
                                  <a:solidFill>
                                    <a:srgbClr val="002060"/>
                                  </a:solidFill>
                                  <a:latin typeface="微软雅黑 Light" panose="020B0502040204020203" pitchFamily="34" charset="-122"/>
                                  <a:ea typeface="微软雅黑 Light" panose="020B0502040204020203" pitchFamily="34" charset="-122"/>
                                </a:rPr>
                                <m:t>|</m:t>
                              </m:r>
                            </m:den>
                          </m:f>
                        </m:e>
                      </m:d>
                    </m:oMath>
                  </m:oMathPara>
                </a14:m>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2" name="矩形 1"/>
              <p:cNvSpPr>
                <a:spLocks noRot="1" noChangeAspect="1" noMove="1" noResize="1" noEditPoints="1" noAdjustHandles="1" noChangeArrowheads="1" noChangeShapeType="1" noTextEdit="1"/>
              </p:cNvSpPr>
              <p:nvPr/>
            </p:nvSpPr>
            <p:spPr>
              <a:xfrm>
                <a:off x="4073066" y="4515276"/>
                <a:ext cx="2271776" cy="783869"/>
              </a:xfrm>
              <a:prstGeom prst="rect">
                <a:avLst/>
              </a:prstGeom>
              <a:blipFill rotWithShape="1">
                <a:blip r:embed="rId2"/>
                <a:stretch>
                  <a:fillRect l="-8" t="-54" r="-4560" b="9"/>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smtClean="0">
                <a:effectLst/>
              </a:rPr>
              <a:t>第</a:t>
            </a:r>
            <a:r>
              <a:rPr lang="en-US" altLang="zh-CN" dirty="0" smtClean="0">
                <a:effectLst/>
              </a:rPr>
              <a:t>1</a:t>
            </a:r>
            <a:r>
              <a:rPr lang="zh-CN" altLang="zh-CN" dirty="0" smtClean="0">
                <a:effectLst/>
              </a:rPr>
              <a:t>节　需求的价格弹性</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五、影响价格弹性的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因素</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p:txBody>
      </p:sp>
      <p:graphicFrame>
        <p:nvGraphicFramePr>
          <p:cNvPr id="5" name="图示 4"/>
          <p:cNvGraphicFramePr/>
          <p:nvPr/>
        </p:nvGraphicFramePr>
        <p:xfrm>
          <a:off x="3048000" y="2552006"/>
          <a:ext cx="6096000" cy="3441469"/>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smtClean="0">
                <a:effectLst/>
              </a:rPr>
              <a:t>第</a:t>
            </a:r>
            <a:r>
              <a:rPr lang="en-US" altLang="zh-CN" dirty="0" smtClean="0">
                <a:effectLst/>
              </a:rPr>
              <a:t>1</a:t>
            </a:r>
            <a:r>
              <a:rPr lang="zh-CN" altLang="zh-CN" dirty="0" smtClean="0">
                <a:effectLst/>
              </a:rPr>
              <a:t>节　需求的价格弹性</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六、价格弹性应用</a:t>
            </a:r>
            <a:r>
              <a:rPr lang="zh-CN" altLang="en-US" sz="2400" b="1" dirty="0" smtClean="0">
                <a:solidFill>
                  <a:srgbClr val="7030A0"/>
                </a:solidFill>
                <a:latin typeface="微软雅黑 Light" panose="020B0502040204020203" pitchFamily="34" charset="-122"/>
                <a:ea typeface="微软雅黑 Light" panose="020B0502040204020203" pitchFamily="34" charset="-122"/>
              </a:rPr>
              <a:t>举例</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1.</a:t>
            </a:r>
            <a:r>
              <a:rPr lang="zh-CN" altLang="en-US" sz="2000" b="1" dirty="0">
                <a:solidFill>
                  <a:srgbClr val="002060"/>
                </a:solidFill>
                <a:latin typeface="微软雅黑 Light" panose="020B0502040204020203" pitchFamily="34" charset="-122"/>
                <a:ea typeface="微软雅黑 Light" panose="020B0502040204020203" pitchFamily="34" charset="-122"/>
              </a:rPr>
              <a:t>用于对价格和销售量的分析和估计</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4" name="矩形 3"/>
              <p:cNvSpPr/>
              <p:nvPr/>
            </p:nvSpPr>
            <p:spPr>
              <a:xfrm>
                <a:off x="660506" y="2994794"/>
                <a:ext cx="10912369" cy="3281411"/>
              </a:xfrm>
              <a:prstGeom prst="rect">
                <a:avLst/>
              </a:prstGeom>
            </p:spPr>
            <p:txBody>
              <a:bodyPr wrap="square">
                <a:spAutoFit/>
              </a:bodyPr>
              <a:lstStyle/>
              <a:p>
                <a:pPr indent="457200">
                  <a:spcAft>
                    <a:spcPts val="0"/>
                  </a:spcAft>
                </a:pPr>
                <a:r>
                  <a:rPr lang="zh-CN"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2-3</a:t>
                </a:r>
                <a:endParaRPr lang="en-US" altLang="zh-CN" sz="24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某国为了鼓励本国石油工业的发展，于</a:t>
                </a:r>
                <a:r>
                  <a:rPr lang="en-US" altLang="zh-CN" dirty="0">
                    <a:solidFill>
                      <a:srgbClr val="002060"/>
                    </a:solidFill>
                    <a:latin typeface="微软雅黑 Light" panose="020B0502040204020203" pitchFamily="34" charset="-122"/>
                    <a:ea typeface="微软雅黑 Light" panose="020B0502040204020203" pitchFamily="34" charset="-122"/>
                  </a:rPr>
                  <a:t>2013</a:t>
                </a:r>
                <a:r>
                  <a:rPr lang="zh-CN" altLang="en-US" dirty="0">
                    <a:solidFill>
                      <a:srgbClr val="002060"/>
                    </a:solidFill>
                    <a:latin typeface="微软雅黑 Light" panose="020B0502040204020203" pitchFamily="34" charset="-122"/>
                    <a:ea typeface="微软雅黑 Light" panose="020B0502040204020203" pitchFamily="34" charset="-122"/>
                  </a:rPr>
                  <a:t>年采取措施限制石油进口，估计这些措施将使可得到的石油数量减少</a:t>
                </a:r>
                <a:r>
                  <a:rPr lang="en-US" altLang="zh-CN" dirty="0">
                    <a:solidFill>
                      <a:srgbClr val="002060"/>
                    </a:solidFill>
                    <a:latin typeface="微软雅黑 Light" panose="020B0502040204020203" pitchFamily="34" charset="-122"/>
                    <a:ea typeface="微软雅黑 Light" panose="020B0502040204020203" pitchFamily="34" charset="-122"/>
                  </a:rPr>
                  <a:t>20%</a:t>
                </a:r>
                <a:r>
                  <a:rPr lang="zh-CN" altLang="en-US" dirty="0">
                    <a:solidFill>
                      <a:srgbClr val="002060"/>
                    </a:solidFill>
                    <a:latin typeface="微软雅黑 Light" panose="020B0502040204020203" pitchFamily="34" charset="-122"/>
                    <a:ea typeface="微软雅黑 Light" panose="020B0502040204020203" pitchFamily="34" charset="-122"/>
                  </a:rPr>
                  <a:t>，如果石油的需求价格弹性为</a:t>
                </a:r>
                <a:r>
                  <a:rPr lang="en-US" altLang="zh-CN" dirty="0">
                    <a:solidFill>
                      <a:srgbClr val="002060"/>
                    </a:solidFill>
                    <a:latin typeface="微软雅黑 Light" panose="020B0502040204020203" pitchFamily="34" charset="-122"/>
                    <a:ea typeface="微软雅黑 Light" panose="020B0502040204020203" pitchFamily="34" charset="-122"/>
                  </a:rPr>
                  <a:t>0.8~1.4</a:t>
                </a:r>
                <a:r>
                  <a:rPr lang="zh-CN" altLang="en-US" dirty="0">
                    <a:solidFill>
                      <a:srgbClr val="002060"/>
                    </a:solidFill>
                    <a:latin typeface="微软雅黑 Light" panose="020B0502040204020203" pitchFamily="34" charset="-122"/>
                    <a:ea typeface="微软雅黑 Light" panose="020B0502040204020203" pitchFamily="34" charset="-122"/>
                  </a:rPr>
                  <a:t>，问：第二年该国石油价格预期会上涨多少</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en-US" altLang="zh-CN" dirty="0">
                    <a:solidFill>
                      <a:srgbClr val="002060"/>
                    </a:solidFill>
                    <a:latin typeface="微软雅黑 Light" panose="020B0502040204020203" pitchFamily="34" charset="-122"/>
                    <a:ea typeface="微软雅黑 Light" panose="020B0502040204020203" pitchFamily="34" charset="-122"/>
                  </a:rPr>
                  <a:t>      </a:t>
                </a:r>
                <a:r>
                  <a:rPr lang="zh-CN" altLang="zh-CN" dirty="0">
                    <a:solidFill>
                      <a:srgbClr val="002060"/>
                    </a:solidFill>
                    <a:latin typeface="微软雅黑 Light" panose="020B0502040204020203" pitchFamily="34" charset="-122"/>
                    <a:ea typeface="微软雅黑 Light" panose="020B0502040204020203" pitchFamily="34" charset="-122"/>
                  </a:rPr>
                  <a:t>需求</a:t>
                </a:r>
                <a:r>
                  <a:rPr lang="zh-CN" altLang="zh-CN" dirty="0">
                    <a:solidFill>
                      <a:srgbClr val="002060"/>
                    </a:solidFill>
                    <a:latin typeface="微软雅黑 Light" panose="020B0502040204020203" pitchFamily="34" charset="-122"/>
                    <a:ea typeface="微软雅黑 Light" panose="020B0502040204020203" pitchFamily="34" charset="-122"/>
                  </a:rPr>
                  <a:t>的价格弹性</a:t>
                </a:r>
                <a:r>
                  <a:rPr lang="en-US" altLang="zh-CN" dirty="0">
                    <a:solidFill>
                      <a:srgbClr val="002060"/>
                    </a:solidFill>
                    <a:latin typeface="微软雅黑 Light" panose="020B0502040204020203" pitchFamily="34" charset="-122"/>
                    <a:ea typeface="微软雅黑 Light" panose="020B0502040204020203" pitchFamily="34" charset="-122"/>
                  </a:rPr>
                  <a:t>=</a:t>
                </a:r>
                <a14:m>
                  <m:oMath xmlns:m="http://schemas.openxmlformats.org/officeDocument/2006/math">
                    <m:f>
                      <m:fPr>
                        <m:ctrlPr>
                          <a:rPr lang="zh-CN" altLang="zh-CN" i="1">
                            <a:solidFill>
                              <a:srgbClr val="002060"/>
                            </a:solidFill>
                            <a:latin typeface="Cambria Math" panose="02040503050406030204" pitchFamily="18" charset="0"/>
                          </a:rPr>
                        </m:ctrlPr>
                      </m:fPr>
                      <m:num>
                        <m:r>
                          <m:rPr>
                            <m:nor/>
                          </m:rPr>
                          <a:rPr lang="zh-CN" altLang="zh-CN">
                            <a:solidFill>
                              <a:srgbClr val="002060"/>
                            </a:solidFill>
                            <a:latin typeface="微软雅黑 Light" panose="020B0502040204020203" pitchFamily="34" charset="-122"/>
                            <a:ea typeface="微软雅黑 Light" panose="020B0502040204020203" pitchFamily="34" charset="-122"/>
                          </a:rPr>
                          <m:t>需求量变动</m:t>
                        </m:r>
                        <m:r>
                          <m:rPr>
                            <m:nor/>
                          </m:rPr>
                          <a:rPr lang="en-US" altLang="zh-CN">
                            <a:solidFill>
                              <a:srgbClr val="002060"/>
                            </a:solidFill>
                            <a:latin typeface="微软雅黑 Light" panose="020B0502040204020203" pitchFamily="34" charset="-122"/>
                            <a:ea typeface="微软雅黑 Light" panose="020B0502040204020203" pitchFamily="34" charset="-122"/>
                          </a:rPr>
                          <m:t>%</m:t>
                        </m:r>
                      </m:num>
                      <m:den>
                        <m:r>
                          <m:rPr>
                            <m:nor/>
                          </m:rPr>
                          <a:rPr lang="zh-CN" altLang="zh-CN">
                            <a:solidFill>
                              <a:srgbClr val="002060"/>
                            </a:solidFill>
                            <a:latin typeface="微软雅黑 Light" panose="020B0502040204020203" pitchFamily="34" charset="-122"/>
                            <a:ea typeface="微软雅黑 Light" panose="020B0502040204020203" pitchFamily="34" charset="-122"/>
                          </a:rPr>
                          <m:t>价格变动</m:t>
                        </m:r>
                        <m:r>
                          <m:rPr>
                            <m:nor/>
                          </m:rPr>
                          <a:rPr lang="en-US" altLang="zh-CN">
                            <a:solidFill>
                              <a:srgbClr val="002060"/>
                            </a:solidFill>
                            <a:latin typeface="微软雅黑 Light" panose="020B0502040204020203" pitchFamily="34" charset="-122"/>
                            <a:ea typeface="微软雅黑 Light" panose="020B0502040204020203" pitchFamily="34" charset="-122"/>
                          </a:rPr>
                          <m:t>%</m:t>
                        </m:r>
                      </m:den>
                    </m:f>
                  </m:oMath>
                </a14:m>
                <a:r>
                  <a:rPr lang="en-US" altLang="zh-CN" dirty="0">
                    <a:solidFill>
                      <a:srgbClr val="002060"/>
                    </a:solidFill>
                    <a:latin typeface="微软雅黑 Light" panose="020B0502040204020203" pitchFamily="34" charset="-122"/>
                    <a:ea typeface="微软雅黑 Light" panose="020B0502040204020203" pitchFamily="34" charset="-122"/>
                  </a:rPr>
                  <a:t>       </a:t>
                </a:r>
                <a:r>
                  <a:rPr lang="zh-CN" altLang="zh-CN" dirty="0">
                    <a:solidFill>
                      <a:srgbClr val="002060"/>
                    </a:solidFill>
                    <a:latin typeface="微软雅黑 Light" panose="020B0502040204020203" pitchFamily="34" charset="-122"/>
                    <a:ea typeface="微软雅黑 Light" panose="020B0502040204020203" pitchFamily="34" charset="-122"/>
                  </a:rPr>
                  <a:t>　</a:t>
                </a:r>
                <a:r>
                  <a:rPr lang="zh-CN" altLang="zh-CN" dirty="0">
                    <a:solidFill>
                      <a:srgbClr val="002060"/>
                    </a:solidFill>
                    <a:latin typeface="微软雅黑 Light" panose="020B0502040204020203" pitchFamily="34" charset="-122"/>
                    <a:ea typeface="微软雅黑 Light" panose="020B0502040204020203" pitchFamily="34" charset="-122"/>
                  </a:rPr>
                  <a:t>价格</a:t>
                </a:r>
                <a:r>
                  <a:rPr lang="zh-CN" altLang="zh-CN" dirty="0">
                    <a:solidFill>
                      <a:srgbClr val="002060"/>
                    </a:solidFill>
                    <a:latin typeface="微软雅黑 Light" panose="020B0502040204020203" pitchFamily="34" charset="-122"/>
                    <a:ea typeface="微软雅黑 Light" panose="020B0502040204020203" pitchFamily="34" charset="-122"/>
                  </a:rPr>
                  <a:t>变动</a:t>
                </a:r>
                <a:r>
                  <a:rPr lang="en-US" altLang="zh-CN" dirty="0">
                    <a:solidFill>
                      <a:srgbClr val="002060"/>
                    </a:solidFill>
                    <a:latin typeface="微软雅黑 Light" panose="020B0502040204020203" pitchFamily="34" charset="-122"/>
                    <a:ea typeface="微软雅黑 Light" panose="020B0502040204020203" pitchFamily="34" charset="-122"/>
                  </a:rPr>
                  <a:t>%=</a:t>
                </a:r>
                <a14:m>
                  <m:oMath xmlns:m="http://schemas.openxmlformats.org/officeDocument/2006/math">
                    <m:f>
                      <m:fPr>
                        <m:ctrlPr>
                          <a:rPr lang="zh-CN" altLang="zh-CN" i="1">
                            <a:solidFill>
                              <a:srgbClr val="002060"/>
                            </a:solidFill>
                            <a:latin typeface="Cambria Math" panose="02040503050406030204" pitchFamily="18" charset="0"/>
                          </a:rPr>
                        </m:ctrlPr>
                      </m:fPr>
                      <m:num>
                        <m:r>
                          <m:rPr>
                            <m:nor/>
                          </m:rPr>
                          <a:rPr lang="zh-CN" altLang="zh-CN">
                            <a:solidFill>
                              <a:srgbClr val="002060"/>
                            </a:solidFill>
                            <a:latin typeface="微软雅黑 Light" panose="020B0502040204020203" pitchFamily="34" charset="-122"/>
                            <a:ea typeface="微软雅黑 Light" panose="020B0502040204020203" pitchFamily="34" charset="-122"/>
                          </a:rPr>
                          <m:t>需求量变动</m:t>
                        </m:r>
                        <m:r>
                          <m:rPr>
                            <m:nor/>
                          </m:rPr>
                          <a:rPr lang="en-US" altLang="zh-CN">
                            <a:solidFill>
                              <a:srgbClr val="002060"/>
                            </a:solidFill>
                            <a:latin typeface="微软雅黑 Light" panose="020B0502040204020203" pitchFamily="34" charset="-122"/>
                            <a:ea typeface="微软雅黑 Light" panose="020B0502040204020203" pitchFamily="34" charset="-122"/>
                          </a:rPr>
                          <m:t>%</m:t>
                        </m:r>
                      </m:num>
                      <m:den>
                        <m:r>
                          <m:rPr>
                            <m:nor/>
                          </m:rPr>
                          <a:rPr lang="zh-CN" altLang="zh-CN">
                            <a:solidFill>
                              <a:srgbClr val="002060"/>
                            </a:solidFill>
                            <a:latin typeface="微软雅黑 Light" panose="020B0502040204020203" pitchFamily="34" charset="-122"/>
                            <a:ea typeface="微软雅黑 Light" panose="020B0502040204020203" pitchFamily="34" charset="-122"/>
                          </a:rPr>
                          <m:t>需求的价格弹性</m:t>
                        </m:r>
                      </m:den>
                    </m:f>
                  </m:oMath>
                </a14:m>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zh-CN" altLang="zh-CN" dirty="0">
                    <a:solidFill>
                      <a:srgbClr val="002060"/>
                    </a:solidFill>
                    <a:latin typeface="微软雅黑 Light" panose="020B0502040204020203" pitchFamily="34" charset="-122"/>
                    <a:ea typeface="微软雅黑 Light" panose="020B0502040204020203" pitchFamily="34" charset="-122"/>
                  </a:rPr>
                  <a:t>当价格弹性为</a:t>
                </a:r>
                <a:r>
                  <a:rPr lang="en-US" altLang="zh-CN" dirty="0">
                    <a:solidFill>
                      <a:srgbClr val="002060"/>
                    </a:solidFill>
                    <a:latin typeface="微软雅黑 Light" panose="020B0502040204020203" pitchFamily="34" charset="-122"/>
                    <a:ea typeface="微软雅黑 Light" panose="020B0502040204020203" pitchFamily="34" charset="-122"/>
                  </a:rPr>
                  <a:t>0.8</a:t>
                </a:r>
                <a:r>
                  <a:rPr lang="zh-CN" altLang="zh-CN" dirty="0">
                    <a:solidFill>
                      <a:srgbClr val="002060"/>
                    </a:solidFill>
                    <a:latin typeface="微软雅黑 Light" panose="020B0502040204020203" pitchFamily="34" charset="-122"/>
                    <a:ea typeface="微软雅黑 Light" panose="020B0502040204020203" pitchFamily="34" charset="-122"/>
                  </a:rPr>
                  <a:t>时：价格变动</a:t>
                </a:r>
                <a:r>
                  <a:rPr lang="en-US" altLang="zh-CN" dirty="0">
                    <a:solidFill>
                      <a:srgbClr val="002060"/>
                    </a:solidFill>
                    <a:latin typeface="微软雅黑 Light" panose="020B0502040204020203" pitchFamily="34" charset="-122"/>
                    <a:ea typeface="微软雅黑 Light" panose="020B0502040204020203" pitchFamily="34" charset="-122"/>
                  </a:rPr>
                  <a:t>%=</a:t>
                </a:r>
                <a14:m>
                  <m:oMath xmlns:m="http://schemas.openxmlformats.org/officeDocument/2006/math">
                    <m:f>
                      <m:fPr>
                        <m:ctrlPr>
                          <a:rPr lang="zh-CN" altLang="zh-CN" i="1">
                            <a:solidFill>
                              <a:srgbClr val="002060"/>
                            </a:solidFill>
                            <a:latin typeface="Cambria Math" panose="02040503050406030204" pitchFamily="18" charset="0"/>
                          </a:rPr>
                        </m:ctrlPr>
                      </m:fPr>
                      <m:num>
                        <m:r>
                          <a:rPr lang="en-US" altLang="zh-CN">
                            <a:solidFill>
                              <a:srgbClr val="002060"/>
                            </a:solidFill>
                            <a:latin typeface="Cambria Math" panose="02040503050406030204" pitchFamily="18" charset="0"/>
                          </a:rPr>
                          <m:t>20</m:t>
                        </m:r>
                        <m:r>
                          <m:rPr>
                            <m:nor/>
                          </m:rPr>
                          <a:rPr lang="en-US" altLang="zh-CN">
                            <a:solidFill>
                              <a:srgbClr val="002060"/>
                            </a:solidFill>
                            <a:latin typeface="微软雅黑 Light" panose="020B0502040204020203" pitchFamily="34" charset="-122"/>
                            <a:ea typeface="微软雅黑 Light" panose="020B0502040204020203" pitchFamily="34" charset="-122"/>
                          </a:rPr>
                          <m:t>%</m:t>
                        </m:r>
                      </m:num>
                      <m:den>
                        <m:r>
                          <a:rPr lang="en-US" altLang="zh-CN">
                            <a:solidFill>
                              <a:srgbClr val="002060"/>
                            </a:solidFill>
                            <a:latin typeface="Cambria Math" panose="02040503050406030204" pitchFamily="18" charset="0"/>
                          </a:rPr>
                          <m:t>0</m:t>
                        </m:r>
                        <m:r>
                          <m:rPr>
                            <m:nor/>
                          </m:rPr>
                          <a:rPr lang="en-US"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8</m:t>
                        </m:r>
                      </m:den>
                    </m:f>
                  </m:oMath>
                </a14:m>
                <a:r>
                  <a:rPr lang="en-US" altLang="zh-CN" dirty="0">
                    <a:solidFill>
                      <a:srgbClr val="002060"/>
                    </a:solidFill>
                    <a:latin typeface="微软雅黑 Light" panose="020B0502040204020203" pitchFamily="34" charset="-122"/>
                    <a:ea typeface="微软雅黑 Light" panose="020B0502040204020203" pitchFamily="34" charset="-122"/>
                  </a:rPr>
                  <a:t>=25</a:t>
                </a:r>
                <a:r>
                  <a:rPr lang="en-US" altLang="zh-CN" dirty="0">
                    <a:solidFill>
                      <a:srgbClr val="002060"/>
                    </a:solidFill>
                    <a:latin typeface="微软雅黑 Light" panose="020B0502040204020203" pitchFamily="34" charset="-122"/>
                    <a:ea typeface="微软雅黑 Light" panose="020B0502040204020203" pitchFamily="34" charset="-122"/>
                  </a:rPr>
                  <a:t>%</a:t>
                </a:r>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zh-CN" altLang="zh-CN" dirty="0">
                    <a:solidFill>
                      <a:srgbClr val="002060"/>
                    </a:solidFill>
                    <a:latin typeface="微软雅黑 Light" panose="020B0502040204020203" pitchFamily="34" charset="-122"/>
                    <a:ea typeface="微软雅黑 Light" panose="020B0502040204020203" pitchFamily="34" charset="-122"/>
                  </a:rPr>
                  <a:t>当</a:t>
                </a:r>
                <a:r>
                  <a:rPr lang="zh-CN" altLang="zh-CN" dirty="0">
                    <a:solidFill>
                      <a:srgbClr val="002060"/>
                    </a:solidFill>
                    <a:latin typeface="微软雅黑 Light" panose="020B0502040204020203" pitchFamily="34" charset="-122"/>
                    <a:ea typeface="微软雅黑 Light" panose="020B0502040204020203" pitchFamily="34" charset="-122"/>
                  </a:rPr>
                  <a:t>价格弹性为</a:t>
                </a:r>
                <a:r>
                  <a:rPr lang="en-US" altLang="zh-CN" dirty="0">
                    <a:solidFill>
                      <a:srgbClr val="002060"/>
                    </a:solidFill>
                    <a:latin typeface="微软雅黑 Light" panose="020B0502040204020203" pitchFamily="34" charset="-122"/>
                    <a:ea typeface="微软雅黑 Light" panose="020B0502040204020203" pitchFamily="34" charset="-122"/>
                  </a:rPr>
                  <a:t>1.4</a:t>
                </a:r>
                <a:r>
                  <a:rPr lang="zh-CN" altLang="zh-CN" dirty="0">
                    <a:solidFill>
                      <a:srgbClr val="002060"/>
                    </a:solidFill>
                    <a:latin typeface="微软雅黑 Light" panose="020B0502040204020203" pitchFamily="34" charset="-122"/>
                    <a:ea typeface="微软雅黑 Light" panose="020B0502040204020203" pitchFamily="34" charset="-122"/>
                  </a:rPr>
                  <a:t>时：价格变动</a:t>
                </a:r>
                <a:r>
                  <a:rPr lang="en-US" altLang="zh-CN" dirty="0">
                    <a:solidFill>
                      <a:srgbClr val="002060"/>
                    </a:solidFill>
                    <a:latin typeface="微软雅黑 Light" panose="020B0502040204020203" pitchFamily="34" charset="-122"/>
                    <a:ea typeface="微软雅黑 Light" panose="020B0502040204020203" pitchFamily="34" charset="-122"/>
                  </a:rPr>
                  <a:t>%=</a:t>
                </a:r>
                <a14:m>
                  <m:oMath xmlns:m="http://schemas.openxmlformats.org/officeDocument/2006/math">
                    <m:f>
                      <m:fPr>
                        <m:ctrlPr>
                          <a:rPr lang="zh-CN" altLang="zh-CN" i="1">
                            <a:solidFill>
                              <a:srgbClr val="002060"/>
                            </a:solidFill>
                            <a:latin typeface="Cambria Math" panose="02040503050406030204" pitchFamily="18" charset="0"/>
                          </a:rPr>
                        </m:ctrlPr>
                      </m:fPr>
                      <m:num>
                        <m:r>
                          <a:rPr lang="en-US" altLang="zh-CN">
                            <a:solidFill>
                              <a:srgbClr val="002060"/>
                            </a:solidFill>
                            <a:latin typeface="Cambria Math" panose="02040503050406030204" pitchFamily="18" charset="0"/>
                          </a:rPr>
                          <m:t>20</m:t>
                        </m:r>
                        <m:r>
                          <m:rPr>
                            <m:nor/>
                          </m:rPr>
                          <a:rPr lang="en-US" altLang="zh-CN">
                            <a:solidFill>
                              <a:srgbClr val="002060"/>
                            </a:solidFill>
                            <a:latin typeface="微软雅黑 Light" panose="020B0502040204020203" pitchFamily="34" charset="-122"/>
                            <a:ea typeface="微软雅黑 Light" panose="020B0502040204020203" pitchFamily="34" charset="-122"/>
                          </a:rPr>
                          <m:t>%</m:t>
                        </m:r>
                      </m:num>
                      <m:den>
                        <m:r>
                          <a:rPr lang="en-US" altLang="zh-CN">
                            <a:solidFill>
                              <a:srgbClr val="002060"/>
                            </a:solidFill>
                            <a:latin typeface="Cambria Math" panose="02040503050406030204" pitchFamily="18" charset="0"/>
                          </a:rPr>
                          <m:t>1</m:t>
                        </m:r>
                        <m:r>
                          <m:rPr>
                            <m:nor/>
                          </m:rPr>
                          <a:rPr lang="en-US" altLang="zh-CN">
                            <a:solidFill>
                              <a:srgbClr val="002060"/>
                            </a:solidFill>
                            <a:latin typeface="微软雅黑 Light" panose="020B0502040204020203" pitchFamily="34" charset="-122"/>
                            <a:ea typeface="微软雅黑 Light" panose="020B0502040204020203" pitchFamily="34" charset="-122"/>
                          </a:rPr>
                          <m:t>.</m:t>
                        </m:r>
                        <m:r>
                          <a:rPr lang="en-US" altLang="zh-CN">
                            <a:solidFill>
                              <a:srgbClr val="002060"/>
                            </a:solidFill>
                            <a:latin typeface="Cambria Math" panose="02040503050406030204" pitchFamily="18" charset="0"/>
                          </a:rPr>
                          <m:t>4</m:t>
                        </m:r>
                      </m:den>
                    </m:f>
                  </m:oMath>
                </a14:m>
                <a:r>
                  <a:rPr lang="en-US" altLang="zh-CN" dirty="0">
                    <a:solidFill>
                      <a:srgbClr val="002060"/>
                    </a:solidFill>
                    <a:latin typeface="微软雅黑 Light" panose="020B0502040204020203" pitchFamily="34" charset="-122"/>
                    <a:ea typeface="微软雅黑 Light" panose="020B0502040204020203" pitchFamily="34" charset="-122"/>
                  </a:rPr>
                  <a:t>=14.3</a:t>
                </a:r>
                <a:r>
                  <a:rPr lang="en-US" altLang="zh-CN" dirty="0">
                    <a:solidFill>
                      <a:srgbClr val="002060"/>
                    </a:solidFill>
                    <a:latin typeface="微软雅黑 Light" panose="020B0502040204020203" pitchFamily="34" charset="-122"/>
                    <a:ea typeface="微软雅黑 Light" panose="020B0502040204020203" pitchFamily="34" charset="-122"/>
                  </a:rPr>
                  <a:t>%</a:t>
                </a:r>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zh-CN" altLang="zh-CN" dirty="0">
                    <a:solidFill>
                      <a:srgbClr val="002060"/>
                    </a:solidFill>
                    <a:latin typeface="微软雅黑 Light" panose="020B0502040204020203" pitchFamily="34" charset="-122"/>
                    <a:ea typeface="微软雅黑 Light" panose="020B0502040204020203" pitchFamily="34" charset="-122"/>
                  </a:rPr>
                  <a:t>所以</a:t>
                </a:r>
                <a:r>
                  <a:rPr lang="zh-CN" altLang="zh-CN" dirty="0">
                    <a:solidFill>
                      <a:srgbClr val="002060"/>
                    </a:solidFill>
                    <a:latin typeface="微软雅黑 Light" panose="020B0502040204020203" pitchFamily="34" charset="-122"/>
                    <a:ea typeface="微软雅黑 Light" panose="020B0502040204020203" pitchFamily="34" charset="-122"/>
                  </a:rPr>
                  <a:t>，预期第二年该国石油价格上涨幅度为</a:t>
                </a:r>
                <a:r>
                  <a:rPr lang="en-US" altLang="zh-CN" dirty="0">
                    <a:solidFill>
                      <a:srgbClr val="002060"/>
                    </a:solidFill>
                    <a:latin typeface="微软雅黑 Light" panose="020B0502040204020203" pitchFamily="34" charset="-122"/>
                    <a:ea typeface="微软雅黑 Light" panose="020B0502040204020203" pitchFamily="34" charset="-122"/>
                  </a:rPr>
                  <a:t>14.3%~25%</a:t>
                </a:r>
                <a:r>
                  <a:rPr lang="zh-CN" altLang="zh-CN" dirty="0" smtClean="0">
                    <a:solidFill>
                      <a:srgbClr val="002060"/>
                    </a:solidFill>
                    <a:latin typeface="微软雅黑 Light" panose="020B0502040204020203" pitchFamily="34" charset="-122"/>
                    <a:ea typeface="微软雅黑 Light" panose="020B0502040204020203" pitchFamily="34" charset="-122"/>
                  </a:rPr>
                  <a:t>。</a:t>
                </a:r>
                <a:endParaRPr lang="zh-CN" altLang="zh-CN"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4" name="矩形 3"/>
              <p:cNvSpPr>
                <a:spLocks noRot="1" noChangeAspect="1" noMove="1" noResize="1" noEditPoints="1" noAdjustHandles="1" noChangeArrowheads="1" noChangeShapeType="1" noTextEdit="1"/>
              </p:cNvSpPr>
              <p:nvPr/>
            </p:nvSpPr>
            <p:spPr>
              <a:xfrm>
                <a:off x="660506" y="2994794"/>
                <a:ext cx="10912369" cy="3281411"/>
              </a:xfrm>
              <a:prstGeom prst="rect">
                <a:avLst/>
              </a:prstGeom>
              <a:blipFill rotWithShape="1">
                <a:blip r:embed="rId1"/>
                <a:stretch>
                  <a:fillRect l="-1" t="-4" b="15"/>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smtClean="0">
                <a:effectLst/>
              </a:rPr>
              <a:t>第</a:t>
            </a:r>
            <a:r>
              <a:rPr lang="en-US" altLang="zh-CN" dirty="0" smtClean="0">
                <a:effectLst/>
              </a:rPr>
              <a:t>1</a:t>
            </a:r>
            <a:r>
              <a:rPr lang="zh-CN" altLang="zh-CN" dirty="0" smtClean="0">
                <a:effectLst/>
              </a:rPr>
              <a:t>节　需求的价格弹性</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六、价格弹性应用</a:t>
            </a:r>
            <a:r>
              <a:rPr lang="zh-CN" altLang="en-US" sz="2400" b="1" dirty="0" smtClean="0">
                <a:solidFill>
                  <a:srgbClr val="7030A0"/>
                </a:solidFill>
                <a:latin typeface="微软雅黑 Light" panose="020B0502040204020203" pitchFamily="34" charset="-122"/>
                <a:ea typeface="微软雅黑 Light" panose="020B0502040204020203" pitchFamily="34" charset="-122"/>
              </a:rPr>
              <a:t>举例</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1.</a:t>
            </a:r>
            <a:r>
              <a:rPr lang="zh-CN" altLang="en-US" sz="2000" b="1" dirty="0">
                <a:solidFill>
                  <a:srgbClr val="002060"/>
                </a:solidFill>
                <a:latin typeface="微软雅黑 Light" panose="020B0502040204020203" pitchFamily="34" charset="-122"/>
                <a:ea typeface="微软雅黑 Light" panose="020B0502040204020203" pitchFamily="34" charset="-122"/>
              </a:rPr>
              <a:t>用于对价格和销售量的分析和估计</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994794"/>
            <a:ext cx="10912369" cy="2369880"/>
          </a:xfrm>
          <a:prstGeom prst="rect">
            <a:avLst/>
          </a:prstGeom>
        </p:spPr>
        <p:txBody>
          <a:bodyPr wrap="square">
            <a:spAutoFit/>
          </a:bodyPr>
          <a:lstStyle/>
          <a:p>
            <a:pPr indent="457200">
              <a:spcAft>
                <a:spcPts val="0"/>
              </a:spcAft>
            </a:pPr>
            <a:r>
              <a:rPr lang="zh-CN"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2-4</a:t>
            </a:r>
            <a:endParaRPr lang="en-US" altLang="zh-CN" sz="24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某企业某产品的价格弹性为</a:t>
            </a:r>
            <a:r>
              <a:rPr lang="en-US" altLang="zh-CN" dirty="0">
                <a:solidFill>
                  <a:srgbClr val="002060"/>
                </a:solidFill>
                <a:latin typeface="微软雅黑 Light" panose="020B0502040204020203" pitchFamily="34" charset="-122"/>
                <a:ea typeface="微软雅黑 Light" panose="020B0502040204020203" pitchFamily="34" charset="-122"/>
              </a:rPr>
              <a:t>1.5~2.0</a:t>
            </a:r>
            <a:r>
              <a:rPr lang="zh-CN" altLang="en-US" dirty="0">
                <a:solidFill>
                  <a:srgbClr val="002060"/>
                </a:solidFill>
                <a:latin typeface="微软雅黑 Light" panose="020B0502040204020203" pitchFamily="34" charset="-122"/>
                <a:ea typeface="微软雅黑 Light" panose="020B0502040204020203" pitchFamily="34" charset="-122"/>
              </a:rPr>
              <a:t>，如果明年把价格降低</a:t>
            </a:r>
            <a:r>
              <a:rPr lang="en-US" altLang="zh-CN" dirty="0">
                <a:solidFill>
                  <a:srgbClr val="002060"/>
                </a:solidFill>
                <a:latin typeface="微软雅黑 Light" panose="020B0502040204020203" pitchFamily="34" charset="-122"/>
                <a:ea typeface="微软雅黑 Light" panose="020B0502040204020203" pitchFamily="34" charset="-122"/>
              </a:rPr>
              <a:t>10%</a:t>
            </a:r>
            <a:r>
              <a:rPr lang="zh-CN" altLang="en-US" dirty="0">
                <a:solidFill>
                  <a:srgbClr val="002060"/>
                </a:solidFill>
                <a:latin typeface="微软雅黑 Light" panose="020B0502040204020203" pitchFamily="34" charset="-122"/>
                <a:ea typeface="微软雅黑 Light" panose="020B0502040204020203" pitchFamily="34" charset="-122"/>
              </a:rPr>
              <a:t>，问：销售量预期会增加多少</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zh-CN" altLang="en-US"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000" dirty="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rPr>
              <a:t>需求量变动</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en-US" dirty="0">
                <a:solidFill>
                  <a:srgbClr val="002060"/>
                </a:solidFill>
                <a:latin typeface="微软雅黑 Light" panose="020B0502040204020203" pitchFamily="34" charset="-122"/>
                <a:ea typeface="微软雅黑 Light" panose="020B0502040204020203" pitchFamily="34" charset="-122"/>
              </a:rPr>
              <a:t>价格变动</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en-US" dirty="0">
                <a:solidFill>
                  <a:srgbClr val="002060"/>
                </a:solidFill>
                <a:latin typeface="微软雅黑 Light" panose="020B0502040204020203" pitchFamily="34" charset="-122"/>
                <a:ea typeface="微软雅黑 Light" panose="020B0502040204020203" pitchFamily="34" charset="-122"/>
              </a:rPr>
              <a:t>价格弹性</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rPr>
              <a:t>当价格弹性为</a:t>
            </a:r>
            <a:r>
              <a:rPr lang="en-US" altLang="zh-CN" dirty="0">
                <a:solidFill>
                  <a:srgbClr val="002060"/>
                </a:solidFill>
                <a:latin typeface="微软雅黑 Light" panose="020B0502040204020203" pitchFamily="34" charset="-122"/>
                <a:ea typeface="微软雅黑 Light" panose="020B0502040204020203" pitchFamily="34" charset="-122"/>
              </a:rPr>
              <a:t>1.5</a:t>
            </a:r>
            <a:r>
              <a:rPr lang="zh-CN" altLang="en-US" dirty="0">
                <a:solidFill>
                  <a:srgbClr val="002060"/>
                </a:solidFill>
                <a:latin typeface="微软雅黑 Light" panose="020B0502040204020203" pitchFamily="34" charset="-122"/>
                <a:ea typeface="微软雅黑 Light" panose="020B0502040204020203" pitchFamily="34" charset="-122"/>
              </a:rPr>
              <a:t>时：需求量变动</a:t>
            </a:r>
            <a:r>
              <a:rPr lang="en-US" altLang="zh-CN" dirty="0">
                <a:solidFill>
                  <a:srgbClr val="002060"/>
                </a:solidFill>
                <a:latin typeface="微软雅黑 Light" panose="020B0502040204020203" pitchFamily="34" charset="-122"/>
                <a:ea typeface="微软雅黑 Light" panose="020B0502040204020203" pitchFamily="34" charset="-122"/>
              </a:rPr>
              <a:t>%=10%×1.5=15%</a:t>
            </a:r>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rPr>
              <a:t>当价格弹性为</a:t>
            </a:r>
            <a:r>
              <a:rPr lang="en-US" altLang="zh-CN" dirty="0">
                <a:solidFill>
                  <a:srgbClr val="002060"/>
                </a:solidFill>
                <a:latin typeface="微软雅黑 Light" panose="020B0502040204020203" pitchFamily="34" charset="-122"/>
                <a:ea typeface="微软雅黑 Light" panose="020B0502040204020203" pitchFamily="34" charset="-122"/>
              </a:rPr>
              <a:t>2.0</a:t>
            </a:r>
            <a:r>
              <a:rPr lang="zh-CN" altLang="en-US" dirty="0">
                <a:solidFill>
                  <a:srgbClr val="002060"/>
                </a:solidFill>
                <a:latin typeface="微软雅黑 Light" panose="020B0502040204020203" pitchFamily="34" charset="-122"/>
                <a:ea typeface="微软雅黑 Light" panose="020B0502040204020203" pitchFamily="34" charset="-122"/>
              </a:rPr>
              <a:t>时：需求量变动</a:t>
            </a:r>
            <a:r>
              <a:rPr lang="en-US" altLang="zh-CN" dirty="0">
                <a:solidFill>
                  <a:srgbClr val="002060"/>
                </a:solidFill>
                <a:latin typeface="微软雅黑 Light" panose="020B0502040204020203" pitchFamily="34" charset="-122"/>
                <a:ea typeface="微软雅黑 Light" panose="020B0502040204020203" pitchFamily="34" charset="-122"/>
              </a:rPr>
              <a:t>%=10%×2.0=20%</a:t>
            </a:r>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spcAft>
                <a:spcPts val="0"/>
              </a:spcAft>
            </a:pPr>
            <a:r>
              <a:rPr lang="zh-CN" altLang="en-US" dirty="0">
                <a:solidFill>
                  <a:srgbClr val="002060"/>
                </a:solidFill>
                <a:latin typeface="微软雅黑 Light" panose="020B0502040204020203" pitchFamily="34" charset="-122"/>
                <a:ea typeface="微软雅黑 Light" panose="020B0502040204020203" pitchFamily="34" charset="-122"/>
              </a:rPr>
              <a:t>所以，明年该企业销售量预期增加</a:t>
            </a:r>
            <a:r>
              <a:rPr lang="en-US" altLang="zh-CN" dirty="0">
                <a:solidFill>
                  <a:srgbClr val="002060"/>
                </a:solidFill>
                <a:latin typeface="微软雅黑 Light" panose="020B0502040204020203" pitchFamily="34" charset="-122"/>
                <a:ea typeface="微软雅黑 Light" panose="020B0502040204020203" pitchFamily="34" charset="-122"/>
              </a:rPr>
              <a:t>15%~20%</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zh-CN" altLang="en-US"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smtClean="0">
                <a:effectLst/>
              </a:rPr>
              <a:t>第</a:t>
            </a:r>
            <a:r>
              <a:rPr lang="en-US" altLang="zh-CN" dirty="0" smtClean="0">
                <a:effectLst/>
              </a:rPr>
              <a:t>1</a:t>
            </a:r>
            <a:r>
              <a:rPr lang="zh-CN" altLang="zh-CN" dirty="0" smtClean="0">
                <a:effectLst/>
              </a:rPr>
              <a:t>节　需求的价格弹性</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六、价格弹性应用</a:t>
            </a:r>
            <a:r>
              <a:rPr lang="zh-CN" altLang="en-US" sz="2400" b="1" dirty="0" smtClean="0">
                <a:solidFill>
                  <a:srgbClr val="7030A0"/>
                </a:solidFill>
                <a:latin typeface="微软雅黑 Light" panose="020B0502040204020203" pitchFamily="34" charset="-122"/>
                <a:ea typeface="微软雅黑 Light" panose="020B0502040204020203" pitchFamily="34" charset="-122"/>
              </a:rPr>
              <a:t>举例</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用于企业的价格决策</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企业经理任何时候都不应基于非弹性需求定价。如果基于非弹性需求定价，就不能实现企业利润最大化。</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飞机头等舱的价格弹性较小，价格可以定得高些。</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给出口产品定价，对价格弹性大的产品应定较低的价格，对价格弹性小的产品则应定较高的价格。</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smtClean="0">
                <a:effectLst/>
              </a:rPr>
              <a:t>第</a:t>
            </a:r>
            <a:r>
              <a:rPr lang="en-US" altLang="zh-CN" dirty="0" smtClean="0">
                <a:effectLst/>
              </a:rPr>
              <a:t>1</a:t>
            </a:r>
            <a:r>
              <a:rPr lang="zh-CN" altLang="zh-CN" dirty="0" smtClean="0">
                <a:effectLst/>
              </a:rPr>
              <a:t>节　需求的价格弹性</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六、价格弹性应用</a:t>
            </a:r>
            <a:r>
              <a:rPr lang="zh-CN" altLang="en-US" sz="2400" b="1" dirty="0" smtClean="0">
                <a:solidFill>
                  <a:srgbClr val="7030A0"/>
                </a:solidFill>
                <a:latin typeface="微软雅黑 Light" panose="020B0502040204020203" pitchFamily="34" charset="-122"/>
                <a:ea typeface="微软雅黑 Light" panose="020B0502040204020203" pitchFamily="34" charset="-122"/>
              </a:rPr>
              <a:t>举例</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3.</a:t>
            </a:r>
            <a:r>
              <a:rPr lang="zh-CN" altLang="en-US" sz="2000" b="1" dirty="0">
                <a:solidFill>
                  <a:srgbClr val="002060"/>
                </a:solidFill>
                <a:latin typeface="微软雅黑 Light" panose="020B0502040204020203" pitchFamily="34" charset="-122"/>
                <a:ea typeface="微软雅黑 Light" panose="020B0502040204020203" pitchFamily="34" charset="-122"/>
              </a:rPr>
              <a:t>用于政府制定有关的政策</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smtClean="0">
                <a:solidFill>
                  <a:srgbClr val="0070C0"/>
                </a:solidFill>
                <a:latin typeface="微软雅黑 Light" panose="020B0502040204020203" pitchFamily="34" charset="-122"/>
                <a:ea typeface="微软雅黑 Light" panose="020B0502040204020203" pitchFamily="34" charset="-122"/>
              </a:rPr>
              <a:t>有时</a:t>
            </a:r>
            <a:r>
              <a:rPr lang="zh-CN" altLang="en-US" b="1" dirty="0">
                <a:solidFill>
                  <a:srgbClr val="0070C0"/>
                </a:solidFill>
                <a:latin typeface="微软雅黑 Light" panose="020B0502040204020203" pitchFamily="34" charset="-122"/>
                <a:ea typeface="微软雅黑 Light" panose="020B0502040204020203" pitchFamily="34" charset="-122"/>
              </a:rPr>
              <a:t>政府对某些产品征税，目的是限制这些产品的生产（或因为这些产品对消费者的健康有害，或因为这些产品要使用稀缺的战略物资等），此时应当考虑这些产品的价格弹性，只有对价格弹性大的产品征税才能收到预期的效果。</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101172" y="3385795"/>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912278" y="3347245"/>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094202" y="3525323"/>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1714712" y="3560779"/>
            <a:ext cx="2313254" cy="369332"/>
          </a:xfrm>
          <a:prstGeom prst="rect">
            <a:avLst/>
          </a:prstGeom>
          <a:noFill/>
        </p:spPr>
        <p:txBody>
          <a:bodyPr wrap="square" rtlCol="0">
            <a:spAutoFit/>
          </a:bodyPr>
          <a:lstStyle/>
          <a:p>
            <a:pPr algn="ctr"/>
            <a:r>
              <a:rPr lang="zh-CN" altLang="en-US" dirty="0"/>
              <a:t>需求的价格弹性</a:t>
            </a:r>
            <a:endParaRPr lang="zh-CN" altLang="en-US" sz="2400" b="1" spc="100" dirty="0">
              <a:solidFill>
                <a:schemeClr val="tx1">
                  <a:lumMod val="75000"/>
                  <a:lumOff val="25000"/>
                </a:schemeClr>
              </a:solidFill>
            </a:endParaRPr>
          </a:p>
        </p:txBody>
      </p:sp>
      <p:sp>
        <p:nvSpPr>
          <p:cNvPr id="33" name="矩形: 圆角 32"/>
          <p:cNvSpPr/>
          <p:nvPr/>
        </p:nvSpPr>
        <p:spPr>
          <a:xfrm>
            <a:off x="4698453" y="3385795"/>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09559" y="3347245"/>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4691483" y="3525323"/>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5311993" y="3560779"/>
            <a:ext cx="2313254" cy="369332"/>
          </a:xfrm>
          <a:prstGeom prst="rect">
            <a:avLst/>
          </a:prstGeom>
          <a:noFill/>
        </p:spPr>
        <p:txBody>
          <a:bodyPr wrap="square" rtlCol="0">
            <a:spAutoFit/>
          </a:bodyPr>
          <a:lstStyle/>
          <a:p>
            <a:pPr algn="ctr"/>
            <a:r>
              <a:rPr lang="zh-CN" altLang="zh-CN" dirty="0"/>
              <a:t>需求的收入弹性</a:t>
            </a:r>
            <a:endParaRPr lang="zh-CN" altLang="en-US" sz="2400" b="1" spc="100" dirty="0">
              <a:solidFill>
                <a:schemeClr val="tx1">
                  <a:lumMod val="75000"/>
                  <a:lumOff val="25000"/>
                </a:schemeClr>
              </a:solidFill>
            </a:endParaRPr>
          </a:p>
        </p:txBody>
      </p:sp>
      <p:sp>
        <p:nvSpPr>
          <p:cNvPr id="45" name="矩形: 圆角 44"/>
          <p:cNvSpPr/>
          <p:nvPr/>
        </p:nvSpPr>
        <p:spPr>
          <a:xfrm>
            <a:off x="8365416" y="3360820"/>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6" name="组合 45"/>
          <p:cNvGrpSpPr/>
          <p:nvPr/>
        </p:nvGrpSpPr>
        <p:grpSpPr>
          <a:xfrm>
            <a:off x="8176522" y="3322270"/>
            <a:ext cx="787041" cy="787042"/>
            <a:chOff x="3492534" y="1754037"/>
            <a:chExt cx="571466" cy="571466"/>
          </a:xfrm>
        </p:grpSpPr>
        <p:sp>
          <p:nvSpPr>
            <p:cNvPr id="49" name="椭圆 4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0" name="弧形 49"/>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1" name="椭圆 50"/>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52" name="直接连接符 51"/>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54" name="椭圆 53"/>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5" name="椭圆 54"/>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47" name="文本框 46"/>
          <p:cNvSpPr txBox="1"/>
          <p:nvPr/>
        </p:nvSpPr>
        <p:spPr>
          <a:xfrm>
            <a:off x="8358446" y="3500348"/>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48" name="文本框 47"/>
          <p:cNvSpPr txBox="1"/>
          <p:nvPr/>
        </p:nvSpPr>
        <p:spPr>
          <a:xfrm>
            <a:off x="8978956" y="3535804"/>
            <a:ext cx="2313254" cy="369332"/>
          </a:xfrm>
          <a:prstGeom prst="rect">
            <a:avLst/>
          </a:prstGeom>
          <a:noFill/>
        </p:spPr>
        <p:txBody>
          <a:bodyPr wrap="square" rtlCol="0">
            <a:spAutoFit/>
          </a:bodyPr>
          <a:lstStyle/>
          <a:p>
            <a:pPr algn="ctr"/>
            <a:r>
              <a:rPr lang="zh-CN" altLang="zh-CN" dirty="0"/>
              <a:t>需求的交叉弹性</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需求的收入弹性</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一、收入弹性的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计算</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需求的收入弹性反映需求量对消费者收入水平变化的反应程度，或者说，消费者收入水平变动</a:t>
            </a:r>
            <a:r>
              <a:rPr lang="en-US" altLang="zh-CN" sz="2000" b="1" dirty="0">
                <a:solidFill>
                  <a:srgbClr val="002060"/>
                </a:solidFill>
                <a:latin typeface="微软雅黑 Light" panose="020B0502040204020203" pitchFamily="34" charset="-122"/>
                <a:ea typeface="微软雅黑 Light" panose="020B0502040204020203" pitchFamily="34" charset="-122"/>
              </a:rPr>
              <a:t>1%</a:t>
            </a:r>
            <a:r>
              <a:rPr lang="zh-CN" altLang="en-US" sz="2000" b="1" dirty="0">
                <a:solidFill>
                  <a:srgbClr val="002060"/>
                </a:solidFill>
                <a:latin typeface="微软雅黑 Light" panose="020B0502040204020203" pitchFamily="34" charset="-122"/>
                <a:ea typeface="微软雅黑 Light" panose="020B0502040204020203" pitchFamily="34" charset="-122"/>
              </a:rPr>
              <a:t>会使需求量变动的百分比。其计算公式为：</a:t>
            </a:r>
            <a:endParaRPr lang="zh-CN" altLang="en-US" sz="1600" b="1" dirty="0">
              <a:solidFill>
                <a:srgbClr val="0070C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2" name="矩形 1"/>
              <p:cNvSpPr/>
              <p:nvPr/>
            </p:nvSpPr>
            <p:spPr>
              <a:xfrm>
                <a:off x="3998802" y="3509935"/>
                <a:ext cx="4970015" cy="687945"/>
              </a:xfrm>
              <a:prstGeom prst="rect">
                <a:avLst/>
              </a:prstGeom>
            </p:spPr>
            <p:txBody>
              <a:bodyPr wrap="none">
                <a:spAutoFit/>
              </a:bodyPr>
              <a:lstStyle/>
              <a:p>
                <a:r>
                  <a:rPr lang="zh-CN" altLang="zh-CN" sz="2000" b="1" dirty="0" smtClean="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收入弹性</a:t>
                </a:r>
                <a:r>
                  <a:rPr lang="en-US" altLang="zh-CN" sz="2000" b="1" dirty="0">
                    <a:solidFill>
                      <a:srgbClr val="002060"/>
                    </a:solidFill>
                    <a:effectLst/>
                    <a:latin typeface="微软雅黑 Light" panose="020B0502040204020203" pitchFamily="34" charset="-122"/>
                    <a:ea typeface="微软雅黑 Light" panose="020B0502040204020203" pitchFamily="34" charset="-122"/>
                    <a:cs typeface="Times New Roman" panose="02020603050405020304" pitchFamily="18" charset="0"/>
                  </a:rPr>
                  <a:t>=</a:t>
                </a:r>
                <a14:m>
                  <m:oMath xmlns:m="http://schemas.openxmlformats.org/officeDocument/2006/math">
                    <m:f>
                      <m:fPr>
                        <m:ctrlPr>
                          <a:rPr lang="zh-CN" altLang="zh-CN" sz="2000" b="1" i="1">
                            <a:solidFill>
                              <a:srgbClr val="002060"/>
                            </a:solidFill>
                            <a:effectLst/>
                            <a:latin typeface="Cambria Math" panose="02040503050406030204" pitchFamily="18" charset="0"/>
                            <a:ea typeface="Cambria Math" panose="02040503050406030204" pitchFamily="18" charset="0"/>
                          </a:rPr>
                        </m:ctrlPr>
                      </m:fPr>
                      <m:num>
                        <m:r>
                          <m:rPr>
                            <m:nor/>
                          </m:rPr>
                          <a:rPr lang="zh-CN" altLang="zh-CN" sz="20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需求量变动</m:t>
                        </m:r>
                        <m:r>
                          <m:rPr>
                            <m:nor/>
                          </m:rPr>
                          <a:rPr lang="en-US" altLang="zh-CN" sz="20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m:t>
                        </m:r>
                      </m:num>
                      <m:den>
                        <m:r>
                          <m:rPr>
                            <m:nor/>
                          </m:rPr>
                          <a:rPr lang="zh-CN" altLang="zh-CN" sz="20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消费者收入变动</m:t>
                        </m:r>
                        <m:r>
                          <m:rPr>
                            <m:nor/>
                          </m:rPr>
                          <a:rPr lang="en-US" altLang="zh-CN" sz="20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m:t>
                        </m:r>
                      </m:den>
                    </m:f>
                  </m:oMath>
                </a14:m>
                <a:r>
                  <a:rPr lang="en-US" altLang="zh-CN" sz="2000" b="1" dirty="0">
                    <a:solidFill>
                      <a:srgbClr val="002060"/>
                    </a:solidFill>
                    <a:effectLst/>
                    <a:latin typeface="微软雅黑 Light" panose="020B0502040204020203" pitchFamily="34" charset="-122"/>
                    <a:ea typeface="微软雅黑 Light" panose="020B0502040204020203" pitchFamily="34" charset="-122"/>
                    <a:cs typeface="Times New Roman" panose="02020603050405020304" pitchFamily="18" charset="0"/>
                  </a:rPr>
                  <a:t>=</a:t>
                </a:r>
                <a14:m>
                  <m:oMath xmlns:m="http://schemas.openxmlformats.org/officeDocument/2006/math">
                    <m:f>
                      <m:fPr>
                        <m:ctrlPr>
                          <a:rPr lang="zh-CN" altLang="zh-CN" sz="2000" b="1" i="1">
                            <a:solidFill>
                              <a:srgbClr val="002060"/>
                            </a:solidFill>
                            <a:effectLst/>
                            <a:latin typeface="Cambria Math" panose="02040503050406030204" pitchFamily="18" charset="0"/>
                            <a:ea typeface="Cambria Math" panose="02040503050406030204" pitchFamily="18" charset="0"/>
                          </a:rPr>
                        </m:ctrlPr>
                      </m:fPr>
                      <m:num>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𝜟</m:t>
                        </m:r>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𝑸</m:t>
                        </m:r>
                        <m:r>
                          <m:rPr>
                            <m:nor/>
                          </m:rPr>
                          <a:rPr lang="en-US" altLang="zh-CN" sz="20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m:t>
                        </m:r>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𝑸</m:t>
                        </m:r>
                      </m:num>
                      <m:den>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𝜟</m:t>
                        </m:r>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𝑰</m:t>
                        </m:r>
                        <m:r>
                          <m:rPr>
                            <m:nor/>
                          </m:rPr>
                          <a:rPr lang="en-US" altLang="zh-CN" sz="20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m:t>
                        </m:r>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𝑰</m:t>
                        </m:r>
                      </m:den>
                    </m:f>
                    <m:r>
                      <a:rPr lang="en-US" altLang="zh-CN" sz="2000" b="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m:t>
                    </m:r>
                    <m:f>
                      <m:fPr>
                        <m:ctrlPr>
                          <a:rPr lang="zh-CN" altLang="zh-CN" sz="2000" b="1" i="1">
                            <a:solidFill>
                              <a:srgbClr val="002060"/>
                            </a:solidFill>
                            <a:effectLst/>
                            <a:latin typeface="Cambria Math" panose="02040503050406030204" pitchFamily="18" charset="0"/>
                            <a:ea typeface="Cambria Math" panose="02040503050406030204" pitchFamily="18" charset="0"/>
                          </a:rPr>
                        </m:ctrlPr>
                      </m:fPr>
                      <m:num>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𝜟</m:t>
                        </m:r>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𝑸</m:t>
                        </m:r>
                      </m:num>
                      <m:den>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𝜟</m:t>
                        </m:r>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𝑰</m:t>
                        </m:r>
                      </m:den>
                    </m:f>
                    <m:r>
                      <m:rPr>
                        <m:nor/>
                      </m:rPr>
                      <a:rPr lang="en-US" altLang="zh-CN" sz="2000" b="1">
                        <a:solidFill>
                          <a:srgbClr val="002060"/>
                        </a:solidFill>
                        <a:effectLst/>
                        <a:latin typeface="微软雅黑 Light" panose="020B0502040204020203" pitchFamily="34" charset="-122"/>
                        <a:ea typeface="微软雅黑 Light" panose="020B0502040204020203" pitchFamily="34" charset="-122"/>
                        <a:cs typeface="Times New Roman" panose="02020603050405020304" pitchFamily="18" charset="0"/>
                      </a:rPr>
                      <m:t>·</m:t>
                    </m:r>
                    <m:f>
                      <m:fPr>
                        <m:ctrlPr>
                          <a:rPr lang="zh-CN" altLang="zh-CN" sz="2000" b="1" i="1">
                            <a:solidFill>
                              <a:srgbClr val="002060"/>
                            </a:solidFill>
                            <a:effectLst/>
                            <a:latin typeface="Cambria Math" panose="02040503050406030204" pitchFamily="18" charset="0"/>
                            <a:ea typeface="Cambria Math" panose="02040503050406030204" pitchFamily="18" charset="0"/>
                          </a:rPr>
                        </m:ctrlPr>
                      </m:fPr>
                      <m:num>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𝑰</m:t>
                        </m:r>
                      </m:num>
                      <m:den>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𝑸</m:t>
                        </m:r>
                      </m:den>
                    </m:f>
                  </m:oMath>
                </a14:m>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2" name="矩形 1"/>
              <p:cNvSpPr>
                <a:spLocks noRot="1" noChangeAspect="1" noMove="1" noResize="1" noEditPoints="1" noAdjustHandles="1" noChangeArrowheads="1" noChangeShapeType="1" noTextEdit="1"/>
              </p:cNvSpPr>
              <p:nvPr/>
            </p:nvSpPr>
            <p:spPr>
              <a:xfrm>
                <a:off x="3998802" y="3509935"/>
                <a:ext cx="4970015" cy="687945"/>
              </a:xfrm>
              <a:prstGeom prst="rect">
                <a:avLst/>
              </a:prstGeom>
              <a:blipFill rotWithShape="1">
                <a:blip r:embed="rId1"/>
                <a:stretch>
                  <a:fillRect l="-4" t="-42" r="-612" b="77"/>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需求的收入弹性</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一、收入弹性的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计算</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点收入弹性的计算公式为</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endParaRPr lang="en-US" altLang="zh-CN"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smtClean="0">
                <a:solidFill>
                  <a:srgbClr val="002060"/>
                </a:solidFill>
                <a:latin typeface="微软雅黑 Light" panose="020B0502040204020203" pitchFamily="34" charset="-122"/>
                <a:ea typeface="微软雅黑 Light" panose="020B0502040204020203" pitchFamily="34" charset="-122"/>
              </a:rPr>
              <a:t>弧</a:t>
            </a:r>
            <a:r>
              <a:rPr lang="zh-CN" altLang="en-US" sz="2000" b="1" dirty="0">
                <a:solidFill>
                  <a:srgbClr val="002060"/>
                </a:solidFill>
                <a:latin typeface="微软雅黑 Light" panose="020B0502040204020203" pitchFamily="34" charset="-122"/>
                <a:ea typeface="微软雅黑 Light" panose="020B0502040204020203" pitchFamily="34" charset="-122"/>
              </a:rPr>
              <a:t>收入弹性的计算公式为：</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2" name="矩形 1"/>
              <p:cNvSpPr/>
              <p:nvPr/>
            </p:nvSpPr>
            <p:spPr>
              <a:xfrm>
                <a:off x="5364016" y="2941504"/>
                <a:ext cx="1505348" cy="722890"/>
              </a:xfrm>
              <a:prstGeom prst="rect">
                <a:avLst/>
              </a:prstGeom>
            </p:spPr>
            <p:txBody>
              <a:bodyPr wrap="none">
                <a:spAutoFit/>
              </a:bodyPr>
              <a:lstStyle/>
              <a:p>
                <a14:m>
                  <m:oMathPara xmlns:m="http://schemas.openxmlformats.org/officeDocument/2006/math">
                    <m:oMathParaPr>
                      <m:jc m:val="centerGroup"/>
                    </m:oMathParaPr>
                    <m:oMath xmlns:m="http://schemas.openxmlformats.org/officeDocument/2006/math">
                      <m:sSub>
                        <m:sSubPr>
                          <m:ctrlPr>
                            <a:rPr lang="zh-CN" altLang="zh-CN" sz="2000" b="1" i="1" smtClean="0">
                              <a:solidFill>
                                <a:srgbClr val="002060"/>
                              </a:solidFill>
                              <a:latin typeface="Cambria Math" panose="02040503050406030204" pitchFamily="18" charset="0"/>
                            </a:rPr>
                          </m:ctrlPr>
                        </m:sSubPr>
                        <m:e>
                          <m:r>
                            <a:rPr lang="en-US" altLang="zh-CN" sz="2000" b="1" i="1">
                              <a:solidFill>
                                <a:srgbClr val="002060"/>
                              </a:solidFill>
                              <a:latin typeface="Cambria Math" panose="02040503050406030204" pitchFamily="18" charset="0"/>
                            </a:rPr>
                            <m:t>𝜺</m:t>
                          </m:r>
                        </m:e>
                        <m:sub>
                          <m:r>
                            <a:rPr lang="en-US" altLang="zh-CN" sz="2000" b="1" i="1">
                              <a:solidFill>
                                <a:srgbClr val="002060"/>
                              </a:solidFill>
                              <a:latin typeface="Cambria Math" panose="02040503050406030204" pitchFamily="18" charset="0"/>
                            </a:rPr>
                            <m:t>𝑰</m:t>
                          </m:r>
                        </m:sub>
                      </m:sSub>
                      <m:r>
                        <a:rPr lang="en-US" altLang="zh-CN" sz="2000" b="1">
                          <a:solidFill>
                            <a:srgbClr val="002060"/>
                          </a:solidFill>
                          <a:latin typeface="Cambria Math" panose="02040503050406030204" pitchFamily="18" charset="0"/>
                        </a:rPr>
                        <m:t>=</m:t>
                      </m:r>
                      <m:f>
                        <m:fPr>
                          <m:ctrlPr>
                            <a:rPr lang="zh-CN" altLang="zh-CN" sz="2000" b="1" i="1">
                              <a:solidFill>
                                <a:srgbClr val="002060"/>
                              </a:solidFill>
                              <a:latin typeface="Cambria Math" panose="02040503050406030204" pitchFamily="18" charset="0"/>
                            </a:rPr>
                          </m:ctrlPr>
                        </m:fPr>
                        <m:num>
                          <m:r>
                            <a:rPr lang="en-US" altLang="zh-CN" sz="2000" b="1" i="1">
                              <a:solidFill>
                                <a:srgbClr val="002060"/>
                              </a:solidFill>
                              <a:latin typeface="Cambria Math" panose="02040503050406030204" pitchFamily="18" charset="0"/>
                            </a:rPr>
                            <m:t>𝒅𝑸</m:t>
                          </m:r>
                        </m:num>
                        <m:den>
                          <m:r>
                            <a:rPr lang="en-US" altLang="zh-CN" sz="2000" b="1" i="1">
                              <a:solidFill>
                                <a:srgbClr val="002060"/>
                              </a:solidFill>
                              <a:latin typeface="Cambria Math" panose="02040503050406030204" pitchFamily="18" charset="0"/>
                            </a:rPr>
                            <m:t>𝒅𝑰</m:t>
                          </m:r>
                        </m:den>
                      </m:f>
                      <m:r>
                        <m:rPr>
                          <m:nor/>
                        </m:rPr>
                        <a:rPr lang="en-US" altLang="zh-CN" sz="2000" b="1">
                          <a:solidFill>
                            <a:srgbClr val="002060"/>
                          </a:solidFill>
                          <a:latin typeface="微软雅黑 Light" panose="020B0502040204020203" pitchFamily="34" charset="-122"/>
                          <a:ea typeface="微软雅黑 Light" panose="020B0502040204020203" pitchFamily="34" charset="-122"/>
                        </a:rPr>
                        <m:t>·</m:t>
                      </m:r>
                      <m:f>
                        <m:fPr>
                          <m:ctrlPr>
                            <a:rPr lang="zh-CN" altLang="zh-CN" sz="2000" b="1" i="1">
                              <a:solidFill>
                                <a:srgbClr val="002060"/>
                              </a:solidFill>
                              <a:latin typeface="Cambria Math" panose="02040503050406030204" pitchFamily="18" charset="0"/>
                            </a:rPr>
                          </m:ctrlPr>
                        </m:fPr>
                        <m:num>
                          <m:r>
                            <a:rPr lang="en-US" altLang="zh-CN" sz="2000" b="1" i="1">
                              <a:solidFill>
                                <a:srgbClr val="002060"/>
                              </a:solidFill>
                              <a:latin typeface="Cambria Math" panose="02040503050406030204" pitchFamily="18" charset="0"/>
                            </a:rPr>
                            <m:t>𝑰</m:t>
                          </m:r>
                        </m:num>
                        <m:den>
                          <m:r>
                            <a:rPr lang="en-US" altLang="zh-CN" sz="2000" b="1" i="1">
                              <a:solidFill>
                                <a:srgbClr val="002060"/>
                              </a:solidFill>
                              <a:latin typeface="Cambria Math" panose="02040503050406030204" pitchFamily="18" charset="0"/>
                            </a:rPr>
                            <m:t>𝑸</m:t>
                          </m:r>
                        </m:den>
                      </m:f>
                    </m:oMath>
                  </m:oMathPara>
                </a14:m>
                <a:endParaRPr lang="zh-CN" altLang="en-US" sz="2400" b="1"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2" name="矩形 1"/>
              <p:cNvSpPr>
                <a:spLocks noRot="1" noChangeAspect="1" noMove="1" noResize="1" noEditPoints="1" noAdjustHandles="1" noChangeArrowheads="1" noChangeShapeType="1" noTextEdit="1"/>
              </p:cNvSpPr>
              <p:nvPr/>
            </p:nvSpPr>
            <p:spPr>
              <a:xfrm>
                <a:off x="5364016" y="2941504"/>
                <a:ext cx="1505348" cy="722890"/>
              </a:xfrm>
              <a:prstGeom prst="rect">
                <a:avLst/>
              </a:prstGeom>
              <a:blipFill rotWithShape="1">
                <a:blip r:embed="rId1"/>
                <a:stretch>
                  <a:fillRect l="-11" t="-25" r="-11141" b="61"/>
                </a:stretch>
              </a:blipFill>
            </p:spPr>
            <p:txBody>
              <a:bodyPr/>
              <a:lstStyle/>
              <a:p>
                <a:r>
                  <a:rPr lang="zh-CN" altLang="en-US">
                    <a:noFill/>
                  </a:rPr>
                  <a:t> </a:t>
                </a:r>
              </a:p>
            </p:txBody>
          </p:sp>
        </mc:Fallback>
      </mc:AlternateContent>
      <mc:AlternateContent xmlns:mc="http://schemas.openxmlformats.org/markup-compatibility/2006">
        <mc:Choice xmlns:a14="http://schemas.microsoft.com/office/drawing/2010/main" Requires="a14">
          <p:sp>
            <p:nvSpPr>
              <p:cNvPr id="4" name="矩形 3"/>
              <p:cNvSpPr/>
              <p:nvPr/>
            </p:nvSpPr>
            <p:spPr>
              <a:xfrm>
                <a:off x="4933898" y="4267147"/>
                <a:ext cx="2729530" cy="720838"/>
              </a:xfrm>
              <a:prstGeom prst="rect">
                <a:avLst/>
              </a:prstGeom>
            </p:spPr>
            <p:txBody>
              <a:bodyPr wrap="none">
                <a:spAutoFit/>
              </a:bodyPr>
              <a:lstStyle/>
              <a:p>
                <a14:m>
                  <m:oMathPara xmlns:m="http://schemas.openxmlformats.org/officeDocument/2006/math">
                    <m:oMathParaPr>
                      <m:jc m:val="centerGroup"/>
                    </m:oMathParaPr>
                    <m:oMath xmlns:m="http://schemas.openxmlformats.org/officeDocument/2006/math">
                      <m:sSub>
                        <m:sSubPr>
                          <m:ctrlPr>
                            <a:rPr lang="zh-CN" altLang="en-US" sz="2000" b="1" i="1" smtClean="0">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𝑬</m:t>
                          </m:r>
                        </m:e>
                        <m:sub>
                          <m:r>
                            <a:rPr lang="zh-CN" altLang="en-US" sz="2000" b="1" i="1">
                              <a:solidFill>
                                <a:srgbClr val="002060"/>
                              </a:solidFill>
                              <a:latin typeface="Cambria Math" panose="02040503050406030204" pitchFamily="18" charset="0"/>
                            </a:rPr>
                            <m:t>𝑰</m:t>
                          </m:r>
                        </m:sub>
                      </m:sSub>
                      <m:r>
                        <a:rPr lang="zh-CN" altLang="en-US" sz="2000" b="1" i="0">
                          <a:solidFill>
                            <a:srgbClr val="002060"/>
                          </a:solidFill>
                          <a:latin typeface="Cambria Math" panose="02040503050406030204" pitchFamily="18" charset="0"/>
                        </a:rPr>
                        <m:t>=</m:t>
                      </m:r>
                      <m:f>
                        <m:fPr>
                          <m:ctrlPr>
                            <a:rPr lang="zh-CN" altLang="en-US" sz="2000" b="1" i="1">
                              <a:solidFill>
                                <a:srgbClr val="002060"/>
                              </a:solidFill>
                              <a:latin typeface="Cambria Math" panose="02040503050406030204" pitchFamily="18" charset="0"/>
                            </a:rPr>
                          </m:ctrlPr>
                        </m:fPr>
                        <m:num>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𝑸</m:t>
                              </m:r>
                            </m:e>
                            <m:sub>
                              <m:r>
                                <a:rPr lang="zh-CN" altLang="en-US" sz="2000" b="1" i="0">
                                  <a:solidFill>
                                    <a:srgbClr val="002060"/>
                                  </a:solidFill>
                                  <a:latin typeface="Cambria Math" panose="02040503050406030204" pitchFamily="18" charset="0"/>
                                </a:rPr>
                                <m:t>𝟐</m:t>
                              </m:r>
                            </m:sub>
                          </m:sSub>
                          <m:r>
                            <m:rPr>
                              <m:nor/>
                            </m:rPr>
                            <a:rPr lang="zh-CN" altLang="en-US" sz="2000" b="1" i="1">
                              <a:solidFill>
                                <a:srgbClr val="002060"/>
                              </a:solidFill>
                              <a:latin typeface="微软雅黑 Light" panose="020B0502040204020203" pitchFamily="34" charset="-122"/>
                              <a:ea typeface="微软雅黑 Light" panose="020B0502040204020203" pitchFamily="34" charset="-122"/>
                            </a:rPr>
                            <m:t>−</m:t>
                          </m:r>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𝑸</m:t>
                              </m:r>
                            </m:e>
                            <m:sub>
                              <m:r>
                                <a:rPr lang="zh-CN" altLang="en-US" sz="2000" b="1" i="0">
                                  <a:solidFill>
                                    <a:srgbClr val="002060"/>
                                  </a:solidFill>
                                  <a:latin typeface="Cambria Math" panose="02040503050406030204" pitchFamily="18" charset="0"/>
                                </a:rPr>
                                <m:t>𝟏</m:t>
                              </m:r>
                            </m:sub>
                          </m:sSub>
                        </m:num>
                        <m:den>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𝑰</m:t>
                              </m:r>
                            </m:e>
                            <m:sub>
                              <m:r>
                                <a:rPr lang="zh-CN" altLang="en-US" sz="2000" b="1" i="0">
                                  <a:solidFill>
                                    <a:srgbClr val="002060"/>
                                  </a:solidFill>
                                  <a:latin typeface="Cambria Math" panose="02040503050406030204" pitchFamily="18" charset="0"/>
                                </a:rPr>
                                <m:t>𝟐</m:t>
                              </m:r>
                            </m:sub>
                          </m:sSub>
                          <m:r>
                            <m:rPr>
                              <m:nor/>
                            </m:rPr>
                            <a:rPr lang="zh-CN" altLang="en-US" sz="2000" b="1" i="1">
                              <a:solidFill>
                                <a:srgbClr val="002060"/>
                              </a:solidFill>
                              <a:latin typeface="微软雅黑 Light" panose="020B0502040204020203" pitchFamily="34" charset="-122"/>
                              <a:ea typeface="微软雅黑 Light" panose="020B0502040204020203" pitchFamily="34" charset="-122"/>
                            </a:rPr>
                            <m:t>−</m:t>
                          </m:r>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𝑰</m:t>
                              </m:r>
                            </m:e>
                            <m:sub>
                              <m:r>
                                <a:rPr lang="zh-CN" altLang="en-US" sz="2000" b="1" i="0">
                                  <a:solidFill>
                                    <a:srgbClr val="002060"/>
                                  </a:solidFill>
                                  <a:latin typeface="Cambria Math" panose="02040503050406030204" pitchFamily="18" charset="0"/>
                                </a:rPr>
                                <m:t>𝟏</m:t>
                              </m:r>
                            </m:sub>
                          </m:sSub>
                        </m:den>
                      </m:f>
                      <m:r>
                        <m:rPr>
                          <m:nor/>
                        </m:rPr>
                        <a:rPr lang="zh-CN" altLang="en-US" sz="2000" b="1" i="1">
                          <a:solidFill>
                            <a:srgbClr val="002060"/>
                          </a:solidFill>
                          <a:latin typeface="微软雅黑 Light" panose="020B0502040204020203" pitchFamily="34" charset="-122"/>
                          <a:ea typeface="微软雅黑 Light" panose="020B0502040204020203" pitchFamily="34" charset="-122"/>
                        </a:rPr>
                        <m:t>·</m:t>
                      </m:r>
                      <m:f>
                        <m:fPr>
                          <m:ctrlPr>
                            <a:rPr lang="zh-CN" altLang="en-US" sz="2000" b="1" i="1">
                              <a:solidFill>
                                <a:srgbClr val="002060"/>
                              </a:solidFill>
                              <a:latin typeface="Cambria Math" panose="02040503050406030204" pitchFamily="18" charset="0"/>
                            </a:rPr>
                          </m:ctrlPr>
                        </m:fPr>
                        <m:num>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𝑰</m:t>
                              </m:r>
                            </m:e>
                            <m:sub>
                              <m:r>
                                <a:rPr lang="zh-CN" altLang="en-US" sz="2000" b="1" i="0">
                                  <a:solidFill>
                                    <a:srgbClr val="002060"/>
                                  </a:solidFill>
                                  <a:latin typeface="Cambria Math" panose="02040503050406030204" pitchFamily="18" charset="0"/>
                                </a:rPr>
                                <m:t>𝟏</m:t>
                              </m:r>
                            </m:sub>
                          </m:sSub>
                          <m:r>
                            <a:rPr lang="zh-CN" altLang="en-US" sz="2000" b="1" i="0">
                              <a:solidFill>
                                <a:srgbClr val="002060"/>
                              </a:solidFill>
                              <a:latin typeface="Cambria Math" panose="02040503050406030204" pitchFamily="18" charset="0"/>
                            </a:rPr>
                            <m:t>+</m:t>
                          </m:r>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𝑰</m:t>
                              </m:r>
                            </m:e>
                            <m:sub>
                              <m:r>
                                <a:rPr lang="zh-CN" altLang="en-US" sz="2000" b="1" i="0">
                                  <a:solidFill>
                                    <a:srgbClr val="002060"/>
                                  </a:solidFill>
                                  <a:latin typeface="Cambria Math" panose="02040503050406030204" pitchFamily="18" charset="0"/>
                                </a:rPr>
                                <m:t>𝟐</m:t>
                              </m:r>
                            </m:sub>
                          </m:sSub>
                        </m:num>
                        <m:den>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𝑸</m:t>
                              </m:r>
                            </m:e>
                            <m:sub>
                              <m:r>
                                <a:rPr lang="zh-CN" altLang="en-US" sz="2000" b="1" i="0">
                                  <a:solidFill>
                                    <a:srgbClr val="002060"/>
                                  </a:solidFill>
                                  <a:latin typeface="Cambria Math" panose="02040503050406030204" pitchFamily="18" charset="0"/>
                                </a:rPr>
                                <m:t>𝟏</m:t>
                              </m:r>
                            </m:sub>
                          </m:sSub>
                          <m:r>
                            <a:rPr lang="zh-CN" altLang="en-US" sz="2000" b="1" i="0">
                              <a:solidFill>
                                <a:srgbClr val="002060"/>
                              </a:solidFill>
                              <a:latin typeface="Cambria Math" panose="02040503050406030204" pitchFamily="18" charset="0"/>
                            </a:rPr>
                            <m:t>+</m:t>
                          </m:r>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𝑸</m:t>
                              </m:r>
                            </m:e>
                            <m:sub>
                              <m:r>
                                <a:rPr lang="zh-CN" altLang="en-US" sz="2000" b="1" i="0">
                                  <a:solidFill>
                                    <a:srgbClr val="002060"/>
                                  </a:solidFill>
                                  <a:latin typeface="Cambria Math" panose="02040503050406030204" pitchFamily="18" charset="0"/>
                                </a:rPr>
                                <m:t>𝟐</m:t>
                              </m:r>
                            </m:sub>
                          </m:sSub>
                        </m:den>
                      </m:f>
                    </m:oMath>
                  </m:oMathPara>
                </a14:m>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4" name="矩形 3"/>
              <p:cNvSpPr>
                <a:spLocks noRot="1" noChangeAspect="1" noMove="1" noResize="1" noEditPoints="1" noAdjustHandles="1" noChangeArrowheads="1" noChangeShapeType="1" noTextEdit="1"/>
              </p:cNvSpPr>
              <p:nvPr/>
            </p:nvSpPr>
            <p:spPr>
              <a:xfrm>
                <a:off x="4933898" y="4267147"/>
                <a:ext cx="2729530" cy="720838"/>
              </a:xfrm>
              <a:prstGeom prst="rect">
                <a:avLst/>
              </a:prstGeom>
              <a:blipFill rotWithShape="1">
                <a:blip r:embed="rId2"/>
                <a:stretch>
                  <a:fillRect l="-21" t="-81" r="-4923" b="8"/>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需求的收入弹性</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一、收入弹性的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计算</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产品按收入弹性的大小分类</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6" name="图示 5"/>
          <p:cNvGraphicFramePr/>
          <p:nvPr/>
        </p:nvGraphicFramePr>
        <p:xfrm>
          <a:off x="3048000" y="2972465"/>
          <a:ext cx="6096000" cy="2555500"/>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需求的收入弹性</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二、收入弹性应用</a:t>
            </a:r>
            <a:r>
              <a:rPr lang="zh-CN" altLang="en-US" sz="2400" b="1" dirty="0" smtClean="0">
                <a:solidFill>
                  <a:srgbClr val="7030A0"/>
                </a:solidFill>
                <a:latin typeface="微软雅黑 Light" panose="020B0502040204020203" pitchFamily="34" charset="-122"/>
                <a:ea typeface="微软雅黑 Light" panose="020B0502040204020203" pitchFamily="34" charset="-122"/>
              </a:rPr>
              <a:t>举例</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smtClean="0">
                <a:solidFill>
                  <a:srgbClr val="002060"/>
                </a:solidFill>
                <a:latin typeface="微软雅黑 Light" panose="020B0502040204020203" pitchFamily="34" charset="-122"/>
                <a:ea typeface="微软雅黑 Light" panose="020B0502040204020203" pitchFamily="34" charset="-122"/>
              </a:rPr>
              <a:t>1</a:t>
            </a:r>
            <a:r>
              <a:rPr lang="en-US" altLang="zh-CN" sz="2000" b="1" dirty="0">
                <a:solidFill>
                  <a:srgbClr val="002060"/>
                </a:solidFill>
                <a:latin typeface="微软雅黑 Light" panose="020B0502040204020203" pitchFamily="34" charset="-122"/>
                <a:ea typeface="微软雅黑 Light" panose="020B0502040204020203" pitchFamily="34" charset="-122"/>
              </a:rPr>
              <a:t>.</a:t>
            </a:r>
            <a:r>
              <a:rPr lang="zh-CN" altLang="en-US" sz="2000" b="1" dirty="0">
                <a:solidFill>
                  <a:srgbClr val="002060"/>
                </a:solidFill>
                <a:latin typeface="微软雅黑 Light" panose="020B0502040204020203" pitchFamily="34" charset="-122"/>
                <a:ea typeface="微软雅黑 Light" panose="020B0502040204020203" pitchFamily="34" charset="-122"/>
              </a:rPr>
              <a:t>用于对价格和销售量的分析和估计</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994794"/>
            <a:ext cx="10912369" cy="1231106"/>
          </a:xfrm>
          <a:prstGeom prst="rect">
            <a:avLst/>
          </a:prstGeom>
        </p:spPr>
        <p:txBody>
          <a:bodyPr wrap="square">
            <a:spAutoFit/>
          </a:bodyPr>
          <a:lstStyle/>
          <a:p>
            <a:pPr indent="457200">
              <a:spcAft>
                <a:spcPts val="0"/>
              </a:spcAft>
            </a:pPr>
            <a:r>
              <a:rPr lang="zh-CN"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例</a:t>
            </a:r>
            <a:r>
              <a:rPr lang="en-US" altLang="zh-CN"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2-5</a:t>
            </a:r>
            <a:endParaRPr lang="en-US" altLang="zh-CN" sz="24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政府为了解决居民住房问题，要制订住宅建设的长远规划。假定根据资料，已知租房需求的收入弹性为</a:t>
            </a:r>
            <a:r>
              <a:rPr lang="en-US" altLang="zh-CN" dirty="0">
                <a:solidFill>
                  <a:srgbClr val="002060"/>
                </a:solidFill>
                <a:latin typeface="微软雅黑 Light" panose="020B0502040204020203" pitchFamily="34" charset="-122"/>
                <a:ea typeface="微软雅黑 Light" panose="020B0502040204020203" pitchFamily="34" charset="-122"/>
              </a:rPr>
              <a:t>0.8~1.0</a:t>
            </a:r>
            <a:r>
              <a:rPr lang="zh-CN" altLang="en-US" dirty="0">
                <a:solidFill>
                  <a:srgbClr val="002060"/>
                </a:solidFill>
                <a:latin typeface="微软雅黑 Light" panose="020B0502040204020203" pitchFamily="34" charset="-122"/>
                <a:ea typeface="微软雅黑 Light" panose="020B0502040204020203" pitchFamily="34" charset="-122"/>
              </a:rPr>
              <a:t>，买房需求的收入弹性为</a:t>
            </a:r>
            <a:r>
              <a:rPr lang="en-US" altLang="zh-CN" dirty="0">
                <a:solidFill>
                  <a:srgbClr val="002060"/>
                </a:solidFill>
                <a:latin typeface="微软雅黑 Light" panose="020B0502040204020203" pitchFamily="34" charset="-122"/>
                <a:ea typeface="微软雅黑 Light" panose="020B0502040204020203" pitchFamily="34" charset="-122"/>
              </a:rPr>
              <a:t>0.7~1.5</a:t>
            </a:r>
            <a:r>
              <a:rPr lang="zh-CN" altLang="en-US" dirty="0">
                <a:solidFill>
                  <a:srgbClr val="002060"/>
                </a:solidFill>
                <a:latin typeface="微软雅黑 Light" panose="020B0502040204020203" pitchFamily="34" charset="-122"/>
                <a:ea typeface="微软雅黑 Light" panose="020B0502040204020203" pitchFamily="34" charset="-122"/>
              </a:rPr>
              <a:t>。估计今后</a:t>
            </a:r>
            <a:r>
              <a:rPr lang="en-US" altLang="zh-CN" dirty="0">
                <a:solidFill>
                  <a:srgbClr val="002060"/>
                </a:solidFill>
                <a:latin typeface="微软雅黑 Light" panose="020B0502040204020203" pitchFamily="34" charset="-122"/>
                <a:ea typeface="微软雅黑 Light" panose="020B0502040204020203" pitchFamily="34" charset="-122"/>
              </a:rPr>
              <a:t>10</a:t>
            </a:r>
            <a:r>
              <a:rPr lang="zh-CN" altLang="en-US" dirty="0">
                <a:solidFill>
                  <a:srgbClr val="002060"/>
                </a:solidFill>
                <a:latin typeface="微软雅黑 Light" panose="020B0502040204020203" pitchFamily="34" charset="-122"/>
                <a:ea typeface="微软雅黑 Light" panose="020B0502040204020203" pitchFamily="34" charset="-122"/>
              </a:rPr>
              <a:t>年内，每人每年平均可增加收入</a:t>
            </a:r>
            <a:r>
              <a:rPr lang="en-US" altLang="zh-CN" dirty="0">
                <a:solidFill>
                  <a:srgbClr val="002060"/>
                </a:solidFill>
                <a:latin typeface="微软雅黑 Light" panose="020B0502040204020203" pitchFamily="34" charset="-122"/>
                <a:ea typeface="微软雅黑 Light" panose="020B0502040204020203" pitchFamily="34" charset="-122"/>
              </a:rPr>
              <a:t>2%~3%</a:t>
            </a:r>
            <a:r>
              <a:rPr lang="zh-CN" altLang="en-US" dirty="0">
                <a:solidFill>
                  <a:srgbClr val="002060"/>
                </a:solidFill>
                <a:latin typeface="微软雅黑 Light" panose="020B0502040204020203" pitchFamily="34" charset="-122"/>
                <a:ea typeface="微软雅黑 Light" panose="020B0502040204020203" pitchFamily="34" charset="-122"/>
              </a:rPr>
              <a:t>。问：</a:t>
            </a:r>
            <a:r>
              <a:rPr lang="en-US" altLang="zh-CN" dirty="0">
                <a:solidFill>
                  <a:srgbClr val="002060"/>
                </a:solidFill>
                <a:latin typeface="微软雅黑 Light" panose="020B0502040204020203" pitchFamily="34" charset="-122"/>
                <a:ea typeface="微软雅黑 Light" panose="020B0502040204020203" pitchFamily="34" charset="-122"/>
              </a:rPr>
              <a:t>10</a:t>
            </a:r>
            <a:r>
              <a:rPr lang="zh-CN" altLang="en-US" dirty="0">
                <a:solidFill>
                  <a:srgbClr val="002060"/>
                </a:solidFill>
                <a:latin typeface="微软雅黑 Light" panose="020B0502040204020203" pitchFamily="34" charset="-122"/>
                <a:ea typeface="微软雅黑 Light" panose="020B0502040204020203" pitchFamily="34" charset="-122"/>
              </a:rPr>
              <a:t>年后对住房的需求量将增加多少？</a:t>
            </a:r>
            <a:endParaRPr lang="zh-CN" altLang="zh-CN" dirty="0">
              <a:solidFill>
                <a:srgbClr val="00206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需求的收入弹性</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二、收入弹性应用举例</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smtClean="0">
                <a:solidFill>
                  <a:srgbClr val="002060"/>
                </a:solidFill>
                <a:latin typeface="微软雅黑 Light" panose="020B0502040204020203" pitchFamily="34" charset="-122"/>
                <a:ea typeface="微软雅黑 Light" panose="020B0502040204020203" pitchFamily="34" charset="-122"/>
              </a:rPr>
              <a:t>1</a:t>
            </a:r>
            <a:r>
              <a:rPr lang="en-US" altLang="zh-CN" sz="2000" b="1" dirty="0">
                <a:solidFill>
                  <a:srgbClr val="002060"/>
                </a:solidFill>
                <a:latin typeface="微软雅黑 Light" panose="020B0502040204020203" pitchFamily="34" charset="-122"/>
                <a:ea typeface="微软雅黑 Light" panose="020B0502040204020203" pitchFamily="34" charset="-122"/>
              </a:rPr>
              <a:t>.</a:t>
            </a:r>
            <a:r>
              <a:rPr lang="zh-CN" altLang="en-US" sz="2000" b="1" dirty="0">
                <a:solidFill>
                  <a:srgbClr val="002060"/>
                </a:solidFill>
                <a:latin typeface="微软雅黑 Light" panose="020B0502040204020203" pitchFamily="34" charset="-122"/>
                <a:ea typeface="微软雅黑 Light" panose="020B0502040204020203" pitchFamily="34" charset="-122"/>
              </a:rPr>
              <a:t>用于对价格和销售量的分析和估计</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4" name="矩形 3"/>
              <p:cNvSpPr/>
              <p:nvPr/>
            </p:nvSpPr>
            <p:spPr>
              <a:xfrm>
                <a:off x="660506" y="2994794"/>
                <a:ext cx="10912369" cy="2051780"/>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4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smtClean="0">
                    <a:solidFill>
                      <a:srgbClr val="002060"/>
                    </a:solidFill>
                    <a:latin typeface="微软雅黑 Light" panose="020B0502040204020203" pitchFamily="34" charset="-122"/>
                    <a:ea typeface="微软雅黑 Light" panose="020B0502040204020203" pitchFamily="34" charset="-122"/>
                  </a:rPr>
                  <a:t>先</a:t>
                </a:r>
                <a:r>
                  <a:rPr lang="zh-CN" altLang="en-US" dirty="0">
                    <a:solidFill>
                      <a:srgbClr val="002060"/>
                    </a:solidFill>
                    <a:latin typeface="微软雅黑 Light" panose="020B0502040204020203" pitchFamily="34" charset="-122"/>
                    <a:ea typeface="微软雅黑 Light" panose="020B0502040204020203" pitchFamily="34" charset="-122"/>
                  </a:rPr>
                  <a:t>估计</a:t>
                </a:r>
                <a:r>
                  <a:rPr lang="en-US" altLang="zh-CN" dirty="0">
                    <a:solidFill>
                      <a:srgbClr val="002060"/>
                    </a:solidFill>
                    <a:latin typeface="微软雅黑 Light" panose="020B0502040204020203" pitchFamily="34" charset="-122"/>
                    <a:ea typeface="微软雅黑 Light" panose="020B0502040204020203" pitchFamily="34" charset="-122"/>
                  </a:rPr>
                  <a:t>10</a:t>
                </a:r>
                <a:r>
                  <a:rPr lang="zh-CN" altLang="en-US" dirty="0">
                    <a:solidFill>
                      <a:srgbClr val="002060"/>
                    </a:solidFill>
                    <a:latin typeface="微软雅黑 Light" panose="020B0502040204020203" pitchFamily="34" charset="-122"/>
                    <a:ea typeface="微软雅黑 Light" panose="020B0502040204020203" pitchFamily="34" charset="-122"/>
                  </a:rPr>
                  <a:t>年后居民平均收入增加多少。</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如果每年增加</a:t>
                </a:r>
                <a:r>
                  <a:rPr lang="en-US" altLang="zh-CN" dirty="0">
                    <a:solidFill>
                      <a:srgbClr val="002060"/>
                    </a:solidFill>
                    <a:latin typeface="微软雅黑 Light" panose="020B0502040204020203" pitchFamily="34" charset="-122"/>
                    <a:ea typeface="微软雅黑 Light" panose="020B0502040204020203" pitchFamily="34" charset="-122"/>
                  </a:rPr>
                  <a:t>2%</a:t>
                </a:r>
                <a:r>
                  <a:rPr lang="zh-CN" altLang="en-US" dirty="0">
                    <a:solidFill>
                      <a:srgbClr val="002060"/>
                    </a:solidFill>
                    <a:latin typeface="微软雅黑 Light" panose="020B0502040204020203" pitchFamily="34" charset="-122"/>
                    <a:ea typeface="微软雅黑 Light" panose="020B0502040204020203" pitchFamily="34" charset="-122"/>
                  </a:rPr>
                  <a:t>，则</a:t>
                </a:r>
                <a:r>
                  <a:rPr lang="en-US" altLang="zh-CN" dirty="0">
                    <a:solidFill>
                      <a:srgbClr val="002060"/>
                    </a:solidFill>
                    <a:latin typeface="微软雅黑 Light" panose="020B0502040204020203" pitchFamily="34" charset="-122"/>
                    <a:ea typeface="微软雅黑 Light" panose="020B0502040204020203" pitchFamily="34" charset="-122"/>
                  </a:rPr>
                  <a:t>10</a:t>
                </a:r>
                <a:r>
                  <a:rPr lang="zh-CN" altLang="en-US" dirty="0">
                    <a:solidFill>
                      <a:srgbClr val="002060"/>
                    </a:solidFill>
                    <a:latin typeface="微软雅黑 Light" panose="020B0502040204020203" pitchFamily="34" charset="-122"/>
                    <a:ea typeface="微软雅黑 Light" panose="020B0502040204020203" pitchFamily="34" charset="-122"/>
                  </a:rPr>
                  <a:t>年后可增加到</a:t>
                </a:r>
                <a:r>
                  <a:rPr lang="en-US" altLang="zh-CN" dirty="0">
                    <a:solidFill>
                      <a:srgbClr val="002060"/>
                    </a:solidFill>
                    <a:latin typeface="微软雅黑 Light" panose="020B0502040204020203" pitchFamily="34" charset="-122"/>
                    <a:ea typeface="微软雅黑 Light" panose="020B0502040204020203" pitchFamily="34" charset="-122"/>
                  </a:rPr>
                  <a:t>1.0210=121.8%</a:t>
                </a:r>
                <a:r>
                  <a:rPr lang="zh-CN" altLang="en-US" dirty="0">
                    <a:solidFill>
                      <a:srgbClr val="002060"/>
                    </a:solidFill>
                    <a:latin typeface="微软雅黑 Light" panose="020B0502040204020203" pitchFamily="34" charset="-122"/>
                    <a:ea typeface="微软雅黑 Light" panose="020B0502040204020203" pitchFamily="34" charset="-122"/>
                  </a:rPr>
                  <a:t>，即</a:t>
                </a:r>
                <a:r>
                  <a:rPr lang="en-US" altLang="zh-CN" dirty="0">
                    <a:solidFill>
                      <a:srgbClr val="002060"/>
                    </a:solidFill>
                    <a:latin typeface="微软雅黑 Light" panose="020B0502040204020203" pitchFamily="34" charset="-122"/>
                    <a:ea typeface="微软雅黑 Light" panose="020B0502040204020203" pitchFamily="34" charset="-122"/>
                  </a:rPr>
                  <a:t>10</a:t>
                </a:r>
                <a:r>
                  <a:rPr lang="zh-CN" altLang="en-US" dirty="0">
                    <a:solidFill>
                      <a:srgbClr val="002060"/>
                    </a:solidFill>
                    <a:latin typeface="微软雅黑 Light" panose="020B0502040204020203" pitchFamily="34" charset="-122"/>
                    <a:ea typeface="微软雅黑 Light" panose="020B0502040204020203" pitchFamily="34" charset="-122"/>
                  </a:rPr>
                  <a:t>年后每人的收入将增加</a:t>
                </a:r>
                <a:r>
                  <a:rPr lang="en-US" altLang="zh-CN" dirty="0">
                    <a:solidFill>
                      <a:srgbClr val="002060"/>
                    </a:solidFill>
                    <a:latin typeface="微软雅黑 Light" panose="020B0502040204020203" pitchFamily="34" charset="-122"/>
                    <a:ea typeface="微软雅黑 Light" panose="020B0502040204020203" pitchFamily="34" charset="-122"/>
                  </a:rPr>
                  <a:t>21.8%</a:t>
                </a:r>
                <a:r>
                  <a:rPr lang="zh-CN" altLang="en-US" dirty="0">
                    <a:solidFill>
                      <a:srgbClr val="002060"/>
                    </a:solidFill>
                    <a:latin typeface="微软雅黑 Light" panose="020B0502040204020203" pitchFamily="34" charset="-122"/>
                    <a:ea typeface="微软雅黑 Light" panose="020B0502040204020203" pitchFamily="34" charset="-122"/>
                  </a:rPr>
                  <a:t>。</a:t>
                </a:r>
                <a:endParaRPr lang="zh-CN" altLang="en-US" dirty="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如果每年增加</a:t>
                </a:r>
                <a:r>
                  <a:rPr lang="en-US" altLang="zh-CN" dirty="0">
                    <a:solidFill>
                      <a:srgbClr val="002060"/>
                    </a:solidFill>
                    <a:latin typeface="微软雅黑 Light" panose="020B0502040204020203" pitchFamily="34" charset="-122"/>
                    <a:ea typeface="微软雅黑 Light" panose="020B0502040204020203" pitchFamily="34" charset="-122"/>
                  </a:rPr>
                  <a:t>3%</a:t>
                </a:r>
                <a:r>
                  <a:rPr lang="zh-CN" altLang="en-US" dirty="0">
                    <a:solidFill>
                      <a:srgbClr val="002060"/>
                    </a:solidFill>
                    <a:latin typeface="微软雅黑 Light" panose="020B0502040204020203" pitchFamily="34" charset="-122"/>
                    <a:ea typeface="微软雅黑 Light" panose="020B0502040204020203" pitchFamily="34" charset="-122"/>
                  </a:rPr>
                  <a:t>，则</a:t>
                </a:r>
                <a:r>
                  <a:rPr lang="en-US" altLang="zh-CN" dirty="0">
                    <a:solidFill>
                      <a:srgbClr val="002060"/>
                    </a:solidFill>
                    <a:latin typeface="微软雅黑 Light" panose="020B0502040204020203" pitchFamily="34" charset="-122"/>
                    <a:ea typeface="微软雅黑 Light" panose="020B0502040204020203" pitchFamily="34" charset="-122"/>
                  </a:rPr>
                  <a:t>10</a:t>
                </a:r>
                <a:r>
                  <a:rPr lang="zh-CN" altLang="en-US" dirty="0">
                    <a:solidFill>
                      <a:srgbClr val="002060"/>
                    </a:solidFill>
                    <a:latin typeface="微软雅黑 Light" panose="020B0502040204020203" pitchFamily="34" charset="-122"/>
                    <a:ea typeface="微软雅黑 Light" panose="020B0502040204020203" pitchFamily="34" charset="-122"/>
                  </a:rPr>
                  <a:t>年后可增加到</a:t>
                </a:r>
                <a:r>
                  <a:rPr lang="en-US" altLang="zh-CN" dirty="0">
                    <a:solidFill>
                      <a:srgbClr val="002060"/>
                    </a:solidFill>
                    <a:latin typeface="微软雅黑 Light" panose="020B0502040204020203" pitchFamily="34" charset="-122"/>
                    <a:ea typeface="微软雅黑 Light" panose="020B0502040204020203" pitchFamily="34" charset="-122"/>
                  </a:rPr>
                  <a:t>1.0310=134.3%</a:t>
                </a:r>
                <a:r>
                  <a:rPr lang="zh-CN" altLang="en-US" dirty="0">
                    <a:solidFill>
                      <a:srgbClr val="002060"/>
                    </a:solidFill>
                    <a:latin typeface="微软雅黑 Light" panose="020B0502040204020203" pitchFamily="34" charset="-122"/>
                    <a:ea typeface="微软雅黑 Light" panose="020B0502040204020203" pitchFamily="34" charset="-122"/>
                  </a:rPr>
                  <a:t>，即</a:t>
                </a:r>
                <a:r>
                  <a:rPr lang="en-US" altLang="zh-CN" dirty="0">
                    <a:solidFill>
                      <a:srgbClr val="002060"/>
                    </a:solidFill>
                    <a:latin typeface="微软雅黑 Light" panose="020B0502040204020203" pitchFamily="34" charset="-122"/>
                    <a:ea typeface="微软雅黑 Light" panose="020B0502040204020203" pitchFamily="34" charset="-122"/>
                  </a:rPr>
                  <a:t>10</a:t>
                </a:r>
                <a:r>
                  <a:rPr lang="zh-CN" altLang="en-US" dirty="0">
                    <a:solidFill>
                      <a:srgbClr val="002060"/>
                    </a:solidFill>
                    <a:latin typeface="微软雅黑 Light" panose="020B0502040204020203" pitchFamily="34" charset="-122"/>
                    <a:ea typeface="微软雅黑 Light" panose="020B0502040204020203" pitchFamily="34" charset="-122"/>
                  </a:rPr>
                  <a:t>年后每人的收入将增加</a:t>
                </a:r>
                <a:r>
                  <a:rPr lang="en-US" altLang="zh-CN" dirty="0">
                    <a:solidFill>
                      <a:srgbClr val="002060"/>
                    </a:solidFill>
                    <a:latin typeface="微软雅黑 Light" panose="020B0502040204020203" pitchFamily="34" charset="-122"/>
                    <a:ea typeface="微软雅黑 Light" panose="020B0502040204020203" pitchFamily="34" charset="-122"/>
                  </a:rPr>
                  <a:t>34.3%</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en-US" altLang="zh-CN" dirty="0" smtClean="0">
                    <a:solidFill>
                      <a:srgbClr val="002060"/>
                    </a:solidFill>
                    <a:latin typeface="微软雅黑 Light" panose="020B0502040204020203" pitchFamily="34" charset="-122"/>
                    <a:ea typeface="微软雅黑 Light" panose="020B0502040204020203" pitchFamily="34" charset="-122"/>
                  </a:rPr>
                  <a:t>∵</a:t>
                </a:r>
                <a:r>
                  <a:rPr lang="zh-CN" altLang="zh-CN" dirty="0">
                    <a:solidFill>
                      <a:srgbClr val="002060"/>
                    </a:solidFill>
                    <a:latin typeface="微软雅黑 Light" panose="020B0502040204020203" pitchFamily="34" charset="-122"/>
                    <a:ea typeface="微软雅黑 Light" panose="020B0502040204020203" pitchFamily="34" charset="-122"/>
                  </a:rPr>
                  <a:t>　　</a:t>
                </a:r>
                <a:r>
                  <a:rPr lang="zh-CN" altLang="zh-CN" dirty="0" smtClean="0">
                    <a:solidFill>
                      <a:srgbClr val="002060"/>
                    </a:solidFill>
                    <a:latin typeface="微软雅黑 Light" panose="020B0502040204020203" pitchFamily="34" charset="-122"/>
                    <a:ea typeface="微软雅黑 Light" panose="020B0502040204020203" pitchFamily="34" charset="-122"/>
                  </a:rPr>
                  <a:t>收入</a:t>
                </a:r>
                <a:r>
                  <a:rPr lang="zh-CN" altLang="zh-CN" dirty="0">
                    <a:solidFill>
                      <a:srgbClr val="002060"/>
                    </a:solidFill>
                    <a:latin typeface="微软雅黑 Light" panose="020B0502040204020203" pitchFamily="34" charset="-122"/>
                    <a:ea typeface="微软雅黑 Light" panose="020B0502040204020203" pitchFamily="34" charset="-122"/>
                  </a:rPr>
                  <a:t>弹性</a:t>
                </a:r>
                <a:r>
                  <a:rPr lang="en-US" altLang="zh-CN" dirty="0">
                    <a:solidFill>
                      <a:srgbClr val="002060"/>
                    </a:solidFill>
                    <a:latin typeface="微软雅黑 Light" panose="020B0502040204020203" pitchFamily="34" charset="-122"/>
                    <a:ea typeface="微软雅黑 Light" panose="020B0502040204020203" pitchFamily="34" charset="-122"/>
                  </a:rPr>
                  <a:t>=</a:t>
                </a:r>
                <a14:m>
                  <m:oMath xmlns:m="http://schemas.openxmlformats.org/officeDocument/2006/math">
                    <m:f>
                      <m:fPr>
                        <m:ctrlPr>
                          <a:rPr lang="zh-CN" altLang="zh-CN" i="1">
                            <a:solidFill>
                              <a:srgbClr val="002060"/>
                            </a:solidFill>
                            <a:latin typeface="Cambria Math" panose="02040503050406030204" pitchFamily="18" charset="0"/>
                          </a:rPr>
                        </m:ctrlPr>
                      </m:fPr>
                      <m:num>
                        <m:r>
                          <m:rPr>
                            <m:nor/>
                          </m:rPr>
                          <a:rPr lang="zh-CN" altLang="zh-CN">
                            <a:solidFill>
                              <a:srgbClr val="002060"/>
                            </a:solidFill>
                            <a:latin typeface="微软雅黑 Light" panose="020B0502040204020203" pitchFamily="34" charset="-122"/>
                            <a:ea typeface="微软雅黑 Light" panose="020B0502040204020203" pitchFamily="34" charset="-122"/>
                          </a:rPr>
                          <m:t>需求量变动</m:t>
                        </m:r>
                        <m:r>
                          <m:rPr>
                            <m:nor/>
                          </m:rPr>
                          <a:rPr lang="en-US" altLang="zh-CN">
                            <a:solidFill>
                              <a:srgbClr val="002060"/>
                            </a:solidFill>
                            <a:latin typeface="微软雅黑 Light" panose="020B0502040204020203" pitchFamily="34" charset="-122"/>
                            <a:ea typeface="微软雅黑 Light" panose="020B0502040204020203" pitchFamily="34" charset="-122"/>
                          </a:rPr>
                          <m:t>%</m:t>
                        </m:r>
                      </m:num>
                      <m:den>
                        <m:r>
                          <m:rPr>
                            <m:nor/>
                          </m:rPr>
                          <a:rPr lang="zh-CN" altLang="zh-CN">
                            <a:solidFill>
                              <a:srgbClr val="002060"/>
                            </a:solidFill>
                            <a:latin typeface="微软雅黑 Light" panose="020B0502040204020203" pitchFamily="34" charset="-122"/>
                            <a:ea typeface="微软雅黑 Light" panose="020B0502040204020203" pitchFamily="34" charset="-122"/>
                          </a:rPr>
                          <m:t>收入变动</m:t>
                        </m:r>
                        <m:r>
                          <m:rPr>
                            <m:nor/>
                          </m:rPr>
                          <a:rPr lang="en-US" altLang="zh-CN">
                            <a:solidFill>
                              <a:srgbClr val="002060"/>
                            </a:solidFill>
                            <a:latin typeface="微软雅黑 Light" panose="020B0502040204020203" pitchFamily="34" charset="-122"/>
                            <a:ea typeface="微软雅黑 Light" panose="020B0502040204020203" pitchFamily="34" charset="-122"/>
                          </a:rPr>
                          <m:t>%</m:t>
                        </m:r>
                      </m:den>
                    </m:f>
                  </m:oMath>
                </a14:m>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zh-CN" dirty="0">
                    <a:solidFill>
                      <a:srgbClr val="002060"/>
                    </a:solidFill>
                    <a:latin typeface="微软雅黑 Light" panose="020B0502040204020203" pitchFamily="34" charset="-122"/>
                    <a:ea typeface="微软雅黑 Light" panose="020B0502040204020203" pitchFamily="34" charset="-122"/>
                  </a:rPr>
                  <a:t>　　</a:t>
                </a:r>
                <a:r>
                  <a:rPr lang="zh-CN" altLang="zh-CN" dirty="0" smtClean="0">
                    <a:solidFill>
                      <a:srgbClr val="002060"/>
                    </a:solidFill>
                    <a:latin typeface="微软雅黑 Light" panose="020B0502040204020203" pitchFamily="34" charset="-122"/>
                    <a:ea typeface="微软雅黑 Light" panose="020B0502040204020203" pitchFamily="34" charset="-122"/>
                  </a:rPr>
                  <a:t>需求量</a:t>
                </a:r>
                <a:r>
                  <a:rPr lang="zh-CN" altLang="zh-CN" dirty="0">
                    <a:solidFill>
                      <a:srgbClr val="002060"/>
                    </a:solidFill>
                    <a:latin typeface="微软雅黑 Light" panose="020B0502040204020203" pitchFamily="34" charset="-122"/>
                    <a:ea typeface="微软雅黑 Light" panose="020B0502040204020203" pitchFamily="34" charset="-122"/>
                  </a:rPr>
                  <a:t>变动</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zh-CN" dirty="0">
                    <a:solidFill>
                      <a:srgbClr val="002060"/>
                    </a:solidFill>
                    <a:latin typeface="微软雅黑 Light" panose="020B0502040204020203" pitchFamily="34" charset="-122"/>
                    <a:ea typeface="微软雅黑 Light" panose="020B0502040204020203" pitchFamily="34" charset="-122"/>
                  </a:rPr>
                  <a:t>收入弹性</a:t>
                </a:r>
                <a:r>
                  <a:rPr lang="en-US" altLang="zh-CN" dirty="0">
                    <a:solidFill>
                      <a:srgbClr val="002060"/>
                    </a:solidFill>
                    <a:latin typeface="微软雅黑 Light" panose="020B0502040204020203" pitchFamily="34" charset="-122"/>
                    <a:ea typeface="微软雅黑 Light" panose="020B0502040204020203" pitchFamily="34" charset="-122"/>
                  </a:rPr>
                  <a:t>×</a:t>
                </a:r>
                <a:r>
                  <a:rPr lang="zh-CN" altLang="zh-CN" dirty="0">
                    <a:solidFill>
                      <a:srgbClr val="002060"/>
                    </a:solidFill>
                    <a:latin typeface="微软雅黑 Light" panose="020B0502040204020203" pitchFamily="34" charset="-122"/>
                    <a:ea typeface="微软雅黑 Light" panose="020B0502040204020203" pitchFamily="34" charset="-122"/>
                  </a:rPr>
                  <a:t>收入变动</a:t>
                </a:r>
                <a:r>
                  <a:rPr lang="en-US" altLang="zh-CN" dirty="0" smtClean="0">
                    <a:solidFill>
                      <a:srgbClr val="002060"/>
                    </a:solidFill>
                    <a:latin typeface="微软雅黑 Light" panose="020B0502040204020203" pitchFamily="34" charset="-122"/>
                    <a:ea typeface="微软雅黑 Light" panose="020B0502040204020203" pitchFamily="34" charset="-122"/>
                  </a:rPr>
                  <a:t>%</a:t>
                </a:r>
                <a:endParaRPr lang="zh-CN" altLang="zh-CN"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4" name="矩形 3"/>
              <p:cNvSpPr>
                <a:spLocks noRot="1" noChangeAspect="1" noMove="1" noResize="1" noEditPoints="1" noAdjustHandles="1" noChangeArrowheads="1" noChangeShapeType="1" noTextEdit="1"/>
              </p:cNvSpPr>
              <p:nvPr/>
            </p:nvSpPr>
            <p:spPr>
              <a:xfrm>
                <a:off x="660506" y="2994794"/>
                <a:ext cx="10912369" cy="2051780"/>
              </a:xfrm>
              <a:prstGeom prst="rect">
                <a:avLst/>
              </a:prstGeom>
              <a:blipFill rotWithShape="1">
                <a:blip r:embed="rId1"/>
                <a:stretch>
                  <a:fillRect l="-1" t="-7" b="11"/>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需求的收入弹性</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二、收入弹性应用举例</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smtClean="0">
                <a:solidFill>
                  <a:srgbClr val="002060"/>
                </a:solidFill>
                <a:latin typeface="微软雅黑 Light" panose="020B0502040204020203" pitchFamily="34" charset="-122"/>
                <a:ea typeface="微软雅黑 Light" panose="020B0502040204020203" pitchFamily="34" charset="-122"/>
              </a:rPr>
              <a:t>1</a:t>
            </a:r>
            <a:r>
              <a:rPr lang="en-US" altLang="zh-CN" sz="2000" b="1" dirty="0">
                <a:solidFill>
                  <a:srgbClr val="002060"/>
                </a:solidFill>
                <a:latin typeface="微软雅黑 Light" panose="020B0502040204020203" pitchFamily="34" charset="-122"/>
                <a:ea typeface="微软雅黑 Light" panose="020B0502040204020203" pitchFamily="34" charset="-122"/>
              </a:rPr>
              <a:t>.</a:t>
            </a:r>
            <a:r>
              <a:rPr lang="zh-CN" altLang="en-US" sz="2000" b="1" dirty="0">
                <a:solidFill>
                  <a:srgbClr val="002060"/>
                </a:solidFill>
                <a:latin typeface="微软雅黑 Light" panose="020B0502040204020203" pitchFamily="34" charset="-122"/>
                <a:ea typeface="微软雅黑 Light" panose="020B0502040204020203" pitchFamily="34" charset="-122"/>
              </a:rPr>
              <a:t>用于对价格和销售量的分析和估计</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994794"/>
            <a:ext cx="10912369" cy="2339102"/>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4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a:t>
            </a:r>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10</a:t>
            </a:r>
            <a:r>
              <a:rPr lang="zh-CN" altLang="en-US" dirty="0">
                <a:solidFill>
                  <a:srgbClr val="002060"/>
                </a:solidFill>
                <a:latin typeface="微软雅黑 Light" panose="020B0502040204020203" pitchFamily="34" charset="-122"/>
                <a:ea typeface="微软雅黑 Light" panose="020B0502040204020203" pitchFamily="34" charset="-122"/>
              </a:rPr>
              <a:t>年后租房需求量的增加</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smtClean="0">
                <a:solidFill>
                  <a:srgbClr val="002060"/>
                </a:solidFill>
                <a:latin typeface="微软雅黑 Light" panose="020B0502040204020203" pitchFamily="34" charset="-122"/>
                <a:ea typeface="微软雅黑 Light" panose="020B0502040204020203" pitchFamily="34" charset="-122"/>
              </a:rPr>
              <a:t>所以</a:t>
            </a:r>
            <a:r>
              <a:rPr lang="zh-CN" altLang="en-US" dirty="0">
                <a:solidFill>
                  <a:srgbClr val="002060"/>
                </a:solidFill>
                <a:latin typeface="微软雅黑 Light" panose="020B0502040204020203" pitchFamily="34" charset="-122"/>
                <a:ea typeface="微软雅黑 Light" panose="020B0502040204020203" pitchFamily="34" charset="-122"/>
              </a:rPr>
              <a:t>租房需求量的增加幅度为</a:t>
            </a:r>
            <a:r>
              <a:rPr lang="en-US" altLang="zh-CN" dirty="0">
                <a:solidFill>
                  <a:srgbClr val="002060"/>
                </a:solidFill>
                <a:latin typeface="微软雅黑 Light" panose="020B0502040204020203" pitchFamily="34" charset="-122"/>
                <a:ea typeface="微软雅黑 Light" panose="020B0502040204020203" pitchFamily="34" charset="-122"/>
              </a:rPr>
              <a:t>17.4%~34.3%</a:t>
            </a:r>
            <a:r>
              <a:rPr lang="zh-CN" altLang="en-US" dirty="0">
                <a:solidFill>
                  <a:srgbClr val="002060"/>
                </a:solidFill>
                <a:latin typeface="微软雅黑 Light" panose="020B0502040204020203" pitchFamily="34" charset="-122"/>
                <a:ea typeface="微软雅黑 Light" panose="020B0502040204020203" pitchFamily="34" charset="-122"/>
              </a:rPr>
              <a:t>。</a:t>
            </a:r>
            <a:endParaRPr lang="zh-CN" altLang="zh-CN"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2" name="表格 1"/>
          <p:cNvGraphicFramePr>
            <a:graphicFrameLocks noGrp="1"/>
          </p:cNvGraphicFramePr>
          <p:nvPr/>
        </p:nvGraphicFramePr>
        <p:xfrm>
          <a:off x="858890" y="3815164"/>
          <a:ext cx="10515600" cy="975360"/>
        </p:xfrm>
        <a:graphic>
          <a:graphicData uri="http://schemas.openxmlformats.org/drawingml/2006/table">
            <a:tbl>
              <a:tblPr firstRow="1" firstCol="1" bandRow="1">
                <a:tableStyleId>{5C22544A-7EE6-4342-B048-85BDC9FD1C3A}</a:tableStyleId>
              </a:tblPr>
              <a:tblGrid>
                <a:gridCol w="2543164"/>
                <a:gridCol w="2543164"/>
                <a:gridCol w="2714636"/>
                <a:gridCol w="2714636"/>
              </a:tblGrid>
              <a:tr h="0">
                <a:tc rowSpan="2" gridSpan="2">
                  <a:txBody>
                    <a:bodyPr/>
                    <a:lstStyle/>
                    <a:p>
                      <a:pPr algn="ctr">
                        <a:lnSpc>
                          <a:spcPct val="100000"/>
                        </a:lnSpc>
                        <a:spcAft>
                          <a:spcPts val="0"/>
                        </a:spcAft>
                      </a:pPr>
                      <a:r>
                        <a:rPr lang="en-US" sz="1600" b="0" dirty="0">
                          <a:effectLst/>
                        </a:rPr>
                        <a:t> </a:t>
                      </a:r>
                      <a:endParaRPr lang="zh-CN" sz="1600" b="0" dirty="0">
                        <a:solidFill>
                          <a:srgbClr val="000000"/>
                        </a:solidFill>
                        <a:effectLst/>
                        <a:latin typeface="NEU-BZ-S92"/>
                        <a:ea typeface="方正书宋_GBK"/>
                        <a:cs typeface="Times New Roman" panose="02020603050405020304" pitchFamily="18" charset="0"/>
                      </a:endParaRPr>
                    </a:p>
                  </a:txBody>
                  <a:tcPr marL="0" marR="0" marT="0" marB="0" anchor="ctr"/>
                </a:tc>
                <a:tc rowSpan="2" hMerge="1">
                  <a:tcPr/>
                </a:tc>
                <a:tc gridSpan="2">
                  <a:txBody>
                    <a:bodyPr/>
                    <a:lstStyle/>
                    <a:p>
                      <a:pPr algn="ctr">
                        <a:lnSpc>
                          <a:spcPct val="100000"/>
                        </a:lnSpc>
                        <a:spcAft>
                          <a:spcPts val="0"/>
                        </a:spcAft>
                      </a:pPr>
                      <a:r>
                        <a:rPr lang="zh-CN" sz="1600" b="0">
                          <a:effectLst/>
                        </a:rPr>
                        <a:t>收入增加</a:t>
                      </a:r>
                      <a:r>
                        <a:rPr lang="en-US" sz="1600" b="0">
                          <a:effectLst/>
                        </a:rPr>
                        <a:t>%</a:t>
                      </a:r>
                      <a:endParaRPr lang="zh-CN" sz="1600" b="0">
                        <a:solidFill>
                          <a:srgbClr val="000000"/>
                        </a:solidFill>
                        <a:effectLst/>
                        <a:latin typeface="NEU-BZ-S92"/>
                        <a:ea typeface="方正书宋_GBK"/>
                        <a:cs typeface="Times New Roman" panose="02020603050405020304" pitchFamily="18" charset="0"/>
                      </a:endParaRPr>
                    </a:p>
                  </a:txBody>
                  <a:tcPr marL="0" marR="0" marT="0" marB="0" anchor="ctr"/>
                </a:tc>
                <a:tc hMerge="1">
                  <a:tcPr/>
                </a:tc>
              </a:tr>
              <a:tr h="0">
                <a:tc vMerge="1" gridSpan="2">
                  <a:tcPr/>
                </a:tc>
                <a:tc vMerge="1" hMerge="1">
                  <a:tcPr/>
                </a:tc>
                <a:tc>
                  <a:txBody>
                    <a:bodyPr/>
                    <a:lstStyle/>
                    <a:p>
                      <a:pPr algn="ctr">
                        <a:lnSpc>
                          <a:spcPct val="100000"/>
                        </a:lnSpc>
                        <a:spcAft>
                          <a:spcPts val="0"/>
                        </a:spcAft>
                      </a:pPr>
                      <a:r>
                        <a:rPr lang="en-US" sz="1600" b="0" dirty="0">
                          <a:effectLst/>
                        </a:rPr>
                        <a:t>21.8%</a:t>
                      </a:r>
                      <a:endParaRPr lang="zh-CN" sz="1600" b="0" dirty="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b="0">
                          <a:effectLst/>
                        </a:rPr>
                        <a:t>34.3%</a:t>
                      </a:r>
                      <a:endParaRPr lang="zh-CN" sz="1600" b="0">
                        <a:solidFill>
                          <a:srgbClr val="000000"/>
                        </a:solidFill>
                        <a:effectLst/>
                        <a:latin typeface="NEU-BZ-S92"/>
                        <a:ea typeface="方正书宋_GBK"/>
                        <a:cs typeface="Times New Roman" panose="02020603050405020304" pitchFamily="18" charset="0"/>
                      </a:endParaRPr>
                    </a:p>
                  </a:txBody>
                  <a:tcPr marL="0" marR="0" marT="0" marB="0" anchor="ctr"/>
                </a:tc>
              </a:tr>
              <a:tr h="0">
                <a:tc rowSpan="2">
                  <a:txBody>
                    <a:bodyPr/>
                    <a:lstStyle/>
                    <a:p>
                      <a:pPr algn="ctr">
                        <a:lnSpc>
                          <a:spcPct val="100000"/>
                        </a:lnSpc>
                        <a:spcAft>
                          <a:spcPts val="0"/>
                        </a:spcAft>
                      </a:pPr>
                      <a:r>
                        <a:rPr lang="zh-CN" sz="1600" b="0">
                          <a:effectLst/>
                        </a:rPr>
                        <a:t>收入弹性</a:t>
                      </a:r>
                      <a:endParaRPr lang="zh-CN" sz="1600" b="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b="0" dirty="0">
                          <a:effectLst/>
                        </a:rPr>
                        <a:t>0.8</a:t>
                      </a:r>
                      <a:endParaRPr lang="zh-CN" sz="1600" b="0" dirty="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b="0" dirty="0">
                          <a:effectLst/>
                        </a:rPr>
                        <a:t>+17.4%</a:t>
                      </a:r>
                      <a:endParaRPr lang="zh-CN" sz="1600" b="0" dirty="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b="0" dirty="0">
                          <a:effectLst/>
                        </a:rPr>
                        <a:t>+27.4%</a:t>
                      </a:r>
                      <a:endParaRPr lang="zh-CN" sz="1600" b="0" dirty="0">
                        <a:solidFill>
                          <a:srgbClr val="000000"/>
                        </a:solidFill>
                        <a:effectLst/>
                        <a:latin typeface="NEU-BZ-S92"/>
                        <a:ea typeface="方正书宋_GBK"/>
                        <a:cs typeface="Times New Roman" panose="02020603050405020304" pitchFamily="18" charset="0"/>
                      </a:endParaRPr>
                    </a:p>
                  </a:txBody>
                  <a:tcPr marL="0" marR="0" marT="0" marB="0" anchor="ctr"/>
                </a:tc>
              </a:tr>
              <a:tr h="0">
                <a:tc vMerge="1">
                  <a:tcPr/>
                </a:tc>
                <a:tc>
                  <a:txBody>
                    <a:bodyPr/>
                    <a:lstStyle/>
                    <a:p>
                      <a:pPr algn="ctr">
                        <a:lnSpc>
                          <a:spcPct val="100000"/>
                        </a:lnSpc>
                        <a:spcAft>
                          <a:spcPts val="0"/>
                        </a:spcAft>
                      </a:pPr>
                      <a:r>
                        <a:rPr lang="en-US" sz="1600" b="0">
                          <a:effectLst/>
                        </a:rPr>
                        <a:t>1.0</a:t>
                      </a:r>
                      <a:endParaRPr lang="zh-CN" sz="1600" b="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b="0" dirty="0">
                          <a:effectLst/>
                        </a:rPr>
                        <a:t>+21.8%</a:t>
                      </a:r>
                      <a:endParaRPr lang="zh-CN" sz="1600" b="0" dirty="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b="0" dirty="0">
                          <a:effectLst/>
                        </a:rPr>
                        <a:t>+34.3%</a:t>
                      </a:r>
                      <a:endParaRPr lang="zh-CN" sz="1600" b="0" dirty="0">
                        <a:solidFill>
                          <a:srgbClr val="000000"/>
                        </a:solidFill>
                        <a:effectLst/>
                        <a:latin typeface="NEU-BZ-S92"/>
                        <a:ea typeface="方正书宋_GBK"/>
                        <a:cs typeface="Times New Roman" panose="02020603050405020304" pitchFamily="18" charset="0"/>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需求的收入弹性</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二、收入弹性应用举例</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smtClean="0">
                <a:solidFill>
                  <a:srgbClr val="002060"/>
                </a:solidFill>
                <a:latin typeface="微软雅黑 Light" panose="020B0502040204020203" pitchFamily="34" charset="-122"/>
                <a:ea typeface="微软雅黑 Light" panose="020B0502040204020203" pitchFamily="34" charset="-122"/>
              </a:rPr>
              <a:t>1</a:t>
            </a:r>
            <a:r>
              <a:rPr lang="en-US" altLang="zh-CN" sz="2000" b="1" dirty="0">
                <a:solidFill>
                  <a:srgbClr val="002060"/>
                </a:solidFill>
                <a:latin typeface="微软雅黑 Light" panose="020B0502040204020203" pitchFamily="34" charset="-122"/>
                <a:ea typeface="微软雅黑 Light" panose="020B0502040204020203" pitchFamily="34" charset="-122"/>
              </a:rPr>
              <a:t>.</a:t>
            </a:r>
            <a:r>
              <a:rPr lang="zh-CN" altLang="en-US" sz="2000" b="1" dirty="0">
                <a:solidFill>
                  <a:srgbClr val="002060"/>
                </a:solidFill>
                <a:latin typeface="微软雅黑 Light" panose="020B0502040204020203" pitchFamily="34" charset="-122"/>
                <a:ea typeface="微软雅黑 Light" panose="020B0502040204020203" pitchFamily="34" charset="-122"/>
              </a:rPr>
              <a:t>用于对价格和销售量的分析和估计</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p:sp>
        <p:nvSpPr>
          <p:cNvPr id="4" name="矩形 3"/>
          <p:cNvSpPr/>
          <p:nvPr/>
        </p:nvSpPr>
        <p:spPr>
          <a:xfrm>
            <a:off x="660506" y="2994794"/>
            <a:ext cx="10912369" cy="2339102"/>
          </a:xfrm>
          <a:prstGeom prst="rect">
            <a:avLst/>
          </a:prstGeom>
        </p:spPr>
        <p:txBody>
          <a:bodyPr wrap="square">
            <a:spAutoFit/>
          </a:bodyPr>
          <a:lstStyle/>
          <a:p>
            <a:pPr indent="457200">
              <a:spcAft>
                <a:spcPts val="0"/>
              </a:spcAft>
            </a:pPr>
            <a:r>
              <a:rPr lang="zh-CN" altLang="en-US" sz="20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rPr>
              <a:t>解：</a:t>
            </a:r>
            <a:endParaRPr lang="en-US" altLang="zh-CN" sz="2400" dirty="0" smtClean="0">
              <a:solidFill>
                <a:srgbClr val="C00000"/>
              </a:solidFill>
              <a:latin typeface="微软雅黑 Light" panose="020B0502040204020203" pitchFamily="34" charset="-122"/>
              <a:ea typeface="微软雅黑 Light" panose="020B0502040204020203" pitchFamily="34" charset="-122"/>
              <a:cs typeface="Times New Roman" panose="02020603050405020304" pitchFamily="18" charset="0"/>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2</a:t>
            </a:r>
            <a:r>
              <a:rPr lang="zh-CN" altLang="en-US" dirty="0">
                <a:solidFill>
                  <a:srgbClr val="002060"/>
                </a:solidFill>
                <a:latin typeface="微软雅黑 Light" panose="020B0502040204020203" pitchFamily="34" charset="-122"/>
                <a:ea typeface="微软雅黑 Light" panose="020B0502040204020203" pitchFamily="34" charset="-122"/>
              </a:rPr>
              <a:t>）</a:t>
            </a:r>
            <a:r>
              <a:rPr lang="en-US" altLang="zh-CN" dirty="0">
                <a:solidFill>
                  <a:srgbClr val="002060"/>
                </a:solidFill>
                <a:latin typeface="微软雅黑 Light" panose="020B0502040204020203" pitchFamily="34" charset="-122"/>
                <a:ea typeface="微软雅黑 Light" panose="020B0502040204020203" pitchFamily="34" charset="-122"/>
              </a:rPr>
              <a:t>10</a:t>
            </a:r>
            <a:r>
              <a:rPr lang="zh-CN" altLang="en-US" dirty="0">
                <a:solidFill>
                  <a:srgbClr val="002060"/>
                </a:solidFill>
                <a:latin typeface="微软雅黑 Light" panose="020B0502040204020203" pitchFamily="34" charset="-122"/>
                <a:ea typeface="微软雅黑 Light" panose="020B0502040204020203" pitchFamily="34" charset="-122"/>
              </a:rPr>
              <a:t>年后买房需求量的增加</a:t>
            </a:r>
            <a:r>
              <a:rPr lang="zh-CN" altLang="en-US" dirty="0" smtClean="0">
                <a:solidFill>
                  <a:srgbClr val="002060"/>
                </a:solidFill>
                <a:latin typeface="微软雅黑 Light" panose="020B0502040204020203" pitchFamily="34" charset="-122"/>
                <a:ea typeface="微软雅黑 Light" panose="020B0502040204020203" pitchFamily="34" charset="-122"/>
              </a:rPr>
              <a:t>：</a:t>
            </a:r>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endParaRPr lang="en-US" altLang="zh-CN" dirty="0" smtClean="0">
              <a:solidFill>
                <a:srgbClr val="002060"/>
              </a:solidFill>
              <a:latin typeface="微软雅黑 Light" panose="020B0502040204020203" pitchFamily="34" charset="-122"/>
              <a:ea typeface="微软雅黑 Light" panose="020B0502040204020203" pitchFamily="34" charset="-122"/>
            </a:endParaRPr>
          </a:p>
          <a:p>
            <a:pPr indent="457200"/>
            <a:r>
              <a:rPr lang="zh-CN" altLang="en-US" dirty="0">
                <a:solidFill>
                  <a:srgbClr val="002060"/>
                </a:solidFill>
                <a:latin typeface="微软雅黑 Light" panose="020B0502040204020203" pitchFamily="34" charset="-122"/>
                <a:ea typeface="微软雅黑 Light" panose="020B0502040204020203" pitchFamily="34" charset="-122"/>
              </a:rPr>
              <a:t>所以买房需求量的增加幅度为</a:t>
            </a:r>
            <a:r>
              <a:rPr lang="en-US" altLang="zh-CN" dirty="0">
                <a:solidFill>
                  <a:srgbClr val="002060"/>
                </a:solidFill>
                <a:latin typeface="微软雅黑 Light" panose="020B0502040204020203" pitchFamily="34" charset="-122"/>
                <a:ea typeface="微软雅黑 Light" panose="020B0502040204020203" pitchFamily="34" charset="-122"/>
              </a:rPr>
              <a:t>15.3%~51.5%</a:t>
            </a:r>
            <a:r>
              <a:rPr lang="zh-CN" altLang="en-US" dirty="0">
                <a:solidFill>
                  <a:srgbClr val="002060"/>
                </a:solidFill>
                <a:latin typeface="微软雅黑 Light" panose="020B0502040204020203" pitchFamily="34" charset="-122"/>
                <a:ea typeface="微软雅黑 Light" panose="020B0502040204020203" pitchFamily="34" charset="-122"/>
              </a:rPr>
              <a:t>。</a:t>
            </a:r>
            <a:endParaRPr lang="zh-CN" altLang="zh-CN" dirty="0">
              <a:solidFill>
                <a:srgbClr val="002060"/>
              </a:solidFill>
              <a:latin typeface="微软雅黑 Light" panose="020B0502040204020203" pitchFamily="34" charset="-122"/>
              <a:ea typeface="微软雅黑 Light" panose="020B0502040204020203" pitchFamily="34" charset="-122"/>
            </a:endParaRPr>
          </a:p>
        </p:txBody>
      </p:sp>
      <p:graphicFrame>
        <p:nvGraphicFramePr>
          <p:cNvPr id="2" name="表格 1"/>
          <p:cNvGraphicFramePr>
            <a:graphicFrameLocks noGrp="1"/>
          </p:cNvGraphicFramePr>
          <p:nvPr/>
        </p:nvGraphicFramePr>
        <p:xfrm>
          <a:off x="858890" y="3815164"/>
          <a:ext cx="10515600" cy="975360"/>
        </p:xfrm>
        <a:graphic>
          <a:graphicData uri="http://schemas.openxmlformats.org/drawingml/2006/table">
            <a:tbl>
              <a:tblPr firstRow="1" firstCol="1" bandRow="1">
                <a:tableStyleId>{5C22544A-7EE6-4342-B048-85BDC9FD1C3A}</a:tableStyleId>
              </a:tblPr>
              <a:tblGrid>
                <a:gridCol w="2543164"/>
                <a:gridCol w="2543164"/>
                <a:gridCol w="2714636"/>
                <a:gridCol w="2714636"/>
              </a:tblGrid>
              <a:tr h="0">
                <a:tc rowSpan="2" gridSpan="2">
                  <a:txBody>
                    <a:bodyPr/>
                    <a:lstStyle/>
                    <a:p>
                      <a:pPr algn="ctr">
                        <a:lnSpc>
                          <a:spcPct val="100000"/>
                        </a:lnSpc>
                        <a:spcAft>
                          <a:spcPts val="0"/>
                        </a:spcAft>
                      </a:pPr>
                      <a:r>
                        <a:rPr lang="en-US" sz="1600">
                          <a:effectLst/>
                        </a:rPr>
                        <a:t> </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rowSpan="2" hMerge="1">
                  <a:tcPr/>
                </a:tc>
                <a:tc gridSpan="2">
                  <a:txBody>
                    <a:bodyPr/>
                    <a:lstStyle/>
                    <a:p>
                      <a:pPr algn="ctr">
                        <a:lnSpc>
                          <a:spcPct val="100000"/>
                        </a:lnSpc>
                        <a:spcAft>
                          <a:spcPts val="0"/>
                        </a:spcAft>
                      </a:pPr>
                      <a:r>
                        <a:rPr lang="zh-CN" sz="1600">
                          <a:effectLst/>
                        </a:rPr>
                        <a:t>收入增加</a:t>
                      </a:r>
                      <a:r>
                        <a:rPr lang="en-US" sz="1600">
                          <a:effectLst/>
                        </a:rPr>
                        <a:t>%</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hMerge="1">
                  <a:tcPr/>
                </a:tc>
              </a:tr>
              <a:tr h="0">
                <a:tc vMerge="1" gridSpan="2">
                  <a:tcPr/>
                </a:tc>
                <a:tc vMerge="1" hMerge="1">
                  <a:tcPr/>
                </a:tc>
                <a:tc>
                  <a:txBody>
                    <a:bodyPr/>
                    <a:lstStyle/>
                    <a:p>
                      <a:pPr marL="0" algn="ctr" defTabSz="914400" rtl="0" eaLnBrk="1" latinLnBrk="0" hangingPunct="1">
                        <a:lnSpc>
                          <a:spcPct val="100000"/>
                        </a:lnSpc>
                        <a:spcAft>
                          <a:spcPts val="0"/>
                        </a:spcAft>
                      </a:pPr>
                      <a:r>
                        <a:rPr lang="en-US" sz="1600" kern="1200" dirty="0">
                          <a:solidFill>
                            <a:schemeClr val="dk1"/>
                          </a:solidFill>
                          <a:effectLst/>
                          <a:latin typeface="+mn-lt"/>
                          <a:ea typeface="+mn-ea"/>
                          <a:cs typeface="+mn-cs"/>
                        </a:rPr>
                        <a:t>21.8%</a:t>
                      </a:r>
                      <a:endParaRPr lang="zh-CN" sz="1600" kern="1200" dirty="0">
                        <a:solidFill>
                          <a:schemeClr val="dk1"/>
                        </a:solidFill>
                        <a:effectLst/>
                        <a:latin typeface="+mn-lt"/>
                        <a:ea typeface="+mn-ea"/>
                        <a:cs typeface="+mn-cs"/>
                      </a:endParaRPr>
                    </a:p>
                  </a:txBody>
                  <a:tcPr marL="0" marR="0" marT="0" marB="0" anchor="ctr"/>
                </a:tc>
                <a:tc>
                  <a:txBody>
                    <a:bodyPr/>
                    <a:lstStyle/>
                    <a:p>
                      <a:pPr marL="0" algn="ctr" defTabSz="914400" rtl="0" eaLnBrk="1" latinLnBrk="0" hangingPunct="1">
                        <a:lnSpc>
                          <a:spcPct val="100000"/>
                        </a:lnSpc>
                        <a:spcAft>
                          <a:spcPts val="0"/>
                        </a:spcAft>
                      </a:pPr>
                      <a:r>
                        <a:rPr lang="en-US" sz="1600" kern="1200">
                          <a:solidFill>
                            <a:schemeClr val="dk1"/>
                          </a:solidFill>
                          <a:effectLst/>
                          <a:latin typeface="+mn-lt"/>
                          <a:ea typeface="+mn-ea"/>
                          <a:cs typeface="+mn-cs"/>
                        </a:rPr>
                        <a:t>34.3%</a:t>
                      </a:r>
                      <a:endParaRPr lang="zh-CN" sz="1600" kern="1200">
                        <a:solidFill>
                          <a:schemeClr val="dk1"/>
                        </a:solidFill>
                        <a:effectLst/>
                        <a:latin typeface="+mn-lt"/>
                        <a:ea typeface="+mn-ea"/>
                        <a:cs typeface="+mn-cs"/>
                      </a:endParaRPr>
                    </a:p>
                  </a:txBody>
                  <a:tcPr marL="0" marR="0" marT="0" marB="0" anchor="ctr"/>
                </a:tc>
              </a:tr>
              <a:tr h="0">
                <a:tc rowSpan="2">
                  <a:txBody>
                    <a:bodyPr/>
                    <a:lstStyle/>
                    <a:p>
                      <a:pPr algn="ctr">
                        <a:lnSpc>
                          <a:spcPct val="100000"/>
                        </a:lnSpc>
                        <a:spcAft>
                          <a:spcPts val="0"/>
                        </a:spcAft>
                      </a:pPr>
                      <a:r>
                        <a:rPr lang="zh-CN" sz="1600">
                          <a:effectLst/>
                        </a:rPr>
                        <a:t>收入弹性</a:t>
                      </a:r>
                      <a:endParaRPr lang="zh-CN" sz="160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algn="ctr">
                        <a:lnSpc>
                          <a:spcPct val="100000"/>
                        </a:lnSpc>
                        <a:spcAft>
                          <a:spcPts val="0"/>
                        </a:spcAft>
                      </a:pPr>
                      <a:r>
                        <a:rPr lang="en-US" sz="1600" dirty="0" smtClean="0">
                          <a:effectLst/>
                        </a:rPr>
                        <a:t>0.7</a:t>
                      </a:r>
                      <a:endParaRPr lang="zh-CN" sz="1600" dirty="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marL="0" algn="ctr" defTabSz="914400" rtl="0" eaLnBrk="1" latinLnBrk="0" hangingPunct="1">
                        <a:lnSpc>
                          <a:spcPct val="100000"/>
                        </a:lnSpc>
                        <a:spcAft>
                          <a:spcPts val="0"/>
                        </a:spcAft>
                      </a:pPr>
                      <a:r>
                        <a:rPr lang="en-US" sz="1600" kern="1200" dirty="0">
                          <a:solidFill>
                            <a:schemeClr val="dk1"/>
                          </a:solidFill>
                          <a:effectLst/>
                          <a:latin typeface="+mn-lt"/>
                          <a:ea typeface="+mn-ea"/>
                          <a:cs typeface="+mn-cs"/>
                        </a:rPr>
                        <a:t>+15.3%</a:t>
                      </a:r>
                      <a:endParaRPr lang="zh-CN" sz="1600" kern="1200" dirty="0">
                        <a:solidFill>
                          <a:schemeClr val="dk1"/>
                        </a:solidFill>
                        <a:effectLst/>
                        <a:latin typeface="+mn-lt"/>
                        <a:ea typeface="+mn-ea"/>
                        <a:cs typeface="+mn-cs"/>
                      </a:endParaRPr>
                    </a:p>
                  </a:txBody>
                  <a:tcPr marL="0" marR="0" marT="0" marB="0" anchor="ctr"/>
                </a:tc>
                <a:tc>
                  <a:txBody>
                    <a:bodyPr/>
                    <a:lstStyle/>
                    <a:p>
                      <a:pPr marL="0" algn="ctr" defTabSz="914400" rtl="0" eaLnBrk="1" latinLnBrk="0" hangingPunct="1">
                        <a:lnSpc>
                          <a:spcPct val="100000"/>
                        </a:lnSpc>
                        <a:spcAft>
                          <a:spcPts val="0"/>
                        </a:spcAft>
                      </a:pPr>
                      <a:r>
                        <a:rPr lang="en-US" sz="1600" kern="1200">
                          <a:solidFill>
                            <a:schemeClr val="dk1"/>
                          </a:solidFill>
                          <a:effectLst/>
                          <a:latin typeface="+mn-lt"/>
                          <a:ea typeface="+mn-ea"/>
                          <a:cs typeface="+mn-cs"/>
                        </a:rPr>
                        <a:t>+24.0%</a:t>
                      </a:r>
                      <a:endParaRPr lang="zh-CN" sz="1600" kern="1200">
                        <a:solidFill>
                          <a:schemeClr val="dk1"/>
                        </a:solidFill>
                        <a:effectLst/>
                        <a:latin typeface="+mn-lt"/>
                        <a:ea typeface="+mn-ea"/>
                        <a:cs typeface="+mn-cs"/>
                      </a:endParaRPr>
                    </a:p>
                  </a:txBody>
                  <a:tcPr marL="0" marR="0" marT="0" marB="0" anchor="ctr"/>
                </a:tc>
              </a:tr>
              <a:tr h="0">
                <a:tc vMerge="1">
                  <a:tcPr/>
                </a:tc>
                <a:tc>
                  <a:txBody>
                    <a:bodyPr/>
                    <a:lstStyle/>
                    <a:p>
                      <a:pPr algn="ctr">
                        <a:lnSpc>
                          <a:spcPct val="100000"/>
                        </a:lnSpc>
                        <a:spcAft>
                          <a:spcPts val="0"/>
                        </a:spcAft>
                      </a:pPr>
                      <a:r>
                        <a:rPr lang="en-US" sz="1600" dirty="0" smtClean="0">
                          <a:effectLst/>
                        </a:rPr>
                        <a:t>1.5</a:t>
                      </a:r>
                      <a:endParaRPr lang="zh-CN" sz="1600" dirty="0">
                        <a:solidFill>
                          <a:srgbClr val="000000"/>
                        </a:solidFill>
                        <a:effectLst/>
                        <a:latin typeface="NEU-BZ-S92"/>
                        <a:ea typeface="方正书宋_GBK"/>
                        <a:cs typeface="Times New Roman" panose="02020603050405020304" pitchFamily="18" charset="0"/>
                      </a:endParaRPr>
                    </a:p>
                  </a:txBody>
                  <a:tcPr marL="0" marR="0" marT="0" marB="0" anchor="ctr"/>
                </a:tc>
                <a:tc>
                  <a:txBody>
                    <a:bodyPr/>
                    <a:lstStyle/>
                    <a:p>
                      <a:pPr marL="0" algn="ctr" defTabSz="914400" rtl="0" eaLnBrk="1" latinLnBrk="0" hangingPunct="1">
                        <a:lnSpc>
                          <a:spcPct val="100000"/>
                        </a:lnSpc>
                        <a:spcAft>
                          <a:spcPts val="0"/>
                        </a:spcAft>
                      </a:pPr>
                      <a:r>
                        <a:rPr lang="en-US" sz="1600" kern="1200" dirty="0">
                          <a:solidFill>
                            <a:schemeClr val="dk1"/>
                          </a:solidFill>
                          <a:effectLst/>
                          <a:latin typeface="+mn-lt"/>
                          <a:ea typeface="+mn-ea"/>
                          <a:cs typeface="+mn-cs"/>
                        </a:rPr>
                        <a:t>+32.7%</a:t>
                      </a:r>
                      <a:endParaRPr lang="zh-CN" sz="1600" kern="1200" dirty="0">
                        <a:solidFill>
                          <a:schemeClr val="dk1"/>
                        </a:solidFill>
                        <a:effectLst/>
                        <a:latin typeface="+mn-lt"/>
                        <a:ea typeface="+mn-ea"/>
                        <a:cs typeface="+mn-cs"/>
                      </a:endParaRPr>
                    </a:p>
                  </a:txBody>
                  <a:tcPr marL="0" marR="0" marT="0" marB="0" anchor="ctr"/>
                </a:tc>
                <a:tc>
                  <a:txBody>
                    <a:bodyPr/>
                    <a:lstStyle/>
                    <a:p>
                      <a:pPr marL="0" algn="ctr" defTabSz="914400" rtl="0" eaLnBrk="1" latinLnBrk="0" hangingPunct="1">
                        <a:lnSpc>
                          <a:spcPct val="100000"/>
                        </a:lnSpc>
                        <a:spcAft>
                          <a:spcPts val="0"/>
                        </a:spcAft>
                      </a:pPr>
                      <a:r>
                        <a:rPr lang="en-US" sz="1600" kern="1200" dirty="0">
                          <a:solidFill>
                            <a:schemeClr val="dk1"/>
                          </a:solidFill>
                          <a:effectLst/>
                          <a:latin typeface="+mn-lt"/>
                          <a:ea typeface="+mn-ea"/>
                          <a:cs typeface="+mn-cs"/>
                        </a:rPr>
                        <a:t>+51.5%</a:t>
                      </a:r>
                      <a:endParaRPr lang="zh-CN" sz="1600" kern="1200" dirty="0">
                        <a:solidFill>
                          <a:schemeClr val="dk1"/>
                        </a:solidFill>
                        <a:effectLst/>
                        <a:latin typeface="+mn-lt"/>
                        <a:ea typeface="+mn-ea"/>
                        <a:cs typeface="+mn-cs"/>
                      </a:endParaRPr>
                    </a:p>
                  </a:txBody>
                  <a:tcPr marL="0" marR="0" marT="0" marB="0" anchor="ctr"/>
                </a:tc>
              </a:tr>
            </a:tbl>
          </a:graphicData>
        </a:graphic>
      </p:graphicFrame>
    </p:spTree>
  </p:cSld>
  <p:clrMapOvr>
    <a:masterClrMapping/>
  </p:clrMapOvr>
  <p:transition spd="slow">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需求的收入</a:t>
            </a:r>
            <a:r>
              <a:rPr lang="zh-CN" altLang="zh-CN" dirty="0" smtClean="0">
                <a:effectLst/>
              </a:rPr>
              <a:t>弹性</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二、收入弹性应用举例</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用于企业经营决策</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smtClean="0">
                <a:solidFill>
                  <a:srgbClr val="0070C0"/>
                </a:solidFill>
                <a:latin typeface="微软雅黑 Light" panose="020B0502040204020203" pitchFamily="34" charset="-122"/>
                <a:ea typeface="微软雅黑 Light" panose="020B0502040204020203" pitchFamily="34" charset="-122"/>
              </a:rPr>
              <a:t>如果</a:t>
            </a:r>
            <a:r>
              <a:rPr lang="zh-CN" altLang="en-US" b="1" dirty="0">
                <a:solidFill>
                  <a:srgbClr val="0070C0"/>
                </a:solidFill>
                <a:latin typeface="微软雅黑 Light" panose="020B0502040204020203" pitchFamily="34" charset="-122"/>
                <a:ea typeface="微软雅黑 Light" panose="020B0502040204020203" pitchFamily="34" charset="-122"/>
              </a:rPr>
              <a:t>预测到国民经济或本地区的经济即将出现较高速度的增长，则经营收入弹性大的商品更有利。</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如果预测国民经济或本地区的经济发展将出现不景气，则最好经营收入弹性小的商品。</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2</a:t>
            </a:r>
            <a:r>
              <a:rPr lang="zh-CN" altLang="zh-CN" dirty="0">
                <a:effectLst/>
              </a:rPr>
              <a:t>节　需求的收入</a:t>
            </a:r>
            <a:r>
              <a:rPr lang="zh-CN" altLang="zh-CN" dirty="0" smtClean="0">
                <a:effectLst/>
              </a:rPr>
              <a:t>弹性</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二、收入弹性应用举例</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3.</a:t>
            </a:r>
            <a:r>
              <a:rPr lang="zh-CN" altLang="en-US" sz="2000" b="1" dirty="0">
                <a:solidFill>
                  <a:srgbClr val="002060"/>
                </a:solidFill>
                <a:latin typeface="微软雅黑 Light" panose="020B0502040204020203" pitchFamily="34" charset="-122"/>
                <a:ea typeface="微软雅黑 Light" panose="020B0502040204020203" pitchFamily="34" charset="-122"/>
              </a:rPr>
              <a:t>用于安排国民经济各部门的发展速度</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smtClean="0">
                <a:solidFill>
                  <a:srgbClr val="0070C0"/>
                </a:solidFill>
                <a:latin typeface="微软雅黑 Light" panose="020B0502040204020203" pitchFamily="34" charset="-122"/>
                <a:ea typeface="微软雅黑 Light" panose="020B0502040204020203" pitchFamily="34" charset="-122"/>
              </a:rPr>
              <a:t>在</a:t>
            </a:r>
            <a:r>
              <a:rPr lang="zh-CN" altLang="en-US" b="1" dirty="0">
                <a:solidFill>
                  <a:srgbClr val="0070C0"/>
                </a:solidFill>
                <a:latin typeface="微软雅黑 Light" panose="020B0502040204020203" pitchFamily="34" charset="-122"/>
                <a:ea typeface="微软雅黑 Light" panose="020B0502040204020203" pitchFamily="34" charset="-122"/>
              </a:rPr>
              <a:t>计划工农业各部门的发展速度时，收入弹性是需要考虑的一个重要因素。收入弹性大的行业，由于其需求量的增长快于国民收入的增长，因此发展速度也应当快些。</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收入弹性小的行业，由于其需求量的增长慢于国民收入的增长，因此发展速度就只能慢些。</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矩形: 圆角 14"/>
          <p:cNvSpPr/>
          <p:nvPr/>
        </p:nvSpPr>
        <p:spPr>
          <a:xfrm>
            <a:off x="1101172" y="3385795"/>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6" name="组合 15"/>
          <p:cNvGrpSpPr/>
          <p:nvPr/>
        </p:nvGrpSpPr>
        <p:grpSpPr>
          <a:xfrm>
            <a:off x="912278" y="3347245"/>
            <a:ext cx="787041" cy="787042"/>
            <a:chOff x="3492534" y="1754037"/>
            <a:chExt cx="571466" cy="571466"/>
          </a:xfrm>
        </p:grpSpPr>
        <p:sp>
          <p:nvSpPr>
            <p:cNvPr id="19" name="椭圆 1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2" name="弧形 21"/>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25" name="椭圆 24"/>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27" name="直接连接符 26"/>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30" name="椭圆 29"/>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1" name="椭圆 30"/>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17" name="文本框 16"/>
          <p:cNvSpPr txBox="1"/>
          <p:nvPr/>
        </p:nvSpPr>
        <p:spPr>
          <a:xfrm>
            <a:off x="1094202" y="3525323"/>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01</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18" name="文本框 17"/>
          <p:cNvSpPr txBox="1"/>
          <p:nvPr/>
        </p:nvSpPr>
        <p:spPr>
          <a:xfrm>
            <a:off x="1714712" y="3560779"/>
            <a:ext cx="2313254" cy="369332"/>
          </a:xfrm>
          <a:prstGeom prst="rect">
            <a:avLst/>
          </a:prstGeom>
          <a:noFill/>
        </p:spPr>
        <p:txBody>
          <a:bodyPr wrap="square" rtlCol="0">
            <a:spAutoFit/>
          </a:bodyPr>
          <a:lstStyle/>
          <a:p>
            <a:pPr algn="ctr"/>
            <a:r>
              <a:rPr lang="zh-CN" altLang="en-US" dirty="0"/>
              <a:t>需求的价格弹性</a:t>
            </a:r>
            <a:endParaRPr lang="zh-CN" altLang="en-US" sz="2400" b="1" spc="100" dirty="0">
              <a:solidFill>
                <a:schemeClr val="tx1">
                  <a:lumMod val="75000"/>
                  <a:lumOff val="25000"/>
                </a:schemeClr>
              </a:solidFill>
            </a:endParaRPr>
          </a:p>
        </p:txBody>
      </p:sp>
      <p:sp>
        <p:nvSpPr>
          <p:cNvPr id="33" name="矩形: 圆角 32"/>
          <p:cNvSpPr/>
          <p:nvPr/>
        </p:nvSpPr>
        <p:spPr>
          <a:xfrm>
            <a:off x="4698453" y="3385795"/>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4" name="组合 33"/>
          <p:cNvGrpSpPr/>
          <p:nvPr/>
        </p:nvGrpSpPr>
        <p:grpSpPr>
          <a:xfrm>
            <a:off x="4509559" y="3347245"/>
            <a:ext cx="787041" cy="787042"/>
            <a:chOff x="3492534" y="1754037"/>
            <a:chExt cx="571466" cy="571466"/>
          </a:xfrm>
        </p:grpSpPr>
        <p:sp>
          <p:nvSpPr>
            <p:cNvPr id="37" name="椭圆 36"/>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8" name="弧形 37"/>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39" name="椭圆 38"/>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40" name="直接连接符 39"/>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42" name="椭圆 41"/>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43" name="椭圆 42"/>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35" name="文本框 34"/>
          <p:cNvSpPr txBox="1"/>
          <p:nvPr/>
        </p:nvSpPr>
        <p:spPr>
          <a:xfrm>
            <a:off x="4691483" y="3525323"/>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02</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36" name="文本框 35"/>
          <p:cNvSpPr txBox="1"/>
          <p:nvPr/>
        </p:nvSpPr>
        <p:spPr>
          <a:xfrm>
            <a:off x="5311993" y="3560779"/>
            <a:ext cx="2313254" cy="369332"/>
          </a:xfrm>
          <a:prstGeom prst="rect">
            <a:avLst/>
          </a:prstGeom>
          <a:noFill/>
        </p:spPr>
        <p:txBody>
          <a:bodyPr wrap="square" rtlCol="0">
            <a:spAutoFit/>
          </a:bodyPr>
          <a:lstStyle/>
          <a:p>
            <a:pPr algn="ctr"/>
            <a:r>
              <a:rPr lang="zh-CN" altLang="zh-CN" dirty="0"/>
              <a:t>需求的收入弹性</a:t>
            </a:r>
            <a:endParaRPr lang="zh-CN" altLang="en-US" sz="2400" b="1" spc="100" dirty="0">
              <a:solidFill>
                <a:schemeClr val="tx1">
                  <a:lumMod val="75000"/>
                  <a:lumOff val="25000"/>
                </a:schemeClr>
              </a:solidFill>
            </a:endParaRPr>
          </a:p>
        </p:txBody>
      </p:sp>
      <p:sp>
        <p:nvSpPr>
          <p:cNvPr id="45" name="矩形: 圆角 44"/>
          <p:cNvSpPr/>
          <p:nvPr/>
        </p:nvSpPr>
        <p:spPr>
          <a:xfrm>
            <a:off x="8365416" y="3360820"/>
            <a:ext cx="3116642" cy="725408"/>
          </a:xfrm>
          <a:prstGeom prst="roundRect">
            <a:avLst>
              <a:gd name="adj" fmla="val 50000"/>
            </a:avLst>
          </a:prstGeom>
          <a:solidFill>
            <a:schemeClr val="bg1"/>
          </a:solidFill>
          <a:ln>
            <a:noFill/>
          </a:ln>
          <a:effectLst>
            <a:outerShdw blurRad="190500" sx="102000" sy="102000" algn="ctr" rotWithShape="0">
              <a:schemeClr val="accent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6" name="组合 45"/>
          <p:cNvGrpSpPr/>
          <p:nvPr/>
        </p:nvGrpSpPr>
        <p:grpSpPr>
          <a:xfrm>
            <a:off x="8176522" y="3322270"/>
            <a:ext cx="787041" cy="787042"/>
            <a:chOff x="3492534" y="1754037"/>
            <a:chExt cx="571466" cy="571466"/>
          </a:xfrm>
        </p:grpSpPr>
        <p:sp>
          <p:nvSpPr>
            <p:cNvPr id="49" name="椭圆 48"/>
            <p:cNvSpPr/>
            <p:nvPr/>
          </p:nvSpPr>
          <p:spPr>
            <a:xfrm>
              <a:off x="3492534" y="1754037"/>
              <a:ext cx="571466" cy="571466"/>
            </a:xfrm>
            <a:prstGeom prst="ellipse">
              <a:avLst/>
            </a:prstGeom>
            <a:gradFill>
              <a:gsLst>
                <a:gs pos="0">
                  <a:schemeClr val="accent1"/>
                </a:gs>
                <a:gs pos="100000">
                  <a:schemeClr val="accent2"/>
                </a:gs>
              </a:gsLst>
              <a:lin ang="27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0" name="弧形 49"/>
            <p:cNvSpPr/>
            <p:nvPr/>
          </p:nvSpPr>
          <p:spPr>
            <a:xfrm>
              <a:off x="3514910" y="1776413"/>
              <a:ext cx="526714" cy="526714"/>
            </a:xfrm>
            <a:prstGeom prst="arc">
              <a:avLst>
                <a:gd name="adj1" fmla="val 11459200"/>
                <a:gd name="adj2" fmla="val 10240061"/>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1" name="椭圆 50"/>
            <p:cNvSpPr/>
            <p:nvPr/>
          </p:nvSpPr>
          <p:spPr>
            <a:xfrm>
              <a:off x="3503711" y="2019926"/>
              <a:ext cx="36000" cy="36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cxnSp>
          <p:nvCxnSpPr>
            <p:cNvPr id="52" name="直接连接符 51"/>
            <p:cNvCxnSpPr/>
            <p:nvPr/>
          </p:nvCxnSpPr>
          <p:spPr>
            <a:xfrm flipV="1">
              <a:off x="3593307" y="1981200"/>
              <a:ext cx="0" cy="166537"/>
            </a:xfrm>
            <a:prstGeom prst="line">
              <a:avLst/>
            </a:prstGeom>
            <a:ln>
              <a:gradFill>
                <a:gsLst>
                  <a:gs pos="100000">
                    <a:schemeClr val="bg1"/>
                  </a:gs>
                  <a:gs pos="0">
                    <a:schemeClr val="bg1">
                      <a:alpha val="0"/>
                    </a:schemeClr>
                  </a:gs>
                </a:gsLst>
                <a:lin ang="5400000" scaled="1"/>
              </a:gradFill>
              <a:tailEnd type="none" w="sm" len="sm"/>
            </a:ln>
          </p:spPr>
          <p:style>
            <a:lnRef idx="1">
              <a:schemeClr val="accent1"/>
            </a:lnRef>
            <a:fillRef idx="0">
              <a:schemeClr val="accent1"/>
            </a:fillRef>
            <a:effectRef idx="0">
              <a:schemeClr val="accent1"/>
            </a:effectRef>
            <a:fontRef idx="minor">
              <a:schemeClr val="tx1"/>
            </a:fontRef>
          </p:style>
        </p:cxnSp>
        <p:cxnSp>
          <p:nvCxnSpPr>
            <p:cNvPr id="53" name="直接连接符 52"/>
            <p:cNvCxnSpPr/>
            <p:nvPr/>
          </p:nvCxnSpPr>
          <p:spPr>
            <a:xfrm flipV="1">
              <a:off x="3940970" y="1896428"/>
              <a:ext cx="0" cy="207524"/>
            </a:xfrm>
            <a:prstGeom prst="line">
              <a:avLst/>
            </a:prstGeom>
            <a:ln>
              <a:gradFill>
                <a:gsLst>
                  <a:gs pos="100000">
                    <a:schemeClr val="bg1"/>
                  </a:gs>
                  <a:gs pos="0">
                    <a:schemeClr val="bg1">
                      <a:alpha val="0"/>
                    </a:schemeClr>
                  </a:gs>
                </a:gsLst>
                <a:lin ang="5400000" scaled="1"/>
              </a:gradFill>
              <a:prstDash val="dash"/>
              <a:tailEnd type="none" w="sm" len="sm"/>
            </a:ln>
          </p:spPr>
          <p:style>
            <a:lnRef idx="1">
              <a:schemeClr val="accent1"/>
            </a:lnRef>
            <a:fillRef idx="0">
              <a:schemeClr val="accent1"/>
            </a:fillRef>
            <a:effectRef idx="0">
              <a:schemeClr val="accent1"/>
            </a:effectRef>
            <a:fontRef idx="minor">
              <a:schemeClr val="tx1"/>
            </a:fontRef>
          </p:style>
        </p:cxnSp>
        <p:sp>
          <p:nvSpPr>
            <p:cNvPr id="54" name="椭圆 53"/>
            <p:cNvSpPr/>
            <p:nvPr/>
          </p:nvSpPr>
          <p:spPr>
            <a:xfrm>
              <a:off x="3679598" y="1862239"/>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sp>
          <p:nvSpPr>
            <p:cNvPr id="55" name="椭圆 54"/>
            <p:cNvSpPr/>
            <p:nvPr/>
          </p:nvSpPr>
          <p:spPr>
            <a:xfrm>
              <a:off x="3841523" y="2207432"/>
              <a:ext cx="18000" cy="18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50">
                <a:latin typeface="+mj-ea"/>
                <a:ea typeface="+mj-ea"/>
              </a:endParaRPr>
            </a:p>
          </p:txBody>
        </p:sp>
      </p:grpSp>
      <p:sp>
        <p:nvSpPr>
          <p:cNvPr id="47" name="文本框 46"/>
          <p:cNvSpPr txBox="1"/>
          <p:nvPr/>
        </p:nvSpPr>
        <p:spPr>
          <a:xfrm>
            <a:off x="8358446" y="3500348"/>
            <a:ext cx="423193" cy="430887"/>
          </a:xfrm>
          <a:prstGeom prst="rect">
            <a:avLst/>
          </a:prstGeom>
          <a:noFill/>
        </p:spPr>
        <p:txBody>
          <a:bodyPr wrap="none" lIns="0" tIns="0" rIns="0" bIns="0" rtlCol="0">
            <a:spAutoFit/>
          </a:bodyPr>
          <a:lstStyle/>
          <a:p>
            <a:pPr algn="ctr"/>
            <a:r>
              <a:rPr lang="en-US" altLang="zh-CN" sz="2800" dirty="0">
                <a:solidFill>
                  <a:schemeClr val="bg1"/>
                </a:solidFill>
                <a:effectLst>
                  <a:outerShdw blurRad="38100" dist="38100" dir="2700000" algn="tl">
                    <a:srgbClr val="000000">
                      <a:alpha val="43137"/>
                    </a:srgbClr>
                  </a:outerShdw>
                </a:effectLst>
                <a:latin typeface="+mj-ea"/>
                <a:ea typeface="+mj-ea"/>
              </a:rPr>
              <a:t>03</a:t>
            </a:r>
            <a:endParaRPr lang="zh-CN" altLang="en-US" sz="2800" dirty="0">
              <a:solidFill>
                <a:schemeClr val="bg1"/>
              </a:solidFill>
              <a:effectLst>
                <a:outerShdw blurRad="38100" dist="38100" dir="2700000" algn="tl">
                  <a:srgbClr val="000000">
                    <a:alpha val="43137"/>
                  </a:srgbClr>
                </a:outerShdw>
              </a:effectLst>
              <a:latin typeface="+mj-ea"/>
              <a:ea typeface="+mj-ea"/>
            </a:endParaRPr>
          </a:p>
        </p:txBody>
      </p:sp>
      <p:sp>
        <p:nvSpPr>
          <p:cNvPr id="48" name="文本框 47"/>
          <p:cNvSpPr txBox="1"/>
          <p:nvPr/>
        </p:nvSpPr>
        <p:spPr>
          <a:xfrm>
            <a:off x="8978956" y="3535804"/>
            <a:ext cx="2313254" cy="369332"/>
          </a:xfrm>
          <a:prstGeom prst="rect">
            <a:avLst/>
          </a:prstGeom>
          <a:noFill/>
        </p:spPr>
        <p:txBody>
          <a:bodyPr wrap="square" rtlCol="0">
            <a:spAutoFit/>
          </a:bodyPr>
          <a:lstStyle/>
          <a:p>
            <a:pPr algn="ctr"/>
            <a:r>
              <a:rPr lang="zh-CN" altLang="zh-CN" dirty="0"/>
              <a:t>需求的交叉弹性</a:t>
            </a:r>
            <a:endParaRPr lang="zh-CN" altLang="en-US" sz="2400" b="1" spc="100" dirty="0">
              <a:solidFill>
                <a:schemeClr val="tx1">
                  <a:lumMod val="75000"/>
                  <a:lumOff val="25000"/>
                </a:schemeClr>
              </a:solidFill>
            </a:endParaRPr>
          </a:p>
        </p:txBody>
      </p:sp>
      <p:sp>
        <p:nvSpPr>
          <p:cNvPr id="76" name="椭圆 75"/>
          <p:cNvSpPr/>
          <p:nvPr/>
        </p:nvSpPr>
        <p:spPr>
          <a:xfrm>
            <a:off x="1353253" y="727049"/>
            <a:ext cx="562145" cy="562145"/>
          </a:xfrm>
          <a:prstGeom prst="ellipse">
            <a:avLst/>
          </a:prstGeom>
          <a:solidFill>
            <a:srgbClr val="C00000">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矩形 67"/>
          <p:cNvSpPr/>
          <p:nvPr/>
        </p:nvSpPr>
        <p:spPr>
          <a:xfrm>
            <a:off x="1375365" y="757866"/>
            <a:ext cx="5559138" cy="1015663"/>
          </a:xfrm>
          <a:prstGeom prst="rect">
            <a:avLst/>
          </a:prstGeom>
        </p:spPr>
        <p:txBody>
          <a:bodyPr wrap="square" anchor="ctr">
            <a:spAutoFit/>
          </a:bodyPr>
          <a:lstStyle/>
          <a:p>
            <a:r>
              <a:rPr lang="zh-CN" altLang="en-US" sz="6000" b="1" dirty="0">
                <a:gradFill>
                  <a:gsLst>
                    <a:gs pos="21000">
                      <a:schemeClr val="accent1"/>
                    </a:gs>
                    <a:gs pos="100000">
                      <a:schemeClr val="accent2"/>
                    </a:gs>
                  </a:gsLst>
                  <a:lin ang="2700000" scaled="0"/>
                </a:gradFill>
                <a:effectLst>
                  <a:outerShdw blurRad="38100" dist="63500" dir="2700000" algn="tl">
                    <a:srgbClr val="000000">
                      <a:alpha val="9000"/>
                    </a:srgbClr>
                  </a:outerShdw>
                </a:effectLst>
                <a:latin typeface="DIN Black" pitchFamily="50" charset="0"/>
              </a:rPr>
              <a:t>目录 </a:t>
            </a:r>
            <a:r>
              <a:rPr lang="en-US"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rPr>
              <a:t>/ CONTENTS</a:t>
            </a:r>
            <a:endParaRPr lang="zh-CN" altLang="zh-CN" sz="3200" b="1" dirty="0">
              <a:gradFill>
                <a:gsLst>
                  <a:gs pos="21000">
                    <a:schemeClr val="accent1"/>
                  </a:gs>
                  <a:gs pos="100000">
                    <a:schemeClr val="accent2"/>
                  </a:gs>
                </a:gsLst>
                <a:lin ang="2700000" scaled="0"/>
              </a:gradFill>
              <a:effectLst>
                <a:outerShdw blurRad="38100" dist="63500" dir="2700000" algn="tl">
                  <a:srgbClr val="000000">
                    <a:alpha val="9000"/>
                  </a:srgbClr>
                </a:outerShdw>
              </a:effectLst>
            </a:endParaRPr>
          </a:p>
        </p:txBody>
      </p:sp>
      <p:cxnSp>
        <p:nvCxnSpPr>
          <p:cNvPr id="7" name="直接连接符 6"/>
          <p:cNvCxnSpPr/>
          <p:nvPr/>
        </p:nvCxnSpPr>
        <p:spPr>
          <a:xfrm>
            <a:off x="1559978" y="2118490"/>
            <a:ext cx="7276047"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552695" y="2086660"/>
            <a:ext cx="1354252" cy="5030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76"/>
                                        </p:tgtEl>
                                        <p:attrNameLst>
                                          <p:attrName>style.visibility</p:attrName>
                                        </p:attrNameLst>
                                      </p:cBhvr>
                                      <p:to>
                                        <p:strVal val="visible"/>
                                      </p:to>
                                    </p:set>
                                    <p:animEffect transition="in" filter="fade">
                                      <p:cBhvr>
                                        <p:cTn id="7" dur="1000"/>
                                        <p:tgtEl>
                                          <p:spTgt spid="76"/>
                                        </p:tgtEl>
                                      </p:cBhvr>
                                    </p:animEffect>
                                    <p:anim calcmode="lin" valueType="num">
                                      <p:cBhvr>
                                        <p:cTn id="8" dur="1000" fill="hold"/>
                                        <p:tgtEl>
                                          <p:spTgt spid="76"/>
                                        </p:tgtEl>
                                        <p:attrNameLst>
                                          <p:attrName>ppt_x</p:attrName>
                                        </p:attrNameLst>
                                      </p:cBhvr>
                                      <p:tavLst>
                                        <p:tav tm="0">
                                          <p:val>
                                            <p:strVal val="#ppt_x"/>
                                          </p:val>
                                        </p:tav>
                                        <p:tav tm="100000">
                                          <p:val>
                                            <p:strVal val="#ppt_x"/>
                                          </p:val>
                                        </p:tav>
                                      </p:tavLst>
                                    </p:anim>
                                    <p:anim calcmode="lin" valueType="num">
                                      <p:cBhvr>
                                        <p:cTn id="9" dur="1000" fill="hold"/>
                                        <p:tgtEl>
                                          <p:spTgt spid="7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需求的交叉弹性</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一、交叉弹性的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计算</a:t>
            </a:r>
            <a:endParaRPr lang="zh-CN" altLang="en-US" sz="2400" b="1" dirty="0" smtClean="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交叉弹性说明一种产品的需求量对另一种相关产品价格变化的反应程度，也就是说明如果另一种相关产品的价格变化</a:t>
            </a:r>
            <a:r>
              <a:rPr lang="en-US" altLang="zh-CN" sz="2000" b="1" dirty="0">
                <a:solidFill>
                  <a:srgbClr val="002060"/>
                </a:solidFill>
                <a:latin typeface="微软雅黑 Light" panose="020B0502040204020203" pitchFamily="34" charset="-122"/>
                <a:ea typeface="微软雅黑 Light" panose="020B0502040204020203" pitchFamily="34" charset="-122"/>
              </a:rPr>
              <a:t>1%</a:t>
            </a:r>
            <a:r>
              <a:rPr lang="zh-CN" altLang="en-US" sz="2000" b="1" dirty="0">
                <a:solidFill>
                  <a:srgbClr val="002060"/>
                </a:solidFill>
                <a:latin typeface="微软雅黑 Light" panose="020B0502040204020203" pitchFamily="34" charset="-122"/>
                <a:ea typeface="微软雅黑 Light" panose="020B0502040204020203" pitchFamily="34" charset="-122"/>
              </a:rPr>
              <a:t>，这种产品的需求量将变化的百分比。</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设有两种相关的产品</a:t>
            </a:r>
            <a:r>
              <a:rPr lang="en-US" altLang="zh-CN" sz="2000" b="1" dirty="0">
                <a:solidFill>
                  <a:srgbClr val="002060"/>
                </a:solidFill>
                <a:latin typeface="微软雅黑 Light" panose="020B0502040204020203" pitchFamily="34" charset="-122"/>
                <a:ea typeface="微软雅黑 Light" panose="020B0502040204020203" pitchFamily="34" charset="-122"/>
              </a:rPr>
              <a:t>X</a:t>
            </a:r>
            <a:r>
              <a:rPr lang="zh-CN" altLang="en-US" sz="2000" b="1" dirty="0">
                <a:solidFill>
                  <a:srgbClr val="002060"/>
                </a:solidFill>
                <a:latin typeface="微软雅黑 Light" panose="020B0502040204020203" pitchFamily="34" charset="-122"/>
                <a:ea typeface="微软雅黑 Light" panose="020B0502040204020203" pitchFamily="34" charset="-122"/>
              </a:rPr>
              <a:t>和</a:t>
            </a:r>
            <a:r>
              <a:rPr lang="en-US" altLang="zh-CN" sz="2000" b="1" dirty="0">
                <a:solidFill>
                  <a:srgbClr val="002060"/>
                </a:solidFill>
                <a:latin typeface="微软雅黑 Light" panose="020B0502040204020203" pitchFamily="34" charset="-122"/>
                <a:ea typeface="微软雅黑 Light" panose="020B0502040204020203" pitchFamily="34" charset="-122"/>
              </a:rPr>
              <a:t>Y</a:t>
            </a:r>
            <a:r>
              <a:rPr lang="zh-CN" altLang="en-US" sz="2000" b="1" dirty="0">
                <a:solidFill>
                  <a:srgbClr val="002060"/>
                </a:solidFill>
                <a:latin typeface="微软雅黑 Light" panose="020B0502040204020203" pitchFamily="34" charset="-122"/>
                <a:ea typeface="微软雅黑 Light" panose="020B0502040204020203" pitchFamily="34" charset="-122"/>
              </a:rPr>
              <a:t>，计算产品</a:t>
            </a:r>
            <a:r>
              <a:rPr lang="en-US" altLang="zh-CN" sz="2000" b="1" dirty="0">
                <a:solidFill>
                  <a:srgbClr val="002060"/>
                </a:solidFill>
                <a:latin typeface="微软雅黑 Light" panose="020B0502040204020203" pitchFamily="34" charset="-122"/>
                <a:ea typeface="微软雅黑 Light" panose="020B0502040204020203" pitchFamily="34" charset="-122"/>
              </a:rPr>
              <a:t>Y</a:t>
            </a:r>
            <a:r>
              <a:rPr lang="zh-CN" altLang="en-US" sz="2000" b="1" dirty="0">
                <a:solidFill>
                  <a:srgbClr val="002060"/>
                </a:solidFill>
                <a:latin typeface="微软雅黑 Light" panose="020B0502040204020203" pitchFamily="34" charset="-122"/>
                <a:ea typeface="微软雅黑 Light" panose="020B0502040204020203" pitchFamily="34" charset="-122"/>
              </a:rPr>
              <a:t>交叉弹性的一般公式为：</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2" name="矩形 1"/>
              <p:cNvSpPr/>
              <p:nvPr/>
            </p:nvSpPr>
            <p:spPr>
              <a:xfrm>
                <a:off x="3273924" y="4050602"/>
                <a:ext cx="5685531" cy="682816"/>
              </a:xfrm>
              <a:prstGeom prst="rect">
                <a:avLst/>
              </a:prstGeom>
            </p:spPr>
            <p:txBody>
              <a:bodyPr wrap="none">
                <a:spAutoFit/>
              </a:bodyPr>
              <a:lstStyle/>
              <a:p>
                <a:r>
                  <a:rPr lang="zh-CN" altLang="zh-CN" sz="2000" b="1" dirty="0" smtClean="0">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a:t>交叉弹性</a:t>
                </a:r>
                <a:r>
                  <a:rPr lang="en-US" altLang="zh-CN" sz="2000" b="1" dirty="0">
                    <a:solidFill>
                      <a:srgbClr val="002060"/>
                    </a:solidFill>
                    <a:effectLst/>
                    <a:latin typeface="微软雅黑 Light" panose="020B0502040204020203" pitchFamily="34" charset="-122"/>
                    <a:ea typeface="微软雅黑 Light" panose="020B0502040204020203" pitchFamily="34" charset="-122"/>
                    <a:cs typeface="Times New Roman" panose="02020603050405020304" pitchFamily="18" charset="0"/>
                  </a:rPr>
                  <a:t>=</a:t>
                </a:r>
                <a14:m>
                  <m:oMath xmlns:m="http://schemas.openxmlformats.org/officeDocument/2006/math">
                    <m:f>
                      <m:fPr>
                        <m:ctrlPr>
                          <a:rPr lang="zh-CN" altLang="zh-CN" sz="2000" b="1" i="1">
                            <a:solidFill>
                              <a:srgbClr val="002060"/>
                            </a:solidFill>
                            <a:effectLst/>
                            <a:latin typeface="Cambria Math" panose="02040503050406030204" pitchFamily="18" charset="0"/>
                            <a:ea typeface="Cambria Math" panose="02040503050406030204" pitchFamily="18" charset="0"/>
                          </a:rPr>
                        </m:ctrlPr>
                      </m:fPr>
                      <m:num>
                        <m:r>
                          <m:rPr>
                            <m:nor/>
                          </m:rPr>
                          <a:rPr lang="zh-CN" altLang="zh-CN" sz="20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产品</m:t>
                        </m:r>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𝐘</m:t>
                        </m:r>
                        <m:r>
                          <m:rPr>
                            <m:nor/>
                          </m:rPr>
                          <a:rPr lang="zh-CN" altLang="zh-CN" sz="20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需求量变动</m:t>
                        </m:r>
                        <m:r>
                          <m:rPr>
                            <m:nor/>
                          </m:rPr>
                          <a:rPr lang="en-US" altLang="zh-CN" sz="20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m:t>
                        </m:r>
                      </m:num>
                      <m:den>
                        <m:r>
                          <m:rPr>
                            <m:nor/>
                          </m:rPr>
                          <a:rPr lang="zh-CN" altLang="zh-CN" sz="20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产品</m:t>
                        </m:r>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𝐗</m:t>
                        </m:r>
                        <m:r>
                          <m:rPr>
                            <m:nor/>
                          </m:rPr>
                          <a:rPr lang="zh-CN" altLang="zh-CN" sz="20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价格变动</m:t>
                        </m:r>
                        <m:r>
                          <m:rPr>
                            <m:nor/>
                          </m:rPr>
                          <a:rPr lang="en-US" altLang="zh-CN" sz="20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m:t>
                        </m:r>
                      </m:den>
                    </m:f>
                  </m:oMath>
                </a14:m>
                <a:r>
                  <a:rPr lang="en-US" altLang="zh-CN" sz="2000" b="1" dirty="0">
                    <a:solidFill>
                      <a:srgbClr val="002060"/>
                    </a:solidFill>
                    <a:effectLst/>
                    <a:latin typeface="微软雅黑 Light" panose="020B0502040204020203" pitchFamily="34" charset="-122"/>
                    <a:ea typeface="微软雅黑 Light" panose="020B0502040204020203" pitchFamily="34" charset="-122"/>
                    <a:cs typeface="Times New Roman" panose="02020603050405020304" pitchFamily="18" charset="0"/>
                  </a:rPr>
                  <a:t>=</a:t>
                </a:r>
                <a14:m>
                  <m:oMath xmlns:m="http://schemas.openxmlformats.org/officeDocument/2006/math">
                    <m:f>
                      <m:fPr>
                        <m:ctrlPr>
                          <a:rPr lang="zh-CN" altLang="zh-CN" sz="2000" b="1" i="1">
                            <a:solidFill>
                              <a:srgbClr val="002060"/>
                            </a:solidFill>
                            <a:effectLst/>
                            <a:latin typeface="Cambria Math" panose="02040503050406030204" pitchFamily="18" charset="0"/>
                            <a:ea typeface="Cambria Math" panose="02040503050406030204" pitchFamily="18" charset="0"/>
                          </a:rPr>
                        </m:ctrlPr>
                      </m:fPr>
                      <m:num>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𝚫</m:t>
                        </m:r>
                        <m:sSub>
                          <m:sSubPr>
                            <m:ctrlPr>
                              <a:rPr lang="zh-CN" altLang="zh-CN" sz="2000" b="1" i="1">
                                <a:solidFill>
                                  <a:srgbClr val="002060"/>
                                </a:solidFill>
                                <a:effectLst/>
                                <a:latin typeface="Cambria Math" panose="02040503050406030204" pitchFamily="18" charset="0"/>
                                <a:ea typeface="Cambria Math" panose="02040503050406030204" pitchFamily="18" charset="0"/>
                              </a:rPr>
                            </m:ctrlPr>
                          </m:sSubPr>
                          <m:e>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𝑸</m:t>
                            </m:r>
                          </m:e>
                          <m:sub>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𝒀</m:t>
                            </m:r>
                          </m:sub>
                        </m:sSub>
                        <m:r>
                          <m:rPr>
                            <m:nor/>
                          </m:rPr>
                          <a:rPr lang="en-US" altLang="zh-CN" sz="20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m:t>
                        </m:r>
                        <m:sSub>
                          <m:sSubPr>
                            <m:ctrlPr>
                              <a:rPr lang="zh-CN" altLang="zh-CN" sz="2000" b="1" i="1">
                                <a:solidFill>
                                  <a:srgbClr val="002060"/>
                                </a:solidFill>
                                <a:effectLst/>
                                <a:latin typeface="Cambria Math" panose="02040503050406030204" pitchFamily="18" charset="0"/>
                                <a:ea typeface="Cambria Math" panose="02040503050406030204" pitchFamily="18" charset="0"/>
                              </a:rPr>
                            </m:ctrlPr>
                          </m:sSubPr>
                          <m:e>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𝑸</m:t>
                            </m:r>
                          </m:e>
                          <m:sub>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𝒀</m:t>
                            </m:r>
                          </m:sub>
                        </m:sSub>
                      </m:num>
                      <m:den>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𝚫</m:t>
                        </m:r>
                        <m:sSub>
                          <m:sSubPr>
                            <m:ctrlPr>
                              <a:rPr lang="zh-CN" altLang="zh-CN" sz="2000" b="1" i="1">
                                <a:solidFill>
                                  <a:srgbClr val="002060"/>
                                </a:solidFill>
                                <a:effectLst/>
                                <a:latin typeface="Cambria Math" panose="02040503050406030204" pitchFamily="18" charset="0"/>
                                <a:ea typeface="Cambria Math" panose="02040503050406030204" pitchFamily="18" charset="0"/>
                              </a:rPr>
                            </m:ctrlPr>
                          </m:sSubPr>
                          <m:e>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𝑷</m:t>
                            </m:r>
                          </m:e>
                          <m:sub>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𝑿</m:t>
                            </m:r>
                          </m:sub>
                        </m:sSub>
                        <m:r>
                          <m:rPr>
                            <m:nor/>
                          </m:rPr>
                          <a:rPr lang="en-US" altLang="zh-CN" sz="2000" b="1">
                            <a:solidFill>
                              <a:srgbClr val="002060"/>
                            </a:solidFill>
                            <a:latin typeface="微软雅黑 Light" panose="020B0502040204020203" pitchFamily="34" charset="-122"/>
                            <a:ea typeface="微软雅黑 Light" panose="020B0502040204020203" pitchFamily="34" charset="-122"/>
                            <a:cs typeface="Times New Roman" panose="02020603050405020304" pitchFamily="18" charset="0"/>
                          </a:rPr>
                          <m:t>/</m:t>
                        </m:r>
                        <m:sSub>
                          <m:sSubPr>
                            <m:ctrlPr>
                              <a:rPr lang="zh-CN" altLang="zh-CN" sz="2000" b="1" i="1">
                                <a:solidFill>
                                  <a:srgbClr val="002060"/>
                                </a:solidFill>
                                <a:effectLst/>
                                <a:latin typeface="Cambria Math" panose="02040503050406030204" pitchFamily="18" charset="0"/>
                                <a:ea typeface="Cambria Math" panose="02040503050406030204" pitchFamily="18" charset="0"/>
                              </a:rPr>
                            </m:ctrlPr>
                          </m:sSubPr>
                          <m:e>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𝑷</m:t>
                            </m:r>
                          </m:e>
                          <m:sub>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𝑿</m:t>
                            </m:r>
                          </m:sub>
                        </m:sSub>
                      </m:den>
                    </m:f>
                    <m:r>
                      <a:rPr lang="en-US" altLang="zh-CN" sz="2000" b="1">
                        <a:solidFill>
                          <a:srgbClr val="002060"/>
                        </a:solidFill>
                        <a:effectLst/>
                        <a:latin typeface="Cambria Math" panose="02040503050406030204" pitchFamily="18" charset="0"/>
                        <a:ea typeface="宋体" panose="02010600030101010101" pitchFamily="2" charset="-122"/>
                        <a:cs typeface="Times New Roman" panose="02020603050405020304" pitchFamily="18" charset="0"/>
                      </a:rPr>
                      <m:t>=</m:t>
                    </m:r>
                    <m:f>
                      <m:fPr>
                        <m:ctrlPr>
                          <a:rPr lang="zh-CN" altLang="zh-CN" sz="2000" b="1" i="1">
                            <a:solidFill>
                              <a:srgbClr val="002060"/>
                            </a:solidFill>
                            <a:effectLst/>
                            <a:latin typeface="Cambria Math" panose="02040503050406030204" pitchFamily="18" charset="0"/>
                            <a:ea typeface="Cambria Math" panose="02040503050406030204" pitchFamily="18" charset="0"/>
                          </a:rPr>
                        </m:ctrlPr>
                      </m:fPr>
                      <m:num>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𝚫</m:t>
                        </m:r>
                        <m:sSub>
                          <m:sSubPr>
                            <m:ctrlPr>
                              <a:rPr lang="zh-CN" altLang="zh-CN" sz="2000" b="1" i="1">
                                <a:solidFill>
                                  <a:srgbClr val="002060"/>
                                </a:solidFill>
                                <a:effectLst/>
                                <a:latin typeface="Cambria Math" panose="02040503050406030204" pitchFamily="18" charset="0"/>
                                <a:ea typeface="Cambria Math" panose="02040503050406030204" pitchFamily="18" charset="0"/>
                              </a:rPr>
                            </m:ctrlPr>
                          </m:sSubPr>
                          <m:e>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𝑸</m:t>
                            </m:r>
                          </m:e>
                          <m:sub>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𝒀</m:t>
                            </m:r>
                          </m:sub>
                        </m:sSub>
                      </m:num>
                      <m:den>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𝚫</m:t>
                        </m:r>
                        <m:sSub>
                          <m:sSubPr>
                            <m:ctrlPr>
                              <a:rPr lang="zh-CN" altLang="zh-CN" sz="2000" b="1" i="1">
                                <a:solidFill>
                                  <a:srgbClr val="002060"/>
                                </a:solidFill>
                                <a:effectLst/>
                                <a:latin typeface="Cambria Math" panose="02040503050406030204" pitchFamily="18" charset="0"/>
                                <a:ea typeface="Cambria Math" panose="02040503050406030204" pitchFamily="18" charset="0"/>
                              </a:rPr>
                            </m:ctrlPr>
                          </m:sSubPr>
                          <m:e>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𝑷</m:t>
                            </m:r>
                          </m:e>
                          <m:sub>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𝑿</m:t>
                            </m:r>
                          </m:sub>
                        </m:sSub>
                      </m:den>
                    </m:f>
                    <m:r>
                      <m:rPr>
                        <m:nor/>
                      </m:rPr>
                      <a:rPr lang="en-US" altLang="zh-CN" sz="2000" b="1">
                        <a:solidFill>
                          <a:srgbClr val="002060"/>
                        </a:solidFill>
                        <a:effectLst/>
                        <a:latin typeface="微软雅黑 Light" panose="020B0502040204020203" pitchFamily="34" charset="-122"/>
                        <a:ea typeface="微软雅黑 Light" panose="020B0502040204020203" pitchFamily="34" charset="-122"/>
                        <a:cs typeface="Times New Roman" panose="02020603050405020304" pitchFamily="18" charset="0"/>
                      </a:rPr>
                      <m:t>·</m:t>
                    </m:r>
                    <m:f>
                      <m:fPr>
                        <m:ctrlPr>
                          <a:rPr lang="zh-CN" altLang="zh-CN" sz="2000" b="1" i="1">
                            <a:solidFill>
                              <a:srgbClr val="002060"/>
                            </a:solidFill>
                            <a:effectLst/>
                            <a:latin typeface="Cambria Math" panose="02040503050406030204" pitchFamily="18" charset="0"/>
                            <a:ea typeface="Cambria Math" panose="02040503050406030204" pitchFamily="18" charset="0"/>
                          </a:rPr>
                        </m:ctrlPr>
                      </m:fPr>
                      <m:num>
                        <m:sSub>
                          <m:sSubPr>
                            <m:ctrlPr>
                              <a:rPr lang="zh-CN" altLang="zh-CN" sz="2000" b="1" i="1">
                                <a:solidFill>
                                  <a:srgbClr val="002060"/>
                                </a:solidFill>
                                <a:effectLst/>
                                <a:latin typeface="Cambria Math" panose="02040503050406030204" pitchFamily="18" charset="0"/>
                                <a:ea typeface="Cambria Math" panose="02040503050406030204" pitchFamily="18" charset="0"/>
                              </a:rPr>
                            </m:ctrlPr>
                          </m:sSubPr>
                          <m:e>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𝑷</m:t>
                            </m:r>
                          </m:e>
                          <m:sub>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𝑿</m:t>
                            </m:r>
                          </m:sub>
                        </m:sSub>
                      </m:num>
                      <m:den>
                        <m:sSub>
                          <m:sSubPr>
                            <m:ctrlPr>
                              <a:rPr lang="zh-CN" altLang="zh-CN" sz="2000" b="1" i="1">
                                <a:solidFill>
                                  <a:srgbClr val="002060"/>
                                </a:solidFill>
                                <a:effectLst/>
                                <a:latin typeface="Cambria Math" panose="02040503050406030204" pitchFamily="18" charset="0"/>
                                <a:ea typeface="Cambria Math" panose="02040503050406030204" pitchFamily="18" charset="0"/>
                              </a:rPr>
                            </m:ctrlPr>
                          </m:sSubPr>
                          <m:e>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𝑸</m:t>
                            </m:r>
                          </m:e>
                          <m:sub>
                            <m:r>
                              <a:rPr lang="en-US" altLang="zh-CN" sz="2000" b="1" i="1">
                                <a:solidFill>
                                  <a:srgbClr val="002060"/>
                                </a:solidFill>
                                <a:latin typeface="Cambria Math" panose="02040503050406030204" pitchFamily="18" charset="0"/>
                                <a:ea typeface="宋体" panose="02010600030101010101" pitchFamily="2" charset="-122"/>
                                <a:cs typeface="Times New Roman" panose="02020603050405020304" pitchFamily="18" charset="0"/>
                              </a:rPr>
                              <m:t>𝒀</m:t>
                            </m:r>
                          </m:sub>
                        </m:sSub>
                      </m:den>
                    </m:f>
                  </m:oMath>
                </a14:m>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2" name="矩形 1"/>
              <p:cNvSpPr>
                <a:spLocks noRot="1" noChangeAspect="1" noMove="1" noResize="1" noEditPoints="1" noAdjustHandles="1" noChangeArrowheads="1" noChangeShapeType="1" noTextEdit="1"/>
              </p:cNvSpPr>
              <p:nvPr/>
            </p:nvSpPr>
            <p:spPr>
              <a:xfrm>
                <a:off x="3273924" y="4050602"/>
                <a:ext cx="5685531" cy="682816"/>
              </a:xfrm>
              <a:prstGeom prst="rect">
                <a:avLst/>
              </a:prstGeom>
              <a:blipFill rotWithShape="1">
                <a:blip r:embed="rId1"/>
                <a:stretch>
                  <a:fillRect l="-9" t="-84" r="4" b="19"/>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需求的交叉弹性</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一、交叉弹性的</a:t>
            </a:r>
            <a:r>
              <a:rPr lang="zh-CN" altLang="en-US" sz="2400" b="1" dirty="0" smtClean="0">
                <a:solidFill>
                  <a:srgbClr val="7030A0"/>
                </a:solidFill>
                <a:latin typeface="微软雅黑 Light" panose="020B0502040204020203" pitchFamily="34" charset="-122"/>
                <a:ea typeface="微软雅黑 Light" panose="020B0502040204020203" pitchFamily="34" charset="-122"/>
              </a:rPr>
              <a:t>计算</a:t>
            </a:r>
            <a:endParaRPr lang="zh-CN" altLang="en-US" sz="2400" b="1" dirty="0" smtClean="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a:solidFill>
                  <a:srgbClr val="002060"/>
                </a:solidFill>
                <a:latin typeface="微软雅黑 Light" panose="020B0502040204020203" pitchFamily="34" charset="-122"/>
                <a:ea typeface="微软雅黑 Light" panose="020B0502040204020203" pitchFamily="34" charset="-122"/>
              </a:rPr>
              <a:t>点交叉弹性计算公式</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en-US" altLang="zh-CN" sz="2000" b="1" dirty="0" smtClean="0">
              <a:solidFill>
                <a:srgbClr val="002060"/>
              </a:solidFill>
              <a:latin typeface="微软雅黑 Light" panose="020B0502040204020203" pitchFamily="34" charset="-122"/>
              <a:ea typeface="微软雅黑 Light" panose="020B0502040204020203" pitchFamily="34" charset="-122"/>
            </a:endParaRPr>
          </a:p>
          <a:p>
            <a:pPr lvl="1">
              <a:lnSpc>
                <a:spcPct val="150000"/>
              </a:lnSpc>
            </a:pPr>
            <a:endParaRPr lang="en-US" altLang="zh-CN" sz="2000" b="1" dirty="0">
              <a:solidFill>
                <a:srgbClr val="002060"/>
              </a:solidFill>
              <a:latin typeface="微软雅黑 Light" panose="020B0502040204020203" pitchFamily="34" charset="-122"/>
              <a:ea typeface="微软雅黑 Light" panose="020B0502040204020203" pitchFamily="34" charset="-122"/>
            </a:endParaRPr>
          </a:p>
          <a:p>
            <a:pPr lvl="1">
              <a:lnSpc>
                <a:spcPct val="150000"/>
              </a:lnSpc>
            </a:pPr>
            <a:r>
              <a:rPr lang="zh-CN" altLang="en-US" sz="2000" b="1" dirty="0" smtClean="0">
                <a:solidFill>
                  <a:srgbClr val="002060"/>
                </a:solidFill>
                <a:latin typeface="微软雅黑 Light" panose="020B0502040204020203" pitchFamily="34" charset="-122"/>
                <a:ea typeface="微软雅黑 Light" panose="020B0502040204020203" pitchFamily="34" charset="-122"/>
              </a:rPr>
              <a:t>弧</a:t>
            </a:r>
            <a:r>
              <a:rPr lang="zh-CN" altLang="en-US" sz="2000" b="1" dirty="0">
                <a:solidFill>
                  <a:srgbClr val="002060"/>
                </a:solidFill>
                <a:latin typeface="微软雅黑 Light" panose="020B0502040204020203" pitchFamily="34" charset="-122"/>
                <a:ea typeface="微软雅黑 Light" panose="020B0502040204020203" pitchFamily="34" charset="-122"/>
              </a:rPr>
              <a:t>交叉弹性计算公式</a:t>
            </a:r>
            <a:r>
              <a:rPr lang="zh-CN" altLang="en-US" sz="2000" b="1" dirty="0" smtClean="0">
                <a:solidFill>
                  <a:srgbClr val="002060"/>
                </a:solidFill>
                <a:latin typeface="微软雅黑 Light" panose="020B0502040204020203" pitchFamily="34" charset="-122"/>
                <a:ea typeface="微软雅黑 Light" panose="020B0502040204020203" pitchFamily="34" charset="-122"/>
              </a:rPr>
              <a:t>：</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AlternateContent xmlns:mc="http://schemas.openxmlformats.org/markup-compatibility/2006">
        <mc:Choice xmlns:a14="http://schemas.microsoft.com/office/drawing/2010/main" Requires="a14">
          <p:sp>
            <p:nvSpPr>
              <p:cNvPr id="4" name="矩形 3"/>
              <p:cNvSpPr/>
              <p:nvPr/>
            </p:nvSpPr>
            <p:spPr>
              <a:xfrm>
                <a:off x="5250063" y="2906679"/>
                <a:ext cx="1920718" cy="727250"/>
              </a:xfrm>
              <a:prstGeom prst="rect">
                <a:avLst/>
              </a:prstGeom>
            </p:spPr>
            <p:txBody>
              <a:bodyPr wrap="none">
                <a:spAutoFit/>
              </a:bodyPr>
              <a:lstStyle/>
              <a:p>
                <a14:m>
                  <m:oMathPara xmlns:m="http://schemas.openxmlformats.org/officeDocument/2006/math">
                    <m:oMathParaPr>
                      <m:jc m:val="centerGroup"/>
                    </m:oMathParaPr>
                    <m:oMath xmlns:m="http://schemas.openxmlformats.org/officeDocument/2006/math">
                      <m:sSub>
                        <m:sSubPr>
                          <m:ctrlPr>
                            <a:rPr lang="zh-CN" altLang="en-US" sz="2000" b="1" i="1" smtClean="0">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𝜺</m:t>
                          </m:r>
                        </m:e>
                        <m:sub>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𝑷</m:t>
                              </m:r>
                            </m:e>
                            <m:sub>
                              <m:r>
                                <a:rPr lang="zh-CN" altLang="en-US" sz="2000" b="1" i="1">
                                  <a:solidFill>
                                    <a:srgbClr val="002060"/>
                                  </a:solidFill>
                                  <a:latin typeface="Cambria Math" panose="02040503050406030204" pitchFamily="18" charset="0"/>
                                </a:rPr>
                                <m:t>𝑿</m:t>
                              </m:r>
                            </m:sub>
                          </m:sSub>
                        </m:sub>
                      </m:sSub>
                      <m:r>
                        <a:rPr lang="zh-CN" altLang="en-US" sz="2000" b="1" i="0">
                          <a:solidFill>
                            <a:srgbClr val="002060"/>
                          </a:solidFill>
                          <a:latin typeface="Cambria Math" panose="02040503050406030204" pitchFamily="18" charset="0"/>
                        </a:rPr>
                        <m:t>=</m:t>
                      </m:r>
                      <m:f>
                        <m:fPr>
                          <m:ctrlPr>
                            <a:rPr lang="zh-CN" altLang="en-US" sz="2000" b="1" i="1">
                              <a:solidFill>
                                <a:srgbClr val="002060"/>
                              </a:solidFill>
                              <a:latin typeface="Cambria Math" panose="02040503050406030204" pitchFamily="18" charset="0"/>
                            </a:rPr>
                          </m:ctrlPr>
                        </m:fPr>
                        <m:num>
                          <m:r>
                            <a:rPr lang="zh-CN" altLang="en-US" sz="2000" b="1" i="0">
                              <a:solidFill>
                                <a:srgbClr val="002060"/>
                              </a:solidFill>
                              <a:latin typeface="Cambria Math" panose="02040503050406030204" pitchFamily="18" charset="0"/>
                            </a:rPr>
                            <m:t>𝐝</m:t>
                          </m:r>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𝑸</m:t>
                              </m:r>
                            </m:e>
                            <m:sub>
                              <m:r>
                                <a:rPr lang="zh-CN" altLang="en-US" sz="2000" b="1" i="1">
                                  <a:solidFill>
                                    <a:srgbClr val="002060"/>
                                  </a:solidFill>
                                  <a:latin typeface="Cambria Math" panose="02040503050406030204" pitchFamily="18" charset="0"/>
                                </a:rPr>
                                <m:t>𝒀</m:t>
                              </m:r>
                            </m:sub>
                          </m:sSub>
                        </m:num>
                        <m:den>
                          <m:r>
                            <a:rPr lang="zh-CN" altLang="en-US" sz="2000" b="1" i="0">
                              <a:solidFill>
                                <a:srgbClr val="002060"/>
                              </a:solidFill>
                              <a:latin typeface="Cambria Math" panose="02040503050406030204" pitchFamily="18" charset="0"/>
                            </a:rPr>
                            <m:t>𝐝</m:t>
                          </m:r>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𝑷</m:t>
                              </m:r>
                            </m:e>
                            <m:sub>
                              <m:r>
                                <a:rPr lang="zh-CN" altLang="en-US" sz="2000" b="1" i="1">
                                  <a:solidFill>
                                    <a:srgbClr val="002060"/>
                                  </a:solidFill>
                                  <a:latin typeface="Cambria Math" panose="02040503050406030204" pitchFamily="18" charset="0"/>
                                </a:rPr>
                                <m:t>𝑿</m:t>
                              </m:r>
                            </m:sub>
                          </m:sSub>
                        </m:den>
                      </m:f>
                      <m:r>
                        <m:rPr>
                          <m:nor/>
                        </m:rPr>
                        <a:rPr lang="zh-CN" altLang="en-US" sz="2000" b="1" i="1">
                          <a:solidFill>
                            <a:srgbClr val="002060"/>
                          </a:solidFill>
                          <a:latin typeface="微软雅黑 Light" panose="020B0502040204020203" pitchFamily="34" charset="-122"/>
                          <a:ea typeface="微软雅黑 Light" panose="020B0502040204020203" pitchFamily="34" charset="-122"/>
                        </a:rPr>
                        <m:t>·</m:t>
                      </m:r>
                      <m:f>
                        <m:fPr>
                          <m:ctrlPr>
                            <a:rPr lang="zh-CN" altLang="en-US" sz="2000" b="1" i="1">
                              <a:solidFill>
                                <a:srgbClr val="002060"/>
                              </a:solidFill>
                              <a:latin typeface="Cambria Math" panose="02040503050406030204" pitchFamily="18" charset="0"/>
                            </a:rPr>
                          </m:ctrlPr>
                        </m:fPr>
                        <m:num>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𝑷</m:t>
                              </m:r>
                            </m:e>
                            <m:sub>
                              <m:r>
                                <a:rPr lang="zh-CN" altLang="en-US" sz="2000" b="1" i="1">
                                  <a:solidFill>
                                    <a:srgbClr val="002060"/>
                                  </a:solidFill>
                                  <a:latin typeface="Cambria Math" panose="02040503050406030204" pitchFamily="18" charset="0"/>
                                </a:rPr>
                                <m:t>𝑿</m:t>
                              </m:r>
                            </m:sub>
                          </m:sSub>
                        </m:num>
                        <m:den>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𝑸</m:t>
                              </m:r>
                            </m:e>
                            <m:sub>
                              <m:r>
                                <a:rPr lang="zh-CN" altLang="en-US" sz="2000" b="1" i="1">
                                  <a:solidFill>
                                    <a:srgbClr val="002060"/>
                                  </a:solidFill>
                                  <a:latin typeface="Cambria Math" panose="02040503050406030204" pitchFamily="18" charset="0"/>
                                </a:rPr>
                                <m:t>𝒀</m:t>
                              </m:r>
                            </m:sub>
                          </m:sSub>
                        </m:den>
                      </m:f>
                    </m:oMath>
                  </m:oMathPara>
                </a14:m>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4" name="矩形 3"/>
              <p:cNvSpPr>
                <a:spLocks noRot="1" noChangeAspect="1" noMove="1" noResize="1" noEditPoints="1" noAdjustHandles="1" noChangeArrowheads="1" noChangeShapeType="1" noTextEdit="1"/>
              </p:cNvSpPr>
              <p:nvPr/>
            </p:nvSpPr>
            <p:spPr>
              <a:xfrm>
                <a:off x="5250063" y="2906679"/>
                <a:ext cx="1920718" cy="727250"/>
              </a:xfrm>
              <a:prstGeom prst="rect">
                <a:avLst/>
              </a:prstGeom>
              <a:blipFill rotWithShape="1">
                <a:blip r:embed="rId1"/>
                <a:stretch>
                  <a:fillRect l="-27" t="-39" r="-6792" b="63"/>
                </a:stretch>
              </a:blipFill>
            </p:spPr>
            <p:txBody>
              <a:bodyPr/>
              <a:lstStyle/>
              <a:p>
                <a:r>
                  <a:rPr lang="zh-CN" altLang="en-US">
                    <a:noFill/>
                  </a:rPr>
                  <a:t> </a:t>
                </a:r>
              </a:p>
            </p:txBody>
          </p:sp>
        </mc:Fallback>
      </mc:AlternateContent>
      <mc:AlternateContent xmlns:mc="http://schemas.openxmlformats.org/markup-compatibility/2006">
        <mc:Choice xmlns:a14="http://schemas.microsoft.com/office/drawing/2010/main" Requires="a14">
          <p:sp>
            <p:nvSpPr>
              <p:cNvPr id="5" name="矩形 4"/>
              <p:cNvSpPr/>
              <p:nvPr/>
            </p:nvSpPr>
            <p:spPr>
              <a:xfrm>
                <a:off x="4548140" y="3970086"/>
                <a:ext cx="3324564" cy="769698"/>
              </a:xfrm>
              <a:prstGeom prst="rect">
                <a:avLst/>
              </a:prstGeom>
            </p:spPr>
            <p:txBody>
              <a:bodyPr wrap="none">
                <a:spAutoFit/>
              </a:bodyPr>
              <a:lstStyle/>
              <a:p>
                <a14:m>
                  <m:oMathPara xmlns:m="http://schemas.openxmlformats.org/officeDocument/2006/math">
                    <m:oMathParaPr>
                      <m:jc m:val="centerGroup"/>
                    </m:oMathParaPr>
                    <m:oMath xmlns:m="http://schemas.openxmlformats.org/officeDocument/2006/math">
                      <m:sSub>
                        <m:sSubPr>
                          <m:ctrlPr>
                            <a:rPr lang="zh-CN" altLang="en-US" sz="2000" b="1" i="1" smtClean="0">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𝑬</m:t>
                          </m:r>
                        </m:e>
                        <m:sub>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𝑷</m:t>
                              </m:r>
                            </m:e>
                            <m:sub>
                              <m:r>
                                <a:rPr lang="zh-CN" altLang="en-US" sz="2000" b="1" i="1">
                                  <a:solidFill>
                                    <a:srgbClr val="002060"/>
                                  </a:solidFill>
                                  <a:latin typeface="Cambria Math" panose="02040503050406030204" pitchFamily="18" charset="0"/>
                                </a:rPr>
                                <m:t>𝑿</m:t>
                              </m:r>
                            </m:sub>
                          </m:sSub>
                        </m:sub>
                      </m:sSub>
                      <m:r>
                        <a:rPr lang="zh-CN" altLang="en-US" sz="2000" b="1" i="0">
                          <a:solidFill>
                            <a:srgbClr val="002060"/>
                          </a:solidFill>
                          <a:latin typeface="Cambria Math" panose="02040503050406030204" pitchFamily="18" charset="0"/>
                        </a:rPr>
                        <m:t>=</m:t>
                      </m:r>
                      <m:f>
                        <m:fPr>
                          <m:ctrlPr>
                            <a:rPr lang="zh-CN" altLang="en-US" sz="2000" b="1" i="1">
                              <a:solidFill>
                                <a:srgbClr val="002060"/>
                              </a:solidFill>
                              <a:latin typeface="Cambria Math" panose="02040503050406030204" pitchFamily="18" charset="0"/>
                            </a:rPr>
                          </m:ctrlPr>
                        </m:fPr>
                        <m:num>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𝑸</m:t>
                              </m:r>
                            </m:e>
                            <m:sub>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𝒀</m:t>
                                  </m:r>
                                </m:e>
                                <m:sub>
                                  <m:r>
                                    <a:rPr lang="zh-CN" altLang="en-US" sz="2000" b="1" i="0">
                                      <a:solidFill>
                                        <a:srgbClr val="002060"/>
                                      </a:solidFill>
                                      <a:latin typeface="Cambria Math" panose="02040503050406030204" pitchFamily="18" charset="0"/>
                                    </a:rPr>
                                    <m:t>𝟐</m:t>
                                  </m:r>
                                </m:sub>
                              </m:sSub>
                            </m:sub>
                          </m:sSub>
                          <m:r>
                            <m:rPr>
                              <m:nor/>
                            </m:rPr>
                            <a:rPr lang="zh-CN" altLang="en-US" sz="2000" b="1" i="1">
                              <a:solidFill>
                                <a:srgbClr val="002060"/>
                              </a:solidFill>
                              <a:latin typeface="微软雅黑 Light" panose="020B0502040204020203" pitchFamily="34" charset="-122"/>
                              <a:ea typeface="微软雅黑 Light" panose="020B0502040204020203" pitchFamily="34" charset="-122"/>
                            </a:rPr>
                            <m:t>−</m:t>
                          </m:r>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𝑸</m:t>
                              </m:r>
                            </m:e>
                            <m:sub>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𝒀</m:t>
                                  </m:r>
                                </m:e>
                                <m:sub>
                                  <m:r>
                                    <a:rPr lang="zh-CN" altLang="en-US" sz="2000" b="1" i="0">
                                      <a:solidFill>
                                        <a:srgbClr val="002060"/>
                                      </a:solidFill>
                                      <a:latin typeface="Cambria Math" panose="02040503050406030204" pitchFamily="18" charset="0"/>
                                    </a:rPr>
                                    <m:t>𝟏</m:t>
                                  </m:r>
                                </m:sub>
                              </m:sSub>
                            </m:sub>
                          </m:sSub>
                        </m:num>
                        <m:den>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𝑷</m:t>
                              </m:r>
                            </m:e>
                            <m:sub>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𝑿</m:t>
                                  </m:r>
                                </m:e>
                                <m:sub>
                                  <m:r>
                                    <a:rPr lang="zh-CN" altLang="en-US" sz="2000" b="1" i="0">
                                      <a:solidFill>
                                        <a:srgbClr val="002060"/>
                                      </a:solidFill>
                                      <a:latin typeface="Cambria Math" panose="02040503050406030204" pitchFamily="18" charset="0"/>
                                    </a:rPr>
                                    <m:t>𝟐</m:t>
                                  </m:r>
                                </m:sub>
                              </m:sSub>
                            </m:sub>
                          </m:sSub>
                          <m:r>
                            <m:rPr>
                              <m:nor/>
                            </m:rPr>
                            <a:rPr lang="zh-CN" altLang="en-US" sz="2000" b="1" i="1">
                              <a:solidFill>
                                <a:srgbClr val="002060"/>
                              </a:solidFill>
                              <a:latin typeface="微软雅黑 Light" panose="020B0502040204020203" pitchFamily="34" charset="-122"/>
                              <a:ea typeface="微软雅黑 Light" panose="020B0502040204020203" pitchFamily="34" charset="-122"/>
                            </a:rPr>
                            <m:t>−</m:t>
                          </m:r>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𝑷</m:t>
                              </m:r>
                            </m:e>
                            <m:sub>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𝑿</m:t>
                                  </m:r>
                                </m:e>
                                <m:sub>
                                  <m:r>
                                    <a:rPr lang="zh-CN" altLang="en-US" sz="2000" b="1" i="0">
                                      <a:solidFill>
                                        <a:srgbClr val="002060"/>
                                      </a:solidFill>
                                      <a:latin typeface="Cambria Math" panose="02040503050406030204" pitchFamily="18" charset="0"/>
                                    </a:rPr>
                                    <m:t>𝟏</m:t>
                                  </m:r>
                                </m:sub>
                              </m:sSub>
                            </m:sub>
                          </m:sSub>
                        </m:den>
                      </m:f>
                      <m:r>
                        <m:rPr>
                          <m:nor/>
                        </m:rPr>
                        <a:rPr lang="zh-CN" altLang="en-US" sz="2000" b="1" i="1">
                          <a:solidFill>
                            <a:srgbClr val="002060"/>
                          </a:solidFill>
                          <a:latin typeface="微软雅黑 Light" panose="020B0502040204020203" pitchFamily="34" charset="-122"/>
                          <a:ea typeface="微软雅黑 Light" panose="020B0502040204020203" pitchFamily="34" charset="-122"/>
                        </a:rPr>
                        <m:t>·</m:t>
                      </m:r>
                      <m:f>
                        <m:fPr>
                          <m:ctrlPr>
                            <a:rPr lang="zh-CN" altLang="en-US" sz="2000" b="1" i="1">
                              <a:solidFill>
                                <a:srgbClr val="002060"/>
                              </a:solidFill>
                              <a:latin typeface="Cambria Math" panose="02040503050406030204" pitchFamily="18" charset="0"/>
                            </a:rPr>
                          </m:ctrlPr>
                        </m:fPr>
                        <m:num>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𝑷</m:t>
                              </m:r>
                            </m:e>
                            <m:sub>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𝑿</m:t>
                                  </m:r>
                                </m:e>
                                <m:sub>
                                  <m:r>
                                    <a:rPr lang="zh-CN" altLang="en-US" sz="2000" b="1" i="0">
                                      <a:solidFill>
                                        <a:srgbClr val="002060"/>
                                      </a:solidFill>
                                      <a:latin typeface="Cambria Math" panose="02040503050406030204" pitchFamily="18" charset="0"/>
                                    </a:rPr>
                                    <m:t>𝟏</m:t>
                                  </m:r>
                                </m:sub>
                              </m:sSub>
                            </m:sub>
                          </m:sSub>
                          <m:r>
                            <a:rPr lang="zh-CN" altLang="en-US" sz="2000" b="1" i="0">
                              <a:solidFill>
                                <a:srgbClr val="002060"/>
                              </a:solidFill>
                              <a:latin typeface="Cambria Math" panose="02040503050406030204" pitchFamily="18" charset="0"/>
                            </a:rPr>
                            <m:t>+</m:t>
                          </m:r>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𝑷</m:t>
                              </m:r>
                            </m:e>
                            <m:sub>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𝑿</m:t>
                                  </m:r>
                                </m:e>
                                <m:sub>
                                  <m:r>
                                    <a:rPr lang="zh-CN" altLang="en-US" sz="2000" b="1" i="0">
                                      <a:solidFill>
                                        <a:srgbClr val="002060"/>
                                      </a:solidFill>
                                      <a:latin typeface="Cambria Math" panose="02040503050406030204" pitchFamily="18" charset="0"/>
                                    </a:rPr>
                                    <m:t>𝟐</m:t>
                                  </m:r>
                                </m:sub>
                              </m:sSub>
                            </m:sub>
                          </m:sSub>
                        </m:num>
                        <m:den>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𝑸</m:t>
                              </m:r>
                            </m:e>
                            <m:sub>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𝒀</m:t>
                                  </m:r>
                                </m:e>
                                <m:sub>
                                  <m:r>
                                    <a:rPr lang="zh-CN" altLang="en-US" sz="2000" b="1" i="0">
                                      <a:solidFill>
                                        <a:srgbClr val="002060"/>
                                      </a:solidFill>
                                      <a:latin typeface="Cambria Math" panose="02040503050406030204" pitchFamily="18" charset="0"/>
                                    </a:rPr>
                                    <m:t>𝟏</m:t>
                                  </m:r>
                                </m:sub>
                              </m:sSub>
                            </m:sub>
                          </m:sSub>
                          <m:r>
                            <a:rPr lang="zh-CN" altLang="en-US" sz="2000" b="1" i="0">
                              <a:solidFill>
                                <a:srgbClr val="002060"/>
                              </a:solidFill>
                              <a:latin typeface="Cambria Math" panose="02040503050406030204" pitchFamily="18" charset="0"/>
                            </a:rPr>
                            <m:t>+</m:t>
                          </m:r>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𝑸</m:t>
                              </m:r>
                            </m:e>
                            <m:sub>
                              <m:sSub>
                                <m:sSubPr>
                                  <m:ctrlPr>
                                    <a:rPr lang="zh-CN" altLang="en-US" sz="2000" b="1" i="1">
                                      <a:solidFill>
                                        <a:srgbClr val="002060"/>
                                      </a:solidFill>
                                      <a:latin typeface="Cambria Math" panose="02040503050406030204" pitchFamily="18" charset="0"/>
                                    </a:rPr>
                                  </m:ctrlPr>
                                </m:sSubPr>
                                <m:e>
                                  <m:r>
                                    <a:rPr lang="zh-CN" altLang="en-US" sz="2000" b="1" i="1">
                                      <a:solidFill>
                                        <a:srgbClr val="002060"/>
                                      </a:solidFill>
                                      <a:latin typeface="Cambria Math" panose="02040503050406030204" pitchFamily="18" charset="0"/>
                                    </a:rPr>
                                    <m:t>𝒀</m:t>
                                  </m:r>
                                </m:e>
                                <m:sub>
                                  <m:r>
                                    <a:rPr lang="zh-CN" altLang="en-US" sz="2000" b="1" i="0">
                                      <a:solidFill>
                                        <a:srgbClr val="002060"/>
                                      </a:solidFill>
                                      <a:latin typeface="Cambria Math" panose="02040503050406030204" pitchFamily="18" charset="0"/>
                                    </a:rPr>
                                    <m:t>𝟐</m:t>
                                  </m:r>
                                </m:sub>
                              </m:sSub>
                            </m:sub>
                          </m:sSub>
                        </m:den>
                      </m:f>
                    </m:oMath>
                  </m:oMathPara>
                </a14:m>
                <a:endParaRPr lang="zh-CN" altLang="en-US" sz="2000" b="1" dirty="0">
                  <a:solidFill>
                    <a:srgbClr val="002060"/>
                  </a:solidFill>
                  <a:latin typeface="微软雅黑 Light" panose="020B0502040204020203" pitchFamily="34" charset="-122"/>
                  <a:ea typeface="微软雅黑 Light" panose="020B0502040204020203" pitchFamily="34" charset="-122"/>
                </a:endParaRPr>
              </a:p>
            </p:txBody>
          </p:sp>
        </mc:Choice>
        <mc:Fallback>
          <p:sp>
            <p:nvSpPr>
              <p:cNvPr id="5" name="矩形 4"/>
              <p:cNvSpPr>
                <a:spLocks noRot="1" noChangeAspect="1" noMove="1" noResize="1" noEditPoints="1" noAdjustHandles="1" noChangeArrowheads="1" noChangeShapeType="1" noTextEdit="1"/>
              </p:cNvSpPr>
              <p:nvPr/>
            </p:nvSpPr>
            <p:spPr>
              <a:xfrm>
                <a:off x="4548140" y="3970086"/>
                <a:ext cx="3324564" cy="769698"/>
              </a:xfrm>
              <a:prstGeom prst="rect">
                <a:avLst/>
              </a:prstGeom>
              <a:blipFill rotWithShape="1">
                <a:blip r:embed="rId2"/>
                <a:stretch>
                  <a:fillRect l="-8" t="-9" r="-3611" b="19"/>
                </a:stretch>
              </a:blipFill>
            </p:spPr>
            <p:txBody>
              <a:bodyPr/>
              <a:lstStyle/>
              <a:p>
                <a:r>
                  <a:rPr lang="zh-CN" altLang="en-US">
                    <a:noFill/>
                  </a:rPr>
                  <a:t> </a:t>
                </a:r>
              </a:p>
            </p:txBody>
          </p:sp>
        </mc:Fallback>
      </mc:AlternateContent>
    </p:spTree>
  </p:cSld>
  <p:clrMapOvr>
    <a:masterClrMapping/>
  </p:clrMapOvr>
  <p:transition spd="slow">
    <p:split orient="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需求的交叉弹性</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二、交叉弹性的经济含义</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1.</a:t>
            </a:r>
            <a:r>
              <a:rPr lang="zh-CN" altLang="en-US" sz="2000" b="1" dirty="0">
                <a:solidFill>
                  <a:srgbClr val="002060"/>
                </a:solidFill>
                <a:latin typeface="微软雅黑 Light" panose="020B0502040204020203" pitchFamily="34" charset="-122"/>
                <a:ea typeface="微软雅黑 Light" panose="020B0502040204020203" pitchFamily="34" charset="-122"/>
              </a:rPr>
              <a:t>交叉弹性为正值</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smtClean="0">
                <a:solidFill>
                  <a:srgbClr val="0070C0"/>
                </a:solidFill>
                <a:latin typeface="微软雅黑 Light" panose="020B0502040204020203" pitchFamily="34" charset="-122"/>
                <a:ea typeface="微软雅黑 Light" panose="020B0502040204020203" pitchFamily="34" charset="-122"/>
              </a:rPr>
              <a:t>说明</a:t>
            </a:r>
            <a:r>
              <a:rPr lang="zh-CN" altLang="en-US" b="1" dirty="0">
                <a:solidFill>
                  <a:srgbClr val="0070C0"/>
                </a:solidFill>
                <a:latin typeface="微软雅黑 Light" panose="020B0502040204020203" pitchFamily="34" charset="-122"/>
                <a:ea typeface="微软雅黑 Light" panose="020B0502040204020203" pitchFamily="34" charset="-122"/>
              </a:rPr>
              <a:t>产品</a:t>
            </a:r>
            <a:r>
              <a:rPr lang="en-US" altLang="zh-CN" b="1" dirty="0">
                <a:solidFill>
                  <a:srgbClr val="0070C0"/>
                </a:solidFill>
                <a:latin typeface="微软雅黑 Light" panose="020B0502040204020203" pitchFamily="34" charset="-122"/>
                <a:ea typeface="微软雅黑 Light" panose="020B0502040204020203" pitchFamily="34" charset="-122"/>
              </a:rPr>
              <a:t>X</a:t>
            </a:r>
            <a:r>
              <a:rPr lang="zh-CN" altLang="en-US" b="1" dirty="0">
                <a:solidFill>
                  <a:srgbClr val="0070C0"/>
                </a:solidFill>
                <a:latin typeface="微软雅黑 Light" panose="020B0502040204020203" pitchFamily="34" charset="-122"/>
                <a:ea typeface="微软雅黑 Light" panose="020B0502040204020203" pitchFamily="34" charset="-122"/>
              </a:rPr>
              <a:t>价格的变动与产品</a:t>
            </a:r>
            <a:r>
              <a:rPr lang="en-US" altLang="zh-CN" b="1" dirty="0">
                <a:solidFill>
                  <a:srgbClr val="0070C0"/>
                </a:solidFill>
                <a:latin typeface="微软雅黑 Light" panose="020B0502040204020203" pitchFamily="34" charset="-122"/>
                <a:ea typeface="微软雅黑 Light" panose="020B0502040204020203" pitchFamily="34" charset="-122"/>
              </a:rPr>
              <a:t>Y</a:t>
            </a:r>
            <a:r>
              <a:rPr lang="zh-CN" altLang="en-US" b="1" dirty="0">
                <a:solidFill>
                  <a:srgbClr val="0070C0"/>
                </a:solidFill>
                <a:latin typeface="微软雅黑 Light" panose="020B0502040204020203" pitchFamily="34" charset="-122"/>
                <a:ea typeface="微软雅黑 Light" panose="020B0502040204020203" pitchFamily="34" charset="-122"/>
              </a:rPr>
              <a:t>需求量的变动方向一致。如羊肉价格提高，会使牛肉需求量增加。</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这表明两种相关物品是替代品，即两种产品对消费者具有相似的效用，任何一种均可代替另一种使用，如大米与面粉、棉布与化纤布等。</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需求的交叉弹性</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二、交叉弹性的经济含义</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2.</a:t>
            </a:r>
            <a:r>
              <a:rPr lang="zh-CN" altLang="en-US" sz="2000" b="1" dirty="0">
                <a:solidFill>
                  <a:srgbClr val="002060"/>
                </a:solidFill>
                <a:latin typeface="微软雅黑 Light" panose="020B0502040204020203" pitchFamily="34" charset="-122"/>
                <a:ea typeface="微软雅黑 Light" panose="020B0502040204020203" pitchFamily="34" charset="-122"/>
              </a:rPr>
              <a:t>交叉弹性为负值</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smtClean="0">
                <a:solidFill>
                  <a:srgbClr val="0070C0"/>
                </a:solidFill>
                <a:latin typeface="微软雅黑 Light" panose="020B0502040204020203" pitchFamily="34" charset="-122"/>
                <a:ea typeface="微软雅黑 Light" panose="020B0502040204020203" pitchFamily="34" charset="-122"/>
              </a:rPr>
              <a:t>说明</a:t>
            </a:r>
            <a:r>
              <a:rPr lang="zh-CN" altLang="en-US" b="1" dirty="0">
                <a:solidFill>
                  <a:srgbClr val="0070C0"/>
                </a:solidFill>
                <a:latin typeface="微软雅黑 Light" panose="020B0502040204020203" pitchFamily="34" charset="-122"/>
                <a:ea typeface="微软雅黑 Light" panose="020B0502040204020203" pitchFamily="34" charset="-122"/>
              </a:rPr>
              <a:t>产品</a:t>
            </a:r>
            <a:r>
              <a:rPr lang="en-US" altLang="zh-CN" b="1" dirty="0">
                <a:solidFill>
                  <a:srgbClr val="0070C0"/>
                </a:solidFill>
                <a:latin typeface="微软雅黑 Light" panose="020B0502040204020203" pitchFamily="34" charset="-122"/>
                <a:ea typeface="微软雅黑 Light" panose="020B0502040204020203" pitchFamily="34" charset="-122"/>
              </a:rPr>
              <a:t>X</a:t>
            </a:r>
            <a:r>
              <a:rPr lang="zh-CN" altLang="en-US" b="1" dirty="0">
                <a:solidFill>
                  <a:srgbClr val="0070C0"/>
                </a:solidFill>
                <a:latin typeface="微软雅黑 Light" panose="020B0502040204020203" pitchFamily="34" charset="-122"/>
                <a:ea typeface="微软雅黑 Light" panose="020B0502040204020203" pitchFamily="34" charset="-122"/>
              </a:rPr>
              <a:t>价格的变动与产品</a:t>
            </a:r>
            <a:r>
              <a:rPr lang="en-US" altLang="zh-CN" b="1" dirty="0">
                <a:solidFill>
                  <a:srgbClr val="0070C0"/>
                </a:solidFill>
                <a:latin typeface="微软雅黑 Light" panose="020B0502040204020203" pitchFamily="34" charset="-122"/>
                <a:ea typeface="微软雅黑 Light" panose="020B0502040204020203" pitchFamily="34" charset="-122"/>
              </a:rPr>
              <a:t>Y</a:t>
            </a:r>
            <a:r>
              <a:rPr lang="zh-CN" altLang="en-US" b="1" dirty="0">
                <a:solidFill>
                  <a:srgbClr val="0070C0"/>
                </a:solidFill>
                <a:latin typeface="微软雅黑 Light" panose="020B0502040204020203" pitchFamily="34" charset="-122"/>
                <a:ea typeface="微软雅黑 Light" panose="020B0502040204020203" pitchFamily="34" charset="-122"/>
              </a:rPr>
              <a:t>需求量的变动方向相反。如复印机价格提高，会使复印纸的需求量减少。</a:t>
            </a:r>
            <a:endParaRPr lang="zh-CN" altLang="en-US" b="1" dirty="0">
              <a:solidFill>
                <a:srgbClr val="0070C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a:solidFill>
                  <a:srgbClr val="0070C0"/>
                </a:solidFill>
                <a:latin typeface="微软雅黑 Light" panose="020B0502040204020203" pitchFamily="34" charset="-122"/>
                <a:ea typeface="微软雅黑 Light" panose="020B0502040204020203" pitchFamily="34" charset="-122"/>
              </a:rPr>
              <a:t>这表明两种相关物品是互补品，即两种产品必须合并使用，才能对消费者产生更大的效用，如汽车与汽油、剃须刀刀架和刀片等。</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需求的交叉弹性</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二、交叉弹性的经济含义</a:t>
            </a:r>
            <a:endParaRPr lang="zh-CN" altLang="en-US" sz="2400" b="1" dirty="0">
              <a:solidFill>
                <a:srgbClr val="7030A0"/>
              </a:solidFill>
              <a:latin typeface="微软雅黑 Light" panose="020B0502040204020203" pitchFamily="34" charset="-122"/>
              <a:ea typeface="微软雅黑 Light" panose="020B0502040204020203" pitchFamily="34" charset="-122"/>
            </a:endParaRPr>
          </a:p>
          <a:p>
            <a:pPr lvl="1">
              <a:lnSpc>
                <a:spcPct val="150000"/>
              </a:lnSpc>
            </a:pPr>
            <a:r>
              <a:rPr lang="en-US" altLang="zh-CN" sz="2000" b="1" dirty="0">
                <a:solidFill>
                  <a:srgbClr val="002060"/>
                </a:solidFill>
                <a:latin typeface="微软雅黑 Light" panose="020B0502040204020203" pitchFamily="34" charset="-122"/>
                <a:ea typeface="微软雅黑 Light" panose="020B0502040204020203" pitchFamily="34" charset="-122"/>
              </a:rPr>
              <a:t>3.</a:t>
            </a:r>
            <a:r>
              <a:rPr lang="zh-CN" altLang="en-US" sz="2000" b="1" dirty="0">
                <a:solidFill>
                  <a:srgbClr val="002060"/>
                </a:solidFill>
                <a:latin typeface="微软雅黑 Light" panose="020B0502040204020203" pitchFamily="34" charset="-122"/>
                <a:ea typeface="微软雅黑 Light" panose="020B0502040204020203" pitchFamily="34" charset="-122"/>
              </a:rPr>
              <a:t>交叉弹性为零</a:t>
            </a:r>
            <a:endParaRPr lang="zh-CN" altLang="en-US" sz="2000" b="1" dirty="0">
              <a:solidFill>
                <a:srgbClr val="002060"/>
              </a:solidFill>
              <a:latin typeface="微软雅黑 Light" panose="020B0502040204020203" pitchFamily="34" charset="-122"/>
              <a:ea typeface="微软雅黑 Light" panose="020B0502040204020203" pitchFamily="34" charset="-122"/>
            </a:endParaRPr>
          </a:p>
          <a:p>
            <a:pPr lvl="2">
              <a:lnSpc>
                <a:spcPct val="150000"/>
              </a:lnSpc>
            </a:pPr>
            <a:r>
              <a:rPr lang="zh-CN" altLang="en-US" b="1" dirty="0" smtClean="0">
                <a:solidFill>
                  <a:srgbClr val="0070C0"/>
                </a:solidFill>
                <a:latin typeface="微软雅黑 Light" panose="020B0502040204020203" pitchFamily="34" charset="-122"/>
                <a:ea typeface="微软雅黑 Light" panose="020B0502040204020203" pitchFamily="34" charset="-122"/>
              </a:rPr>
              <a:t>说明</a:t>
            </a:r>
            <a:r>
              <a:rPr lang="zh-CN" altLang="en-US" b="1" dirty="0">
                <a:solidFill>
                  <a:srgbClr val="0070C0"/>
                </a:solidFill>
                <a:latin typeface="微软雅黑 Light" panose="020B0502040204020203" pitchFamily="34" charset="-122"/>
                <a:ea typeface="微软雅黑 Light" panose="020B0502040204020203" pitchFamily="34" charset="-122"/>
              </a:rPr>
              <a:t>产品</a:t>
            </a:r>
            <a:r>
              <a:rPr lang="en-US" altLang="zh-CN" b="1" dirty="0">
                <a:solidFill>
                  <a:srgbClr val="0070C0"/>
                </a:solidFill>
                <a:latin typeface="微软雅黑 Light" panose="020B0502040204020203" pitchFamily="34" charset="-122"/>
                <a:ea typeface="微软雅黑 Light" panose="020B0502040204020203" pitchFamily="34" charset="-122"/>
              </a:rPr>
              <a:t>X</a:t>
            </a:r>
            <a:r>
              <a:rPr lang="zh-CN" altLang="en-US" b="1" dirty="0">
                <a:solidFill>
                  <a:srgbClr val="0070C0"/>
                </a:solidFill>
                <a:latin typeface="微软雅黑 Light" panose="020B0502040204020203" pitchFamily="34" charset="-122"/>
                <a:ea typeface="微软雅黑 Light" panose="020B0502040204020203" pitchFamily="34" charset="-122"/>
              </a:rPr>
              <a:t>价格的变动对产品</a:t>
            </a:r>
            <a:r>
              <a:rPr lang="en-US" altLang="zh-CN" b="1" dirty="0">
                <a:solidFill>
                  <a:srgbClr val="0070C0"/>
                </a:solidFill>
                <a:latin typeface="微软雅黑 Light" panose="020B0502040204020203" pitchFamily="34" charset="-122"/>
                <a:ea typeface="微软雅黑 Light" panose="020B0502040204020203" pitchFamily="34" charset="-122"/>
              </a:rPr>
              <a:t>Y</a:t>
            </a:r>
            <a:r>
              <a:rPr lang="zh-CN" altLang="en-US" b="1" dirty="0">
                <a:solidFill>
                  <a:srgbClr val="0070C0"/>
                </a:solidFill>
                <a:latin typeface="微软雅黑 Light" panose="020B0502040204020203" pitchFamily="34" charset="-122"/>
                <a:ea typeface="微软雅黑 Light" panose="020B0502040204020203" pitchFamily="34" charset="-122"/>
              </a:rPr>
              <a:t>的需求量没有影响，从而表明这两种产品互相独立，互不相关。</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spTree>
  </p:cSld>
  <p:clrMapOvr>
    <a:masterClrMapping/>
  </p:clrMapOvr>
  <p:transition spd="slow">
    <p:split orient="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zh-CN" dirty="0">
                <a:effectLst/>
              </a:rPr>
              <a:t>第</a:t>
            </a:r>
            <a:r>
              <a:rPr lang="en-US" altLang="zh-CN" dirty="0">
                <a:effectLst/>
              </a:rPr>
              <a:t>3</a:t>
            </a:r>
            <a:r>
              <a:rPr lang="zh-CN" altLang="zh-CN" dirty="0">
                <a:effectLst/>
              </a:rPr>
              <a:t>节　需求的交叉弹性</a:t>
            </a:r>
            <a:endParaRPr lang="zh-CN" altLang="zh-CN" dirty="0">
              <a:effectLst/>
            </a:endParaRPr>
          </a:p>
        </p:txBody>
      </p:sp>
      <p:sp>
        <p:nvSpPr>
          <p:cNvPr id="35" name="文本占位符 2"/>
          <p:cNvSpPr txBox="1"/>
          <p:nvPr/>
        </p:nvSpPr>
        <p:spPr>
          <a:xfrm>
            <a:off x="660506" y="1800824"/>
            <a:ext cx="10912369" cy="37271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lvl="2">
              <a:lnSpc>
                <a:spcPct val="160000"/>
              </a:lnSpc>
              <a:spcBef>
                <a:spcPts val="1000"/>
              </a:spcBef>
            </a:pPr>
            <a:r>
              <a:rPr lang="zh-CN" altLang="en-US" sz="2400" b="1" dirty="0">
                <a:solidFill>
                  <a:srgbClr val="7030A0"/>
                </a:solidFill>
                <a:latin typeface="微软雅黑 Light" panose="020B0502040204020203" pitchFamily="34" charset="-122"/>
                <a:ea typeface="微软雅黑 Light" panose="020B0502040204020203" pitchFamily="34" charset="-122"/>
              </a:rPr>
              <a:t>三、交叉弹性应用</a:t>
            </a:r>
            <a:r>
              <a:rPr lang="zh-CN" altLang="en-US" sz="2400" b="1" dirty="0" smtClean="0">
                <a:solidFill>
                  <a:srgbClr val="7030A0"/>
                </a:solidFill>
                <a:latin typeface="微软雅黑 Light" panose="020B0502040204020203" pitchFamily="34" charset="-122"/>
                <a:ea typeface="微软雅黑 Light" panose="020B0502040204020203" pitchFamily="34" charset="-122"/>
              </a:rPr>
              <a:t>举例</a:t>
            </a:r>
            <a:endParaRPr lang="zh-CN" altLang="en-US" b="1" dirty="0">
              <a:solidFill>
                <a:srgbClr val="0070C0"/>
              </a:solidFill>
              <a:latin typeface="微软雅黑 Light" panose="020B0502040204020203" pitchFamily="34" charset="-122"/>
              <a:ea typeface="微软雅黑 Light" panose="020B0502040204020203" pitchFamily="34" charset="-122"/>
            </a:endParaRPr>
          </a:p>
        </p:txBody>
      </p:sp>
      <p:graphicFrame>
        <p:nvGraphicFramePr>
          <p:cNvPr id="4" name="图示 3"/>
          <p:cNvGraphicFramePr/>
          <p:nvPr/>
        </p:nvGraphicFramePr>
        <p:xfrm>
          <a:off x="1687565" y="2496214"/>
          <a:ext cx="8858250" cy="2856835"/>
        </p:xfrm>
        <a:graphic>
          <a:graphicData uri="http://schemas.openxmlformats.org/drawingml/2006/diagram">
            <dgm:relIds xmlns:dgm="http://schemas.openxmlformats.org/drawingml/2006/diagram" xmlns:r="http://schemas.openxmlformats.org/officeDocument/2006/relationships" r:dm="rId1" r:lo="rId2" r:qs="rId3" r:cs="rId4"/>
          </a:graphicData>
        </a:graphic>
      </p:graphicFrame>
    </p:spTree>
  </p:cSld>
  <p:clrMapOvr>
    <a:masterClrMapping/>
  </p:clrMapOvr>
  <p:transition spd="slow">
    <p:split orient="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en-US" dirty="0">
                <a:effectLst/>
              </a:rPr>
              <a:t>重要术语和名词</a:t>
            </a:r>
            <a:endParaRPr lang="zh-CN" altLang="en-US" dirty="0">
              <a:effectLst/>
            </a:endParaRPr>
          </a:p>
        </p:txBody>
      </p:sp>
      <p:sp>
        <p:nvSpPr>
          <p:cNvPr id="5" name="矩形 4"/>
          <p:cNvSpPr/>
          <p:nvPr/>
        </p:nvSpPr>
        <p:spPr>
          <a:xfrm>
            <a:off x="673100" y="2046514"/>
            <a:ext cx="10845800" cy="3224098"/>
          </a:xfrm>
          <a:prstGeom prst="rect">
            <a:avLst/>
          </a:prstGeom>
          <a:gradFill flip="none" rotWithShape="1">
            <a:gsLst>
              <a:gs pos="100000">
                <a:srgbClr val="C00000"/>
              </a:gs>
              <a:gs pos="0">
                <a:schemeClr val="bg1"/>
              </a:gs>
            </a:gsLst>
            <a:path path="circle">
              <a:fillToRect r="100000" b="100000"/>
            </a:path>
            <a:tileRect l="-100000" t="-100000"/>
          </a:gradFill>
          <a:ln>
            <a:noFill/>
          </a:ln>
        </p:spPr>
        <p:txBody>
          <a:bodyPr/>
          <a:lstStyle/>
          <a:p>
            <a:endParaRPr lang="zh-CN" altLang="en-US">
              <a:solidFill>
                <a:schemeClr val="tx1"/>
              </a:solidFill>
            </a:endParaRPr>
          </a:p>
        </p:txBody>
      </p:sp>
      <p:sp>
        <p:nvSpPr>
          <p:cNvPr id="6" name="矩形 5"/>
          <p:cNvSpPr/>
          <p:nvPr/>
        </p:nvSpPr>
        <p:spPr>
          <a:xfrm>
            <a:off x="1451429" y="2616677"/>
            <a:ext cx="9289142" cy="2083771"/>
          </a:xfrm>
          <a:prstGeom prst="rect">
            <a:avLst/>
          </a:prstGeom>
        </p:spPr>
        <p:txBody>
          <a:bodyPr wrap="square" numCol="2">
            <a:normAutofit/>
          </a:bodyPr>
          <a:lstStyle/>
          <a:p>
            <a:pPr>
              <a:lnSpc>
                <a:spcPct val="130000"/>
              </a:lnSpc>
            </a:pPr>
            <a:r>
              <a:rPr lang="zh-CN" altLang="en-US" sz="2000" spc="100" dirty="0">
                <a:solidFill>
                  <a:srgbClr val="4B0C77"/>
                </a:solidFill>
                <a:latin typeface="Arial" panose="020B0604020202020204" pitchFamily="34" charset="0"/>
              </a:rPr>
              <a:t>需求弹性</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价格弹性</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点弹性</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弧弹性</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完全弹性</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完全非弹性</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弹性需求</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非弹性需求</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单元弹性</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smtClean="0">
                <a:solidFill>
                  <a:srgbClr val="4B0C77"/>
                </a:solidFill>
                <a:latin typeface="Arial" panose="020B0604020202020204" pitchFamily="34" charset="0"/>
              </a:rPr>
              <a:t>总收入</a:t>
            </a:r>
            <a:endParaRPr lang="zh-CN" altLang="en-US" sz="2000" spc="100" dirty="0">
              <a:solidFill>
                <a:srgbClr val="4B0C77"/>
              </a:solidFill>
              <a:latin typeface="Arial" panose="020B0604020202020204" pitchFamily="34" charset="0"/>
            </a:endParaRPr>
          </a:p>
        </p:txBody>
      </p:sp>
    </p:spTree>
  </p:cSld>
  <p:clrMapOvr>
    <a:masterClrMapping/>
  </p:clrMapOvr>
  <p:transition spd="slow">
    <p:split orient="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标题 2"/>
          <p:cNvSpPr>
            <a:spLocks noGrp="1"/>
          </p:cNvSpPr>
          <p:nvPr>
            <p:ph type="title"/>
          </p:nvPr>
        </p:nvSpPr>
        <p:spPr>
          <a:xfrm>
            <a:off x="1044575" y="486296"/>
            <a:ext cx="8875041" cy="535531"/>
          </a:xfrm>
        </p:spPr>
        <p:txBody>
          <a:bodyPr/>
          <a:lstStyle/>
          <a:p>
            <a:r>
              <a:rPr lang="zh-CN" altLang="en-US" dirty="0">
                <a:effectLst/>
              </a:rPr>
              <a:t>重要术语和名词</a:t>
            </a:r>
            <a:endParaRPr lang="zh-CN" altLang="en-US" dirty="0">
              <a:effectLst/>
            </a:endParaRPr>
          </a:p>
        </p:txBody>
      </p:sp>
      <p:sp>
        <p:nvSpPr>
          <p:cNvPr id="5" name="矩形 4"/>
          <p:cNvSpPr/>
          <p:nvPr/>
        </p:nvSpPr>
        <p:spPr>
          <a:xfrm>
            <a:off x="673100" y="2046514"/>
            <a:ext cx="10845800" cy="3224098"/>
          </a:xfrm>
          <a:prstGeom prst="rect">
            <a:avLst/>
          </a:prstGeom>
          <a:gradFill flip="none" rotWithShape="1">
            <a:gsLst>
              <a:gs pos="100000">
                <a:srgbClr val="C00000"/>
              </a:gs>
              <a:gs pos="0">
                <a:schemeClr val="bg1"/>
              </a:gs>
            </a:gsLst>
            <a:path path="circle">
              <a:fillToRect r="100000" b="100000"/>
            </a:path>
            <a:tileRect l="-100000" t="-100000"/>
          </a:gradFill>
          <a:ln>
            <a:noFill/>
          </a:ln>
        </p:spPr>
        <p:txBody>
          <a:bodyPr/>
          <a:lstStyle/>
          <a:p>
            <a:endParaRPr lang="zh-CN" altLang="en-US">
              <a:solidFill>
                <a:schemeClr val="tx1"/>
              </a:solidFill>
            </a:endParaRPr>
          </a:p>
        </p:txBody>
      </p:sp>
      <p:sp>
        <p:nvSpPr>
          <p:cNvPr id="6" name="矩形 5"/>
          <p:cNvSpPr/>
          <p:nvPr/>
        </p:nvSpPr>
        <p:spPr>
          <a:xfrm>
            <a:off x="1451429" y="2616677"/>
            <a:ext cx="9289142" cy="2083771"/>
          </a:xfrm>
          <a:prstGeom prst="rect">
            <a:avLst/>
          </a:prstGeom>
        </p:spPr>
        <p:txBody>
          <a:bodyPr wrap="square" numCol="2">
            <a:normAutofit/>
          </a:bodyPr>
          <a:lstStyle/>
          <a:p>
            <a:pPr>
              <a:lnSpc>
                <a:spcPct val="130000"/>
              </a:lnSpc>
            </a:pPr>
            <a:r>
              <a:rPr lang="zh-CN" altLang="en-US" sz="2000" spc="100" dirty="0" smtClean="0">
                <a:solidFill>
                  <a:srgbClr val="4B0C77"/>
                </a:solidFill>
                <a:latin typeface="Arial" panose="020B0604020202020204" pitchFamily="34" charset="0"/>
              </a:rPr>
              <a:t>边际</a:t>
            </a:r>
            <a:r>
              <a:rPr lang="zh-CN" altLang="en-US" sz="2000" spc="100" dirty="0">
                <a:solidFill>
                  <a:srgbClr val="4B0C77"/>
                </a:solidFill>
                <a:latin typeface="Arial" panose="020B0604020202020204" pitchFamily="34" charset="0"/>
              </a:rPr>
              <a:t>收入</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平均收入</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收入弹性</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低档品</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高档品</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正常品</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交叉弹性</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替代品</a:t>
            </a:r>
            <a:endParaRPr lang="zh-CN" altLang="en-US" sz="2000" spc="100" dirty="0">
              <a:solidFill>
                <a:srgbClr val="4B0C77"/>
              </a:solidFill>
              <a:latin typeface="Arial" panose="020B0604020202020204" pitchFamily="34" charset="0"/>
            </a:endParaRPr>
          </a:p>
          <a:p>
            <a:pPr>
              <a:lnSpc>
                <a:spcPct val="130000"/>
              </a:lnSpc>
            </a:pPr>
            <a:r>
              <a:rPr lang="zh-CN" altLang="en-US" sz="2000" spc="100" dirty="0">
                <a:solidFill>
                  <a:srgbClr val="4B0C77"/>
                </a:solidFill>
                <a:latin typeface="Arial" panose="020B0604020202020204" pitchFamily="34" charset="0"/>
              </a:rPr>
              <a:t>互补品</a:t>
            </a:r>
            <a:endParaRPr lang="zh-CN" altLang="en-US" sz="2000" spc="100" dirty="0">
              <a:solidFill>
                <a:srgbClr val="4B0C77"/>
              </a:solidFill>
              <a:latin typeface="Arial" panose="020B0604020202020204" pitchFamily="34" charset="0"/>
            </a:endParaRPr>
          </a:p>
        </p:txBody>
      </p:sp>
    </p:spTree>
  </p:cSld>
  <p:clrMapOvr>
    <a:masterClrMapping/>
  </p:clrMapOvr>
  <p:transition spd="slow">
    <p:split orient="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ransition spd="slow">
    <p:split orient="vert"/>
  </p:transition>
  <p:timing>
    <p:tnLst>
      <p:par>
        <p:cTn id="1" dur="indefinite" restart="never" nodeType="tmRoot"/>
      </p:par>
    </p:tnLst>
  </p:timing>
</p:sld>
</file>

<file path=ppt/tags/tag1.xml><?xml version="1.0" encoding="utf-8"?>
<p:tagLst xmlns:p="http://schemas.openxmlformats.org/presentationml/2006/main">
  <p:tag name="ISLIDE.GUIDESSETTING" val="{&quot;Id&quot;:&quot;d6be20dd-fee5-446d-8eed-3268aab8dbf7&quot;,&quot;Name&quot;:null,&quot;Kind&quot;:&quot;Custom&quot;,&quot;OldGuidesSetting&quot;:{&quot;HeaderHeight&quot;:13.0,&quot;FooterHeight&quot;:6.0,&quot;SideMargin&quot;:4.0,&quot;TopMargin&quot;:0.0,&quot;BottomMargin&quot;:0.0,&quot;IntervalMargin&quot;:1.5}}"/>
  <p:tag name="commondata" val="eyJoZGlkIjoiZjE0ZTVhMjgxZjQyNGU2Nzc4N2RhNzcyZTczNTIzNWYifQ=="/>
</p:tagLst>
</file>

<file path=ppt/theme/theme1.xml><?xml version="1.0" encoding="utf-8"?>
<a:theme xmlns:a="http://schemas.openxmlformats.org/drawingml/2006/main" name="Office 主题">
  <a:themeElements>
    <a:clrScheme name="自定义 132">
      <a:dk1>
        <a:sysClr val="windowText" lastClr="000000"/>
      </a:dk1>
      <a:lt1>
        <a:sysClr val="window" lastClr="FFFFFF"/>
      </a:lt1>
      <a:dk2>
        <a:srgbClr val="44546A"/>
      </a:dk2>
      <a:lt2>
        <a:srgbClr val="E7E6E6"/>
      </a:lt2>
      <a:accent1>
        <a:srgbClr val="1978DD"/>
      </a:accent1>
      <a:accent2>
        <a:srgbClr val="36ADEB"/>
      </a:accent2>
      <a:accent3>
        <a:srgbClr val="FFC000"/>
      </a:accent3>
      <a:accent4>
        <a:srgbClr val="ED7D31"/>
      </a:accent4>
      <a:accent5>
        <a:srgbClr val="4472C4"/>
      </a:accent5>
      <a:accent6>
        <a:srgbClr val="70AD47"/>
      </a:accent6>
      <a:hlink>
        <a:srgbClr val="0563C1"/>
      </a:hlink>
      <a:folHlink>
        <a:srgbClr val="954F72"/>
      </a:folHlink>
    </a:clrScheme>
    <a:fontScheme name="比赛专用">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4277</Words>
  <Application>WPS 演示</Application>
  <PresentationFormat>宽屏</PresentationFormat>
  <Paragraphs>412</Paragraphs>
  <Slides>37</Slides>
  <Notes>0</Notes>
  <HiddenSlides>0</HiddenSlides>
  <MMClips>0</MMClips>
  <ScaleCrop>false</ScaleCrop>
  <HeadingPairs>
    <vt:vector size="6" baseType="variant">
      <vt:variant>
        <vt:lpstr>已用的字体</vt:lpstr>
      </vt:variant>
      <vt:variant>
        <vt:i4>15</vt:i4>
      </vt:variant>
      <vt:variant>
        <vt:lpstr>主题</vt:lpstr>
      </vt:variant>
      <vt:variant>
        <vt:i4>1</vt:i4>
      </vt:variant>
      <vt:variant>
        <vt:lpstr>幻灯片标题</vt:lpstr>
      </vt:variant>
      <vt:variant>
        <vt:i4>37</vt:i4>
      </vt:variant>
    </vt:vector>
  </HeadingPairs>
  <TitlesOfParts>
    <vt:vector size="53" baseType="lpstr">
      <vt:lpstr>Arial</vt:lpstr>
      <vt:lpstr>宋体</vt:lpstr>
      <vt:lpstr>Wingdings</vt:lpstr>
      <vt:lpstr>等线</vt:lpstr>
      <vt:lpstr>微软雅黑 Light</vt:lpstr>
      <vt:lpstr>黑体</vt:lpstr>
      <vt:lpstr>DIN Black</vt:lpstr>
      <vt:lpstr>Segoe Print</vt:lpstr>
      <vt:lpstr>Times New Roman</vt:lpstr>
      <vt:lpstr>Cambria Math</vt:lpstr>
      <vt:lpstr>微软雅黑</vt:lpstr>
      <vt:lpstr>Arial Unicode MS</vt:lpstr>
      <vt:lpstr>Calibri</vt:lpstr>
      <vt:lpstr>NEU-BZ-S92</vt:lpstr>
      <vt:lpstr>方正书宋_GBK</vt:lpstr>
      <vt:lpstr>Office 主题</vt:lpstr>
      <vt:lpstr>PowerPoint 演示文稿</vt:lpstr>
      <vt:lpstr>PowerPoint 演示文稿</vt:lpstr>
      <vt:lpstr>第1节　需求的价格弹性</vt:lpstr>
      <vt:lpstr>第1节　需求的价格弹性</vt:lpstr>
      <vt:lpstr>第1节　需求的价格弹性</vt:lpstr>
      <vt:lpstr>第1节　需求的价格弹性</vt:lpstr>
      <vt:lpstr>第1节　需求的价格弹性</vt:lpstr>
      <vt:lpstr>第1节　需求的价格弹性</vt:lpstr>
      <vt:lpstr>第1节　需求的价格弹性</vt:lpstr>
      <vt:lpstr>第1节　需求的价格弹性</vt:lpstr>
      <vt:lpstr>第1节　需求的价格弹性</vt:lpstr>
      <vt:lpstr>第1节　需求的价格弹性</vt:lpstr>
      <vt:lpstr>第1节　需求的价格弹性</vt:lpstr>
      <vt:lpstr>第1节　需求的价格弹性</vt:lpstr>
      <vt:lpstr>第1节　需求的价格弹性</vt:lpstr>
      <vt:lpstr>第1节　需求的价格弹性</vt:lpstr>
      <vt:lpstr>第1节　需求的价格弹性</vt:lpstr>
      <vt:lpstr>PowerPoint 演示文稿</vt:lpstr>
      <vt:lpstr>第2节　需求的收入弹性</vt:lpstr>
      <vt:lpstr>第2节　需求的收入弹性</vt:lpstr>
      <vt:lpstr>第2节　需求的收入弹性</vt:lpstr>
      <vt:lpstr>第2节　需求的收入弹性</vt:lpstr>
      <vt:lpstr>第2节　需求的收入弹性</vt:lpstr>
      <vt:lpstr>第2节　需求的收入弹性</vt:lpstr>
      <vt:lpstr>第2节　需求的收入弹性</vt:lpstr>
      <vt:lpstr>第2节　需求的收入弹性</vt:lpstr>
      <vt:lpstr>第2节　需求的收入弹性</vt:lpstr>
      <vt:lpstr>PowerPoint 演示文稿</vt:lpstr>
      <vt:lpstr>第3节　需求的交叉弹性</vt:lpstr>
      <vt:lpstr>第3节　需求的交叉弹性</vt:lpstr>
      <vt:lpstr>第3节　需求的交叉弹性</vt:lpstr>
      <vt:lpstr>第3节　需求的交叉弹性</vt:lpstr>
      <vt:lpstr>第3节　需求的交叉弹性</vt:lpstr>
      <vt:lpstr>第3节　需求的交叉弹性</vt:lpstr>
      <vt:lpstr>重要术语和名词</vt:lpstr>
      <vt:lpstr>重要术语和名词</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crup</dc:creator>
  <cp:lastModifiedBy>云霄天外</cp:lastModifiedBy>
  <cp:revision>85</cp:revision>
  <dcterms:created xsi:type="dcterms:W3CDTF">2021-12-09T11:43:00Z</dcterms:created>
  <dcterms:modified xsi:type="dcterms:W3CDTF">2023-12-12T01:20:24Z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51A5555592EF468C8D172A3F0C7D4CBD_12</vt:lpwstr>
  </property>
  <property fmtid="{D5CDD505-2E9C-101B-9397-08002B2CF9AE}" pid="3" name="KSOProductBuildVer">
    <vt:lpwstr>2052-12.1.0.15374</vt:lpwstr>
  </property>
</Properties>
</file>