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5" r:id="rId3"/>
    <p:sldId id="469" r:id="rId4"/>
    <p:sldId id="396" r:id="rId5"/>
    <p:sldId id="526" r:id="rId6"/>
    <p:sldId id="527" r:id="rId7"/>
    <p:sldId id="528" r:id="rId8"/>
    <p:sldId id="483" r:id="rId9"/>
    <p:sldId id="529" r:id="rId10"/>
    <p:sldId id="530" r:id="rId11"/>
    <p:sldId id="531" r:id="rId12"/>
    <p:sldId id="532" r:id="rId13"/>
    <p:sldId id="533" r:id="rId14"/>
    <p:sldId id="534" r:id="rId15"/>
    <p:sldId id="535" r:id="rId16"/>
    <p:sldId id="536" r:id="rId17"/>
    <p:sldId id="537" r:id="rId18"/>
    <p:sldId id="538" r:id="rId19"/>
    <p:sldId id="539" r:id="rId20"/>
    <p:sldId id="541" r:id="rId21"/>
    <p:sldId id="542" r:id="rId22"/>
    <p:sldId id="543" r:id="rId23"/>
    <p:sldId id="544" r:id="rId24"/>
    <p:sldId id="545" r:id="rId25"/>
    <p:sldId id="546" r:id="rId26"/>
    <p:sldId id="547" r:id="rId27"/>
    <p:sldId id="549" r:id="rId28"/>
    <p:sldId id="548" r:id="rId29"/>
    <p:sldId id="550" r:id="rId30"/>
    <p:sldId id="551" r:id="rId31"/>
    <p:sldId id="552" r:id="rId32"/>
    <p:sldId id="553" r:id="rId33"/>
    <p:sldId id="554" r:id="rId34"/>
    <p:sldId id="555" r:id="rId35"/>
    <p:sldId id="557" r:id="rId36"/>
    <p:sldId id="558" r:id="rId37"/>
    <p:sldId id="449" r:id="rId38"/>
    <p:sldId id="559" r:id="rId39"/>
    <p:sldId id="560" r:id="rId40"/>
    <p:sldId id="561" r:id="rId41"/>
    <p:sldId id="562" r:id="rId42"/>
    <p:sldId id="563" r:id="rId43"/>
    <p:sldId id="564" r:id="rId44"/>
    <p:sldId id="565" r:id="rId45"/>
    <p:sldId id="566" r:id="rId46"/>
    <p:sldId id="567" r:id="rId47"/>
    <p:sldId id="568" r:id="rId48"/>
    <p:sldId id="569" r:id="rId49"/>
    <p:sldId id="570" r:id="rId50"/>
    <p:sldId id="571" r:id="rId51"/>
    <p:sldId id="572" r:id="rId52"/>
    <p:sldId id="573" r:id="rId53"/>
    <p:sldId id="574" r:id="rId54"/>
    <p:sldId id="575" r:id="rId55"/>
    <p:sldId id="576" r:id="rId56"/>
    <p:sldId id="577" r:id="rId57"/>
    <p:sldId id="578" r:id="rId58"/>
    <p:sldId id="579" r:id="rId59"/>
    <p:sldId id="580" r:id="rId60"/>
    <p:sldId id="581" r:id="rId61"/>
    <p:sldId id="582" r:id="rId62"/>
    <p:sldId id="583" r:id="rId63"/>
    <p:sldId id="584" r:id="rId64"/>
    <p:sldId id="585" r:id="rId65"/>
    <p:sldId id="586" r:id="rId66"/>
    <p:sldId id="587" r:id="rId67"/>
    <p:sldId id="588" r:id="rId68"/>
    <p:sldId id="589" r:id="rId69"/>
    <p:sldId id="590" r:id="rId70"/>
    <p:sldId id="591" r:id="rId71"/>
    <p:sldId id="592" r:id="rId72"/>
    <p:sldId id="593" r:id="rId73"/>
    <p:sldId id="594" r:id="rId74"/>
    <p:sldId id="596" r:id="rId75"/>
    <p:sldId id="595" r:id="rId76"/>
    <p:sldId id="599" r:id="rId77"/>
    <p:sldId id="598" r:id="rId78"/>
    <p:sldId id="600" r:id="rId79"/>
    <p:sldId id="597" r:id="rId80"/>
    <p:sldId id="601" r:id="rId81"/>
    <p:sldId id="602" r:id="rId82"/>
    <p:sldId id="603" r:id="rId83"/>
    <p:sldId id="604" r:id="rId84"/>
    <p:sldId id="605" r:id="rId85"/>
    <p:sldId id="447" r:id="rId86"/>
    <p:sldId id="606" r:id="rId87"/>
    <p:sldId id="405" r:id="rId88"/>
  </p:sldIdLst>
  <p:sldSz cx="12192000" cy="6858000"/>
  <p:notesSz cx="6858000" cy="9144000"/>
  <p:custDataLst>
    <p:tags r:id="rId9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78DD"/>
    <a:srgbClr val="FCDC7D"/>
    <a:srgbClr val="FCFCFE"/>
    <a:srgbClr val="1C7EDF"/>
    <a:srgbClr val="FBFCFC"/>
    <a:srgbClr val="F5F7FA"/>
    <a:srgbClr val="36AD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p:scale>
          <a:sx n="66" d="100"/>
          <a:sy n="66" d="100"/>
        </p:scale>
        <p:origin x="858" y="222"/>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2" Type="http://schemas.openxmlformats.org/officeDocument/2006/relationships/tags" Target="tags/tag1.xml"/><Relationship Id="rId91" Type="http://schemas.openxmlformats.org/officeDocument/2006/relationships/tableStyles" Target="tableStyles.xml"/><Relationship Id="rId90" Type="http://schemas.openxmlformats.org/officeDocument/2006/relationships/viewProps" Target="viewProps.xml"/><Relationship Id="rId9" Type="http://schemas.openxmlformats.org/officeDocument/2006/relationships/slide" Target="slides/slide7.xml"/><Relationship Id="rId89" Type="http://schemas.openxmlformats.org/officeDocument/2006/relationships/presProps" Target="presProps.xml"/><Relationship Id="rId88" Type="http://schemas.openxmlformats.org/officeDocument/2006/relationships/slide" Target="slides/slide86.xml"/><Relationship Id="rId87" Type="http://schemas.openxmlformats.org/officeDocument/2006/relationships/slide" Target="slides/slide85.xml"/><Relationship Id="rId86" Type="http://schemas.openxmlformats.org/officeDocument/2006/relationships/slide" Target="slides/slide84.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6FE228B7-B9E4-4B56-9AAF-AE7EEF5EB4DD}"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zh-CN" altLang="en-US"/>
        </a:p>
      </dgm:t>
    </dgm:pt>
    <dgm:pt modelId="{862CB4F3-ED0A-41FE-B97C-7226718EEF4A}">
      <dgm:prSet/>
      <dgm:spPr/>
      <dgm:t>
        <a:bodyPr/>
        <a:lstStyle/>
        <a:p>
          <a:pPr rtl="0"/>
          <a:r>
            <a:rPr lang="en-US" smtClean="0"/>
            <a:t>1.</a:t>
          </a:r>
          <a:r>
            <a:rPr lang="zh-CN" smtClean="0"/>
            <a:t>研究产量变化、成本变化和利润变化之间的关系</a:t>
          </a:r>
          <a:endParaRPr lang="zh-CN"/>
        </a:p>
      </dgm:t>
    </dgm:pt>
    <dgm:pt modelId="{D597A049-67A1-42EC-B964-6BB79FC630B9}" cxnId="{B75E6A15-BF3F-47D2-A644-88C14859FDF0}" type="parTrans">
      <dgm:prSet/>
      <dgm:spPr/>
      <dgm:t>
        <a:bodyPr/>
        <a:lstStyle/>
        <a:p>
          <a:endParaRPr lang="zh-CN" altLang="en-US"/>
        </a:p>
      </dgm:t>
    </dgm:pt>
    <dgm:pt modelId="{19F566F4-6F63-42F0-8B62-F7C828850478}" cxnId="{B75E6A15-BF3F-47D2-A644-88C14859FDF0}" type="sibTrans">
      <dgm:prSet/>
      <dgm:spPr/>
      <dgm:t>
        <a:bodyPr/>
        <a:lstStyle/>
        <a:p>
          <a:endParaRPr lang="zh-CN" altLang="en-US"/>
        </a:p>
      </dgm:t>
    </dgm:pt>
    <dgm:pt modelId="{B578232B-658B-4A4F-8023-3D24E2E84B6E}">
      <dgm:prSet/>
      <dgm:spPr/>
      <dgm:t>
        <a:bodyPr/>
        <a:lstStyle/>
        <a:p>
          <a:pPr rtl="0"/>
          <a:r>
            <a:rPr lang="en-US" smtClean="0"/>
            <a:t>2.</a:t>
          </a:r>
          <a:r>
            <a:rPr lang="zh-CN" smtClean="0"/>
            <a:t>确定盈亏分界点产量</a:t>
          </a:r>
          <a:endParaRPr lang="zh-CN"/>
        </a:p>
      </dgm:t>
    </dgm:pt>
    <dgm:pt modelId="{C7E99D9D-30F6-4F81-AF0D-006650DA53C4}" cxnId="{8AEF7061-8F96-4782-BBA9-B4720A2D5CD7}" type="parTrans">
      <dgm:prSet/>
      <dgm:spPr/>
      <dgm:t>
        <a:bodyPr/>
        <a:lstStyle/>
        <a:p>
          <a:endParaRPr lang="zh-CN" altLang="en-US"/>
        </a:p>
      </dgm:t>
    </dgm:pt>
    <dgm:pt modelId="{9CA0AD19-3F17-4FEE-B6D3-39878B4E1D54}" cxnId="{8AEF7061-8F96-4782-BBA9-B4720A2D5CD7}" type="sibTrans">
      <dgm:prSet/>
      <dgm:spPr/>
      <dgm:t>
        <a:bodyPr/>
        <a:lstStyle/>
        <a:p>
          <a:endParaRPr lang="zh-CN" altLang="en-US"/>
        </a:p>
      </dgm:t>
    </dgm:pt>
    <dgm:pt modelId="{C5CCF235-1A3E-489A-82DE-4BB6E30E5B06}">
      <dgm:prSet/>
      <dgm:spPr/>
      <dgm:t>
        <a:bodyPr/>
        <a:lstStyle/>
        <a:p>
          <a:pPr rtl="0"/>
          <a:r>
            <a:rPr lang="en-US" smtClean="0"/>
            <a:t>3.</a:t>
          </a:r>
          <a:r>
            <a:rPr lang="zh-CN" smtClean="0"/>
            <a:t>确定企业的安全边际</a:t>
          </a:r>
          <a:endParaRPr lang="zh-CN"/>
        </a:p>
      </dgm:t>
    </dgm:pt>
    <dgm:pt modelId="{77EC5BC2-6203-4E18-8519-C3475FCB3F85}" cxnId="{82C57872-4E8A-4938-ABBD-5C589DCE9730}" type="parTrans">
      <dgm:prSet/>
      <dgm:spPr/>
      <dgm:t>
        <a:bodyPr/>
        <a:lstStyle/>
        <a:p>
          <a:endParaRPr lang="zh-CN" altLang="en-US"/>
        </a:p>
      </dgm:t>
    </dgm:pt>
    <dgm:pt modelId="{9077A861-37A5-4B13-9B8A-F2FAAD915AFD}" cxnId="{82C57872-4E8A-4938-ABBD-5C589DCE9730}" type="sibTrans">
      <dgm:prSet/>
      <dgm:spPr/>
      <dgm:t>
        <a:bodyPr/>
        <a:lstStyle/>
        <a:p>
          <a:endParaRPr lang="zh-CN" altLang="en-US"/>
        </a:p>
      </dgm:t>
    </dgm:pt>
    <dgm:pt modelId="{43AF1831-50A9-4A44-B7D8-4340CAB785E6}" type="pres">
      <dgm:prSet presAssocID="{6FE228B7-B9E4-4B56-9AAF-AE7EEF5EB4DD}" presName="Name0" presStyleCnt="0">
        <dgm:presLayoutVars>
          <dgm:dir/>
          <dgm:animLvl val="lvl"/>
          <dgm:resizeHandles val="exact"/>
        </dgm:presLayoutVars>
      </dgm:prSet>
      <dgm:spPr/>
      <dgm:t>
        <a:bodyPr/>
        <a:lstStyle/>
        <a:p>
          <a:endParaRPr lang="zh-CN" altLang="en-US"/>
        </a:p>
      </dgm:t>
    </dgm:pt>
    <dgm:pt modelId="{408631FE-9676-4F56-8724-5E67C1ED1DF9}" type="pres">
      <dgm:prSet presAssocID="{862CB4F3-ED0A-41FE-B97C-7226718EEF4A}" presName="composite" presStyleCnt="0"/>
      <dgm:spPr/>
    </dgm:pt>
    <dgm:pt modelId="{136A1A73-2FEF-454A-ABAB-03984273D944}" type="pres">
      <dgm:prSet presAssocID="{862CB4F3-ED0A-41FE-B97C-7226718EEF4A}" presName="parTx" presStyleLbl="alignNode1" presStyleIdx="0" presStyleCnt="3">
        <dgm:presLayoutVars>
          <dgm:chMax val="0"/>
          <dgm:chPref val="0"/>
          <dgm:bulletEnabled val="1"/>
        </dgm:presLayoutVars>
      </dgm:prSet>
      <dgm:spPr/>
      <dgm:t>
        <a:bodyPr/>
        <a:lstStyle/>
        <a:p>
          <a:endParaRPr lang="zh-CN" altLang="en-US"/>
        </a:p>
      </dgm:t>
    </dgm:pt>
    <dgm:pt modelId="{332E22F8-F071-4F45-ABE3-A98E07363543}" type="pres">
      <dgm:prSet presAssocID="{862CB4F3-ED0A-41FE-B97C-7226718EEF4A}" presName="desTx" presStyleLbl="alignAccFollowNode1" presStyleIdx="0" presStyleCnt="3">
        <dgm:presLayoutVars>
          <dgm:bulletEnabled val="1"/>
        </dgm:presLayoutVars>
      </dgm:prSet>
      <dgm:spPr/>
    </dgm:pt>
    <dgm:pt modelId="{F2D38891-ACC9-42A3-B1AD-01A049EFBFFA}" type="pres">
      <dgm:prSet presAssocID="{19F566F4-6F63-42F0-8B62-F7C828850478}" presName="space" presStyleCnt="0"/>
      <dgm:spPr/>
    </dgm:pt>
    <dgm:pt modelId="{3E6376FA-35D9-4489-B1E0-74F47F349236}" type="pres">
      <dgm:prSet presAssocID="{B578232B-658B-4A4F-8023-3D24E2E84B6E}" presName="composite" presStyleCnt="0"/>
      <dgm:spPr/>
    </dgm:pt>
    <dgm:pt modelId="{6E785B28-306E-4B01-9852-AC2A7F0DC62F}" type="pres">
      <dgm:prSet presAssocID="{B578232B-658B-4A4F-8023-3D24E2E84B6E}" presName="parTx" presStyleLbl="alignNode1" presStyleIdx="1" presStyleCnt="3">
        <dgm:presLayoutVars>
          <dgm:chMax val="0"/>
          <dgm:chPref val="0"/>
          <dgm:bulletEnabled val="1"/>
        </dgm:presLayoutVars>
      </dgm:prSet>
      <dgm:spPr/>
      <dgm:t>
        <a:bodyPr/>
        <a:lstStyle/>
        <a:p>
          <a:endParaRPr lang="zh-CN" altLang="en-US"/>
        </a:p>
      </dgm:t>
    </dgm:pt>
    <dgm:pt modelId="{B60E5360-89C8-47A9-B81A-CC22ECBF5752}" type="pres">
      <dgm:prSet presAssocID="{B578232B-658B-4A4F-8023-3D24E2E84B6E}" presName="desTx" presStyleLbl="alignAccFollowNode1" presStyleIdx="1" presStyleCnt="3">
        <dgm:presLayoutVars>
          <dgm:bulletEnabled val="1"/>
        </dgm:presLayoutVars>
      </dgm:prSet>
      <dgm:spPr/>
    </dgm:pt>
    <dgm:pt modelId="{7BD6B359-F5B2-432A-BE11-14B93F8E2D15}" type="pres">
      <dgm:prSet presAssocID="{9CA0AD19-3F17-4FEE-B6D3-39878B4E1D54}" presName="space" presStyleCnt="0"/>
      <dgm:spPr/>
    </dgm:pt>
    <dgm:pt modelId="{FD76BBE3-6C6F-40B2-84B5-3DD4B8694F33}" type="pres">
      <dgm:prSet presAssocID="{C5CCF235-1A3E-489A-82DE-4BB6E30E5B06}" presName="composite" presStyleCnt="0"/>
      <dgm:spPr/>
    </dgm:pt>
    <dgm:pt modelId="{1FAEFE20-9557-46F2-8F09-704F9868158E}" type="pres">
      <dgm:prSet presAssocID="{C5CCF235-1A3E-489A-82DE-4BB6E30E5B06}" presName="parTx" presStyleLbl="alignNode1" presStyleIdx="2" presStyleCnt="3">
        <dgm:presLayoutVars>
          <dgm:chMax val="0"/>
          <dgm:chPref val="0"/>
          <dgm:bulletEnabled val="1"/>
        </dgm:presLayoutVars>
      </dgm:prSet>
      <dgm:spPr/>
      <dgm:t>
        <a:bodyPr/>
        <a:lstStyle/>
        <a:p>
          <a:endParaRPr lang="zh-CN" altLang="en-US"/>
        </a:p>
      </dgm:t>
    </dgm:pt>
    <dgm:pt modelId="{859186DB-DA33-45D5-9A20-D39E5C770827}" type="pres">
      <dgm:prSet presAssocID="{C5CCF235-1A3E-489A-82DE-4BB6E30E5B06}" presName="desTx" presStyleLbl="alignAccFollowNode1" presStyleIdx="2" presStyleCnt="3">
        <dgm:presLayoutVars>
          <dgm:bulletEnabled val="1"/>
        </dgm:presLayoutVars>
      </dgm:prSet>
      <dgm:spPr/>
    </dgm:pt>
  </dgm:ptLst>
  <dgm:cxnLst>
    <dgm:cxn modelId="{82C57872-4E8A-4938-ABBD-5C589DCE9730}" srcId="{6FE228B7-B9E4-4B56-9AAF-AE7EEF5EB4DD}" destId="{C5CCF235-1A3E-489A-82DE-4BB6E30E5B06}" srcOrd="2" destOrd="0" parTransId="{77EC5BC2-6203-4E18-8519-C3475FCB3F85}" sibTransId="{9077A861-37A5-4B13-9B8A-F2FAAD915AFD}"/>
    <dgm:cxn modelId="{B75E6A15-BF3F-47D2-A644-88C14859FDF0}" srcId="{6FE228B7-B9E4-4B56-9AAF-AE7EEF5EB4DD}" destId="{862CB4F3-ED0A-41FE-B97C-7226718EEF4A}" srcOrd="0" destOrd="0" parTransId="{D597A049-67A1-42EC-B964-6BB79FC630B9}" sibTransId="{19F566F4-6F63-42F0-8B62-F7C828850478}"/>
    <dgm:cxn modelId="{1F7C7602-56A9-4A56-9097-592CFC2D8995}" type="presOf" srcId="{C5CCF235-1A3E-489A-82DE-4BB6E30E5B06}" destId="{1FAEFE20-9557-46F2-8F09-704F9868158E}" srcOrd="0" destOrd="0" presId="urn:microsoft.com/office/officeart/2005/8/layout/hList1"/>
    <dgm:cxn modelId="{E5C52DCB-37E6-4EDD-932D-C1AC163439C3}" type="presOf" srcId="{6FE228B7-B9E4-4B56-9AAF-AE7EEF5EB4DD}" destId="{43AF1831-50A9-4A44-B7D8-4340CAB785E6}" srcOrd="0" destOrd="0" presId="urn:microsoft.com/office/officeart/2005/8/layout/hList1"/>
    <dgm:cxn modelId="{8AEF7061-8F96-4782-BBA9-B4720A2D5CD7}" srcId="{6FE228B7-B9E4-4B56-9AAF-AE7EEF5EB4DD}" destId="{B578232B-658B-4A4F-8023-3D24E2E84B6E}" srcOrd="1" destOrd="0" parTransId="{C7E99D9D-30F6-4F81-AF0D-006650DA53C4}" sibTransId="{9CA0AD19-3F17-4FEE-B6D3-39878B4E1D54}"/>
    <dgm:cxn modelId="{2139B934-AD95-47D9-8108-92AFF4A82A64}" type="presOf" srcId="{B578232B-658B-4A4F-8023-3D24E2E84B6E}" destId="{6E785B28-306E-4B01-9852-AC2A7F0DC62F}" srcOrd="0" destOrd="0" presId="urn:microsoft.com/office/officeart/2005/8/layout/hList1"/>
    <dgm:cxn modelId="{8917F7F9-FD2B-46DE-A620-A3697D05516A}" type="presOf" srcId="{862CB4F3-ED0A-41FE-B97C-7226718EEF4A}" destId="{136A1A73-2FEF-454A-ABAB-03984273D944}" srcOrd="0" destOrd="0" presId="urn:microsoft.com/office/officeart/2005/8/layout/hList1"/>
    <dgm:cxn modelId="{CF7AF1AB-E621-4998-861F-4F5FCB174749}" type="presParOf" srcId="{43AF1831-50A9-4A44-B7D8-4340CAB785E6}" destId="{408631FE-9676-4F56-8724-5E67C1ED1DF9}" srcOrd="0" destOrd="0" presId="urn:microsoft.com/office/officeart/2005/8/layout/hList1"/>
    <dgm:cxn modelId="{15948A88-519F-4024-8A60-C36CDD2A1B8A}" type="presParOf" srcId="{408631FE-9676-4F56-8724-5E67C1ED1DF9}" destId="{136A1A73-2FEF-454A-ABAB-03984273D944}" srcOrd="0" destOrd="0" presId="urn:microsoft.com/office/officeart/2005/8/layout/hList1"/>
    <dgm:cxn modelId="{46D5AD88-2D1E-4D2A-B217-6412FAA80A4C}" type="presParOf" srcId="{408631FE-9676-4F56-8724-5E67C1ED1DF9}" destId="{332E22F8-F071-4F45-ABE3-A98E07363543}" srcOrd="1" destOrd="0" presId="urn:microsoft.com/office/officeart/2005/8/layout/hList1"/>
    <dgm:cxn modelId="{E93C4667-3460-4B54-B2EB-93A0615F2C9A}" type="presParOf" srcId="{43AF1831-50A9-4A44-B7D8-4340CAB785E6}" destId="{F2D38891-ACC9-42A3-B1AD-01A049EFBFFA}" srcOrd="1" destOrd="0" presId="urn:microsoft.com/office/officeart/2005/8/layout/hList1"/>
    <dgm:cxn modelId="{3E940356-4F02-4576-BFB8-F171C2B195CB}" type="presParOf" srcId="{43AF1831-50A9-4A44-B7D8-4340CAB785E6}" destId="{3E6376FA-35D9-4489-B1E0-74F47F349236}" srcOrd="2" destOrd="0" presId="urn:microsoft.com/office/officeart/2005/8/layout/hList1"/>
    <dgm:cxn modelId="{500ACE0E-428D-4FF9-A549-C1F9E61E40B4}" type="presParOf" srcId="{3E6376FA-35D9-4489-B1E0-74F47F349236}" destId="{6E785B28-306E-4B01-9852-AC2A7F0DC62F}" srcOrd="0" destOrd="0" presId="urn:microsoft.com/office/officeart/2005/8/layout/hList1"/>
    <dgm:cxn modelId="{6EC78444-A979-40E0-A149-604A2CA88F67}" type="presParOf" srcId="{3E6376FA-35D9-4489-B1E0-74F47F349236}" destId="{B60E5360-89C8-47A9-B81A-CC22ECBF5752}" srcOrd="1" destOrd="0" presId="urn:microsoft.com/office/officeart/2005/8/layout/hList1"/>
    <dgm:cxn modelId="{D9A88A78-A3E8-4038-858D-6EAE32EBD2BD}" type="presParOf" srcId="{43AF1831-50A9-4A44-B7D8-4340CAB785E6}" destId="{7BD6B359-F5B2-432A-BE11-14B93F8E2D15}" srcOrd="3" destOrd="0" presId="urn:microsoft.com/office/officeart/2005/8/layout/hList1"/>
    <dgm:cxn modelId="{EF9AAFFB-12DE-4A23-8DC8-62545D0B8E6B}" type="presParOf" srcId="{43AF1831-50A9-4A44-B7D8-4340CAB785E6}" destId="{FD76BBE3-6C6F-40B2-84B5-3DD4B8694F33}" srcOrd="4" destOrd="0" presId="urn:microsoft.com/office/officeart/2005/8/layout/hList1"/>
    <dgm:cxn modelId="{57A1DFF5-CEC0-4AB8-AE42-55D6D19CD429}" type="presParOf" srcId="{FD76BBE3-6C6F-40B2-84B5-3DD4B8694F33}" destId="{1FAEFE20-9557-46F2-8F09-704F9868158E}" srcOrd="0" destOrd="0" presId="urn:microsoft.com/office/officeart/2005/8/layout/hList1"/>
    <dgm:cxn modelId="{DCBB29B7-B6E9-4455-96FD-BD90E383BE14}" type="presParOf" srcId="{FD76BBE3-6C6F-40B2-84B5-3DD4B8694F33}" destId="{859186DB-DA33-45D5-9A20-D39E5C770827}" srcOrd="1" destOrd="0" presId="urn:microsoft.com/office/officeart/2005/8/layout/h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A1A73-2FEF-454A-ABAB-03984273D944}">
      <dsp:nvSpPr>
        <dsp:cNvPr id="0" name=""/>
        <dsp:cNvSpPr/>
      </dsp:nvSpPr>
      <dsp:spPr>
        <a:xfrm>
          <a:off x="2528" y="146539"/>
          <a:ext cx="2464875" cy="77260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n-US" sz="1600" kern="1200" smtClean="0"/>
            <a:t>1.</a:t>
          </a:r>
          <a:r>
            <a:rPr lang="zh-CN" sz="1600" kern="1200" smtClean="0"/>
            <a:t>研究产量变化、成本变化和利润变化之间的关系</a:t>
          </a:r>
          <a:endParaRPr lang="zh-CN" sz="1600" kern="1200"/>
        </a:p>
      </dsp:txBody>
      <dsp:txXfrm>
        <a:off x="2528" y="146539"/>
        <a:ext cx="2464875" cy="772607"/>
      </dsp:txXfrm>
    </dsp:sp>
    <dsp:sp modelId="{332E22F8-F071-4F45-ABE3-A98E07363543}">
      <dsp:nvSpPr>
        <dsp:cNvPr id="0" name=""/>
        <dsp:cNvSpPr/>
      </dsp:nvSpPr>
      <dsp:spPr>
        <a:xfrm>
          <a:off x="2528" y="919146"/>
          <a:ext cx="2464875" cy="70272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785B28-306E-4B01-9852-AC2A7F0DC62F}">
      <dsp:nvSpPr>
        <dsp:cNvPr id="0" name=""/>
        <dsp:cNvSpPr/>
      </dsp:nvSpPr>
      <dsp:spPr>
        <a:xfrm>
          <a:off x="2812486" y="146539"/>
          <a:ext cx="2464875" cy="77260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n-US" sz="1600" kern="1200" smtClean="0"/>
            <a:t>2.</a:t>
          </a:r>
          <a:r>
            <a:rPr lang="zh-CN" sz="1600" kern="1200" smtClean="0"/>
            <a:t>确定盈亏分界点产量</a:t>
          </a:r>
          <a:endParaRPr lang="zh-CN" sz="1600" kern="1200"/>
        </a:p>
      </dsp:txBody>
      <dsp:txXfrm>
        <a:off x="2812486" y="146539"/>
        <a:ext cx="2464875" cy="772607"/>
      </dsp:txXfrm>
    </dsp:sp>
    <dsp:sp modelId="{B60E5360-89C8-47A9-B81A-CC22ECBF5752}">
      <dsp:nvSpPr>
        <dsp:cNvPr id="0" name=""/>
        <dsp:cNvSpPr/>
      </dsp:nvSpPr>
      <dsp:spPr>
        <a:xfrm>
          <a:off x="2812486" y="919146"/>
          <a:ext cx="2464875" cy="70272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AEFE20-9557-46F2-8F09-704F9868158E}">
      <dsp:nvSpPr>
        <dsp:cNvPr id="0" name=""/>
        <dsp:cNvSpPr/>
      </dsp:nvSpPr>
      <dsp:spPr>
        <a:xfrm>
          <a:off x="5622444" y="146539"/>
          <a:ext cx="2464875" cy="77260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rtl="0">
            <a:lnSpc>
              <a:spcPct val="90000"/>
            </a:lnSpc>
            <a:spcBef>
              <a:spcPct val="0"/>
            </a:spcBef>
            <a:spcAft>
              <a:spcPct val="35000"/>
            </a:spcAft>
          </a:pPr>
          <a:r>
            <a:rPr lang="en-US" sz="1600" kern="1200" smtClean="0"/>
            <a:t>3.</a:t>
          </a:r>
          <a:r>
            <a:rPr lang="zh-CN" sz="1600" kern="1200" smtClean="0"/>
            <a:t>确定企业的安全边际</a:t>
          </a:r>
          <a:endParaRPr lang="zh-CN" sz="1600" kern="1200"/>
        </a:p>
      </dsp:txBody>
      <dsp:txXfrm>
        <a:off x="5622444" y="146539"/>
        <a:ext cx="2464875" cy="772607"/>
      </dsp:txXfrm>
    </dsp:sp>
    <dsp:sp modelId="{859186DB-DA33-45D5-9A20-D39E5C770827}">
      <dsp:nvSpPr>
        <dsp:cNvPr id="0" name=""/>
        <dsp:cNvSpPr/>
      </dsp:nvSpPr>
      <dsp:spPr>
        <a:xfrm>
          <a:off x="5622444" y="919146"/>
          <a:ext cx="2464875" cy="70272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332657"/>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8.jpeg"/><Relationship Id="rId1" Type="http://schemas.openxmlformats.org/officeDocument/2006/relationships/image" Target="../media/image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1.jpeg"/><Relationship Id="rId1" Type="http://schemas.openxmlformats.org/officeDocument/2006/relationships/image" Target="../media/image10.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2.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4.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5.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6.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7.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8.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1.jpe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2.png"/></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3.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4.png"/></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5.png"/></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6.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7.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8.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9.png"/></Relationships>
</file>

<file path=ppt/slides/_rels/slide7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31.jpeg"/><Relationship Id="rId1" Type="http://schemas.openxmlformats.org/officeDocument/2006/relationships/image" Target="../media/image30.jpe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2.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s>
</file>

<file path=ppt/slides/_rels/slide8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6.jpe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015663"/>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成本利润分析</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05</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944065" y="3933692"/>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798559"/>
            <a:ext cx="2313254" cy="646331"/>
          </a:xfrm>
          <a:prstGeom prst="rect">
            <a:avLst/>
          </a:prstGeom>
          <a:noFill/>
        </p:spPr>
        <p:txBody>
          <a:bodyPr wrap="square" rtlCol="0">
            <a:spAutoFit/>
          </a:bodyPr>
          <a:lstStyle/>
          <a:p>
            <a:pPr algn="ctr"/>
            <a:r>
              <a:rPr lang="zh-CN" altLang="en-US" dirty="0"/>
              <a:t>管理决策中几个重要的成本概念</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41264"/>
            <a:ext cx="2313254" cy="369332"/>
          </a:xfrm>
          <a:prstGeom prst="rect">
            <a:avLst/>
          </a:prstGeom>
          <a:noFill/>
        </p:spPr>
        <p:txBody>
          <a:bodyPr wrap="square" rtlCol="0">
            <a:spAutoFit/>
          </a:bodyPr>
          <a:lstStyle/>
          <a:p>
            <a:pPr algn="ctr"/>
            <a:r>
              <a:rPr lang="zh-CN" altLang="en-US" dirty="0"/>
              <a:t>成本函数</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891451"/>
            <a:ext cx="2313254" cy="369332"/>
          </a:xfrm>
          <a:prstGeom prst="rect">
            <a:avLst/>
          </a:prstGeom>
          <a:noFill/>
        </p:spPr>
        <p:txBody>
          <a:bodyPr wrap="square" rtlCol="0">
            <a:spAutoFit/>
          </a:bodyPr>
          <a:lstStyle/>
          <a:p>
            <a:pPr algn="ctr"/>
            <a:r>
              <a:rPr lang="zh-CN" altLang="zh-CN" dirty="0"/>
              <a:t>规模经济和范围经济</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贡献分析法及其应用</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盈亏分界点分析法及其应用</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经营杠杆</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成本函数的</a:t>
            </a:r>
            <a:r>
              <a:rPr lang="zh-CN" altLang="zh-CN" dirty="0" smtClean="0"/>
              <a:t>估计</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管理决策中几个重要的成本概念</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一、相关成本和非相关成本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适宜用于决策的成本为相关成本。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不适宜用于决策的成本为非相关成本。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管理决策中几个重要的成本概念</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二、机会成本和会计成本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机会</a:t>
            </a:r>
            <a:r>
              <a:rPr lang="zh-CN" altLang="en-US" sz="2000" b="1" dirty="0">
                <a:solidFill>
                  <a:srgbClr val="002060"/>
                </a:solidFill>
                <a:latin typeface="微软雅黑 Light" panose="020B0502040204020203" pitchFamily="34" charset="-122"/>
                <a:ea typeface="微软雅黑 Light" panose="020B0502040204020203" pitchFamily="34" charset="-122"/>
              </a:rPr>
              <a:t>成本指资源如果用于其他次好用途而可能得到的净收入。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会计成本指账簿上记录的成本。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机会成本属于相关成本，会计成本为非相关成本。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管理决策中几个重要的成本概念</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三、增量成本和沉没</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增量成本是指因作出某一特定的决策而引起的全部成本的变化</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沉没成本：不因决策而变化的成本。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4685242" y="3162677"/>
            <a:ext cx="1593706" cy="309252"/>
          </a:xfrm>
          <a:prstGeom prst="rect">
            <a:avLst/>
          </a:prstGeom>
        </p:spPr>
        <p:txBody>
          <a:bodyPr wrap="none">
            <a:spAutoFit/>
          </a:bodyPr>
          <a:lstStyle/>
          <a:p>
            <a:pPr indent="266700">
              <a:lnSpc>
                <a:spcPts val="1645"/>
              </a:lnSpc>
              <a:spcAft>
                <a:spcPts val="0"/>
              </a:spcAft>
            </a:pP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Δ</a:t>
            </a: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C</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C</a:t>
            </a:r>
            <a:r>
              <a:rPr lang="en-US" altLang="zh-CN" sz="2000" b="1" baseline="-25000"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2</a:t>
            </a: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-C</a:t>
            </a:r>
            <a:r>
              <a:rPr lang="en-US" altLang="zh-CN" sz="2000" b="1" baseline="-25000"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a:t>
            </a:r>
            <a:endPar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管理决策中几个重要的成本概念</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三、增量成本和沉没成本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2893100"/>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某安装工程公司投标承包一条生产线，其工程预算如表所示</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安装工程</a:t>
            </a:r>
            <a:r>
              <a:rPr lang="zh-CN" altLang="en-US" dirty="0">
                <a:solidFill>
                  <a:srgbClr val="002060"/>
                </a:solidFill>
                <a:latin typeface="微软雅黑 Light" panose="020B0502040204020203" pitchFamily="34" charset="-122"/>
                <a:ea typeface="微软雅黑 Light" panose="020B0502040204020203" pitchFamily="34" charset="-122"/>
              </a:rPr>
              <a:t>公司报价</a:t>
            </a:r>
            <a:r>
              <a:rPr lang="en-US" altLang="zh-CN" dirty="0">
                <a:solidFill>
                  <a:srgbClr val="002060"/>
                </a:solidFill>
                <a:latin typeface="微软雅黑 Light" panose="020B0502040204020203" pitchFamily="34" charset="-122"/>
                <a:ea typeface="微软雅黑 Light" panose="020B0502040204020203" pitchFamily="34" charset="-122"/>
              </a:rPr>
              <a:t>1 200 000</a:t>
            </a:r>
            <a:r>
              <a:rPr lang="zh-CN" altLang="en-US" dirty="0">
                <a:solidFill>
                  <a:srgbClr val="002060"/>
                </a:solidFill>
                <a:latin typeface="微软雅黑 Light" panose="020B0502040204020203" pitchFamily="34" charset="-122"/>
                <a:ea typeface="微软雅黑 Light" panose="020B0502040204020203" pitchFamily="34" charset="-122"/>
              </a:rPr>
              <a:t>元，可是投标后，发包方坚持只愿出</a:t>
            </a:r>
            <a:r>
              <a:rPr lang="en-US" altLang="zh-CN" dirty="0">
                <a:solidFill>
                  <a:srgbClr val="002060"/>
                </a:solidFill>
                <a:latin typeface="微软雅黑 Light" panose="020B0502040204020203" pitchFamily="34" charset="-122"/>
                <a:ea typeface="微软雅黑 Light" panose="020B0502040204020203" pitchFamily="34" charset="-122"/>
              </a:rPr>
              <a:t>600 000</a:t>
            </a:r>
            <a:r>
              <a:rPr lang="zh-CN" altLang="en-US" dirty="0">
                <a:solidFill>
                  <a:srgbClr val="002060"/>
                </a:solidFill>
                <a:latin typeface="微软雅黑 Light" panose="020B0502040204020203" pitchFamily="34" charset="-122"/>
                <a:ea typeface="微软雅黑 Light" panose="020B0502040204020203" pitchFamily="34" charset="-122"/>
              </a:rPr>
              <a:t>元，而该安装公司目前能力有富余。它应不应接受这项工程？</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195750"/>
          <a:ext cx="10515600" cy="1415436"/>
        </p:xfrm>
        <a:graphic>
          <a:graphicData uri="http://schemas.openxmlformats.org/drawingml/2006/table">
            <a:tbl>
              <a:tblPr firstRow="1" firstCol="1" bandRow="1">
                <a:tableStyleId>{5C22544A-7EE6-4342-B048-85BDC9FD1C3A}</a:tableStyleId>
              </a:tblPr>
              <a:tblGrid>
                <a:gridCol w="6910956"/>
                <a:gridCol w="3604644"/>
              </a:tblGrid>
              <a:tr h="235906">
                <a:tc>
                  <a:txBody>
                    <a:bodyPr/>
                    <a:lstStyle/>
                    <a:p>
                      <a:pPr algn="ctr">
                        <a:lnSpc>
                          <a:spcPct val="100000"/>
                        </a:lnSpc>
                        <a:spcAft>
                          <a:spcPts val="0"/>
                        </a:spcAft>
                      </a:pPr>
                      <a:r>
                        <a:rPr lang="zh-CN" sz="1400">
                          <a:effectLst/>
                        </a:rPr>
                        <a:t>投标准备费用</a:t>
                      </a:r>
                      <a:endParaRPr lang="zh-CN" sz="1800">
                        <a:solidFill>
                          <a:srgbClr val="000000"/>
                        </a:solidFill>
                        <a:effectLst/>
                        <a:latin typeface="NEU-BZ-S92"/>
                        <a:ea typeface="方正书宋_GBK"/>
                        <a:cs typeface="Times New Roman" panose="02020603050405020304" pitchFamily="18" charset="0"/>
                      </a:endParaRPr>
                    </a:p>
                  </a:txBody>
                  <a:tcPr marL="57150" marR="57150" marT="0" marB="0" anchor="ctr"/>
                </a:tc>
                <a:tc>
                  <a:txBody>
                    <a:bodyPr/>
                    <a:lstStyle/>
                    <a:p>
                      <a:pPr algn="ctr">
                        <a:lnSpc>
                          <a:spcPct val="100000"/>
                        </a:lnSpc>
                        <a:spcAft>
                          <a:spcPts val="0"/>
                        </a:spcAft>
                      </a:pPr>
                      <a:r>
                        <a:rPr lang="en-US" sz="1400">
                          <a:effectLst/>
                        </a:rPr>
                        <a:t>200 000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5906">
                <a:tc>
                  <a:txBody>
                    <a:bodyPr/>
                    <a:lstStyle/>
                    <a:p>
                      <a:pPr algn="ctr">
                        <a:lnSpc>
                          <a:spcPct val="100000"/>
                        </a:lnSpc>
                        <a:spcAft>
                          <a:spcPts val="0"/>
                        </a:spcAft>
                      </a:pPr>
                      <a:r>
                        <a:rPr lang="zh-CN" sz="1400">
                          <a:effectLst/>
                        </a:rPr>
                        <a:t>固定成本（不中标也要支出的费用，如折旧、管理人员工资等）</a:t>
                      </a:r>
                      <a:endParaRPr lang="zh-CN" sz="1800">
                        <a:solidFill>
                          <a:srgbClr val="000000"/>
                        </a:solidFill>
                        <a:effectLst/>
                        <a:latin typeface="NEU-BZ-S92"/>
                        <a:ea typeface="方正书宋_GBK"/>
                        <a:cs typeface="Times New Roman" panose="02020603050405020304" pitchFamily="18" charset="0"/>
                      </a:endParaRPr>
                    </a:p>
                  </a:txBody>
                  <a:tcPr marL="57150" marR="57150" marT="0" marB="0" anchor="ctr"/>
                </a:tc>
                <a:tc>
                  <a:txBody>
                    <a:bodyPr/>
                    <a:lstStyle/>
                    <a:p>
                      <a:pPr algn="ctr">
                        <a:lnSpc>
                          <a:spcPct val="100000"/>
                        </a:lnSpc>
                        <a:spcAft>
                          <a:spcPts val="0"/>
                        </a:spcAft>
                      </a:pPr>
                      <a:r>
                        <a:rPr lang="en-US" sz="1400">
                          <a:effectLst/>
                        </a:rPr>
                        <a:t>200 000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5906">
                <a:tc>
                  <a:txBody>
                    <a:bodyPr/>
                    <a:lstStyle/>
                    <a:p>
                      <a:pPr algn="ctr">
                        <a:lnSpc>
                          <a:spcPct val="100000"/>
                        </a:lnSpc>
                        <a:spcAft>
                          <a:spcPts val="0"/>
                        </a:spcAft>
                      </a:pPr>
                      <a:r>
                        <a:rPr lang="zh-CN" sz="1400" dirty="0">
                          <a:effectLst/>
                        </a:rPr>
                        <a:t>变动成本（中标后为了完成合同需要增加的支出，如材料费、工人工资等）</a:t>
                      </a:r>
                      <a:endParaRPr lang="zh-CN" sz="1800" dirty="0">
                        <a:solidFill>
                          <a:srgbClr val="000000"/>
                        </a:solidFill>
                        <a:effectLst/>
                        <a:latin typeface="NEU-BZ-S92"/>
                        <a:ea typeface="方正书宋_GBK"/>
                        <a:cs typeface="Times New Roman" panose="02020603050405020304" pitchFamily="18" charset="0"/>
                      </a:endParaRPr>
                    </a:p>
                  </a:txBody>
                  <a:tcPr marL="57150" marR="57150" marT="0" marB="0" anchor="ctr"/>
                </a:tc>
                <a:tc>
                  <a:txBody>
                    <a:bodyPr/>
                    <a:lstStyle/>
                    <a:p>
                      <a:pPr algn="ctr">
                        <a:lnSpc>
                          <a:spcPct val="100000"/>
                        </a:lnSpc>
                        <a:spcAft>
                          <a:spcPts val="0"/>
                        </a:spcAft>
                      </a:pPr>
                      <a:r>
                        <a:rPr lang="en-US" sz="1400">
                          <a:effectLst/>
                        </a:rPr>
                        <a:t>500 000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5906">
                <a:tc>
                  <a:txBody>
                    <a:bodyPr/>
                    <a:lstStyle/>
                    <a:p>
                      <a:pPr algn="ctr">
                        <a:lnSpc>
                          <a:spcPct val="100000"/>
                        </a:lnSpc>
                        <a:spcAft>
                          <a:spcPts val="0"/>
                        </a:spcAft>
                      </a:pPr>
                      <a:r>
                        <a:rPr lang="zh-CN" sz="1400">
                          <a:effectLst/>
                        </a:rPr>
                        <a:t>总成本</a:t>
                      </a:r>
                      <a:endParaRPr lang="zh-CN" sz="1800">
                        <a:solidFill>
                          <a:srgbClr val="000000"/>
                        </a:solidFill>
                        <a:effectLst/>
                        <a:latin typeface="NEU-BZ-S92"/>
                        <a:ea typeface="方正书宋_GBK"/>
                        <a:cs typeface="Times New Roman" panose="02020603050405020304" pitchFamily="18" charset="0"/>
                      </a:endParaRPr>
                    </a:p>
                  </a:txBody>
                  <a:tcPr marL="57150" marR="57150" marT="0" marB="0" anchor="ctr"/>
                </a:tc>
                <a:tc>
                  <a:txBody>
                    <a:bodyPr/>
                    <a:lstStyle/>
                    <a:p>
                      <a:pPr algn="ctr">
                        <a:lnSpc>
                          <a:spcPct val="100000"/>
                        </a:lnSpc>
                        <a:spcAft>
                          <a:spcPts val="0"/>
                        </a:spcAft>
                      </a:pPr>
                      <a:r>
                        <a:rPr lang="en-US" sz="1400">
                          <a:effectLst/>
                        </a:rPr>
                        <a:t>900 000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5906">
                <a:tc>
                  <a:txBody>
                    <a:bodyPr/>
                    <a:lstStyle/>
                    <a:p>
                      <a:pPr algn="ctr">
                        <a:lnSpc>
                          <a:spcPct val="100000"/>
                        </a:lnSpc>
                        <a:spcAft>
                          <a:spcPts val="0"/>
                        </a:spcAft>
                      </a:pPr>
                      <a:r>
                        <a:rPr lang="zh-CN" sz="1400">
                          <a:effectLst/>
                        </a:rPr>
                        <a:t>利润（</a:t>
                      </a:r>
                      <a:r>
                        <a:rPr lang="en-US" sz="1400">
                          <a:effectLst/>
                        </a:rPr>
                        <a:t>33%</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57150" marR="57150" marT="0" marB="0" anchor="ctr"/>
                </a:tc>
                <a:tc>
                  <a:txBody>
                    <a:bodyPr/>
                    <a:lstStyle/>
                    <a:p>
                      <a:pPr algn="ctr">
                        <a:lnSpc>
                          <a:spcPct val="100000"/>
                        </a:lnSpc>
                        <a:spcAft>
                          <a:spcPts val="0"/>
                        </a:spcAft>
                      </a:pPr>
                      <a:r>
                        <a:rPr lang="en-US" sz="1400">
                          <a:effectLst/>
                        </a:rPr>
                        <a:t>300 000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35906">
                <a:tc>
                  <a:txBody>
                    <a:bodyPr/>
                    <a:lstStyle/>
                    <a:p>
                      <a:pPr algn="ctr">
                        <a:lnSpc>
                          <a:spcPct val="100000"/>
                        </a:lnSpc>
                        <a:spcAft>
                          <a:spcPts val="0"/>
                        </a:spcAft>
                      </a:pPr>
                      <a:r>
                        <a:rPr lang="zh-CN" sz="1400" dirty="0">
                          <a:effectLst/>
                        </a:rPr>
                        <a:t>报价</a:t>
                      </a:r>
                      <a:endParaRPr lang="zh-CN" sz="1800" dirty="0">
                        <a:solidFill>
                          <a:srgbClr val="000000"/>
                        </a:solidFill>
                        <a:effectLst/>
                        <a:latin typeface="NEU-BZ-S92"/>
                        <a:ea typeface="方正书宋_GBK"/>
                        <a:cs typeface="Times New Roman" panose="02020603050405020304" pitchFamily="18" charset="0"/>
                      </a:endParaRPr>
                    </a:p>
                  </a:txBody>
                  <a:tcPr marL="57150" marR="57150" marT="0" marB="0" anchor="ctr"/>
                </a:tc>
                <a:tc>
                  <a:txBody>
                    <a:bodyPr/>
                    <a:lstStyle/>
                    <a:p>
                      <a:pPr algn="ctr">
                        <a:lnSpc>
                          <a:spcPct val="100000"/>
                        </a:lnSpc>
                        <a:spcAft>
                          <a:spcPts val="0"/>
                        </a:spcAft>
                      </a:pPr>
                      <a:r>
                        <a:rPr lang="en-US" sz="1400" dirty="0">
                          <a:effectLst/>
                        </a:rPr>
                        <a:t>1 200 000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管理决策中几个重要的成本概念</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三、增量成本和沉没</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062103"/>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在本例中，投标准备费用（</a:t>
            </a:r>
            <a:r>
              <a:rPr lang="en-US" altLang="zh-CN" dirty="0">
                <a:solidFill>
                  <a:srgbClr val="002060"/>
                </a:solidFill>
                <a:latin typeface="微软雅黑 Light" panose="020B0502040204020203" pitchFamily="34" charset="-122"/>
                <a:ea typeface="微软雅黑 Light" panose="020B0502040204020203" pitchFamily="34" charset="-122"/>
              </a:rPr>
              <a:t>200 000</a:t>
            </a:r>
            <a:r>
              <a:rPr lang="zh-CN" altLang="en-US" dirty="0">
                <a:solidFill>
                  <a:srgbClr val="002060"/>
                </a:solidFill>
                <a:latin typeface="微软雅黑 Light" panose="020B0502040204020203" pitchFamily="34" charset="-122"/>
                <a:ea typeface="微软雅黑 Light" panose="020B0502040204020203" pitchFamily="34" charset="-122"/>
              </a:rPr>
              <a:t>元）和固定成本（</a:t>
            </a:r>
            <a:r>
              <a:rPr lang="en-US" altLang="zh-CN" dirty="0">
                <a:solidFill>
                  <a:srgbClr val="002060"/>
                </a:solidFill>
                <a:latin typeface="微软雅黑 Light" panose="020B0502040204020203" pitchFamily="34" charset="-122"/>
                <a:ea typeface="微软雅黑 Light" panose="020B0502040204020203" pitchFamily="34" charset="-122"/>
              </a:rPr>
              <a:t>200 000</a:t>
            </a:r>
            <a:r>
              <a:rPr lang="zh-CN" altLang="en-US" dirty="0">
                <a:solidFill>
                  <a:srgbClr val="002060"/>
                </a:solidFill>
                <a:latin typeface="微软雅黑 Light" panose="020B0502040204020203" pitchFamily="34" charset="-122"/>
                <a:ea typeface="微软雅黑 Light" panose="020B0502040204020203" pitchFamily="34" charset="-122"/>
              </a:rPr>
              <a:t>元）是沉没成本。如果接受这项工程，增量收入为</a:t>
            </a:r>
            <a:r>
              <a:rPr lang="en-US" altLang="zh-CN" dirty="0">
                <a:solidFill>
                  <a:srgbClr val="002060"/>
                </a:solidFill>
                <a:latin typeface="微软雅黑 Light" panose="020B0502040204020203" pitchFamily="34" charset="-122"/>
                <a:ea typeface="微软雅黑 Light" panose="020B0502040204020203" pitchFamily="34" charset="-122"/>
              </a:rPr>
              <a:t>600 000</a:t>
            </a:r>
            <a:r>
              <a:rPr lang="zh-CN" altLang="en-US" dirty="0">
                <a:solidFill>
                  <a:srgbClr val="002060"/>
                </a:solidFill>
                <a:latin typeface="微软雅黑 Light" panose="020B0502040204020203" pitchFamily="34" charset="-122"/>
                <a:ea typeface="微软雅黑 Light" panose="020B0502040204020203" pitchFamily="34" charset="-122"/>
              </a:rPr>
              <a:t>元，增量成本为</a:t>
            </a:r>
            <a:r>
              <a:rPr lang="en-US" altLang="zh-CN" dirty="0">
                <a:solidFill>
                  <a:srgbClr val="002060"/>
                </a:solidFill>
                <a:latin typeface="微软雅黑 Light" panose="020B0502040204020203" pitchFamily="34" charset="-122"/>
                <a:ea typeface="微软雅黑 Light" panose="020B0502040204020203" pitchFamily="34" charset="-122"/>
              </a:rPr>
              <a:t>500 000</a:t>
            </a:r>
            <a:r>
              <a:rPr lang="zh-CN" altLang="en-US" dirty="0">
                <a:solidFill>
                  <a:srgbClr val="002060"/>
                </a:solidFill>
                <a:latin typeface="微软雅黑 Light" panose="020B0502040204020203" pitchFamily="34" charset="-122"/>
                <a:ea typeface="微软雅黑 Light" panose="020B0502040204020203" pitchFamily="34" charset="-122"/>
              </a:rPr>
              <a:t>元（变动成本）。增量收入大于增量成本，所以可以接受这项工程，因为它能带来增量利润</a:t>
            </a:r>
            <a:r>
              <a:rPr lang="en-US" altLang="zh-CN" dirty="0">
                <a:solidFill>
                  <a:srgbClr val="002060"/>
                </a:solidFill>
                <a:latin typeface="微软雅黑 Light" panose="020B0502040204020203" pitchFamily="34" charset="-122"/>
                <a:ea typeface="微软雅黑 Light" panose="020B0502040204020203" pitchFamily="34" charset="-122"/>
              </a:rPr>
              <a:t>100 000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600 000-500 000</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如果在本例中，准备投标前已经知道发包方的最高价格是</a:t>
            </a:r>
            <a:r>
              <a:rPr lang="en-US" altLang="zh-CN" dirty="0">
                <a:solidFill>
                  <a:srgbClr val="002060"/>
                </a:solidFill>
                <a:latin typeface="微软雅黑 Light" panose="020B0502040204020203" pitchFamily="34" charset="-122"/>
                <a:ea typeface="微软雅黑 Light" panose="020B0502040204020203" pitchFamily="34" charset="-122"/>
              </a:rPr>
              <a:t>600 000</a:t>
            </a:r>
            <a:r>
              <a:rPr lang="zh-CN" altLang="en-US" dirty="0">
                <a:solidFill>
                  <a:srgbClr val="002060"/>
                </a:solidFill>
                <a:latin typeface="微软雅黑 Light" panose="020B0502040204020203" pitchFamily="34" charset="-122"/>
                <a:ea typeface="微软雅黑 Light" panose="020B0502040204020203" pitchFamily="34" charset="-122"/>
              </a:rPr>
              <a:t>元，增量成本将为</a:t>
            </a:r>
            <a:r>
              <a:rPr lang="en-US" altLang="zh-CN" dirty="0">
                <a:solidFill>
                  <a:srgbClr val="002060"/>
                </a:solidFill>
                <a:latin typeface="微软雅黑 Light" panose="020B0502040204020203" pitchFamily="34" charset="-122"/>
                <a:ea typeface="微软雅黑 Light" panose="020B0502040204020203" pitchFamily="34" charset="-122"/>
              </a:rPr>
              <a:t>700 000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500 000+200 000</a:t>
            </a:r>
            <a:r>
              <a:rPr lang="zh-CN" altLang="en-US" dirty="0">
                <a:solidFill>
                  <a:srgbClr val="002060"/>
                </a:solidFill>
                <a:latin typeface="微软雅黑 Light" panose="020B0502040204020203" pitchFamily="34" charset="-122"/>
                <a:ea typeface="微软雅黑 Light" panose="020B0502040204020203" pitchFamily="34" charset="-122"/>
              </a:rPr>
              <a:t>），沉没成本为</a:t>
            </a:r>
            <a:r>
              <a:rPr lang="en-US" altLang="zh-CN" dirty="0">
                <a:solidFill>
                  <a:srgbClr val="002060"/>
                </a:solidFill>
                <a:latin typeface="微软雅黑 Light" panose="020B0502040204020203" pitchFamily="34" charset="-122"/>
                <a:ea typeface="微软雅黑 Light" panose="020B0502040204020203" pitchFamily="34" charset="-122"/>
              </a:rPr>
              <a:t>200 000</a:t>
            </a:r>
            <a:r>
              <a:rPr lang="zh-CN" altLang="en-US" dirty="0">
                <a:solidFill>
                  <a:srgbClr val="002060"/>
                </a:solidFill>
                <a:latin typeface="微软雅黑 Light" panose="020B0502040204020203" pitchFamily="34" charset="-122"/>
                <a:ea typeface="微软雅黑 Light" panose="020B0502040204020203" pitchFamily="34" charset="-122"/>
              </a:rPr>
              <a:t>元（固定成本），增量收入仍是</a:t>
            </a:r>
            <a:r>
              <a:rPr lang="en-US" altLang="zh-CN" dirty="0">
                <a:solidFill>
                  <a:srgbClr val="002060"/>
                </a:solidFill>
                <a:latin typeface="微软雅黑 Light" panose="020B0502040204020203" pitchFamily="34" charset="-122"/>
                <a:ea typeface="微软雅黑 Light" panose="020B0502040204020203" pitchFamily="34" charset="-122"/>
              </a:rPr>
              <a:t>600 000</a:t>
            </a:r>
            <a:r>
              <a:rPr lang="zh-CN" altLang="en-US" dirty="0">
                <a:solidFill>
                  <a:srgbClr val="002060"/>
                </a:solidFill>
                <a:latin typeface="微软雅黑 Light" panose="020B0502040204020203" pitchFamily="34" charset="-122"/>
                <a:ea typeface="微软雅黑 Light" panose="020B0502040204020203" pitchFamily="34" charset="-122"/>
              </a:rPr>
              <a:t>元，增量收入小于增量成本，则不应参加投标。</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管理决策中几个重要的成本概念</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三、增量成本和沉没成本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2646878"/>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5-2</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某企业原生产产品</a:t>
            </a:r>
            <a:r>
              <a:rPr lang="en-US" altLang="zh-CN" dirty="0">
                <a:solidFill>
                  <a:srgbClr val="002060"/>
                </a:solidFill>
                <a:latin typeface="微软雅黑 Light" panose="020B0502040204020203" pitchFamily="34" charset="-122"/>
                <a:ea typeface="微软雅黑 Light" panose="020B0502040204020203" pitchFamily="34" charset="-122"/>
              </a:rPr>
              <a:t>A 1 000</a:t>
            </a:r>
            <a:r>
              <a:rPr lang="zh-CN" altLang="en-US" dirty="0">
                <a:solidFill>
                  <a:srgbClr val="002060"/>
                </a:solidFill>
                <a:latin typeface="微软雅黑 Light" panose="020B0502040204020203" pitchFamily="34" charset="-122"/>
                <a:ea typeface="微软雅黑 Light" panose="020B0502040204020203" pitchFamily="34" charset="-122"/>
              </a:rPr>
              <a:t>件，单位变动成本为</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元，总固定成本为</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元（单位固定成本为</a:t>
            </a:r>
            <a:r>
              <a:rPr lang="en-US" altLang="zh-CN" dirty="0">
                <a:solidFill>
                  <a:srgbClr val="002060"/>
                </a:solidFill>
                <a:latin typeface="微软雅黑 Light" panose="020B0502040204020203" pitchFamily="34" charset="-122"/>
                <a:ea typeface="微软雅黑 Light" panose="020B0502040204020203" pitchFamily="34" charset="-122"/>
              </a:rPr>
              <a:t>0.5</a:t>
            </a:r>
            <a:r>
              <a:rPr lang="zh-CN" altLang="en-US" dirty="0">
                <a:solidFill>
                  <a:srgbClr val="002060"/>
                </a:solidFill>
                <a:latin typeface="微软雅黑 Light" panose="020B0502040204020203" pitchFamily="34" charset="-122"/>
                <a:ea typeface="微软雅黑 Light" panose="020B0502040204020203" pitchFamily="34" charset="-122"/>
              </a:rPr>
              <a:t>元），单位全部成本为</a:t>
            </a:r>
            <a:r>
              <a:rPr lang="en-US" altLang="zh-CN" dirty="0">
                <a:solidFill>
                  <a:srgbClr val="002060"/>
                </a:solidFill>
                <a:latin typeface="微软雅黑 Light" panose="020B0502040204020203" pitchFamily="34" charset="-122"/>
                <a:ea typeface="微软雅黑 Light" panose="020B0502040204020203" pitchFamily="34" charset="-122"/>
              </a:rPr>
              <a:t>1.5</a:t>
            </a:r>
            <a:r>
              <a:rPr lang="zh-CN" altLang="en-US" dirty="0">
                <a:solidFill>
                  <a:srgbClr val="002060"/>
                </a:solidFill>
                <a:latin typeface="微软雅黑 Light" panose="020B0502040204020203" pitchFamily="34" charset="-122"/>
                <a:ea typeface="微软雅黑 Light" panose="020B0502040204020203" pitchFamily="34" charset="-122"/>
              </a:rPr>
              <a:t>元，单位价格为</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元。现有人只愿以</a:t>
            </a:r>
            <a:r>
              <a:rPr lang="en-US" altLang="zh-CN" dirty="0">
                <a:solidFill>
                  <a:srgbClr val="002060"/>
                </a:solidFill>
                <a:latin typeface="微软雅黑 Light" panose="020B0502040204020203" pitchFamily="34" charset="-122"/>
                <a:ea typeface="微软雅黑 Light" panose="020B0502040204020203" pitchFamily="34" charset="-122"/>
              </a:rPr>
              <a:t>1.3</a:t>
            </a:r>
            <a:r>
              <a:rPr lang="zh-CN" altLang="en-US" dirty="0">
                <a:solidFill>
                  <a:srgbClr val="002060"/>
                </a:solidFill>
                <a:latin typeface="微软雅黑 Light" panose="020B0502040204020203" pitchFamily="34" charset="-122"/>
                <a:ea typeface="微软雅黑 Light" panose="020B0502040204020203" pitchFamily="34" charset="-122"/>
              </a:rPr>
              <a:t>元的价格订购</a:t>
            </a:r>
            <a:r>
              <a:rPr lang="en-US" altLang="zh-CN" dirty="0">
                <a:solidFill>
                  <a:srgbClr val="002060"/>
                </a:solidFill>
                <a:latin typeface="微软雅黑 Light" panose="020B0502040204020203" pitchFamily="34" charset="-122"/>
                <a:ea typeface="微软雅黑 Light" panose="020B0502040204020203" pitchFamily="34" charset="-122"/>
              </a:rPr>
              <a:t>400</a:t>
            </a:r>
            <a:r>
              <a:rPr lang="zh-CN" altLang="en-US" dirty="0">
                <a:solidFill>
                  <a:srgbClr val="002060"/>
                </a:solidFill>
                <a:latin typeface="微软雅黑 Light" panose="020B0502040204020203" pitchFamily="34" charset="-122"/>
                <a:ea typeface="微软雅黑 Light" panose="020B0502040204020203" pitchFamily="34" charset="-122"/>
              </a:rPr>
              <a:t>件，如企业生产能力有富余，是否应接受这笔订货</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在这里，</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元固定成本是沉没成本，因为它不受企业接受订货后产量增加的影响。增量成本为</a:t>
            </a:r>
            <a:r>
              <a:rPr lang="en-US" altLang="zh-CN" dirty="0">
                <a:solidFill>
                  <a:srgbClr val="002060"/>
                </a:solidFill>
                <a:latin typeface="微软雅黑 Light" panose="020B0502040204020203" pitchFamily="34" charset="-122"/>
                <a:ea typeface="微软雅黑 Light" panose="020B0502040204020203" pitchFamily="34" charset="-122"/>
              </a:rPr>
              <a:t>400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1.0×400</a:t>
            </a:r>
            <a:r>
              <a:rPr lang="zh-CN" altLang="en-US" dirty="0">
                <a:solidFill>
                  <a:srgbClr val="002060"/>
                </a:solidFill>
                <a:latin typeface="微软雅黑 Light" panose="020B0502040204020203" pitchFamily="34" charset="-122"/>
                <a:ea typeface="微软雅黑 Light" panose="020B0502040204020203" pitchFamily="34" charset="-122"/>
              </a:rPr>
              <a:t>），增量收入为</a:t>
            </a:r>
            <a:r>
              <a:rPr lang="en-US" altLang="zh-CN" dirty="0">
                <a:solidFill>
                  <a:srgbClr val="002060"/>
                </a:solidFill>
                <a:latin typeface="微软雅黑 Light" panose="020B0502040204020203" pitchFamily="34" charset="-122"/>
                <a:ea typeface="微软雅黑 Light" panose="020B0502040204020203" pitchFamily="34" charset="-122"/>
              </a:rPr>
              <a:t>520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1.3×400</a:t>
            </a:r>
            <a:r>
              <a:rPr lang="zh-CN" altLang="en-US" dirty="0">
                <a:solidFill>
                  <a:srgbClr val="002060"/>
                </a:solidFill>
                <a:latin typeface="微软雅黑 Light" panose="020B0502040204020203" pitchFamily="34" charset="-122"/>
                <a:ea typeface="微软雅黑 Light" panose="020B0502040204020203" pitchFamily="34" charset="-122"/>
              </a:rPr>
              <a:t>），增量收入大于增量成本</a:t>
            </a:r>
            <a:r>
              <a:rPr lang="en-US" altLang="zh-CN" dirty="0">
                <a:solidFill>
                  <a:srgbClr val="002060"/>
                </a:solidFill>
                <a:latin typeface="微软雅黑 Light" panose="020B0502040204020203" pitchFamily="34" charset="-122"/>
                <a:ea typeface="微软雅黑 Light" panose="020B0502040204020203" pitchFamily="34" charset="-122"/>
              </a:rPr>
              <a:t>120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520-400</a:t>
            </a:r>
            <a:r>
              <a:rPr lang="zh-CN" altLang="en-US" dirty="0">
                <a:solidFill>
                  <a:srgbClr val="002060"/>
                </a:solidFill>
                <a:latin typeface="微软雅黑 Light" panose="020B0502040204020203" pitchFamily="34" charset="-122"/>
                <a:ea typeface="微软雅黑 Light" panose="020B0502040204020203" pitchFamily="34" charset="-122"/>
              </a:rPr>
              <a:t>），说明可接受这笔订货，因为这可使企业增加利润</a:t>
            </a:r>
            <a:r>
              <a:rPr lang="en-US" altLang="zh-CN" dirty="0">
                <a:solidFill>
                  <a:srgbClr val="002060"/>
                </a:solidFill>
                <a:latin typeface="微软雅黑 Light" panose="020B0502040204020203" pitchFamily="34" charset="-122"/>
                <a:ea typeface="微软雅黑 Light" panose="020B0502040204020203" pitchFamily="34" charset="-122"/>
              </a:rPr>
              <a:t>120</a:t>
            </a:r>
            <a:r>
              <a:rPr lang="zh-CN" altLang="en-US" dirty="0">
                <a:solidFill>
                  <a:srgbClr val="002060"/>
                </a:solidFill>
                <a:latin typeface="微软雅黑 Light" panose="020B0502040204020203" pitchFamily="34" charset="-122"/>
                <a:ea typeface="微软雅黑 Light" panose="020B0502040204020203" pitchFamily="34" charset="-122"/>
              </a:rPr>
              <a:t>元，尽管</a:t>
            </a:r>
            <a:r>
              <a:rPr lang="en-US" altLang="zh-CN" dirty="0">
                <a:solidFill>
                  <a:srgbClr val="002060"/>
                </a:solidFill>
                <a:latin typeface="微软雅黑 Light" panose="020B0502040204020203" pitchFamily="34" charset="-122"/>
                <a:ea typeface="微软雅黑 Light" panose="020B0502040204020203" pitchFamily="34" charset="-122"/>
              </a:rPr>
              <a:t>1.3</a:t>
            </a:r>
            <a:r>
              <a:rPr lang="zh-CN" altLang="en-US" dirty="0">
                <a:solidFill>
                  <a:srgbClr val="002060"/>
                </a:solidFill>
                <a:latin typeface="微软雅黑 Light" panose="020B0502040204020203" pitchFamily="34" charset="-122"/>
                <a:ea typeface="微软雅黑 Light" panose="020B0502040204020203" pitchFamily="34" charset="-122"/>
              </a:rPr>
              <a:t>元的价格低于产品的全部成本</a:t>
            </a:r>
            <a:r>
              <a:rPr lang="en-US" altLang="zh-CN" dirty="0">
                <a:solidFill>
                  <a:srgbClr val="002060"/>
                </a:solidFill>
                <a:latin typeface="微软雅黑 Light" panose="020B0502040204020203" pitchFamily="34" charset="-122"/>
                <a:ea typeface="微软雅黑 Light" panose="020B0502040204020203" pitchFamily="34" charset="-122"/>
              </a:rPr>
              <a:t>1.5</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管理决策中几个重要的成本概念</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边际成本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边际成本是指在一定产量水平上，产量增加一单位，给总的成本带来的变化（</a:t>
            </a:r>
            <a:r>
              <a:rPr lang="en-US" altLang="zh-CN" sz="2000" b="1" i="1" dirty="0">
                <a:solidFill>
                  <a:srgbClr val="002060"/>
                </a:solidFill>
                <a:latin typeface="微软雅黑 Light" panose="020B0502040204020203" pitchFamily="34" charset="-122"/>
                <a:ea typeface="微软雅黑 Light" panose="020B0502040204020203" pitchFamily="34" charset="-122"/>
              </a:rPr>
              <a:t>MC</a:t>
            </a:r>
            <a:r>
              <a:rPr lang="en-US" altLang="zh-CN" sz="2000" b="1" dirty="0">
                <a:solidFill>
                  <a:srgbClr val="002060"/>
                </a:solidFill>
                <a:latin typeface="微软雅黑 Light" panose="020B0502040204020203" pitchFamily="34" charset="-122"/>
                <a:ea typeface="微软雅黑 Light" panose="020B0502040204020203" pitchFamily="34" charset="-122"/>
              </a:rPr>
              <a:t>=Δ</a:t>
            </a:r>
            <a:r>
              <a:rPr lang="en-US" altLang="zh-CN" sz="2000" b="1" i="1" dirty="0">
                <a:solidFill>
                  <a:srgbClr val="002060"/>
                </a:solidFill>
                <a:latin typeface="微软雅黑 Light" panose="020B0502040204020203" pitchFamily="34" charset="-122"/>
                <a:ea typeface="微软雅黑 Light" panose="020B0502040204020203" pitchFamily="34" charset="-122"/>
              </a:rPr>
              <a:t>TC</a:t>
            </a:r>
            <a:r>
              <a:rPr lang="en-US" altLang="zh-CN" sz="2000" b="1" dirty="0">
                <a:solidFill>
                  <a:srgbClr val="002060"/>
                </a:solidFill>
                <a:latin typeface="微软雅黑 Light" panose="020B0502040204020203" pitchFamily="34" charset="-122"/>
                <a:ea typeface="微软雅黑 Light" panose="020B0502040204020203" pitchFamily="34" charset="-122"/>
              </a:rPr>
              <a:t>/Δ</a:t>
            </a:r>
            <a:r>
              <a:rPr lang="en-US" altLang="zh-CN" sz="2000" b="1" i="1" dirty="0">
                <a:solidFill>
                  <a:srgbClr val="002060"/>
                </a:solidFill>
                <a:latin typeface="微软雅黑 Light" panose="020B0502040204020203" pitchFamily="34" charset="-122"/>
                <a:ea typeface="微软雅黑 Light" panose="020B0502040204020203" pitchFamily="34" charset="-122"/>
              </a:rPr>
              <a:t>Q</a:t>
            </a:r>
            <a:r>
              <a:rPr lang="zh-CN" altLang="zh-CN" sz="2000" b="1" dirty="0">
                <a:solidFill>
                  <a:srgbClr val="002060"/>
                </a:solidFill>
                <a:latin typeface="微软雅黑 Light" panose="020B0502040204020203" pitchFamily="34" charset="-122"/>
                <a:ea typeface="微软雅黑 Light" panose="020B0502040204020203" pitchFamily="34" charset="-122"/>
              </a:rPr>
              <a:t>）。</a:t>
            </a:r>
            <a:endParaRPr lang="zh-CN" altLang="en-US" sz="24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表格 3"/>
          <p:cNvGraphicFramePr>
            <a:graphicFrameLocks noGrp="1"/>
          </p:cNvGraphicFramePr>
          <p:nvPr/>
        </p:nvGraphicFramePr>
        <p:xfrm>
          <a:off x="858890" y="3470071"/>
          <a:ext cx="10515600" cy="1937952"/>
        </p:xfrm>
        <a:graphic>
          <a:graphicData uri="http://schemas.openxmlformats.org/drawingml/2006/table">
            <a:tbl>
              <a:tblPr firstRow="1" firstCol="1" bandRow="1">
                <a:tableStyleId>{5C22544A-7EE6-4342-B048-85BDC9FD1C3A}</a:tableStyleId>
              </a:tblPr>
              <a:tblGrid>
                <a:gridCol w="3455496"/>
                <a:gridCol w="3455496"/>
                <a:gridCol w="3604608"/>
              </a:tblGrid>
              <a:tr h="322992">
                <a:tc>
                  <a:txBody>
                    <a:bodyPr/>
                    <a:lstStyle/>
                    <a:p>
                      <a:pPr algn="ctr">
                        <a:lnSpc>
                          <a:spcPct val="100000"/>
                        </a:lnSpc>
                        <a:spcAft>
                          <a:spcPts val="0"/>
                        </a:spcAft>
                      </a:pPr>
                      <a:r>
                        <a:rPr lang="zh-CN" sz="1400">
                          <a:effectLst/>
                        </a:rPr>
                        <a:t>产量（</a:t>
                      </a:r>
                      <a:r>
                        <a:rPr lang="en-US" sz="1400">
                          <a:effectLst/>
                        </a:rPr>
                        <a:t>Q</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总成本（</a:t>
                      </a:r>
                      <a:r>
                        <a:rPr lang="en-US" sz="1400">
                          <a:effectLst/>
                        </a:rPr>
                        <a:t>TC</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边际成本（</a:t>
                      </a:r>
                      <a:r>
                        <a:rPr lang="en-US" sz="1400">
                          <a:effectLst/>
                        </a:rPr>
                        <a:t>MC</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22992">
                <a:tc>
                  <a:txBody>
                    <a:bodyPr/>
                    <a:lstStyle/>
                    <a:p>
                      <a:pPr algn="ctr">
                        <a:lnSpc>
                          <a:spcPct val="100000"/>
                        </a:lnSpc>
                        <a:spcAft>
                          <a:spcPts val="0"/>
                        </a:spcAft>
                      </a:pPr>
                      <a:r>
                        <a:rPr lang="en-US" sz="1400">
                          <a:effectLst/>
                        </a:rPr>
                        <a:t>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22992">
                <a:tc>
                  <a:txBody>
                    <a:bodyPr/>
                    <a:lstStyle/>
                    <a:p>
                      <a:pPr algn="ctr">
                        <a:lnSpc>
                          <a:spcPct val="100000"/>
                        </a:lnSpc>
                        <a:spcAft>
                          <a:spcPts val="0"/>
                        </a:spcAft>
                      </a:pPr>
                      <a:r>
                        <a:rPr lang="en-US" sz="1400">
                          <a:effectLst/>
                        </a:rPr>
                        <a:t>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22992">
                <a:tc>
                  <a:txBody>
                    <a:bodyPr/>
                    <a:lstStyle/>
                    <a:p>
                      <a:pPr algn="ctr">
                        <a:lnSpc>
                          <a:spcPct val="100000"/>
                        </a:lnSpc>
                        <a:spcAft>
                          <a:spcPts val="0"/>
                        </a:spcAft>
                      </a:pPr>
                      <a:r>
                        <a:rPr lang="en-US" sz="1400">
                          <a:effectLst/>
                        </a:rPr>
                        <a:t>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22992">
                <a:tc>
                  <a:txBody>
                    <a:bodyPr/>
                    <a:lstStyle/>
                    <a:p>
                      <a:pPr algn="ctr">
                        <a:lnSpc>
                          <a:spcPct val="100000"/>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22992">
                <a:tc>
                  <a:txBody>
                    <a:bodyPr/>
                    <a:lstStyle/>
                    <a:p>
                      <a:pPr algn="ctr">
                        <a:lnSpc>
                          <a:spcPct val="100000"/>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管理决策中几个重要的成本概念</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五、变动成本和固定</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变动成本是指企业在可变投入要素上的支出，是随产量的变化而变化的成本。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固定成本是指企业在固定投入要素上的支出，是不受产量变化影响的成本。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798559"/>
            <a:ext cx="2313254" cy="646331"/>
          </a:xfrm>
          <a:prstGeom prst="rect">
            <a:avLst/>
          </a:prstGeom>
          <a:noFill/>
        </p:spPr>
        <p:txBody>
          <a:bodyPr wrap="square" rtlCol="0">
            <a:spAutoFit/>
          </a:bodyPr>
          <a:lstStyle/>
          <a:p>
            <a:pPr algn="ctr"/>
            <a:r>
              <a:rPr lang="zh-CN" altLang="en-US" dirty="0"/>
              <a:t>管理决策中几个重要的成本概念</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41264"/>
            <a:ext cx="2313254" cy="369332"/>
          </a:xfrm>
          <a:prstGeom prst="rect">
            <a:avLst/>
          </a:prstGeom>
          <a:noFill/>
        </p:spPr>
        <p:txBody>
          <a:bodyPr wrap="square" rtlCol="0">
            <a:spAutoFit/>
          </a:bodyPr>
          <a:lstStyle/>
          <a:p>
            <a:pPr algn="ctr"/>
            <a:r>
              <a:rPr lang="zh-CN" altLang="en-US" dirty="0"/>
              <a:t>成本函数</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891451"/>
            <a:ext cx="2313254" cy="369332"/>
          </a:xfrm>
          <a:prstGeom prst="rect">
            <a:avLst/>
          </a:prstGeom>
          <a:noFill/>
        </p:spPr>
        <p:txBody>
          <a:bodyPr wrap="square" rtlCol="0">
            <a:spAutoFit/>
          </a:bodyPr>
          <a:lstStyle/>
          <a:p>
            <a:pPr algn="ctr"/>
            <a:r>
              <a:rPr lang="zh-CN" altLang="zh-CN" dirty="0"/>
              <a:t>规模经济和范围经济</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贡献分析法及其应用</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盈亏分界点分析法及其应用</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经营杠杆</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成本函数的</a:t>
            </a:r>
            <a:r>
              <a:rPr lang="zh-CN" altLang="zh-CN" dirty="0" smtClean="0"/>
              <a:t>估计</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一、成本函数与</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生产函数</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规模收益不变条件下的生产函数和成本函数</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5-1.EPS" descr="id:2147511381;FounderCES"/>
          <p:cNvPicPr>
            <a:picLocks noChangeAspect="1"/>
          </p:cNvPicPr>
          <p:nvPr/>
        </p:nvPicPr>
        <p:blipFill>
          <a:blip r:embed="rId1">
            <a:duotone>
              <a:schemeClr val="accent1">
                <a:shade val="45000"/>
                <a:satMod val="135000"/>
              </a:schemeClr>
              <a:prstClr val="white"/>
            </a:duotone>
          </a:blip>
          <a:stretch>
            <a:fillRect/>
          </a:stretch>
        </p:blipFill>
        <p:spPr>
          <a:xfrm>
            <a:off x="4487597" y="3219223"/>
            <a:ext cx="3258185" cy="138620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一、成本函数与</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生产函数</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规模收益递增条件下的生产函数和成本函数</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6" name="5-2.EPS" descr="id:2147511388;FounderCES"/>
          <p:cNvPicPr>
            <a:picLocks noChangeAspect="1"/>
          </p:cNvPicPr>
          <p:nvPr/>
        </p:nvPicPr>
        <p:blipFill>
          <a:blip r:embed="rId1">
            <a:duotone>
              <a:schemeClr val="accent1">
                <a:shade val="45000"/>
                <a:satMod val="135000"/>
              </a:schemeClr>
              <a:prstClr val="white"/>
            </a:duotone>
          </a:blip>
          <a:stretch>
            <a:fillRect/>
          </a:stretch>
        </p:blipFill>
        <p:spPr>
          <a:xfrm>
            <a:off x="4533317" y="3235959"/>
            <a:ext cx="3166745" cy="138620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一、成本函数与</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生产函数</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规模收益递减条件下的生产函数和成本函数</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6" name="5-3.EPS" descr="id:2147511395;FounderCES"/>
          <p:cNvPicPr>
            <a:picLocks noChangeAspect="1"/>
          </p:cNvPicPr>
          <p:nvPr/>
        </p:nvPicPr>
        <p:blipFill>
          <a:blip r:embed="rId1">
            <a:duotone>
              <a:schemeClr val="accent1">
                <a:shade val="45000"/>
                <a:satMod val="135000"/>
              </a:schemeClr>
              <a:prstClr val="white"/>
            </a:duotone>
          </a:blip>
          <a:stretch>
            <a:fillRect/>
          </a:stretch>
        </p:blipFill>
        <p:spPr>
          <a:xfrm>
            <a:off x="4533317" y="3121660"/>
            <a:ext cx="3166745" cy="138620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二、短期成本函数与长期成本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函数</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短期是指此期间很短，以至于在诸种投入要素中至少有一种或若干投入要素的数量固定不变，故短期成本中有固定成本。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长期是指此期间很长，以至于所有的投入要素的数量都是可变的。故长期成本都是变动成本。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7" y="1800824"/>
            <a:ext cx="6448954"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三、短期成本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短期成本函数可以表示为以产量为横轴、以成本为纵轴的坐标图上的短期成本曲线，分为总变动成本、平均变动成本、总固定成本、平均固定成本、总成本、平均成本和边际成本等。</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5-4.EPS" descr="id:2147511418;FounderCES"/>
          <p:cNvPicPr>
            <a:picLocks noChangeAspect="1"/>
          </p:cNvPicPr>
          <p:nvPr/>
        </p:nvPicPr>
        <p:blipFill>
          <a:blip r:embed="rId1">
            <a:duotone>
              <a:schemeClr val="accent1">
                <a:shade val="45000"/>
                <a:satMod val="135000"/>
              </a:schemeClr>
              <a:prstClr val="white"/>
            </a:duotone>
          </a:blip>
          <a:stretch>
            <a:fillRect/>
          </a:stretch>
        </p:blipFill>
        <p:spPr>
          <a:xfrm>
            <a:off x="7109460" y="1800824"/>
            <a:ext cx="3916680" cy="427291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三、短期成本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总变动</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成本</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总变动成本是指企业在可变投入要素上支出的全部费用。它的曲线的形状是由企业的总产量曲线的形状决定的。</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当产量较小时，成本曲线向左上方凸出，说明总变动成本的增长慢于产量的增长。当产量较大时，成本曲线向右下方凸出，说明总变动成本的增长快于产量的</a:t>
            </a:r>
            <a:r>
              <a:rPr lang="zh-CN" altLang="en-US" b="1" dirty="0" smtClean="0">
                <a:solidFill>
                  <a:srgbClr val="0070C0"/>
                </a:solidFill>
                <a:latin typeface="微软雅黑 Light" panose="020B0502040204020203" pitchFamily="34" charset="-122"/>
                <a:ea typeface="微软雅黑 Light" panose="020B0502040204020203" pitchFamily="34" charset="-122"/>
              </a:rPr>
              <a:t>增长。</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6" name="5-5.EPS" descr="id:2147511433;FounderCES"/>
          <p:cNvPicPr>
            <a:picLocks noChangeAspect="1"/>
          </p:cNvPicPr>
          <p:nvPr/>
        </p:nvPicPr>
        <p:blipFill>
          <a:blip r:embed="rId1">
            <a:duotone>
              <a:schemeClr val="accent1">
                <a:shade val="45000"/>
                <a:satMod val="135000"/>
              </a:schemeClr>
              <a:prstClr val="white"/>
            </a:duotone>
          </a:blip>
          <a:stretch>
            <a:fillRect/>
          </a:stretch>
        </p:blipFill>
        <p:spPr>
          <a:xfrm>
            <a:off x="2900045" y="4862337"/>
            <a:ext cx="3020060" cy="1444625"/>
          </a:xfrm>
          <a:prstGeom prst="rect">
            <a:avLst/>
          </a:prstGeom>
        </p:spPr>
      </p:pic>
      <p:pic>
        <p:nvPicPr>
          <p:cNvPr id="7" name="5-6.EPS" descr="id:2147511440;FounderCES"/>
          <p:cNvPicPr>
            <a:picLocks noChangeAspect="1"/>
          </p:cNvPicPr>
          <p:nvPr/>
        </p:nvPicPr>
        <p:blipFill>
          <a:blip r:embed="rId2">
            <a:duotone>
              <a:schemeClr val="accent1">
                <a:shade val="45000"/>
                <a:satMod val="135000"/>
              </a:schemeClr>
              <a:prstClr val="white"/>
            </a:duotone>
          </a:blip>
          <a:stretch>
            <a:fillRect/>
          </a:stretch>
        </p:blipFill>
        <p:spPr>
          <a:xfrm>
            <a:off x="7529513" y="4675011"/>
            <a:ext cx="2133600" cy="181927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三、短期成本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总固定成本和总</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成本</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因为固定成本是不随产量变化而变化的，所以总固定成本（</a:t>
            </a:r>
            <a:r>
              <a:rPr lang="en-US" altLang="zh-CN" b="1" i="1" dirty="0">
                <a:solidFill>
                  <a:srgbClr val="0070C0"/>
                </a:solidFill>
                <a:latin typeface="微软雅黑 Light" panose="020B0502040204020203" pitchFamily="34" charset="-122"/>
                <a:ea typeface="微软雅黑 Light" panose="020B0502040204020203" pitchFamily="34" charset="-122"/>
              </a:rPr>
              <a:t>TFC</a:t>
            </a:r>
            <a:r>
              <a:rPr lang="zh-CN" altLang="en-US" b="1" dirty="0">
                <a:solidFill>
                  <a:srgbClr val="0070C0"/>
                </a:solidFill>
                <a:latin typeface="微软雅黑 Light" panose="020B0502040204020203" pitchFamily="34" charset="-122"/>
                <a:ea typeface="微软雅黑 Light" panose="020B0502040204020203" pitchFamily="34" charset="-122"/>
              </a:rPr>
              <a:t>）曲线是一条平行于横轴的直线。</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因为总成本</a:t>
            </a:r>
            <a:r>
              <a:rPr lang="zh-CN" altLang="en-US" b="1" dirty="0" smtClean="0">
                <a:solidFill>
                  <a:srgbClr val="0070C0"/>
                </a:solidFill>
                <a:latin typeface="微软雅黑 Light" panose="020B0502040204020203" pitchFamily="34" charset="-122"/>
                <a:ea typeface="微软雅黑 Light" panose="020B0502040204020203" pitchFamily="34" charset="-122"/>
              </a:rPr>
              <a:t>（</a:t>
            </a:r>
            <a:r>
              <a:rPr lang="en-US" altLang="zh-CN" b="1" i="1" dirty="0" smtClean="0">
                <a:solidFill>
                  <a:srgbClr val="0070C0"/>
                </a:solidFill>
                <a:latin typeface="微软雅黑 Light" panose="020B0502040204020203" pitchFamily="34" charset="-122"/>
                <a:ea typeface="微软雅黑 Light" panose="020B0502040204020203" pitchFamily="34" charset="-122"/>
              </a:rPr>
              <a:t>TC</a:t>
            </a:r>
            <a:r>
              <a:rPr lang="zh-CN" altLang="en-US" b="1" dirty="0" smtClean="0">
                <a:solidFill>
                  <a:srgbClr val="0070C0"/>
                </a:solidFill>
                <a:latin typeface="微软雅黑 Light" panose="020B0502040204020203" pitchFamily="34" charset="-122"/>
                <a:ea typeface="微软雅黑 Light" panose="020B0502040204020203" pitchFamily="34" charset="-122"/>
              </a:rPr>
              <a:t>）</a:t>
            </a:r>
            <a:r>
              <a:rPr lang="zh-CN" altLang="en-US" b="1" dirty="0">
                <a:solidFill>
                  <a:srgbClr val="0070C0"/>
                </a:solidFill>
                <a:latin typeface="微软雅黑 Light" panose="020B0502040204020203" pitchFamily="34" charset="-122"/>
                <a:ea typeface="微软雅黑 Light" panose="020B0502040204020203" pitchFamily="34" charset="-122"/>
              </a:rPr>
              <a:t>等于总变动成本加总固定成本（</a:t>
            </a:r>
            <a:r>
              <a:rPr lang="en-US" altLang="zh-CN" b="1" i="1" dirty="0">
                <a:solidFill>
                  <a:srgbClr val="0070C0"/>
                </a:solidFill>
                <a:latin typeface="微软雅黑 Light" panose="020B0502040204020203" pitchFamily="34" charset="-122"/>
                <a:ea typeface="微软雅黑 Light" panose="020B0502040204020203" pitchFamily="34" charset="-122"/>
              </a:rPr>
              <a:t>TC</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TVC</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TFC</a:t>
            </a:r>
            <a:r>
              <a:rPr lang="zh-CN" altLang="en-US" b="1" dirty="0">
                <a:solidFill>
                  <a:srgbClr val="0070C0"/>
                </a:solidFill>
                <a:latin typeface="微软雅黑 Light" panose="020B0502040204020203" pitchFamily="34" charset="-122"/>
                <a:ea typeface="微软雅黑 Light" panose="020B0502040204020203" pitchFamily="34" charset="-122"/>
              </a:rPr>
              <a:t>），所以总固定成本曲线与总变动成本曲线垂直相加就得出总成本曲线。</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三、短期成本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平均固定成本、平均变动成本和平均</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成本</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因为平均固定成本（</a:t>
            </a:r>
            <a:r>
              <a:rPr lang="en-US" altLang="zh-CN" b="1" i="1" dirty="0">
                <a:solidFill>
                  <a:srgbClr val="0070C0"/>
                </a:solidFill>
                <a:latin typeface="微软雅黑 Light" panose="020B0502040204020203" pitchFamily="34" charset="-122"/>
                <a:ea typeface="微软雅黑 Light" panose="020B0502040204020203" pitchFamily="34" charset="-122"/>
              </a:rPr>
              <a:t>AFC</a:t>
            </a:r>
            <a:r>
              <a:rPr lang="zh-CN" altLang="en-US" b="1" dirty="0">
                <a:solidFill>
                  <a:srgbClr val="0070C0"/>
                </a:solidFill>
                <a:latin typeface="微软雅黑 Light" panose="020B0502040204020203" pitchFamily="34" charset="-122"/>
                <a:ea typeface="微软雅黑 Light" panose="020B0502040204020203" pitchFamily="34" charset="-122"/>
              </a:rPr>
              <a:t>）等于总固定成本除以产量（</a:t>
            </a:r>
            <a:r>
              <a:rPr lang="en-US" altLang="zh-CN" b="1" i="1" dirty="0">
                <a:solidFill>
                  <a:srgbClr val="0070C0"/>
                </a:solidFill>
                <a:latin typeface="微软雅黑 Light" panose="020B0502040204020203" pitchFamily="34" charset="-122"/>
                <a:ea typeface="微软雅黑 Light" panose="020B0502040204020203" pitchFamily="34" charset="-122"/>
              </a:rPr>
              <a:t>AFC</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TFC</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Q</a:t>
            </a:r>
            <a:r>
              <a:rPr lang="zh-CN" altLang="en-US" b="1" dirty="0">
                <a:solidFill>
                  <a:srgbClr val="0070C0"/>
                </a:solidFill>
                <a:latin typeface="微软雅黑 Light" panose="020B0502040204020203" pitchFamily="34" charset="-122"/>
                <a:ea typeface="微软雅黑 Light" panose="020B0502040204020203" pitchFamily="34" charset="-122"/>
              </a:rPr>
              <a:t>），所以它随产量的增加而递减，它的曲线由左上方向右下方伸展，渐渐与横轴接近。</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平均变动成本在最低点以前呈下降趋势，在最低点以后则呈上升趋势，所以平均变动成本曲线呈</a:t>
            </a:r>
            <a:r>
              <a:rPr lang="en-US" altLang="zh-CN" b="1" dirty="0">
                <a:solidFill>
                  <a:srgbClr val="0070C0"/>
                </a:solidFill>
                <a:latin typeface="微软雅黑 Light" panose="020B0502040204020203" pitchFamily="34" charset="-122"/>
                <a:ea typeface="微软雅黑 Light" panose="020B0502040204020203" pitchFamily="34" charset="-122"/>
              </a:rPr>
              <a:t>U</a:t>
            </a:r>
            <a:r>
              <a:rPr lang="zh-CN" altLang="en-US" b="1" dirty="0">
                <a:solidFill>
                  <a:srgbClr val="0070C0"/>
                </a:solidFill>
                <a:latin typeface="微软雅黑 Light" panose="020B0502040204020203" pitchFamily="34" charset="-122"/>
                <a:ea typeface="微软雅黑 Light" panose="020B0502040204020203" pitchFamily="34" charset="-122"/>
              </a:rPr>
              <a:t>形。</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三、短期成本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4.</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边际成本</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某产量水平上的边际成本（</a:t>
            </a:r>
            <a:r>
              <a:rPr lang="en-US" altLang="zh-CN" b="1" i="1" dirty="0">
                <a:solidFill>
                  <a:srgbClr val="0070C0"/>
                </a:solidFill>
                <a:latin typeface="微软雅黑 Light" panose="020B0502040204020203" pitchFamily="34" charset="-122"/>
                <a:ea typeface="微软雅黑 Light" panose="020B0502040204020203" pitchFamily="34" charset="-122"/>
              </a:rPr>
              <a:t>MC</a:t>
            </a:r>
            <a:r>
              <a:rPr lang="zh-CN" altLang="en-US" b="1" dirty="0">
                <a:solidFill>
                  <a:srgbClr val="0070C0"/>
                </a:solidFill>
                <a:latin typeface="微软雅黑 Light" panose="020B0502040204020203" pitchFamily="34" charset="-122"/>
                <a:ea typeface="微软雅黑 Light" panose="020B0502040204020203" pitchFamily="34" charset="-122"/>
              </a:rPr>
              <a:t>）等于总成本曲线上该点切线的斜率。因为总成本曲线的斜率先由大变小，后由小变大，所以边际成本曲线也呈</a:t>
            </a:r>
            <a:r>
              <a:rPr lang="en-US" altLang="zh-CN" b="1" dirty="0">
                <a:solidFill>
                  <a:srgbClr val="0070C0"/>
                </a:solidFill>
                <a:latin typeface="微软雅黑 Light" panose="020B0502040204020203" pitchFamily="34" charset="-122"/>
                <a:ea typeface="微软雅黑 Light" panose="020B0502040204020203" pitchFamily="34" charset="-122"/>
              </a:rPr>
              <a:t>U</a:t>
            </a:r>
            <a:r>
              <a:rPr lang="zh-CN" altLang="en-US" b="1" dirty="0">
                <a:solidFill>
                  <a:srgbClr val="0070C0"/>
                </a:solidFill>
                <a:latin typeface="微软雅黑 Light" panose="020B0502040204020203" pitchFamily="34" charset="-122"/>
                <a:ea typeface="微软雅黑 Light" panose="020B0502040204020203" pitchFamily="34" charset="-122"/>
              </a:rPr>
              <a:t>形，其最低点处于总成本曲线上的拐点，因为拐点的斜率最小。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三、短期成本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5.</a:t>
            </a:r>
            <a:r>
              <a:rPr lang="zh-CN" altLang="en-US" sz="2000" b="1" dirty="0">
                <a:solidFill>
                  <a:srgbClr val="002060"/>
                </a:solidFill>
                <a:latin typeface="微软雅黑 Light" panose="020B0502040204020203" pitchFamily="34" charset="-122"/>
                <a:ea typeface="微软雅黑 Light" panose="020B0502040204020203" pitchFamily="34" charset="-122"/>
              </a:rPr>
              <a:t>成本曲线与产量曲线的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关系</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平均产量曲线和边际产量曲线都是向上凸出的，平均变动成本曲线和边际成本曲线则都是向下凸出的，两种曲线凸出的方向相反。</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平均产量最高时的</a:t>
            </a:r>
            <a:r>
              <a:rPr lang="zh-CN" altLang="en-US" b="1" dirty="0" smtClean="0">
                <a:solidFill>
                  <a:srgbClr val="0070C0"/>
                </a:solidFill>
                <a:latin typeface="微软雅黑 Light" panose="020B0502040204020203" pitchFamily="34" charset="-122"/>
                <a:ea typeface="微软雅黑 Light" panose="020B0502040204020203" pitchFamily="34" charset="-122"/>
              </a:rPr>
              <a:t>产量恰好</a:t>
            </a:r>
            <a:r>
              <a:rPr lang="zh-CN" altLang="en-US" b="1" dirty="0">
                <a:solidFill>
                  <a:srgbClr val="0070C0"/>
                </a:solidFill>
                <a:latin typeface="微软雅黑 Light" panose="020B0502040204020203" pitchFamily="34" charset="-122"/>
                <a:ea typeface="微软雅黑 Light" panose="020B0502040204020203" pitchFamily="34" charset="-122"/>
              </a:rPr>
              <a:t>是平均变动成本最低时的产量，边际产量最高时的</a:t>
            </a:r>
            <a:r>
              <a:rPr lang="zh-CN" altLang="en-US" b="1" dirty="0" smtClean="0">
                <a:solidFill>
                  <a:srgbClr val="0070C0"/>
                </a:solidFill>
                <a:latin typeface="微软雅黑 Light" panose="020B0502040204020203" pitchFamily="34" charset="-122"/>
                <a:ea typeface="微软雅黑 Light" panose="020B0502040204020203" pitchFamily="34" charset="-122"/>
              </a:rPr>
              <a:t>产量又</a:t>
            </a:r>
            <a:r>
              <a:rPr lang="zh-CN" altLang="en-US" b="1" dirty="0">
                <a:solidFill>
                  <a:srgbClr val="0070C0"/>
                </a:solidFill>
                <a:latin typeface="微软雅黑 Light" panose="020B0502040204020203" pitchFamily="34" charset="-122"/>
                <a:ea typeface="微软雅黑 Light" panose="020B0502040204020203" pitchFamily="34" charset="-122"/>
              </a:rPr>
              <a:t>恰好是边际成本最低时的产量。</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这说明在平均产量和平均变动成本之间，以及边际产量和边际成本之间存在负相关关系，即前者越高，后者就越低。</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四、长期成本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长期总成本</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曲线</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长期总成本曲线（</a:t>
            </a:r>
            <a:r>
              <a:rPr lang="en-US" altLang="zh-CN" b="1" i="1" dirty="0">
                <a:solidFill>
                  <a:srgbClr val="0070C0"/>
                </a:solidFill>
                <a:latin typeface="微软雅黑 Light" panose="020B0502040204020203" pitchFamily="34" charset="-122"/>
                <a:ea typeface="微软雅黑 Light" panose="020B0502040204020203" pitchFamily="34" charset="-122"/>
              </a:rPr>
              <a:t>LTC</a:t>
            </a:r>
            <a:r>
              <a:rPr lang="zh-CN" altLang="en-US" b="1" dirty="0">
                <a:solidFill>
                  <a:srgbClr val="0070C0"/>
                </a:solidFill>
                <a:latin typeface="微软雅黑 Light" panose="020B0502040204020203" pitchFamily="34" charset="-122"/>
                <a:ea typeface="微软雅黑 Light" panose="020B0502040204020203" pitchFamily="34" charset="-122"/>
              </a:rPr>
              <a:t>）说明，如果企业能够选择最优企业规模，在各个产量水平上可能的最低的总成本是多少。</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4" name="5-8.EPS" descr="id:2147511523;FounderCES"/>
          <p:cNvPicPr>
            <a:picLocks noChangeAspect="1"/>
          </p:cNvPicPr>
          <p:nvPr/>
        </p:nvPicPr>
        <p:blipFill>
          <a:blip r:embed="rId1">
            <a:duotone>
              <a:schemeClr val="accent1">
                <a:shade val="45000"/>
                <a:satMod val="135000"/>
              </a:schemeClr>
              <a:prstClr val="white"/>
            </a:duotone>
          </a:blip>
          <a:stretch>
            <a:fillRect/>
          </a:stretch>
        </p:blipFill>
        <p:spPr>
          <a:xfrm>
            <a:off x="5059097" y="3695382"/>
            <a:ext cx="2115185" cy="172466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四、长期成本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长期平均成本</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曲线</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长期平均成本曲线（</a:t>
            </a:r>
            <a:r>
              <a:rPr lang="en-US" altLang="zh-CN" b="1" i="1" dirty="0">
                <a:solidFill>
                  <a:srgbClr val="0070C0"/>
                </a:solidFill>
                <a:latin typeface="微软雅黑 Light" panose="020B0502040204020203" pitchFamily="34" charset="-122"/>
                <a:ea typeface="微软雅黑 Light" panose="020B0502040204020203" pitchFamily="34" charset="-122"/>
              </a:rPr>
              <a:t>LAC</a:t>
            </a:r>
            <a:r>
              <a:rPr lang="zh-CN" altLang="en-US" b="1" dirty="0">
                <a:solidFill>
                  <a:srgbClr val="0070C0"/>
                </a:solidFill>
                <a:latin typeface="微软雅黑 Light" panose="020B0502040204020203" pitchFamily="34" charset="-122"/>
                <a:ea typeface="微软雅黑 Light" panose="020B0502040204020203" pitchFamily="34" charset="-122"/>
              </a:rPr>
              <a:t>）说明，如果企业能够自由选择最优规模，在各个产量水平上可能的最低平均成本是多少。</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5-9.EPS" descr="id:2147511546;FounderCES"/>
          <p:cNvPicPr>
            <a:picLocks noChangeAspect="1"/>
          </p:cNvPicPr>
          <p:nvPr/>
        </p:nvPicPr>
        <p:blipFill>
          <a:blip r:embed="rId1">
            <a:duotone>
              <a:schemeClr val="accent1">
                <a:shade val="45000"/>
                <a:satMod val="135000"/>
              </a:schemeClr>
              <a:prstClr val="white"/>
            </a:duotone>
          </a:blip>
          <a:stretch>
            <a:fillRect/>
          </a:stretch>
        </p:blipFill>
        <p:spPr>
          <a:xfrm>
            <a:off x="2904172" y="4430712"/>
            <a:ext cx="2383155" cy="1282700"/>
          </a:xfrm>
          <a:prstGeom prst="rect">
            <a:avLst/>
          </a:prstGeom>
        </p:spPr>
      </p:pic>
      <p:pic>
        <p:nvPicPr>
          <p:cNvPr id="7" name="5-10.EPS" descr="id:2147511553;FounderCES"/>
          <p:cNvPicPr>
            <a:picLocks noChangeAspect="1"/>
          </p:cNvPicPr>
          <p:nvPr/>
        </p:nvPicPr>
        <p:blipFill>
          <a:blip r:embed="rId2">
            <a:duotone>
              <a:schemeClr val="accent1">
                <a:shade val="45000"/>
                <a:satMod val="135000"/>
              </a:schemeClr>
              <a:prstClr val="white"/>
            </a:duotone>
          </a:blip>
          <a:stretch>
            <a:fillRect/>
          </a:stretch>
        </p:blipFill>
        <p:spPr>
          <a:xfrm>
            <a:off x="6910070" y="4003992"/>
            <a:ext cx="2258060" cy="170942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四、长期成本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长期边际成本</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曲线</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长期边际成本（</a:t>
            </a:r>
            <a:r>
              <a:rPr lang="en-US" altLang="zh-CN" b="1" i="1" dirty="0">
                <a:solidFill>
                  <a:srgbClr val="0070C0"/>
                </a:solidFill>
                <a:latin typeface="微软雅黑 Light" panose="020B0502040204020203" pitchFamily="34" charset="-122"/>
                <a:ea typeface="微软雅黑 Light" panose="020B0502040204020203" pitchFamily="34" charset="-122"/>
              </a:rPr>
              <a:t>LMC</a:t>
            </a:r>
            <a:r>
              <a:rPr lang="zh-CN" altLang="en-US" b="1" dirty="0">
                <a:solidFill>
                  <a:srgbClr val="0070C0"/>
                </a:solidFill>
                <a:latin typeface="微软雅黑 Light" panose="020B0502040204020203" pitchFamily="34" charset="-122"/>
                <a:ea typeface="微软雅黑 Light" panose="020B0502040204020203" pitchFamily="34" charset="-122"/>
              </a:rPr>
              <a:t>）曲线表示，假如企业能够改变所有投入要素的投入量，在每一个产量水平上，再增加一单位产量会使总成本增加多少。</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8" name="5-11.EPS" descr="id:2147511568;FounderCES"/>
          <p:cNvPicPr>
            <a:picLocks noChangeAspect="1"/>
          </p:cNvPicPr>
          <p:nvPr/>
        </p:nvPicPr>
        <p:blipFill>
          <a:blip r:embed="rId1">
            <a:duotone>
              <a:schemeClr val="accent1">
                <a:shade val="45000"/>
                <a:satMod val="135000"/>
              </a:schemeClr>
              <a:prstClr val="white"/>
            </a:duotone>
          </a:blip>
          <a:stretch>
            <a:fillRect/>
          </a:stretch>
        </p:blipFill>
        <p:spPr>
          <a:xfrm>
            <a:off x="4623487" y="3999865"/>
            <a:ext cx="2986405" cy="188658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五、成本函数推导</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6" name="矩形 5"/>
              <p:cNvSpPr/>
              <p:nvPr/>
            </p:nvSpPr>
            <p:spPr>
              <a:xfrm>
                <a:off x="660506" y="2504351"/>
                <a:ext cx="10912369" cy="2365199"/>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5-3</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某</a:t>
                </a:r>
                <a:r>
                  <a:rPr lang="zh-CN" altLang="zh-CN" dirty="0">
                    <a:solidFill>
                      <a:srgbClr val="002060"/>
                    </a:solidFill>
                    <a:latin typeface="微软雅黑 Light" panose="020B0502040204020203" pitchFamily="34" charset="-122"/>
                    <a:ea typeface="微软雅黑 Light" panose="020B0502040204020203" pitchFamily="34" charset="-122"/>
                  </a:rPr>
                  <a:t>企业的技术部门已经估计出该企业的生产函数为：</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dirty="0">
                    <a:solidFill>
                      <a:srgbClr val="002060"/>
                    </a:solidFill>
                    <a:latin typeface="微软雅黑 Light" panose="020B0502040204020203" pitchFamily="34" charset="-122"/>
                    <a:ea typeface="微软雅黑 Light" panose="020B0502040204020203" pitchFamily="34" charset="-122"/>
                  </a:rPr>
                  <a:t>=4</a:t>
                </a:r>
                <a14:m>
                  <m:oMath xmlns:m="http://schemas.openxmlformats.org/officeDocument/2006/math">
                    <m:rad>
                      <m:radPr>
                        <m:degHide m:val="on"/>
                        <m:ctrlPr>
                          <a:rPr lang="zh-CN" altLang="zh-CN" i="1">
                            <a:solidFill>
                              <a:srgbClr val="002060"/>
                            </a:solidFill>
                            <a:latin typeface="Cambria Math" panose="02040503050406030204" pitchFamily="18" charset="0"/>
                            <a:ea typeface="微软雅黑 Light" panose="020B0502040204020203" pitchFamily="34" charset="-122"/>
                          </a:rPr>
                        </m:ctrlPr>
                      </m:radPr>
                      <m:deg/>
                      <m:e>
                        <m:r>
                          <a:rPr lang="en-US" altLang="zh-CN">
                            <a:solidFill>
                              <a:srgbClr val="002060"/>
                            </a:solidFill>
                            <a:latin typeface="Cambria Math" panose="02040503050406030204" pitchFamily="18" charset="0"/>
                            <a:ea typeface="微软雅黑 Light" panose="020B0502040204020203" pitchFamily="34" charset="-122"/>
                          </a:rPr>
                          <m:t>𝐾𝐿</m:t>
                        </m:r>
                      </m:e>
                    </m:rad>
                  </m:oMath>
                </a14:m>
                <a:r>
                  <a:rPr lang="zh-CN" altLang="zh-CN" dirty="0">
                    <a:solidFill>
                      <a:srgbClr val="002060"/>
                    </a:solidFill>
                    <a:latin typeface="微软雅黑 Light" panose="020B0502040204020203" pitchFamily="34" charset="-122"/>
                    <a:ea typeface="微软雅黑 Light" panose="020B0502040204020203" pitchFamily="34" charset="-122"/>
                  </a:rPr>
                  <a:t>。式中，</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zh-CN" altLang="zh-CN" dirty="0">
                    <a:solidFill>
                      <a:srgbClr val="002060"/>
                    </a:solidFill>
                    <a:latin typeface="微软雅黑 Light" panose="020B0502040204020203" pitchFamily="34" charset="-122"/>
                    <a:ea typeface="微软雅黑 Light" panose="020B0502040204020203" pitchFamily="34" charset="-122"/>
                  </a:rPr>
                  <a:t>为每月的产量（单位：千件）；</a:t>
                </a:r>
                <a:r>
                  <a:rPr lang="en-US" altLang="zh-CN" i="1" dirty="0">
                    <a:solidFill>
                      <a:srgbClr val="002060"/>
                    </a:solidFill>
                    <a:latin typeface="微软雅黑 Light" panose="020B0502040204020203" pitchFamily="34" charset="-122"/>
                    <a:ea typeface="微软雅黑 Light" panose="020B0502040204020203" pitchFamily="34" charset="-122"/>
                  </a:rPr>
                  <a:t>K</a:t>
                </a:r>
                <a:r>
                  <a:rPr lang="zh-CN" altLang="zh-CN" dirty="0">
                    <a:solidFill>
                      <a:srgbClr val="002060"/>
                    </a:solidFill>
                    <a:latin typeface="微软雅黑 Light" panose="020B0502040204020203" pitchFamily="34" charset="-122"/>
                    <a:ea typeface="微软雅黑 Light" panose="020B0502040204020203" pitchFamily="34" charset="-122"/>
                  </a:rPr>
                  <a:t>为每月的资本投入量（单位：千台时）；</a:t>
                </a:r>
                <a:r>
                  <a:rPr lang="en-US" altLang="zh-CN" i="1" dirty="0">
                    <a:solidFill>
                      <a:srgbClr val="002060"/>
                    </a:solidFill>
                    <a:latin typeface="微软雅黑 Light" panose="020B0502040204020203" pitchFamily="34" charset="-122"/>
                    <a:ea typeface="微软雅黑 Light" panose="020B0502040204020203" pitchFamily="34" charset="-122"/>
                  </a:rPr>
                  <a:t>L</a:t>
                </a:r>
                <a:r>
                  <a:rPr lang="zh-CN" altLang="zh-CN" dirty="0">
                    <a:solidFill>
                      <a:srgbClr val="002060"/>
                    </a:solidFill>
                    <a:latin typeface="微软雅黑 Light" panose="020B0502040204020203" pitchFamily="34" charset="-122"/>
                    <a:ea typeface="微软雅黑 Light" panose="020B0502040204020203" pitchFamily="34" charset="-122"/>
                  </a:rPr>
                  <a:t>为每月雇用的人工数（单位：千工时）。假定工人每千工时的工资为</a:t>
                </a:r>
                <a:r>
                  <a:rPr lang="en-US" altLang="zh-CN" dirty="0">
                    <a:solidFill>
                      <a:srgbClr val="002060"/>
                    </a:solidFill>
                    <a:latin typeface="微软雅黑 Light" panose="020B0502040204020203" pitchFamily="34" charset="-122"/>
                    <a:ea typeface="微软雅黑 Light" panose="020B0502040204020203" pitchFamily="34" charset="-122"/>
                  </a:rPr>
                  <a:t>8 000</a:t>
                </a:r>
                <a:r>
                  <a:rPr lang="zh-CN" altLang="zh-CN" dirty="0">
                    <a:solidFill>
                      <a:srgbClr val="002060"/>
                    </a:solidFill>
                    <a:latin typeface="微软雅黑 Light" panose="020B0502040204020203" pitchFamily="34" charset="-122"/>
                    <a:ea typeface="微软雅黑 Light" panose="020B0502040204020203" pitchFamily="34" charset="-122"/>
                  </a:rPr>
                  <a:t>元，资本投入量每千台时的费用为</a:t>
                </a:r>
                <a:r>
                  <a:rPr lang="en-US" altLang="zh-CN" dirty="0">
                    <a:solidFill>
                      <a:srgbClr val="002060"/>
                    </a:solidFill>
                    <a:latin typeface="微软雅黑 Light" panose="020B0502040204020203" pitchFamily="34" charset="-122"/>
                    <a:ea typeface="微软雅黑 Light" panose="020B0502040204020203" pitchFamily="34" charset="-122"/>
                  </a:rPr>
                  <a:t>2 000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）求出它的短期总成本函数、短期平均成本函数和短期边际成本函数（假定在短期内，</a:t>
                </a:r>
                <a:r>
                  <a:rPr lang="en-US" altLang="zh-CN" i="1" dirty="0">
                    <a:solidFill>
                      <a:srgbClr val="002060"/>
                    </a:solidFill>
                    <a:latin typeface="微软雅黑 Light" panose="020B0502040204020203" pitchFamily="34" charset="-122"/>
                    <a:ea typeface="微软雅黑 Light" panose="020B0502040204020203" pitchFamily="34" charset="-122"/>
                  </a:rPr>
                  <a:t>K</a:t>
                </a:r>
                <a:r>
                  <a:rPr lang="zh-CN" altLang="zh-CN" dirty="0">
                    <a:solidFill>
                      <a:srgbClr val="002060"/>
                    </a:solidFill>
                    <a:latin typeface="微软雅黑 Light" panose="020B0502040204020203" pitchFamily="34" charset="-122"/>
                    <a:ea typeface="微软雅黑 Light" panose="020B0502040204020203" pitchFamily="34" charset="-122"/>
                  </a:rPr>
                  <a:t>是固定的，等于</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zh-CN" dirty="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）求出它的长期总成本函数、长期平均成本函数和长期边际成本函数。</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）画出它的短期和长期平均成本曲线及边际成本曲线，并说明它们之间的相互关系</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6" name="矩形 5"/>
              <p:cNvSpPr>
                <a:spLocks noRot="1" noChangeAspect="1" noMove="1" noResize="1" noEditPoints="1" noAdjustHandles="1" noChangeArrowheads="1" noChangeShapeType="1" noTextEdit="1"/>
              </p:cNvSpPr>
              <p:nvPr/>
            </p:nvSpPr>
            <p:spPr>
              <a:xfrm>
                <a:off x="660506" y="2504351"/>
                <a:ext cx="10912369" cy="2365199"/>
              </a:xfrm>
              <a:prstGeom prst="rect">
                <a:avLst/>
              </a:prstGeom>
              <a:blipFill rotWithShape="1">
                <a:blip r:embed="rId1"/>
                <a:stretch>
                  <a:fillRect l="-1" t="-23" b="16"/>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五、成本函数推导</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2104102"/>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algn="ctr"/>
                <a:r>
                  <a:rPr lang="en-US" altLang="zh-CN" i="1" dirty="0" smtClean="0">
                    <a:solidFill>
                      <a:srgbClr val="002060"/>
                    </a:solidFill>
                  </a:rPr>
                  <a:t>Q=</a:t>
                </a:r>
                <a:r>
                  <a:rPr lang="en-US" altLang="zh-CN" dirty="0" smtClean="0">
                    <a:solidFill>
                      <a:srgbClr val="002060"/>
                    </a:solidFill>
                  </a:rPr>
                  <a:t>4</a:t>
                </a:r>
                <a14:m>
                  <m:oMath xmlns:m="http://schemas.openxmlformats.org/officeDocument/2006/math">
                    <m:rad>
                      <m:radPr>
                        <m:degHide m:val="on"/>
                        <m:ctrlPr>
                          <a:rPr lang="zh-CN" altLang="zh-CN" i="1">
                            <a:solidFill>
                              <a:srgbClr val="002060"/>
                            </a:solidFill>
                            <a:latin typeface="Cambria Math" panose="02040503050406030204" pitchFamily="18" charset="0"/>
                          </a:rPr>
                        </m:ctrlPr>
                      </m:radPr>
                      <m:deg/>
                      <m:e>
                        <m:r>
                          <a:rPr lang="en-US" altLang="zh-CN" i="1">
                            <a:solidFill>
                              <a:srgbClr val="002060"/>
                            </a:solidFill>
                            <a:latin typeface="Cambria Math" panose="02040503050406030204" pitchFamily="18" charset="0"/>
                          </a:rPr>
                          <m:t>𝐾𝐿</m:t>
                        </m:r>
                      </m:e>
                    </m:rad>
                  </m:oMath>
                </a14:m>
                <a:endParaRPr lang="zh-CN" altLang="zh-CN" dirty="0">
                  <a:solidFill>
                    <a:srgbClr val="002060"/>
                  </a:solidFill>
                </a:endParaRPr>
              </a:p>
              <a:p>
                <a:pPr algn="ctr"/>
                <a:r>
                  <a:rPr lang="en-US" altLang="zh-CN" i="1" dirty="0">
                    <a:solidFill>
                      <a:srgbClr val="002060"/>
                    </a:solidFill>
                  </a:rPr>
                  <a:t>TC=</a:t>
                </a:r>
                <a:r>
                  <a:rPr lang="en-US" altLang="zh-CN" dirty="0">
                    <a:solidFill>
                      <a:srgbClr val="002060"/>
                    </a:solidFill>
                  </a:rPr>
                  <a:t>2 000</a:t>
                </a:r>
                <a:r>
                  <a:rPr lang="en-US" altLang="zh-CN" i="1" dirty="0">
                    <a:solidFill>
                      <a:srgbClr val="002060"/>
                    </a:solidFill>
                  </a:rPr>
                  <a:t>K+</a:t>
                </a:r>
                <a:r>
                  <a:rPr lang="en-US" altLang="zh-CN" dirty="0">
                    <a:solidFill>
                      <a:srgbClr val="002060"/>
                    </a:solidFill>
                  </a:rPr>
                  <a:t>8 000</a:t>
                </a:r>
                <a:r>
                  <a:rPr lang="en-US" altLang="zh-CN" i="1" dirty="0">
                    <a:solidFill>
                      <a:srgbClr val="002060"/>
                    </a:solidFill>
                  </a:rPr>
                  <a:t>L</a:t>
                </a:r>
                <a:endParaRPr lang="zh-CN" altLang="zh-CN" dirty="0">
                  <a:solidFill>
                    <a:srgbClr val="002060"/>
                  </a:solidFill>
                </a:endParaRPr>
              </a:p>
              <a:p>
                <a14:m>
                  <m:oMathPara xmlns:m="http://schemas.openxmlformats.org/officeDocument/2006/math">
                    <m:oMathParaPr>
                      <m:jc m:val="centerGroup"/>
                    </m:oMathParaPr>
                    <m:oMath xmlns:m="http://schemas.openxmlformats.org/officeDocument/2006/math">
                      <m:r>
                        <a:rPr lang="en-US" altLang="zh-CN" i="1">
                          <a:solidFill>
                            <a:srgbClr val="002060"/>
                          </a:solidFill>
                          <a:latin typeface="Cambria Math" panose="02040503050406030204" pitchFamily="18" charset="0"/>
                        </a:rPr>
                        <m:t>𝐿</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𝑄</m:t>
                              </m:r>
                            </m:e>
                            <m:sup>
                              <m:r>
                                <a:rPr lang="en-US" altLang="zh-CN">
                                  <a:solidFill>
                                    <a:srgbClr val="002060"/>
                                  </a:solidFill>
                                  <a:latin typeface="Cambria Math" panose="02040503050406030204" pitchFamily="18" charset="0"/>
                                </a:rPr>
                                <m:t>2</m:t>
                              </m:r>
                            </m:sup>
                          </m:sSup>
                        </m:num>
                        <m:den>
                          <m:r>
                            <a:rPr lang="en-US" altLang="zh-CN">
                              <a:solidFill>
                                <a:srgbClr val="002060"/>
                              </a:solidFill>
                              <a:latin typeface="Cambria Math" panose="02040503050406030204" pitchFamily="18" charset="0"/>
                            </a:rPr>
                            <m:t>16</m:t>
                          </m:r>
                          <m:r>
                            <a:rPr lang="en-US" altLang="zh-CN" i="1">
                              <a:solidFill>
                                <a:srgbClr val="002060"/>
                              </a:solidFill>
                              <a:latin typeface="Cambria Math" panose="02040503050406030204" pitchFamily="18" charset="0"/>
                            </a:rPr>
                            <m:t>𝐾</m:t>
                          </m:r>
                        </m:den>
                      </m:f>
                    </m:oMath>
                  </m:oMathPara>
                </a14:m>
                <a:endParaRPr lang="zh-CN" altLang="zh-CN" dirty="0">
                  <a:solidFill>
                    <a:srgbClr val="002060"/>
                  </a:solidFill>
                </a:endParaRPr>
              </a:p>
              <a:p>
                <a14:m>
                  <m:oMathPara xmlns:m="http://schemas.openxmlformats.org/officeDocument/2006/math">
                    <m:oMathParaPr>
                      <m:jc m:val="centerGroup"/>
                    </m:oMathParaPr>
                    <m:oMath xmlns:m="http://schemas.openxmlformats.org/officeDocument/2006/math">
                      <m:r>
                        <a:rPr lang="en-US" altLang="zh-CN" i="1">
                          <a:solidFill>
                            <a:srgbClr val="002060"/>
                          </a:solidFill>
                          <a:latin typeface="Cambria Math" panose="02040503050406030204" pitchFamily="18" charset="0"/>
                        </a:rPr>
                        <m:t>𝑇𝐶</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500</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𝑄</m:t>
                              </m:r>
                            </m:e>
                            <m:sup>
                              <m:r>
                                <a:rPr lang="en-US" altLang="zh-CN">
                                  <a:solidFill>
                                    <a:srgbClr val="002060"/>
                                  </a:solidFill>
                                  <a:latin typeface="Cambria Math" panose="02040503050406030204" pitchFamily="18" charset="0"/>
                                </a:rPr>
                                <m:t>2</m:t>
                              </m:r>
                            </m:sup>
                          </m:sSup>
                        </m:num>
                        <m:den>
                          <m:r>
                            <a:rPr lang="en-US" altLang="zh-CN" i="1">
                              <a:solidFill>
                                <a:srgbClr val="002060"/>
                              </a:solidFill>
                              <a:latin typeface="Cambria Math" panose="02040503050406030204" pitchFamily="18" charset="0"/>
                            </a:rPr>
                            <m:t>𝐾</m:t>
                          </m:r>
                        </m:den>
                      </m:f>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m:rPr>
                          <m:nor/>
                        </m:rPr>
                        <a:rPr lang="en-US" altLang="zh-CN">
                          <a:solidFill>
                            <a:srgbClr val="002060"/>
                          </a:solidFill>
                          <a:latin typeface="Cambria Math" panose="02040503050406030204" pitchFamily="18" charset="0"/>
                        </a:rPr>
                        <m:t> </m:t>
                      </m:r>
                      <m:r>
                        <a:rPr lang="en-US" altLang="zh-CN">
                          <a:solidFill>
                            <a:srgbClr val="002060"/>
                          </a:solidFill>
                          <a:latin typeface="Cambria Math" panose="02040503050406030204" pitchFamily="18" charset="0"/>
                        </a:rPr>
                        <m:t>000</m:t>
                      </m:r>
                      <m:r>
                        <a:rPr lang="en-US" altLang="zh-CN" i="1">
                          <a:solidFill>
                            <a:srgbClr val="002060"/>
                          </a:solidFill>
                          <a:latin typeface="Cambria Math" panose="02040503050406030204" pitchFamily="18" charset="0"/>
                        </a:rPr>
                        <m:t>𝐾</m:t>
                      </m:r>
                    </m:oMath>
                  </m:oMathPara>
                </a14:m>
                <a:endParaRPr lang="zh-CN" altLang="zh-CN" dirty="0">
                  <a:solidFill>
                    <a:srgbClr val="002060"/>
                  </a:solidFill>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2104102"/>
              </a:xfrm>
              <a:prstGeom prst="rect">
                <a:avLst/>
              </a:prstGeom>
              <a:blipFill rotWithShape="1">
                <a:blip r:embed="rId1"/>
                <a:stretch>
                  <a:fillRect l="-1" t="-26" b="12"/>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五、成本函数推导</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3025059"/>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）从短期看，</a:t>
                </a:r>
                <a:r>
                  <a:rPr lang="en-US" altLang="zh-CN" i="1" dirty="0">
                    <a:solidFill>
                      <a:srgbClr val="002060"/>
                    </a:solidFill>
                    <a:latin typeface="微软雅黑 Light" panose="020B0502040204020203" pitchFamily="34" charset="-122"/>
                    <a:ea typeface="微软雅黑 Light" panose="020B0502040204020203" pitchFamily="34" charset="-122"/>
                  </a:rPr>
                  <a:t>K</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zh-CN" dirty="0">
                    <a:solidFill>
                      <a:srgbClr val="002060"/>
                    </a:solidFill>
                    <a:latin typeface="微软雅黑 Light" panose="020B0502040204020203" pitchFamily="34" charset="-122"/>
                    <a:ea typeface="微软雅黑 Light" panose="020B0502040204020203" pitchFamily="34" charset="-122"/>
                  </a:rPr>
                  <a:t>。短期总成本函数为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𝑆𝑇𝐶</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500</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𝑄</m:t>
                            </m:r>
                          </m:e>
                          <m:sup>
                            <m:r>
                              <a:rPr lang="en-US" altLang="zh-CN">
                                <a:solidFill>
                                  <a:srgbClr val="002060"/>
                                </a:solidFill>
                                <a:latin typeface="Cambria Math" panose="02040503050406030204" pitchFamily="18" charset="0"/>
                              </a:rPr>
                              <m:t>2</m:t>
                            </m:r>
                          </m:sup>
                        </m:sSup>
                      </m:num>
                      <m:den>
                        <m:r>
                          <a:rPr lang="en-US" altLang="zh-CN">
                            <a:solidFill>
                              <a:srgbClr val="002060"/>
                            </a:solidFill>
                            <a:latin typeface="Cambria Math" panose="02040503050406030204" pitchFamily="18" charset="0"/>
                          </a:rPr>
                          <m:t>10</m:t>
                        </m:r>
                      </m:den>
                    </m:f>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50</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𝑄</m:t>
                        </m:r>
                      </m:e>
                      <m:sup>
                        <m:r>
                          <a:rPr lang="en-US" altLang="zh-CN">
                            <a:solidFill>
                              <a:srgbClr val="002060"/>
                            </a:solidFill>
                            <a:latin typeface="Cambria Math" panose="02040503050406030204" pitchFamily="18" charset="0"/>
                          </a:rPr>
                          <m:t>2</m:t>
                        </m:r>
                      </m:sup>
                    </m:sSup>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短期平均成本函数为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𝑆𝐴𝐶</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𝑆𝑇𝐶</m:t>
                        </m:r>
                      </m:num>
                      <m:den>
                        <m:r>
                          <a:rPr lang="en-US" altLang="zh-CN" i="1">
                            <a:solidFill>
                              <a:srgbClr val="002060"/>
                            </a:solidFill>
                            <a:latin typeface="Cambria Math" panose="02040503050406030204" pitchFamily="18" charset="0"/>
                          </a:rPr>
                          <m:t>𝑄</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50</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𝑄</m:t>
                            </m:r>
                          </m:e>
                          <m:sup>
                            <m:r>
                              <a:rPr lang="en-US" altLang="zh-CN">
                                <a:solidFill>
                                  <a:srgbClr val="002060"/>
                                </a:solidFill>
                                <a:latin typeface="Cambria Math" panose="02040503050406030204" pitchFamily="18" charset="0"/>
                              </a:rPr>
                              <m:t>2</m:t>
                            </m:r>
                          </m:sup>
                        </m:sSup>
                      </m:num>
                      <m:den>
                        <m:r>
                          <a:rPr lang="en-US" altLang="zh-CN" i="1">
                            <a:solidFill>
                              <a:srgbClr val="002060"/>
                            </a:solidFill>
                            <a:latin typeface="Cambria Math" panose="02040503050406030204" pitchFamily="18" charset="0"/>
                          </a:rPr>
                          <m:t>𝑄</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i="1">
                            <a:solidFill>
                              <a:srgbClr val="002060"/>
                            </a:solidFill>
                            <a:latin typeface="Cambria Math" panose="02040503050406030204" pitchFamily="18" charset="0"/>
                          </a:rPr>
                          <m:t>𝑄</m:t>
                        </m:r>
                      </m:den>
                    </m:f>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50</m:t>
                    </m:r>
                    <m:r>
                      <a:rPr lang="en-US" altLang="zh-CN" i="1">
                        <a:solidFill>
                          <a:srgbClr val="002060"/>
                        </a:solidFill>
                        <a:latin typeface="Cambria Math" panose="02040503050406030204" pitchFamily="18" charset="0"/>
                      </a:rPr>
                      <m:t>𝑄</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i="1">
                            <a:solidFill>
                              <a:srgbClr val="002060"/>
                            </a:solidFill>
                            <a:latin typeface="Cambria Math" panose="02040503050406030204" pitchFamily="18" charset="0"/>
                          </a:rPr>
                          <m:t>𝑄</m:t>
                        </m:r>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短期</a:t>
                </a:r>
                <a:r>
                  <a:rPr lang="zh-CN" altLang="zh-CN" dirty="0">
                    <a:solidFill>
                      <a:srgbClr val="002060"/>
                    </a:solidFill>
                    <a:latin typeface="微软雅黑 Light" panose="020B0502040204020203" pitchFamily="34" charset="-122"/>
                    <a:ea typeface="微软雅黑 Light" panose="020B0502040204020203" pitchFamily="34" charset="-122"/>
                  </a:rPr>
                  <a:t>边际成本函数为：</a:t>
                </a:r>
                <a:endParaRPr lang="en-US" altLang="zh-CN" i="1" dirty="0" smtClean="0">
                  <a:solidFill>
                    <a:srgbClr val="002060"/>
                  </a:solidFill>
                  <a:latin typeface="微软雅黑 Light" panose="020B0502040204020203" pitchFamily="34" charset="-122"/>
                  <a:ea typeface="微软雅黑 Light" panose="020B0502040204020203" pitchFamily="34" charset="-122"/>
                </a:endParaRPr>
              </a:p>
              <a:p>
                <a:pPr indent="457200"/>
                <a14:m>
                  <m:oMathPara xmlns:m="http://schemas.openxmlformats.org/officeDocument/2006/math">
                    <m:oMathParaPr>
                      <m:jc m:val="left"/>
                    </m:oMathParaPr>
                    <m:oMath xmlns:m="http://schemas.openxmlformats.org/officeDocument/2006/math">
                      <m:r>
                        <a:rPr lang="en-US" altLang="zh-CN" b="0" i="1" smtClean="0">
                          <a:solidFill>
                            <a:srgbClr val="002060"/>
                          </a:solidFill>
                          <a:latin typeface="Cambria Math" panose="02040503050406030204" pitchFamily="18" charset="0"/>
                        </a:rPr>
                        <m:t>                 </m:t>
                      </m:r>
                      <m:r>
                        <a:rPr lang="en-US" altLang="zh-CN" i="1">
                          <a:solidFill>
                            <a:srgbClr val="002060"/>
                          </a:solidFill>
                          <a:latin typeface="Cambria Math" panose="02040503050406030204" pitchFamily="18" charset="0"/>
                        </a:rPr>
                        <m:t>𝑆𝑀𝐶</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𝑆𝑇𝐶</m:t>
                          </m:r>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𝑄</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𝑄</m:t>
                              </m:r>
                            </m:e>
                            <m:sup>
                              <m:r>
                                <a:rPr lang="en-US" altLang="zh-CN">
                                  <a:solidFill>
                                    <a:srgbClr val="002060"/>
                                  </a:solidFill>
                                  <a:latin typeface="Cambria Math" panose="02040503050406030204" pitchFamily="18" charset="0"/>
                                </a:rPr>
                                <m:t>2</m:t>
                              </m:r>
                            </m:sup>
                          </m:sSup>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𝑄</m:t>
                          </m:r>
                        </m:den>
                      </m:f>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100</m:t>
                      </m:r>
                      <m:r>
                        <a:rPr lang="en-US" altLang="zh-CN" i="1">
                          <a:solidFill>
                            <a:srgbClr val="002060"/>
                          </a:solidFill>
                          <a:latin typeface="Cambria Math" panose="02040503050406030204" pitchFamily="18" charset="0"/>
                        </a:rPr>
                        <m:t>𝑄</m:t>
                      </m:r>
                    </m:oMath>
                  </m:oMathPara>
                </a14:m>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3025059"/>
              </a:xfrm>
              <a:prstGeom prst="rect">
                <a:avLst/>
              </a:prstGeom>
              <a:blipFill rotWithShape="1">
                <a:blip r:embed="rId1"/>
                <a:stretch>
                  <a:fillRect l="-1" t="-18" b="1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五、成本函数推导</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3147721"/>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）从长期看，所有投入都是可变的。为了找出产量为</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zh-CN" altLang="zh-CN" dirty="0">
                    <a:solidFill>
                      <a:srgbClr val="002060"/>
                    </a:solidFill>
                    <a:latin typeface="微软雅黑 Light" panose="020B0502040204020203" pitchFamily="34" charset="-122"/>
                    <a:ea typeface="微软雅黑 Light" panose="020B0502040204020203" pitchFamily="34" charset="-122"/>
                  </a:rPr>
                  <a:t>时使总成本最低的资本投入量，</a:t>
                </a:r>
                <a:r>
                  <a:rPr lang="zh-CN" altLang="zh-CN" dirty="0" smtClean="0">
                    <a:solidFill>
                      <a:srgbClr val="002060"/>
                    </a:solidFill>
                    <a:latin typeface="微软雅黑 Light" panose="020B0502040204020203" pitchFamily="34" charset="-122"/>
                    <a:ea typeface="微软雅黑 Light" panose="020B0502040204020203" pitchFamily="34" charset="-122"/>
                  </a:rPr>
                  <a:t>令</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𝑇𝐶</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𝐾</m:t>
                        </m:r>
                      </m:den>
                    </m:f>
                    <m:r>
                      <a:rPr lang="en-US" altLang="zh-CN">
                        <a:solidFill>
                          <a:srgbClr val="002060"/>
                        </a:solidFill>
                        <a:latin typeface="Cambria Math" panose="02040503050406030204" pitchFamily="18" charset="0"/>
                      </a:rPr>
                      <m:t>=</m:t>
                    </m:r>
                    <m:r>
                      <m:rPr>
                        <m:nor/>
                      </m:rPr>
                      <a:rPr lang="en-US" altLang="zh-CN" i="1">
                        <a:solidFill>
                          <a:srgbClr val="002060"/>
                        </a:solidFill>
                        <a:latin typeface="微软雅黑 Light" panose="020B0502040204020203" pitchFamily="34" charset="-122"/>
                        <a:ea typeface="微软雅黑 Light" panose="020B0502040204020203" pitchFamily="34" charset="-122"/>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500</m:t>
                        </m:r>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𝑄</m:t>
                            </m:r>
                          </m:e>
                          <m:sup>
                            <m:r>
                              <a:rPr lang="en-US" altLang="zh-CN">
                                <a:solidFill>
                                  <a:srgbClr val="002060"/>
                                </a:solidFill>
                                <a:latin typeface="Cambria Math" panose="02040503050406030204" pitchFamily="18" charset="0"/>
                              </a:rPr>
                              <m:t>2</m:t>
                            </m:r>
                          </m:sup>
                        </m:sSup>
                      </m:num>
                      <m:den>
                        <m:sSup>
                          <m:sSupPr>
                            <m:ctrlPr>
                              <a:rPr lang="zh-CN" altLang="zh-CN" i="1">
                                <a:solidFill>
                                  <a:srgbClr val="002060"/>
                                </a:solidFill>
                                <a:latin typeface="Cambria Math" panose="02040503050406030204" pitchFamily="18" charset="0"/>
                              </a:rPr>
                            </m:ctrlPr>
                          </m:sSupPr>
                          <m:e>
                            <m:r>
                              <a:rPr lang="en-US" altLang="zh-CN" i="1">
                                <a:solidFill>
                                  <a:srgbClr val="002060"/>
                                </a:solidFill>
                                <a:latin typeface="Cambria Math" panose="02040503050406030204" pitchFamily="18" charset="0"/>
                              </a:rPr>
                              <m:t>𝐾</m:t>
                            </m:r>
                          </m:e>
                          <m:sup>
                            <m:r>
                              <a:rPr lang="en-US" altLang="zh-CN">
                                <a:solidFill>
                                  <a:srgbClr val="002060"/>
                                </a:solidFill>
                                <a:latin typeface="Cambria Math" panose="02040503050406030204" pitchFamily="18" charset="0"/>
                              </a:rPr>
                              <m:t>2</m:t>
                            </m:r>
                          </m:sup>
                        </m:sSup>
                      </m:den>
                    </m:f>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长期总成本函数为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𝐿𝑇𝐶</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i="1">
                        <a:solidFill>
                          <a:srgbClr val="002060"/>
                        </a:solidFill>
                        <a:latin typeface="Cambria Math" panose="02040503050406030204" pitchFamily="18" charset="0"/>
                      </a:rPr>
                      <m:t>𝑄</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长期平均成本函数为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𝐿𝐴𝐶</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𝐿𝑇𝐶</m:t>
                        </m:r>
                      </m:num>
                      <m:den>
                        <m:r>
                          <a:rPr lang="en-US" altLang="zh-CN" i="1">
                            <a:solidFill>
                              <a:srgbClr val="002060"/>
                            </a:solidFill>
                            <a:latin typeface="Cambria Math" panose="02040503050406030204" pitchFamily="18" charset="0"/>
                          </a:rPr>
                          <m:t>𝑄</m:t>
                        </m:r>
                      </m:den>
                    </m:f>
                  </m:oMath>
                </a14:m>
                <a:r>
                  <a:rPr lang="en-US" altLang="zh-CN" dirty="0">
                    <a:solidFill>
                      <a:srgbClr val="002060"/>
                    </a:solidFill>
                    <a:latin typeface="微软雅黑 Light" panose="020B0502040204020203" pitchFamily="34" charset="-122"/>
                    <a:ea typeface="微软雅黑 Light" panose="020B0502040204020203" pitchFamily="34" charset="-122"/>
                  </a:rPr>
                  <a:t>=2 </a:t>
                </a:r>
                <a:r>
                  <a:rPr lang="en-US" altLang="zh-CN" dirty="0" smtClean="0">
                    <a:solidFill>
                      <a:srgbClr val="002060"/>
                    </a:solidFill>
                    <a:latin typeface="微软雅黑 Light" panose="020B0502040204020203" pitchFamily="34" charset="-122"/>
                    <a:ea typeface="微软雅黑 Light" panose="020B0502040204020203" pitchFamily="34" charset="-122"/>
                  </a:rPr>
                  <a:t>000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长期</a:t>
                </a:r>
                <a:r>
                  <a:rPr lang="zh-CN" altLang="zh-CN" dirty="0">
                    <a:solidFill>
                      <a:srgbClr val="002060"/>
                    </a:solidFill>
                    <a:latin typeface="微软雅黑 Light" panose="020B0502040204020203" pitchFamily="34" charset="-122"/>
                    <a:ea typeface="微软雅黑 Light" panose="020B0502040204020203" pitchFamily="34" charset="-122"/>
                  </a:rPr>
                  <a:t>边际成本函数为：</a:t>
                </a:r>
                <a:endParaRPr lang="en-US" altLang="zh-CN" i="1" dirty="0" smtClean="0">
                  <a:solidFill>
                    <a:srgbClr val="002060"/>
                  </a:solidFill>
                  <a:latin typeface="微软雅黑 Light" panose="020B0502040204020203" pitchFamily="34" charset="-122"/>
                  <a:ea typeface="微软雅黑 Light" panose="020B0502040204020203" pitchFamily="34" charset="-122"/>
                </a:endParaRPr>
              </a:p>
              <a:p>
                <a:pPr indent="457200"/>
                <a14:m>
                  <m:oMath xmlns:m="http://schemas.openxmlformats.org/officeDocument/2006/math">
                    <m:r>
                      <a:rPr lang="en-US" altLang="zh-CN" b="0" i="1" smtClean="0">
                        <a:solidFill>
                          <a:srgbClr val="002060"/>
                        </a:solidFill>
                        <a:latin typeface="Cambria Math" panose="02040503050406030204" pitchFamily="18" charset="0"/>
                      </a:rPr>
                      <m:t>        </m:t>
                    </m:r>
                    <m:r>
                      <a:rPr lang="en-US" altLang="zh-CN" i="1">
                        <a:solidFill>
                          <a:srgbClr val="002060"/>
                        </a:solidFill>
                        <a:latin typeface="Cambria Math" panose="02040503050406030204" pitchFamily="18" charset="0"/>
                      </a:rPr>
                      <m:t>𝐿𝑀𝐶</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𝐿𝑇𝐶</m:t>
                        </m:r>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𝑄</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i="1">
                            <a:solidFill>
                              <a:srgbClr val="002060"/>
                            </a:solidFill>
                            <a:latin typeface="Cambria Math" panose="02040503050406030204" pitchFamily="18" charset="0"/>
                          </a:rPr>
                          <m:t>𝑄</m:t>
                        </m:r>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𝑄</m:t>
                        </m:r>
                      </m:den>
                    </m:f>
                  </m:oMath>
                </a14:m>
                <a:r>
                  <a:rPr lang="en-US" altLang="zh-CN" dirty="0">
                    <a:solidFill>
                      <a:srgbClr val="002060"/>
                    </a:solidFill>
                    <a:latin typeface="微软雅黑 Light" panose="020B0502040204020203" pitchFamily="34" charset="-122"/>
                    <a:ea typeface="微软雅黑 Light" panose="020B0502040204020203" pitchFamily="34" charset="-122"/>
                  </a:rPr>
                  <a:t>=2 000</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3147721"/>
              </a:xfrm>
              <a:prstGeom prst="rect">
                <a:avLst/>
              </a:prstGeom>
              <a:blipFill rotWithShape="1">
                <a:blip r:embed="rId1"/>
                <a:stretch>
                  <a:fillRect l="-1" t="-17" b="1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成本函数</a:t>
            </a:r>
            <a:endParaRPr lang="zh-CN" altLang="zh-CN" dirty="0">
              <a:effectLst/>
            </a:endParaRPr>
          </a:p>
        </p:txBody>
      </p:sp>
      <p:sp>
        <p:nvSpPr>
          <p:cNvPr id="5"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五、成本函数推导</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7" name="矩形 6"/>
          <p:cNvSpPr/>
          <p:nvPr/>
        </p:nvSpPr>
        <p:spPr>
          <a:xfrm>
            <a:off x="660506" y="2504351"/>
            <a:ext cx="10912369" cy="1231106"/>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）该企业的短期和长期平均成本曲线及边际成本曲线如图所示。图中，短期边际成本曲线与短期平均成本曲线相交于后者的最低点（</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千件，</a:t>
            </a:r>
            <a:r>
              <a:rPr lang="en-US" altLang="zh-CN" i="1" dirty="0">
                <a:solidFill>
                  <a:srgbClr val="002060"/>
                </a:solidFill>
                <a:latin typeface="微软雅黑 Light" panose="020B0502040204020203" pitchFamily="34" charset="-122"/>
                <a:ea typeface="微软雅黑 Light" panose="020B0502040204020203" pitchFamily="34" charset="-122"/>
              </a:rPr>
              <a:t>SAC=SMC</a:t>
            </a:r>
            <a:r>
              <a:rPr lang="en-US" altLang="zh-CN" dirty="0">
                <a:solidFill>
                  <a:srgbClr val="002060"/>
                </a:solidFill>
                <a:latin typeface="微软雅黑 Light" panose="020B0502040204020203" pitchFamily="34" charset="-122"/>
                <a:ea typeface="微软雅黑 Light" panose="020B0502040204020203" pitchFamily="34" charset="-122"/>
              </a:rPr>
              <a:t>=2 000</a:t>
            </a:r>
            <a:r>
              <a:rPr lang="zh-CN" altLang="zh-CN" dirty="0">
                <a:solidFill>
                  <a:srgbClr val="002060"/>
                </a:solidFill>
                <a:latin typeface="微软雅黑 Light" panose="020B0502040204020203" pitchFamily="34" charset="-122"/>
                <a:ea typeface="微软雅黑 Light" panose="020B0502040204020203" pitchFamily="34" charset="-122"/>
              </a:rPr>
              <a:t>元）。长期平均成本曲线与短期平均成本曲线在后者的最低点相切。这里</a:t>
            </a:r>
            <a:r>
              <a:rPr lang="en-US" altLang="zh-CN" i="1" dirty="0">
                <a:solidFill>
                  <a:srgbClr val="002060"/>
                </a:solidFill>
                <a:latin typeface="微软雅黑 Light" panose="020B0502040204020203" pitchFamily="34" charset="-122"/>
                <a:ea typeface="微软雅黑 Light" panose="020B0502040204020203" pitchFamily="34" charset="-122"/>
              </a:rPr>
              <a:t>LAC</a:t>
            </a:r>
            <a:r>
              <a:rPr lang="zh-CN" altLang="zh-CN" dirty="0">
                <a:solidFill>
                  <a:srgbClr val="002060"/>
                </a:solidFill>
                <a:latin typeface="微软雅黑 Light" panose="020B0502040204020203" pitchFamily="34" charset="-122"/>
                <a:ea typeface="微软雅黑 Light" panose="020B0502040204020203" pitchFamily="34" charset="-122"/>
              </a:rPr>
              <a:t>是一条水平线，说明该企业规模收益不变。</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pic>
        <p:nvPicPr>
          <p:cNvPr id="6" name="5-12.EPS"/>
          <p:cNvPicPr>
            <a:picLocks noChangeAspect="1"/>
          </p:cNvPicPr>
          <p:nvPr/>
        </p:nvPicPr>
        <p:blipFill>
          <a:blip r:embed="rId1">
            <a:duotone>
              <a:schemeClr val="accent1">
                <a:shade val="45000"/>
                <a:satMod val="135000"/>
              </a:schemeClr>
              <a:prstClr val="white"/>
            </a:duotone>
          </a:blip>
          <a:stretch>
            <a:fillRect/>
          </a:stretch>
        </p:blipFill>
        <p:spPr>
          <a:xfrm>
            <a:off x="4842880" y="3949189"/>
            <a:ext cx="2547620" cy="200850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798559"/>
            <a:ext cx="2313254" cy="646331"/>
          </a:xfrm>
          <a:prstGeom prst="rect">
            <a:avLst/>
          </a:prstGeom>
          <a:noFill/>
        </p:spPr>
        <p:txBody>
          <a:bodyPr wrap="square" rtlCol="0">
            <a:spAutoFit/>
          </a:bodyPr>
          <a:lstStyle/>
          <a:p>
            <a:pPr algn="ctr"/>
            <a:r>
              <a:rPr lang="zh-CN" altLang="en-US" dirty="0"/>
              <a:t>管理决策中几个重要的成本概念</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41264"/>
            <a:ext cx="2313254" cy="369332"/>
          </a:xfrm>
          <a:prstGeom prst="rect">
            <a:avLst/>
          </a:prstGeom>
          <a:noFill/>
        </p:spPr>
        <p:txBody>
          <a:bodyPr wrap="square" rtlCol="0">
            <a:spAutoFit/>
          </a:bodyPr>
          <a:lstStyle/>
          <a:p>
            <a:pPr algn="ctr"/>
            <a:r>
              <a:rPr lang="zh-CN" altLang="en-US" dirty="0"/>
              <a:t>成本函数</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891451"/>
            <a:ext cx="2313254" cy="369332"/>
          </a:xfrm>
          <a:prstGeom prst="rect">
            <a:avLst/>
          </a:prstGeom>
          <a:noFill/>
        </p:spPr>
        <p:txBody>
          <a:bodyPr wrap="square" rtlCol="0">
            <a:spAutoFit/>
          </a:bodyPr>
          <a:lstStyle/>
          <a:p>
            <a:pPr algn="ctr"/>
            <a:r>
              <a:rPr lang="zh-CN" altLang="zh-CN" dirty="0"/>
              <a:t>规模经济和范围经济</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贡献分析法及其应用</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盈亏分界点分析法及其应用</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经营杠杆</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成本函数的</a:t>
            </a:r>
            <a:r>
              <a:rPr lang="zh-CN" altLang="zh-CN" dirty="0" smtClean="0"/>
              <a:t>估计</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规模经济和范围经济</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一、规模经济和企业规模的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选择</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pic>
        <p:nvPicPr>
          <p:cNvPr id="6" name="5-13.EPS" descr="id:2147511639;FounderCES"/>
          <p:cNvPicPr>
            <a:picLocks noChangeAspect="1"/>
          </p:cNvPicPr>
          <p:nvPr/>
        </p:nvPicPr>
        <p:blipFill>
          <a:blip r:embed="rId1">
            <a:duotone>
              <a:schemeClr val="accent1">
                <a:shade val="45000"/>
                <a:satMod val="135000"/>
              </a:schemeClr>
              <a:prstClr val="white"/>
            </a:duotone>
          </a:blip>
          <a:stretch>
            <a:fillRect/>
          </a:stretch>
        </p:blipFill>
        <p:spPr>
          <a:xfrm>
            <a:off x="4733607" y="2881121"/>
            <a:ext cx="2410460" cy="156654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规模经济和范围经济</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smtClean="0">
                <a:solidFill>
                  <a:srgbClr val="7030A0"/>
                </a:solidFill>
                <a:latin typeface="微软雅黑 Light" panose="020B0502040204020203" pitchFamily="34" charset="-122"/>
                <a:ea typeface="微软雅黑 Light" panose="020B0502040204020203" pitchFamily="34" charset="-122"/>
              </a:rPr>
              <a:t>二、范围经济</a:t>
            </a:r>
            <a:endParaRPr lang="zh-CN" altLang="en-US" sz="2400" b="1"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smtClean="0">
                <a:solidFill>
                  <a:srgbClr val="002060"/>
                </a:solidFill>
                <a:latin typeface="微软雅黑 Light" panose="020B0502040204020203" pitchFamily="34" charset="-122"/>
                <a:ea typeface="微软雅黑 Light" panose="020B0502040204020203" pitchFamily="34" charset="-122"/>
              </a:rPr>
              <a:t>只要一家企业生产多种产品的总成本低于这些产品中每种产品分别由一家企业来生产所需成本的总和，我们就说，这里存在范围经济。</a:t>
            </a:r>
            <a:endParaRPr lang="zh-CN" altLang="en-US" sz="2000" b="1"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smtClean="0">
                <a:solidFill>
                  <a:srgbClr val="002060"/>
                </a:solidFill>
                <a:latin typeface="微软雅黑 Light" panose="020B0502040204020203" pitchFamily="34" charset="-122"/>
                <a:ea typeface="微软雅黑 Light" panose="020B0502040204020203" pitchFamily="34" charset="-122"/>
              </a:rPr>
              <a:t>范围经济的大小（</a:t>
            </a:r>
            <a:r>
              <a:rPr lang="en-US" altLang="zh-CN" sz="2000" b="1" smtClean="0">
                <a:solidFill>
                  <a:srgbClr val="002060"/>
                </a:solidFill>
                <a:latin typeface="微软雅黑 Light" panose="020B0502040204020203" pitchFamily="34" charset="-122"/>
                <a:ea typeface="微软雅黑 Light" panose="020B0502040204020203" pitchFamily="34" charset="-122"/>
              </a:rPr>
              <a:t>SC</a:t>
            </a:r>
            <a:r>
              <a:rPr lang="zh-CN" altLang="en-US" sz="2000" b="1" smtClean="0">
                <a:solidFill>
                  <a:srgbClr val="002060"/>
                </a:solidFill>
                <a:latin typeface="微软雅黑 Light" panose="020B0502040204020203" pitchFamily="34" charset="-122"/>
                <a:ea typeface="微软雅黑 Light" panose="020B0502040204020203" pitchFamily="34" charset="-122"/>
              </a:rPr>
              <a:t>）可由下列公式来衡量：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153845" y="3988925"/>
                <a:ext cx="4468339" cy="662938"/>
              </a:xfrm>
              <a:prstGeom prst="rect">
                <a:avLst/>
              </a:prstGeom>
            </p:spPr>
            <p:txBody>
              <a:bodyPr wrap="none">
                <a:spAutoFit/>
              </a:bodyPr>
              <a:lstStyle/>
              <a:p>
                <a:r>
                  <a:rPr lang="zh-CN" altLang="zh-CN" sz="1400" dirty="0">
                    <a:solidFill>
                      <a:srgbClr val="000000"/>
                    </a:solidFill>
                    <a:ea typeface="宋体" panose="02010600030101010101" pitchFamily="2" charset="-122"/>
                    <a:cs typeface="Times New Roman" panose="02020603050405020304" pitchFamily="18" charset="0"/>
                  </a:rPr>
                  <a:t>　</a:t>
                </a:r>
                <a14:m>
                  <m:oMath xmlns:m="http://schemas.openxmlformats.org/officeDocument/2006/math">
                    <m:r>
                      <a:rPr lang="en-US" altLang="zh-CN" sz="2000" b="1" i="1" smtClean="0">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𝑺𝑪</m:t>
                    </m:r>
                    <m:r>
                      <a:rPr lang="en-US" altLang="zh-CN" sz="20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𝑪</m:t>
                        </m:r>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𝑿</m:t>
                            </m:r>
                          </m:sub>
                        </m:sSub>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𝑪</m:t>
                        </m:r>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𝒀</m:t>
                            </m:r>
                          </m:sub>
                        </m:sSub>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m:rPr>
                            <m:nor/>
                          </m:rPr>
                          <a:rPr lang="en-US" altLang="zh-CN" sz="2000" b="1" i="1">
                            <a:solidFill>
                              <a:srgbClr val="002060"/>
                            </a:solidFill>
                            <a:latin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𝑪</m:t>
                        </m:r>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𝑿</m:t>
                            </m:r>
                          </m:sub>
                        </m:sSub>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𝒀</m:t>
                            </m:r>
                          </m:sub>
                        </m:sSub>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𝑪</m:t>
                        </m:r>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𝑿</m:t>
                            </m:r>
                          </m:sub>
                        </m:sSub>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𝒀</m:t>
                            </m:r>
                          </m:sub>
                        </m:sSub>
                        <m:r>
                          <m:rPr>
                            <m:nor/>
                          </m:rPr>
                          <a:rPr lang="zh-CN"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den>
                    </m:f>
                  </m:oMath>
                </a14:m>
                <a:endParaRPr lang="zh-CN" altLang="en-US" sz="2000" b="1" dirty="0">
                  <a:solidFill>
                    <a:srgbClr val="002060"/>
                  </a:solidFill>
                </a:endParaRPr>
              </a:p>
            </p:txBody>
          </p:sp>
        </mc:Choice>
        <mc:Fallback>
          <p:sp>
            <p:nvSpPr>
              <p:cNvPr id="2" name="矩形 1"/>
              <p:cNvSpPr>
                <a:spLocks noRot="1" noChangeAspect="1" noMove="1" noResize="1" noEditPoints="1" noAdjustHandles="1" noChangeArrowheads="1" noChangeShapeType="1" noTextEdit="1"/>
              </p:cNvSpPr>
              <p:nvPr/>
            </p:nvSpPr>
            <p:spPr>
              <a:xfrm>
                <a:off x="4153845" y="3988925"/>
                <a:ext cx="4468339" cy="662938"/>
              </a:xfrm>
              <a:prstGeom prst="rect">
                <a:avLst/>
              </a:prstGeom>
              <a:blipFill rotWithShape="1">
                <a:blip r:embed="rId1"/>
                <a:stretch>
                  <a:fillRect l="-7" t="-74" r="3" b="7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798559"/>
            <a:ext cx="2313254" cy="646331"/>
          </a:xfrm>
          <a:prstGeom prst="rect">
            <a:avLst/>
          </a:prstGeom>
          <a:noFill/>
        </p:spPr>
        <p:txBody>
          <a:bodyPr wrap="square" rtlCol="0">
            <a:spAutoFit/>
          </a:bodyPr>
          <a:lstStyle/>
          <a:p>
            <a:pPr algn="ctr"/>
            <a:r>
              <a:rPr lang="zh-CN" altLang="en-US" dirty="0"/>
              <a:t>管理决策中几个重要的成本概念</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41264"/>
            <a:ext cx="2313254" cy="369332"/>
          </a:xfrm>
          <a:prstGeom prst="rect">
            <a:avLst/>
          </a:prstGeom>
          <a:noFill/>
        </p:spPr>
        <p:txBody>
          <a:bodyPr wrap="square" rtlCol="0">
            <a:spAutoFit/>
          </a:bodyPr>
          <a:lstStyle/>
          <a:p>
            <a:pPr algn="ctr"/>
            <a:r>
              <a:rPr lang="zh-CN" altLang="en-US" dirty="0"/>
              <a:t>成本函数</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891451"/>
            <a:ext cx="2313254" cy="369332"/>
          </a:xfrm>
          <a:prstGeom prst="rect">
            <a:avLst/>
          </a:prstGeom>
          <a:noFill/>
        </p:spPr>
        <p:txBody>
          <a:bodyPr wrap="square" rtlCol="0">
            <a:spAutoFit/>
          </a:bodyPr>
          <a:lstStyle/>
          <a:p>
            <a:pPr algn="ctr"/>
            <a:r>
              <a:rPr lang="zh-CN" altLang="zh-CN" dirty="0"/>
              <a:t>规模经济和范围经济</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贡献分析法及其应用</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盈亏分界点分析法及其应用</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经营杠杆</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成本函数的</a:t>
            </a:r>
            <a:r>
              <a:rPr lang="zh-CN" altLang="zh-CN" dirty="0" smtClean="0"/>
              <a:t>估计</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一、贡献分析</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贡献分析法是增量分析法在成本利润分析中的应用。</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贡献分析法主要用于短期决策。</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        贡献</a:t>
            </a:r>
            <a:r>
              <a:rPr lang="zh-CN" altLang="en-US" sz="2000" b="1" dirty="0">
                <a:solidFill>
                  <a:srgbClr val="002060"/>
                </a:solidFill>
                <a:latin typeface="微软雅黑 Light" panose="020B0502040204020203" pitchFamily="34" charset="-122"/>
                <a:ea typeface="微软雅黑 Light" panose="020B0502040204020203" pitchFamily="34" charset="-122"/>
              </a:rPr>
              <a:t>（增量利润）</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增量收入</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增量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成本</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        单位</a:t>
            </a:r>
            <a:r>
              <a:rPr lang="zh-CN" altLang="en-US" sz="2000" b="1" dirty="0">
                <a:solidFill>
                  <a:srgbClr val="002060"/>
                </a:solidFill>
                <a:latin typeface="微软雅黑 Light" panose="020B0502040204020203" pitchFamily="34" charset="-122"/>
                <a:ea typeface="微软雅黑 Light" panose="020B0502040204020203" pitchFamily="34" charset="-122"/>
              </a:rPr>
              <a:t>产品贡献</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价格</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单位变动成本</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一、贡献分析</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347787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5-4</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某企业单位产品的变动成本为</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元，总固定成本为</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en-US" dirty="0">
                <a:solidFill>
                  <a:srgbClr val="002060"/>
                </a:solidFill>
                <a:latin typeface="微软雅黑 Light" panose="020B0502040204020203" pitchFamily="34" charset="-122"/>
                <a:ea typeface="微软雅黑 Light" panose="020B0502040204020203" pitchFamily="34" charset="-122"/>
              </a:rPr>
              <a:t>元，原价为</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元。现有人愿按</a:t>
            </a:r>
            <a:r>
              <a:rPr lang="en-US" altLang="zh-CN" dirty="0">
                <a:solidFill>
                  <a:srgbClr val="002060"/>
                </a:solidFill>
                <a:latin typeface="微软雅黑 Light" panose="020B0502040204020203" pitchFamily="34" charset="-122"/>
                <a:ea typeface="微软雅黑 Light" panose="020B0502040204020203" pitchFamily="34" charset="-122"/>
              </a:rPr>
              <a:t>2.5</a:t>
            </a:r>
            <a:r>
              <a:rPr lang="zh-CN" altLang="en-US" dirty="0">
                <a:solidFill>
                  <a:srgbClr val="002060"/>
                </a:solidFill>
                <a:latin typeface="微软雅黑 Light" panose="020B0502040204020203" pitchFamily="34" charset="-122"/>
                <a:ea typeface="微软雅黑 Light" panose="020B0502040204020203" pitchFamily="34" charset="-122"/>
              </a:rPr>
              <a:t>元的价格订货</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件。如不接受这笔订货，企业就无活可干。问：企业应否承接此订货</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如果接受订货，则接受订货后的利润为：</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利润</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销售收入</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（总变动成本</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总固定成本）</a:t>
            </a:r>
            <a:r>
              <a:rPr lang="en-US" altLang="zh-CN" dirty="0">
                <a:solidFill>
                  <a:srgbClr val="002060"/>
                </a:solidFill>
                <a:latin typeface="微软雅黑 Light" panose="020B0502040204020203" pitchFamily="34" charset="-122"/>
                <a:ea typeface="微软雅黑 Light" panose="020B0502040204020203" pitchFamily="34" charset="-122"/>
              </a:rPr>
              <a:t>=2.5×5 000-</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2×5 000+10 000</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=-7 500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接受订货后的贡献将为</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zh-CN" altLang="en-US" dirty="0" smtClean="0">
                <a:solidFill>
                  <a:srgbClr val="002060"/>
                </a:solidFill>
                <a:latin typeface="微软雅黑 Light" panose="020B0502040204020203" pitchFamily="34" charset="-122"/>
                <a:ea typeface="微软雅黑 Light" panose="020B0502040204020203" pitchFamily="34" charset="-122"/>
              </a:rPr>
              <a:t>贡献</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单位产品贡献</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产量</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2.5-2</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×5 000=2 500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如不接受订货，企业仍然要支出固定成本，即企业利润为</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en-US" dirty="0">
                <a:solidFill>
                  <a:srgbClr val="002060"/>
                </a:solidFill>
                <a:latin typeface="微软雅黑 Light" panose="020B0502040204020203" pitchFamily="34" charset="-122"/>
                <a:ea typeface="微软雅黑 Light" panose="020B0502040204020203" pitchFamily="34" charset="-122"/>
              </a:rPr>
              <a:t>元。接受订货后企业的利润为</a:t>
            </a:r>
            <a:r>
              <a:rPr lang="en-US" altLang="zh-CN" dirty="0">
                <a:solidFill>
                  <a:srgbClr val="002060"/>
                </a:solidFill>
                <a:latin typeface="微软雅黑 Light" panose="020B0502040204020203" pitchFamily="34" charset="-122"/>
                <a:ea typeface="微软雅黑 Light" panose="020B0502040204020203" pitchFamily="34" charset="-122"/>
              </a:rPr>
              <a:t>-7 500</a:t>
            </a:r>
            <a:r>
              <a:rPr lang="zh-CN" altLang="en-US" dirty="0">
                <a:solidFill>
                  <a:srgbClr val="002060"/>
                </a:solidFill>
                <a:latin typeface="微软雅黑 Light" panose="020B0502040204020203" pitchFamily="34" charset="-122"/>
                <a:ea typeface="微软雅黑 Light" panose="020B0502040204020203" pitchFamily="34" charset="-122"/>
              </a:rPr>
              <a:t>元。相比之下，企业若接受订货可以减少亏损</a:t>
            </a:r>
            <a:r>
              <a:rPr lang="en-US" altLang="zh-CN" dirty="0">
                <a:solidFill>
                  <a:srgbClr val="002060"/>
                </a:solidFill>
                <a:latin typeface="微软雅黑 Light" panose="020B0502040204020203" pitchFamily="34" charset="-122"/>
                <a:ea typeface="微软雅黑 Light" panose="020B0502040204020203" pitchFamily="34" charset="-122"/>
              </a:rPr>
              <a:t>2 500</a:t>
            </a:r>
            <a:r>
              <a:rPr lang="zh-CN" altLang="en-US" dirty="0">
                <a:solidFill>
                  <a:srgbClr val="002060"/>
                </a:solidFill>
                <a:latin typeface="微软雅黑 Light" panose="020B0502040204020203" pitchFamily="34" charset="-122"/>
                <a:ea typeface="微软雅黑 Light" panose="020B0502040204020203" pitchFamily="34" charset="-122"/>
              </a:rPr>
              <a:t>元，这就是利润的变化量，即贡献，有贡献就应接受订货。</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是否接受</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订货</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508105"/>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5-5</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大地仪器公司生产各种计算器，一直通过自己的销售网进行销售。最近有一家大型百货商店愿意按每台</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en-US" dirty="0">
                <a:solidFill>
                  <a:srgbClr val="002060"/>
                </a:solidFill>
                <a:latin typeface="微软雅黑 Light" panose="020B0502040204020203" pitchFamily="34" charset="-122"/>
                <a:ea typeface="微软雅黑 Light" panose="020B0502040204020203" pitchFamily="34" charset="-122"/>
              </a:rPr>
              <a:t>元的价格向它购买</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en-US" dirty="0">
                <a:solidFill>
                  <a:srgbClr val="002060"/>
                </a:solidFill>
                <a:latin typeface="微软雅黑 Light" panose="020B0502040204020203" pitchFamily="34" charset="-122"/>
                <a:ea typeface="微软雅黑 Light" panose="020B0502040204020203" pitchFamily="34" charset="-122"/>
              </a:rPr>
              <a:t>台</a:t>
            </a:r>
            <a:r>
              <a:rPr lang="en-US" altLang="zh-CN" dirty="0">
                <a:solidFill>
                  <a:srgbClr val="002060"/>
                </a:solidFill>
                <a:latin typeface="微软雅黑 Light" panose="020B0502040204020203" pitchFamily="34" charset="-122"/>
                <a:ea typeface="微软雅黑 Light" panose="020B0502040204020203" pitchFamily="34" charset="-122"/>
              </a:rPr>
              <a:t>X1-9</a:t>
            </a:r>
            <a:r>
              <a:rPr lang="zh-CN" altLang="en-US" dirty="0">
                <a:solidFill>
                  <a:srgbClr val="002060"/>
                </a:solidFill>
                <a:latin typeface="微软雅黑 Light" panose="020B0502040204020203" pitchFamily="34" charset="-122"/>
                <a:ea typeface="微软雅黑 Light" panose="020B0502040204020203" pitchFamily="34" charset="-122"/>
              </a:rPr>
              <a:t>型计算器。大地仪器公司现在每年生产</a:t>
            </a:r>
            <a:r>
              <a:rPr lang="en-US" altLang="zh-CN" dirty="0">
                <a:solidFill>
                  <a:srgbClr val="002060"/>
                </a:solidFill>
                <a:latin typeface="微软雅黑 Light" panose="020B0502040204020203" pitchFamily="34" charset="-122"/>
                <a:ea typeface="微软雅黑 Light" panose="020B0502040204020203" pitchFamily="34" charset="-122"/>
              </a:rPr>
              <a:t>X1-9</a:t>
            </a:r>
            <a:r>
              <a:rPr lang="zh-CN" altLang="en-US" dirty="0">
                <a:solidFill>
                  <a:srgbClr val="002060"/>
                </a:solidFill>
                <a:latin typeface="微软雅黑 Light" panose="020B0502040204020203" pitchFamily="34" charset="-122"/>
                <a:ea typeface="微软雅黑 Light" panose="020B0502040204020203" pitchFamily="34" charset="-122"/>
              </a:rPr>
              <a:t>型计算器</a:t>
            </a:r>
            <a:r>
              <a:rPr lang="en-US" altLang="zh-CN" dirty="0">
                <a:solidFill>
                  <a:srgbClr val="002060"/>
                </a:solidFill>
                <a:latin typeface="微软雅黑 Light" panose="020B0502040204020203" pitchFamily="34" charset="-122"/>
                <a:ea typeface="微软雅黑 Light" panose="020B0502040204020203" pitchFamily="34" charset="-122"/>
              </a:rPr>
              <a:t>160 000</a:t>
            </a:r>
            <a:r>
              <a:rPr lang="zh-CN" altLang="en-US" dirty="0">
                <a:solidFill>
                  <a:srgbClr val="002060"/>
                </a:solidFill>
                <a:latin typeface="微软雅黑 Light" panose="020B0502040204020203" pitchFamily="34" charset="-122"/>
                <a:ea typeface="微软雅黑 Light" panose="020B0502040204020203" pitchFamily="34" charset="-122"/>
              </a:rPr>
              <a:t>台，如果这种型号的计算器再多生产 </a:t>
            </a:r>
            <a:r>
              <a:rPr lang="en-US" altLang="zh-CN" dirty="0">
                <a:solidFill>
                  <a:srgbClr val="002060"/>
                </a:solidFill>
                <a:latin typeface="微软雅黑 Light" panose="020B0502040204020203" pitchFamily="34" charset="-122"/>
                <a:ea typeface="微软雅黑 Light" panose="020B0502040204020203" pitchFamily="34" charset="-122"/>
              </a:rPr>
              <a:t>20 000 </a:t>
            </a:r>
            <a:r>
              <a:rPr lang="zh-CN" altLang="en-US" dirty="0">
                <a:solidFill>
                  <a:srgbClr val="002060"/>
                </a:solidFill>
                <a:latin typeface="微软雅黑 Light" panose="020B0502040204020203" pitchFamily="34" charset="-122"/>
                <a:ea typeface="微软雅黑 Light" panose="020B0502040204020203" pitchFamily="34" charset="-122"/>
              </a:rPr>
              <a:t>台，就要减少生产更先进的</a:t>
            </a:r>
            <a:r>
              <a:rPr lang="en-US" altLang="zh-CN" dirty="0">
                <a:solidFill>
                  <a:srgbClr val="002060"/>
                </a:solidFill>
                <a:latin typeface="微软雅黑 Light" panose="020B0502040204020203" pitchFamily="34" charset="-122"/>
                <a:ea typeface="微软雅黑 Light" panose="020B0502040204020203" pitchFamily="34" charset="-122"/>
              </a:rPr>
              <a:t>X2-7</a:t>
            </a:r>
            <a:r>
              <a:rPr lang="zh-CN" altLang="en-US" dirty="0">
                <a:solidFill>
                  <a:srgbClr val="002060"/>
                </a:solidFill>
                <a:latin typeface="微软雅黑 Light" panose="020B0502040204020203" pitchFamily="34" charset="-122"/>
                <a:ea typeface="微软雅黑 Light" panose="020B0502040204020203" pitchFamily="34" charset="-122"/>
              </a:rPr>
              <a:t>型计算器</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台。与这两个型号相关的成本、价格数据见下表。</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4502900"/>
          <a:ext cx="10515600" cy="1804061"/>
        </p:xfrm>
        <a:graphic>
          <a:graphicData uri="http://schemas.openxmlformats.org/drawingml/2006/table">
            <a:tbl>
              <a:tblPr firstRow="1" firstCol="1" bandRow="1">
                <a:tableStyleId>{5C22544A-7EE6-4342-B048-85BDC9FD1C3A}</a:tableStyleId>
              </a:tblPr>
              <a:tblGrid>
                <a:gridCol w="3896492"/>
                <a:gridCol w="3381543"/>
                <a:gridCol w="3237565"/>
              </a:tblGrid>
              <a:tr h="257723">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X1-9</a:t>
                      </a:r>
                      <a:r>
                        <a:rPr lang="zh-CN" sz="1400">
                          <a:effectLst/>
                        </a:rPr>
                        <a:t>型</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X2-7</a:t>
                      </a:r>
                      <a:r>
                        <a:rPr lang="zh-CN" sz="1400">
                          <a:effectLst/>
                        </a:rPr>
                        <a:t>型</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57723">
                <a:tc>
                  <a:txBody>
                    <a:bodyPr/>
                    <a:lstStyle/>
                    <a:p>
                      <a:pPr algn="ctr">
                        <a:lnSpc>
                          <a:spcPts val="1645"/>
                        </a:lnSpc>
                        <a:spcAft>
                          <a:spcPts val="0"/>
                        </a:spcAft>
                      </a:pPr>
                      <a:r>
                        <a:rPr lang="zh-CN" sz="1400">
                          <a:effectLst/>
                        </a:rPr>
                        <a:t>材料费</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1.65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1.87</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57723">
                <a:tc>
                  <a:txBody>
                    <a:bodyPr/>
                    <a:lstStyle/>
                    <a:p>
                      <a:pPr algn="ctr">
                        <a:lnSpc>
                          <a:spcPts val="1645"/>
                        </a:lnSpc>
                        <a:spcAft>
                          <a:spcPts val="0"/>
                        </a:spcAft>
                      </a:pPr>
                      <a:r>
                        <a:rPr lang="zh-CN" sz="1400">
                          <a:effectLst/>
                        </a:rPr>
                        <a:t>直接人工费</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2.32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3.02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57723">
                <a:tc>
                  <a:txBody>
                    <a:bodyPr/>
                    <a:lstStyle/>
                    <a:p>
                      <a:pPr algn="ctr">
                        <a:lnSpc>
                          <a:spcPts val="1645"/>
                        </a:lnSpc>
                        <a:spcAft>
                          <a:spcPts val="0"/>
                        </a:spcAft>
                      </a:pPr>
                      <a:r>
                        <a:rPr lang="zh-CN" sz="1400">
                          <a:effectLst/>
                        </a:rPr>
                        <a:t>变动间接费用</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1.03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1.11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57723">
                <a:tc>
                  <a:txBody>
                    <a:bodyPr/>
                    <a:lstStyle/>
                    <a:p>
                      <a:pPr algn="ctr">
                        <a:lnSpc>
                          <a:spcPts val="1645"/>
                        </a:lnSpc>
                        <a:spcAft>
                          <a:spcPts val="0"/>
                        </a:spcAft>
                      </a:pPr>
                      <a:r>
                        <a:rPr lang="zh-CN" sz="1400">
                          <a:effectLst/>
                        </a:rPr>
                        <a:t>固定间接费用</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6.00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57723">
                <a:tc>
                  <a:txBody>
                    <a:bodyPr/>
                    <a:lstStyle/>
                    <a:p>
                      <a:pPr algn="ctr">
                        <a:lnSpc>
                          <a:spcPts val="1645"/>
                        </a:lnSpc>
                        <a:spcAft>
                          <a:spcPts val="0"/>
                        </a:spcAft>
                      </a:pPr>
                      <a:r>
                        <a:rPr lang="zh-CN" sz="1400">
                          <a:effectLst/>
                        </a:rPr>
                        <a:t>利润</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57723">
                <a:tc>
                  <a:txBody>
                    <a:bodyPr/>
                    <a:lstStyle/>
                    <a:p>
                      <a:pPr algn="ctr">
                        <a:lnSpc>
                          <a:spcPts val="1645"/>
                        </a:lnSpc>
                        <a:spcAft>
                          <a:spcPts val="0"/>
                        </a:spcAft>
                      </a:pPr>
                      <a:r>
                        <a:rPr lang="zh-CN" sz="1400">
                          <a:effectLst/>
                        </a:rPr>
                        <a:t>批发价格</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12.00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dirty="0">
                          <a:effectLst/>
                        </a:rPr>
                        <a:t>14.40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是否接受</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订货</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369880"/>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5-5</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大地仪器公司很想接受百货商店的这笔订货，但又不太愿意按</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en-US" dirty="0">
                <a:solidFill>
                  <a:srgbClr val="002060"/>
                </a:solidFill>
                <a:latin typeface="微软雅黑 Light" panose="020B0502040204020203" pitchFamily="34" charset="-122"/>
                <a:ea typeface="微软雅黑 Light" panose="020B0502040204020203" pitchFamily="34" charset="-122"/>
              </a:rPr>
              <a:t>元的单价出售（因为在正常情况下</a:t>
            </a:r>
            <a:r>
              <a:rPr lang="en-US" altLang="zh-CN" dirty="0">
                <a:solidFill>
                  <a:srgbClr val="002060"/>
                </a:solidFill>
                <a:latin typeface="微软雅黑 Light" panose="020B0502040204020203" pitchFamily="34" charset="-122"/>
                <a:ea typeface="微软雅黑 Light" panose="020B0502040204020203" pitchFamily="34" charset="-122"/>
              </a:rPr>
              <a:t>X1-9</a:t>
            </a:r>
            <a:r>
              <a:rPr lang="zh-CN" altLang="en-US" dirty="0">
                <a:solidFill>
                  <a:srgbClr val="002060"/>
                </a:solidFill>
                <a:latin typeface="微软雅黑 Light" panose="020B0502040204020203" pitchFamily="34" charset="-122"/>
                <a:ea typeface="微软雅黑 Light" panose="020B0502040204020203" pitchFamily="34" charset="-122"/>
              </a:rPr>
              <a:t>型计算器的批发价是</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en-US" dirty="0">
                <a:solidFill>
                  <a:srgbClr val="002060"/>
                </a:solidFill>
                <a:latin typeface="微软雅黑 Light" panose="020B0502040204020203" pitchFamily="34" charset="-122"/>
                <a:ea typeface="微软雅黑 Light" panose="020B0502040204020203" pitchFamily="34" charset="-122"/>
              </a:rPr>
              <a:t>元）。可是，百货商店坚持只能按</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en-US" dirty="0">
                <a:solidFill>
                  <a:srgbClr val="002060"/>
                </a:solidFill>
                <a:latin typeface="微软雅黑 Light" panose="020B0502040204020203" pitchFamily="34" charset="-122"/>
                <a:ea typeface="微软雅黑 Light" panose="020B0502040204020203" pitchFamily="34" charset="-122"/>
              </a:rPr>
              <a:t>元单价购买。大地仪器公司是否应接受这笔订货</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如果接受</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en-US" dirty="0">
                <a:solidFill>
                  <a:srgbClr val="002060"/>
                </a:solidFill>
                <a:latin typeface="微软雅黑 Light" panose="020B0502040204020203" pitchFamily="34" charset="-122"/>
                <a:ea typeface="微软雅黑 Light" panose="020B0502040204020203" pitchFamily="34" charset="-122"/>
              </a:rPr>
              <a:t>台</a:t>
            </a:r>
            <a:r>
              <a:rPr lang="en-US" altLang="zh-CN" dirty="0">
                <a:solidFill>
                  <a:srgbClr val="002060"/>
                </a:solidFill>
                <a:latin typeface="微软雅黑 Light" panose="020B0502040204020203" pitchFamily="34" charset="-122"/>
                <a:ea typeface="微软雅黑 Light" panose="020B0502040204020203" pitchFamily="34" charset="-122"/>
              </a:rPr>
              <a:t>X1-9</a:t>
            </a:r>
            <a:r>
              <a:rPr lang="zh-CN" altLang="en-US" dirty="0">
                <a:solidFill>
                  <a:srgbClr val="002060"/>
                </a:solidFill>
                <a:latin typeface="微软雅黑 Light" panose="020B0502040204020203" pitchFamily="34" charset="-122"/>
                <a:ea typeface="微软雅黑 Light" panose="020B0502040204020203" pitchFamily="34" charset="-122"/>
              </a:rPr>
              <a:t>型计算器的订货：</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贡献</a:t>
            </a:r>
            <a:r>
              <a:rPr lang="en-US" altLang="zh-CN" dirty="0">
                <a:solidFill>
                  <a:srgbClr val="002060"/>
                </a:solidFill>
                <a:latin typeface="微软雅黑 Light" panose="020B0502040204020203" pitchFamily="34" charset="-122"/>
                <a:ea typeface="微软雅黑 Light" panose="020B0502040204020203" pitchFamily="34" charset="-122"/>
              </a:rPr>
              <a:t>=20 000×[8-</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1.65+2.32+1.03</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]-5 000×[14.40-</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1.87+3.02+1.11</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]=18 000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有贡献就应接受这笔订货，因为它能为企业增加利润</a:t>
            </a:r>
            <a:r>
              <a:rPr lang="en-US" altLang="zh-CN" dirty="0">
                <a:solidFill>
                  <a:srgbClr val="002060"/>
                </a:solidFill>
                <a:latin typeface="微软雅黑 Light" panose="020B0502040204020203" pitchFamily="34" charset="-122"/>
                <a:ea typeface="微软雅黑 Light" panose="020B0502040204020203" pitchFamily="34" charset="-122"/>
              </a:rPr>
              <a:t>18 000</a:t>
            </a:r>
            <a:r>
              <a:rPr lang="zh-CN" altLang="en-US" dirty="0">
                <a:solidFill>
                  <a:srgbClr val="002060"/>
                </a:solidFill>
                <a:latin typeface="微软雅黑 Light" panose="020B0502040204020203" pitchFamily="34" charset="-122"/>
                <a:ea typeface="微软雅黑 Light" panose="020B0502040204020203" pitchFamily="34" charset="-122"/>
              </a:rPr>
              <a:t>元，尽管其订货价格低于批发价</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自制还是</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外购</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3293209"/>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5-6</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假定通用电气公司制造</a:t>
            </a:r>
            <a:r>
              <a:rPr lang="en-US" altLang="zh-CN" dirty="0">
                <a:solidFill>
                  <a:srgbClr val="002060"/>
                </a:solidFill>
                <a:latin typeface="微软雅黑 Light" panose="020B0502040204020203" pitchFamily="34" charset="-122"/>
                <a:ea typeface="微软雅黑 Light" panose="020B0502040204020203" pitchFamily="34" charset="-122"/>
              </a:rPr>
              <a:t>No.9</a:t>
            </a:r>
            <a:r>
              <a:rPr lang="zh-CN" altLang="en-US" dirty="0">
                <a:solidFill>
                  <a:srgbClr val="002060"/>
                </a:solidFill>
                <a:latin typeface="微软雅黑 Light" panose="020B0502040204020203" pitchFamily="34" charset="-122"/>
                <a:ea typeface="微软雅黑 Light" panose="020B0502040204020203" pitchFamily="34" charset="-122"/>
              </a:rPr>
              <a:t>零件</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en-US" dirty="0">
                <a:solidFill>
                  <a:srgbClr val="002060"/>
                </a:solidFill>
                <a:latin typeface="微软雅黑 Light" panose="020B0502040204020203" pitchFamily="34" charset="-122"/>
                <a:ea typeface="微软雅黑 Light" panose="020B0502040204020203" pitchFamily="34" charset="-122"/>
              </a:rPr>
              <a:t>个，其成本数据如表所示。</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如果</a:t>
            </a:r>
            <a:r>
              <a:rPr lang="zh-CN" altLang="en-US" dirty="0">
                <a:solidFill>
                  <a:srgbClr val="002060"/>
                </a:solidFill>
                <a:latin typeface="微软雅黑 Light" panose="020B0502040204020203" pitchFamily="34" charset="-122"/>
                <a:ea typeface="微软雅黑 Light" panose="020B0502040204020203" pitchFamily="34" charset="-122"/>
              </a:rPr>
              <a:t>外购，每个零件的价格为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元，可以节省固定间接费用</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en-US" dirty="0">
                <a:solidFill>
                  <a:srgbClr val="002060"/>
                </a:solidFill>
                <a:latin typeface="微软雅黑 Light" panose="020B0502040204020203" pitchFamily="34" charset="-122"/>
                <a:ea typeface="微软雅黑 Light" panose="020B0502040204020203" pitchFamily="34" charset="-122"/>
              </a:rPr>
              <a:t>元（因为如果不制造这种零件，班长可以调做其他工作，从而可以节省班长工资</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en-US" dirty="0">
                <a:solidFill>
                  <a:srgbClr val="002060"/>
                </a:solidFill>
                <a:latin typeface="微软雅黑 Light" panose="020B0502040204020203" pitchFamily="34" charset="-122"/>
                <a:ea typeface="微软雅黑 Light" panose="020B0502040204020203" pitchFamily="34" charset="-122"/>
              </a:rPr>
              <a:t>元）。同时，闲置的设备可以出租，租金收入为</a:t>
            </a:r>
            <a:r>
              <a:rPr lang="en-US" altLang="zh-CN" dirty="0">
                <a:solidFill>
                  <a:srgbClr val="002060"/>
                </a:solidFill>
                <a:latin typeface="微软雅黑 Light" panose="020B0502040204020203" pitchFamily="34" charset="-122"/>
                <a:ea typeface="微软雅黑 Light" panose="020B0502040204020203" pitchFamily="34" charset="-122"/>
              </a:rPr>
              <a:t>35 000</a:t>
            </a:r>
            <a:r>
              <a:rPr lang="zh-CN" altLang="en-US" dirty="0">
                <a:solidFill>
                  <a:srgbClr val="002060"/>
                </a:solidFill>
                <a:latin typeface="微软雅黑 Light" panose="020B0502040204020203" pitchFamily="34" charset="-122"/>
                <a:ea typeface="微软雅黑 Light" panose="020B0502040204020203" pitchFamily="34" charset="-122"/>
              </a:rPr>
              <a:t>元。问：通用电气公司应自制还是外购这种零件？</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664394"/>
          <a:ext cx="10515600" cy="1621980"/>
        </p:xfrm>
        <a:graphic>
          <a:graphicData uri="http://schemas.openxmlformats.org/drawingml/2006/table">
            <a:tbl>
              <a:tblPr firstRow="1" firstCol="1" bandRow="1">
                <a:tableStyleId>{5C22544A-7EE6-4342-B048-85BDC9FD1C3A}</a:tableStyleId>
              </a:tblPr>
              <a:tblGrid>
                <a:gridCol w="3896492"/>
                <a:gridCol w="3896492"/>
                <a:gridCol w="2722616"/>
              </a:tblGrid>
              <a:tr h="270330">
                <a:tc>
                  <a:txBody>
                    <a:bodyPr/>
                    <a:lstStyle/>
                    <a:p>
                      <a:pPr algn="ctr">
                        <a:lnSpc>
                          <a:spcPts val="1645"/>
                        </a:lnSpc>
                        <a:spcAft>
                          <a:spcPts val="0"/>
                        </a:spcAft>
                      </a:pPr>
                      <a:r>
                        <a:rPr lang="zh-CN" sz="1400">
                          <a:effectLst/>
                        </a:rPr>
                        <a:t>费用</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20 000</a:t>
                      </a:r>
                      <a:r>
                        <a:rPr lang="zh-CN" sz="1400">
                          <a:effectLst/>
                        </a:rPr>
                        <a:t>个零件的总成本</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zh-CN" sz="1400">
                          <a:effectLst/>
                        </a:rPr>
                        <a:t>单位成本</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0330">
                <a:tc>
                  <a:txBody>
                    <a:bodyPr/>
                    <a:lstStyle/>
                    <a:p>
                      <a:pPr algn="ctr">
                        <a:lnSpc>
                          <a:spcPts val="1645"/>
                        </a:lnSpc>
                        <a:spcAft>
                          <a:spcPts val="0"/>
                        </a:spcAft>
                      </a:pPr>
                      <a:r>
                        <a:rPr lang="zh-CN" sz="1400">
                          <a:effectLst/>
                        </a:rPr>
                        <a:t>直接材料费</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0330">
                <a:tc>
                  <a:txBody>
                    <a:bodyPr/>
                    <a:lstStyle/>
                    <a:p>
                      <a:pPr algn="ctr">
                        <a:lnSpc>
                          <a:spcPts val="1645"/>
                        </a:lnSpc>
                        <a:spcAft>
                          <a:spcPts val="0"/>
                        </a:spcAft>
                      </a:pPr>
                      <a:r>
                        <a:rPr lang="zh-CN" sz="1400">
                          <a:effectLst/>
                        </a:rPr>
                        <a:t>直接人工费</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80 000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0330">
                <a:tc>
                  <a:txBody>
                    <a:bodyPr/>
                    <a:lstStyle/>
                    <a:p>
                      <a:pPr algn="ctr">
                        <a:lnSpc>
                          <a:spcPts val="1645"/>
                        </a:lnSpc>
                        <a:spcAft>
                          <a:spcPts val="0"/>
                        </a:spcAft>
                      </a:pPr>
                      <a:r>
                        <a:rPr lang="zh-CN" sz="1400">
                          <a:effectLst/>
                        </a:rPr>
                        <a:t>变动间接费用</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dirty="0">
                          <a:effectLst/>
                        </a:rPr>
                        <a:t>40 000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0330">
                <a:tc>
                  <a:txBody>
                    <a:bodyPr/>
                    <a:lstStyle/>
                    <a:p>
                      <a:pPr algn="ctr">
                        <a:lnSpc>
                          <a:spcPts val="1645"/>
                        </a:lnSpc>
                        <a:spcAft>
                          <a:spcPts val="0"/>
                        </a:spcAft>
                      </a:pPr>
                      <a:r>
                        <a:rPr lang="zh-CN" sz="1400">
                          <a:effectLst/>
                        </a:rPr>
                        <a:t>固定间接费用</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80 000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0330">
                <a:tc>
                  <a:txBody>
                    <a:bodyPr/>
                    <a:lstStyle/>
                    <a:p>
                      <a:pPr algn="ctr">
                        <a:lnSpc>
                          <a:spcPts val="1645"/>
                        </a:lnSpc>
                        <a:spcAft>
                          <a:spcPts val="0"/>
                        </a:spcAft>
                      </a:pPr>
                      <a:r>
                        <a:rPr lang="zh-CN" sz="1400">
                          <a:effectLst/>
                        </a:rPr>
                        <a:t>合计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220 000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dirty="0">
                          <a:effectLst/>
                        </a:rPr>
                        <a:t>11</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自制还是</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外购</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339102"/>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这里要分别计算自制和外购的增量成本，然后进行比较。需要注意的是，在计算自制的增量成本时，不应包括固定间接费用</a:t>
            </a:r>
            <a:r>
              <a:rPr lang="en-US" altLang="zh-CN" dirty="0">
                <a:solidFill>
                  <a:srgbClr val="002060"/>
                </a:solidFill>
                <a:latin typeface="微软雅黑 Light" panose="020B0502040204020203" pitchFamily="34" charset="-122"/>
                <a:ea typeface="微软雅黑 Light" panose="020B0502040204020203" pitchFamily="34" charset="-122"/>
              </a:rPr>
              <a:t>80 000</a:t>
            </a:r>
            <a:r>
              <a:rPr lang="zh-CN" altLang="en-US" dirty="0">
                <a:solidFill>
                  <a:srgbClr val="002060"/>
                </a:solidFill>
                <a:latin typeface="微软雅黑 Light" panose="020B0502040204020203" pitchFamily="34" charset="-122"/>
                <a:ea typeface="微软雅黑 Light" panose="020B0502040204020203" pitchFamily="34" charset="-122"/>
              </a:rPr>
              <a:t>元，因为它是沉没成本，但要把两笔机会成本（外购可以节省的固定间接费用</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en-US" dirty="0">
                <a:solidFill>
                  <a:srgbClr val="002060"/>
                </a:solidFill>
                <a:latin typeface="微软雅黑 Light" panose="020B0502040204020203" pitchFamily="34" charset="-122"/>
                <a:ea typeface="微软雅黑 Light" panose="020B0502040204020203" pitchFamily="34" charset="-122"/>
              </a:rPr>
              <a:t>元和闲置设备可能的租金收入</a:t>
            </a:r>
            <a:r>
              <a:rPr lang="en-US" altLang="zh-CN" dirty="0">
                <a:solidFill>
                  <a:srgbClr val="002060"/>
                </a:solidFill>
                <a:latin typeface="微软雅黑 Light" panose="020B0502040204020203" pitchFamily="34" charset="-122"/>
                <a:ea typeface="微软雅黑 Light" panose="020B0502040204020203" pitchFamily="34" charset="-122"/>
              </a:rPr>
              <a:t>35 000</a:t>
            </a:r>
            <a:r>
              <a:rPr lang="zh-CN" altLang="en-US" dirty="0">
                <a:solidFill>
                  <a:srgbClr val="002060"/>
                </a:solidFill>
                <a:latin typeface="微软雅黑 Light" panose="020B0502040204020203" pitchFamily="34" charset="-122"/>
                <a:ea typeface="微软雅黑 Light" panose="020B0502040204020203" pitchFamily="34" charset="-122"/>
              </a:rPr>
              <a:t>元）包括进去。</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外购的增量成本</a:t>
            </a:r>
            <a:r>
              <a:rPr lang="en-US" altLang="zh-CN" dirty="0">
                <a:solidFill>
                  <a:srgbClr val="002060"/>
                </a:solidFill>
                <a:latin typeface="微软雅黑 Light" panose="020B0502040204020203" pitchFamily="34" charset="-122"/>
                <a:ea typeface="微软雅黑 Light" panose="020B0502040204020203" pitchFamily="34" charset="-122"/>
              </a:rPr>
              <a:t>=10×20 000=200 000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自制的增量成本</a:t>
            </a:r>
            <a:r>
              <a:rPr lang="en-US" altLang="zh-CN" dirty="0">
                <a:solidFill>
                  <a:srgbClr val="002060"/>
                </a:solidFill>
                <a:latin typeface="微软雅黑 Light" panose="020B0502040204020203" pitchFamily="34" charset="-122"/>
                <a:ea typeface="微软雅黑 Light" panose="020B0502040204020203" pitchFamily="34" charset="-122"/>
              </a:rPr>
              <a:t>=20 000+80 000+40 000+20 000+35 000=195 000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因为</a:t>
            </a:r>
            <a:r>
              <a:rPr lang="en-US" altLang="zh-CN" dirty="0">
                <a:solidFill>
                  <a:srgbClr val="002060"/>
                </a:solidFill>
                <a:latin typeface="微软雅黑 Light" panose="020B0502040204020203" pitchFamily="34" charset="-122"/>
                <a:ea typeface="微软雅黑 Light" panose="020B0502040204020203" pitchFamily="34" charset="-122"/>
              </a:rPr>
              <a:t>200 000&gt;195 000</a:t>
            </a:r>
            <a:r>
              <a:rPr lang="zh-CN" altLang="en-US" dirty="0">
                <a:solidFill>
                  <a:srgbClr val="002060"/>
                </a:solidFill>
                <a:latin typeface="微软雅黑 Light" panose="020B0502040204020203" pitchFamily="34" charset="-122"/>
                <a:ea typeface="微软雅黑 Light" panose="020B0502040204020203" pitchFamily="34" charset="-122"/>
              </a:rPr>
              <a:t>，所以，尽管初看起来，自制的单位全部成本</a:t>
            </a:r>
            <a:r>
              <a:rPr lang="en-US" altLang="zh-CN" dirty="0">
                <a:solidFill>
                  <a:srgbClr val="002060"/>
                </a:solidFill>
                <a:latin typeface="微软雅黑 Light" panose="020B0502040204020203" pitchFamily="34" charset="-122"/>
                <a:ea typeface="微软雅黑 Light" panose="020B0502040204020203" pitchFamily="34" charset="-122"/>
              </a:rPr>
              <a:t>11</a:t>
            </a:r>
            <a:r>
              <a:rPr lang="zh-CN" altLang="en-US" dirty="0">
                <a:solidFill>
                  <a:srgbClr val="002060"/>
                </a:solidFill>
                <a:latin typeface="微软雅黑 Light" panose="020B0502040204020203" pitchFamily="34" charset="-122"/>
                <a:ea typeface="微软雅黑 Light" panose="020B0502040204020203" pitchFamily="34" charset="-122"/>
              </a:rPr>
              <a:t>元大于外购成本</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元，但还是应当自制，因为自制的增量成本较低。</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增加何种</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新产品</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708434"/>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5-7</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某企业原来只生产产品</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，现有</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和</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两种新产品可以上马，但因剩余生产能力有限，只允许将其中之一投入生产。公司每月总固定成本为</a:t>
            </a:r>
            <a:r>
              <a:rPr lang="en-US" altLang="zh-CN" dirty="0">
                <a:solidFill>
                  <a:srgbClr val="002060"/>
                </a:solidFill>
                <a:latin typeface="微软雅黑 Light" panose="020B0502040204020203" pitchFamily="34" charset="-122"/>
                <a:ea typeface="微软雅黑 Light" panose="020B0502040204020203" pitchFamily="34" charset="-122"/>
              </a:rPr>
              <a:t>50 000</a:t>
            </a:r>
            <a:r>
              <a:rPr lang="zh-CN" altLang="en-US" dirty="0">
                <a:solidFill>
                  <a:srgbClr val="002060"/>
                </a:solidFill>
                <a:latin typeface="微软雅黑 Light" panose="020B0502040204020203" pitchFamily="34" charset="-122"/>
                <a:ea typeface="微软雅黑 Light" panose="020B0502040204020203" pitchFamily="34" charset="-122"/>
              </a:rPr>
              <a:t>元，且不会因上新产品而增加。新、老产品的相关数据如表所示。</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这种</a:t>
            </a:r>
            <a:r>
              <a:rPr lang="zh-CN" altLang="en-US" dirty="0">
                <a:solidFill>
                  <a:srgbClr val="002060"/>
                </a:solidFill>
                <a:latin typeface="微软雅黑 Light" panose="020B0502040204020203" pitchFamily="34" charset="-122"/>
                <a:ea typeface="微软雅黑 Light" panose="020B0502040204020203" pitchFamily="34" charset="-122"/>
              </a:rPr>
              <a:t>情况下，该企业应增加哪种新产品？</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5" name="表格 4"/>
          <p:cNvGraphicFramePr>
            <a:graphicFrameLocks noGrp="1"/>
          </p:cNvGraphicFramePr>
          <p:nvPr/>
        </p:nvGraphicFramePr>
        <p:xfrm>
          <a:off x="858890" y="4223542"/>
          <a:ext cx="10515600" cy="1048544"/>
        </p:xfrm>
        <a:graphic>
          <a:graphicData uri="http://schemas.openxmlformats.org/drawingml/2006/table">
            <a:tbl>
              <a:tblPr firstRow="1" firstCol="1" bandRow="1">
                <a:tableStyleId>{5C22544A-7EE6-4342-B048-85BDC9FD1C3A}</a:tableStyleId>
              </a:tblPr>
              <a:tblGrid>
                <a:gridCol w="3233673"/>
                <a:gridCol w="2352942"/>
                <a:gridCol w="2352942"/>
                <a:gridCol w="2576043"/>
              </a:tblGrid>
              <a:tr h="262136">
                <a:tc>
                  <a:txBody>
                    <a:bodyPr/>
                    <a:lstStyle/>
                    <a:p>
                      <a:pPr algn="ctr">
                        <a:lnSpc>
                          <a:spcPts val="1645"/>
                        </a:lnSpc>
                        <a:spcAft>
                          <a:spcPts val="0"/>
                        </a:spcAft>
                      </a:pPr>
                      <a:r>
                        <a:rPr lang="zh-CN" sz="1400">
                          <a:effectLst/>
                        </a:rPr>
                        <a:t>项目</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zh-CN" sz="1400">
                          <a:effectLst/>
                        </a:rPr>
                        <a:t>产品</a:t>
                      </a:r>
                      <a:r>
                        <a:rPr lang="en-US" sz="1400">
                          <a:effectLst/>
                        </a:rPr>
                        <a:t>A</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zh-CN" sz="1400">
                          <a:effectLst/>
                        </a:rPr>
                        <a:t>产品</a:t>
                      </a:r>
                      <a:r>
                        <a:rPr lang="en-US" sz="1400">
                          <a:effectLst/>
                        </a:rPr>
                        <a:t>B</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zh-CN" sz="1400">
                          <a:effectLst/>
                        </a:rPr>
                        <a:t>产品</a:t>
                      </a:r>
                      <a:r>
                        <a:rPr lang="en-US" sz="1400">
                          <a:effectLst/>
                        </a:rPr>
                        <a:t>C</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2136">
                <a:tc>
                  <a:txBody>
                    <a:bodyPr/>
                    <a:lstStyle/>
                    <a:p>
                      <a:pPr algn="ctr">
                        <a:lnSpc>
                          <a:spcPts val="1645"/>
                        </a:lnSpc>
                        <a:spcAft>
                          <a:spcPts val="0"/>
                        </a:spcAft>
                      </a:pPr>
                      <a:r>
                        <a:rPr lang="zh-CN" sz="1400">
                          <a:effectLst/>
                        </a:rPr>
                        <a:t>产销数量（月平均）（件）</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50 000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2136">
                <a:tc>
                  <a:txBody>
                    <a:bodyPr/>
                    <a:lstStyle/>
                    <a:p>
                      <a:pPr algn="ctr">
                        <a:lnSpc>
                          <a:spcPts val="1645"/>
                        </a:lnSpc>
                        <a:spcAft>
                          <a:spcPts val="0"/>
                        </a:spcAft>
                      </a:pPr>
                      <a:r>
                        <a:rPr lang="zh-CN" sz="1400">
                          <a:effectLst/>
                        </a:rPr>
                        <a:t>单价（元）</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2136">
                <a:tc>
                  <a:txBody>
                    <a:bodyPr/>
                    <a:lstStyle/>
                    <a:p>
                      <a:pPr algn="ctr">
                        <a:lnSpc>
                          <a:spcPts val="1645"/>
                        </a:lnSpc>
                        <a:spcAft>
                          <a:spcPts val="0"/>
                        </a:spcAft>
                      </a:pPr>
                      <a:r>
                        <a:rPr lang="zh-CN" sz="1400" dirty="0">
                          <a:effectLst/>
                        </a:rPr>
                        <a:t>单位变动成本（元）</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dirty="0">
                          <a:effectLst/>
                        </a:rPr>
                        <a:t>2</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5.4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dirty="0">
                          <a:effectLst/>
                        </a:rPr>
                        <a:t>2</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增加何种</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新产品</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3170099"/>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的总贡献</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10-5.4</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×10 000=46 000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的总贡献</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3-2</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×50 000=50 000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的贡献比产品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多</a:t>
            </a:r>
            <a:r>
              <a:rPr lang="en-US" altLang="zh-CN" dirty="0">
                <a:solidFill>
                  <a:srgbClr val="002060"/>
                </a:solidFill>
                <a:latin typeface="微软雅黑 Light" panose="020B0502040204020203" pitchFamily="34" charset="-122"/>
                <a:ea typeface="微软雅黑 Light" panose="020B0502040204020203" pitchFamily="34" charset="-122"/>
              </a:rPr>
              <a:t>4 000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50 000-46 000</a:t>
            </a:r>
            <a:r>
              <a:rPr lang="zh-CN" altLang="en-US" dirty="0">
                <a:solidFill>
                  <a:srgbClr val="002060"/>
                </a:solidFill>
                <a:latin typeface="微软雅黑 Light" panose="020B0502040204020203" pitchFamily="34" charset="-122"/>
                <a:ea typeface="微软雅黑 Light" panose="020B0502040204020203" pitchFamily="34" charset="-122"/>
              </a:rPr>
              <a:t>），所以应生产产品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，可比生产产品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多得利润</a:t>
            </a:r>
            <a:r>
              <a:rPr lang="en-US" altLang="zh-CN" dirty="0">
                <a:solidFill>
                  <a:srgbClr val="002060"/>
                </a:solidFill>
                <a:latin typeface="微软雅黑 Light" panose="020B0502040204020203" pitchFamily="34" charset="-122"/>
                <a:ea typeface="微软雅黑 Light" panose="020B0502040204020203" pitchFamily="34" charset="-122"/>
              </a:rPr>
              <a:t>4 000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这个决策的正确性，可通过比较两种方案（一种是生产产品</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和产品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，另一种是生产产品</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和产品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）的利润得到证明</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增加新产品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比新产品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可多得利润</a:t>
            </a:r>
            <a:r>
              <a:rPr lang="en-US" altLang="zh-CN" dirty="0">
                <a:solidFill>
                  <a:srgbClr val="002060"/>
                </a:solidFill>
                <a:latin typeface="微软雅黑 Light" panose="020B0502040204020203" pitchFamily="34" charset="-122"/>
                <a:ea typeface="微软雅黑 Light" panose="020B0502040204020203" pitchFamily="34" charset="-122"/>
              </a:rPr>
              <a:t>4 000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60 000-56 000</a:t>
            </a:r>
            <a:r>
              <a:rPr lang="zh-CN" altLang="en-US" dirty="0">
                <a:solidFill>
                  <a:srgbClr val="002060"/>
                </a:solidFill>
                <a:latin typeface="微软雅黑 Light" panose="020B0502040204020203" pitchFamily="34" charset="-122"/>
                <a:ea typeface="微软雅黑 Light" panose="020B0502040204020203" pitchFamily="34" charset="-122"/>
              </a:rPr>
              <a:t>）。这个答案和前面计算贡献的答案相同，但不如贡献分析法简便</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需要指出的是，如果先在各种产品上分摊固定成本，然后计算每种产品的利润，再根据利润大小来决策，这种方法是错误的</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增加何种</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新产品</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94794"/>
                <a:ext cx="10912369" cy="3412729"/>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按</a:t>
                </a:r>
                <a:r>
                  <a:rPr lang="zh-CN" altLang="en-US" dirty="0">
                    <a:solidFill>
                      <a:srgbClr val="002060"/>
                    </a:solidFill>
                    <a:latin typeface="微软雅黑 Light" panose="020B0502040204020203" pitchFamily="34" charset="-122"/>
                    <a:ea typeface="微软雅黑 Light" panose="020B0502040204020203" pitchFamily="34" charset="-122"/>
                  </a:rPr>
                  <a:t>销售收入的大小来分摊固定成本，</a:t>
                </a:r>
                <a:r>
                  <a:rPr lang="zh-CN" altLang="en-US" dirty="0" smtClean="0">
                    <a:solidFill>
                      <a:srgbClr val="002060"/>
                    </a:solidFill>
                    <a:latin typeface="微软雅黑 Light" panose="020B0502040204020203" pitchFamily="34" charset="-122"/>
                    <a:ea typeface="微软雅黑 Light" panose="020B0502040204020203" pitchFamily="34" charset="-122"/>
                  </a:rPr>
                  <a:t>则</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r>
                  <a:rPr lang="zh-CN" altLang="zh-CN" dirty="0" smtClean="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应负担的固定成本</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产品</m:t>
                        </m:r>
                        <m:r>
                          <m:rPr>
                            <m:sty m:val="p"/>
                          </m:rPr>
                          <a:rPr lang="en-US" altLang="zh-CN">
                            <a:solidFill>
                              <a:srgbClr val="002060"/>
                            </a:solidFill>
                            <a:latin typeface="Cambria Math" panose="02040503050406030204" pitchFamily="18" charset="0"/>
                          </a:rPr>
                          <m:t>B</m:t>
                        </m:r>
                        <m:r>
                          <m:rPr>
                            <m:nor/>
                          </m:rPr>
                          <a:rPr lang="zh-CN" altLang="zh-CN">
                            <a:solidFill>
                              <a:srgbClr val="002060"/>
                            </a:solidFill>
                            <a:latin typeface="微软雅黑 Light" panose="020B0502040204020203" pitchFamily="34" charset="-122"/>
                            <a:ea typeface="微软雅黑 Light" panose="020B0502040204020203" pitchFamily="34" charset="-122"/>
                          </a:rPr>
                          <m:t>的销售收入</m:t>
                        </m:r>
                      </m:num>
                      <m:den>
                        <m:r>
                          <m:rPr>
                            <m:nor/>
                          </m:rPr>
                          <a:rPr lang="zh-CN" altLang="zh-CN">
                            <a:solidFill>
                              <a:srgbClr val="002060"/>
                            </a:solidFill>
                            <a:latin typeface="微软雅黑 Light" panose="020B0502040204020203" pitchFamily="34" charset="-122"/>
                            <a:ea typeface="微软雅黑 Light" panose="020B0502040204020203" pitchFamily="34" charset="-122"/>
                          </a:rPr>
                          <m:t>产品</m:t>
                        </m:r>
                        <m:r>
                          <m:rPr>
                            <m:sty m:val="p"/>
                          </m:rPr>
                          <a:rPr lang="en-US" altLang="zh-CN">
                            <a:solidFill>
                              <a:srgbClr val="002060"/>
                            </a:solidFill>
                            <a:latin typeface="Cambria Math" panose="02040503050406030204" pitchFamily="18" charset="0"/>
                          </a:rPr>
                          <m:t>A</m:t>
                        </m:r>
                        <m:r>
                          <m:rPr>
                            <m:nor/>
                          </m:rPr>
                          <a:rPr lang="zh-CN" altLang="zh-CN">
                            <a:solidFill>
                              <a:srgbClr val="002060"/>
                            </a:solidFill>
                            <a:latin typeface="微软雅黑 Light" panose="020B0502040204020203" pitchFamily="34" charset="-122"/>
                            <a:ea typeface="微软雅黑 Light" panose="020B0502040204020203" pitchFamily="34" charset="-122"/>
                          </a:rPr>
                          <m:t>和产品</m:t>
                        </m:r>
                        <m:r>
                          <m:rPr>
                            <m:sty m:val="p"/>
                          </m:rPr>
                          <a:rPr lang="en-US" altLang="zh-CN">
                            <a:solidFill>
                              <a:srgbClr val="002060"/>
                            </a:solidFill>
                            <a:latin typeface="Cambria Math" panose="02040503050406030204" pitchFamily="18" charset="0"/>
                          </a:rPr>
                          <m:t>B</m:t>
                        </m:r>
                        <m:r>
                          <m:rPr>
                            <m:nor/>
                          </m:rPr>
                          <a:rPr lang="zh-CN" altLang="zh-CN">
                            <a:solidFill>
                              <a:srgbClr val="002060"/>
                            </a:solidFill>
                            <a:latin typeface="微软雅黑 Light" panose="020B0502040204020203" pitchFamily="34" charset="-122"/>
                            <a:ea typeface="微软雅黑 Light" panose="020B0502040204020203" pitchFamily="34" charset="-122"/>
                          </a:rPr>
                          <m:t>的总销售额</m:t>
                        </m:r>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总固定成本</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num>
                      <m:den>
                        <m:r>
                          <a:rPr lang="en-US" altLang="zh-CN">
                            <a:solidFill>
                              <a:srgbClr val="002060"/>
                            </a:solidFill>
                            <a:latin typeface="Cambria Math" panose="02040503050406030204" pitchFamily="18" charset="0"/>
                          </a:rPr>
                          <m:t>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×50 000=25 000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a:p>
                <a:r>
                  <a:rPr lang="zh-CN" altLang="zh-CN" dirty="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zh-CN" dirty="0">
                    <a:solidFill>
                      <a:srgbClr val="002060"/>
                    </a:solidFill>
                    <a:latin typeface="微软雅黑 Light" panose="020B0502040204020203" pitchFamily="34" charset="-122"/>
                    <a:ea typeface="微软雅黑 Light" panose="020B0502040204020203" pitchFamily="34" charset="-122"/>
                  </a:rPr>
                  <a:t>应负担的固定成本</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产品</m:t>
                        </m:r>
                        <m:r>
                          <m:rPr>
                            <m:sty m:val="p"/>
                          </m:rPr>
                          <a:rPr lang="en-US" altLang="zh-CN">
                            <a:solidFill>
                              <a:srgbClr val="002060"/>
                            </a:solidFill>
                            <a:latin typeface="Cambria Math" panose="02040503050406030204" pitchFamily="18" charset="0"/>
                          </a:rPr>
                          <m:t>C</m:t>
                        </m:r>
                        <m:r>
                          <m:rPr>
                            <m:nor/>
                          </m:rPr>
                          <a:rPr lang="zh-CN" altLang="zh-CN">
                            <a:solidFill>
                              <a:srgbClr val="002060"/>
                            </a:solidFill>
                            <a:latin typeface="微软雅黑 Light" panose="020B0502040204020203" pitchFamily="34" charset="-122"/>
                            <a:ea typeface="微软雅黑 Light" panose="020B0502040204020203" pitchFamily="34" charset="-122"/>
                          </a:rPr>
                          <m:t>的销售收入</m:t>
                        </m:r>
                      </m:num>
                      <m:den>
                        <m:r>
                          <m:rPr>
                            <m:nor/>
                          </m:rPr>
                          <a:rPr lang="zh-CN" altLang="zh-CN">
                            <a:solidFill>
                              <a:srgbClr val="002060"/>
                            </a:solidFill>
                            <a:latin typeface="微软雅黑 Light" panose="020B0502040204020203" pitchFamily="34" charset="-122"/>
                            <a:ea typeface="微软雅黑 Light" panose="020B0502040204020203" pitchFamily="34" charset="-122"/>
                          </a:rPr>
                          <m:t>产品</m:t>
                        </m:r>
                        <m:r>
                          <m:rPr>
                            <m:sty m:val="p"/>
                          </m:rPr>
                          <a:rPr lang="en-US" altLang="zh-CN">
                            <a:solidFill>
                              <a:srgbClr val="002060"/>
                            </a:solidFill>
                            <a:latin typeface="Cambria Math" panose="02040503050406030204" pitchFamily="18" charset="0"/>
                          </a:rPr>
                          <m:t>A</m:t>
                        </m:r>
                        <m:r>
                          <m:rPr>
                            <m:nor/>
                          </m:rPr>
                          <a:rPr lang="zh-CN" altLang="zh-CN">
                            <a:solidFill>
                              <a:srgbClr val="002060"/>
                            </a:solidFill>
                            <a:latin typeface="微软雅黑 Light" panose="020B0502040204020203" pitchFamily="34" charset="-122"/>
                            <a:ea typeface="微软雅黑 Light" panose="020B0502040204020203" pitchFamily="34" charset="-122"/>
                          </a:rPr>
                          <m:t>和产品</m:t>
                        </m:r>
                        <m:r>
                          <m:rPr>
                            <m:sty m:val="p"/>
                          </m:rPr>
                          <a:rPr lang="en-US" altLang="zh-CN">
                            <a:solidFill>
                              <a:srgbClr val="002060"/>
                            </a:solidFill>
                            <a:latin typeface="Cambria Math" panose="02040503050406030204" pitchFamily="18" charset="0"/>
                          </a:rPr>
                          <m:t>C</m:t>
                        </m:r>
                        <m:r>
                          <m:rPr>
                            <m:nor/>
                          </m:rPr>
                          <a:rPr lang="zh-CN" altLang="zh-CN">
                            <a:solidFill>
                              <a:srgbClr val="002060"/>
                            </a:solidFill>
                            <a:latin typeface="微软雅黑 Light" panose="020B0502040204020203" pitchFamily="34" charset="-122"/>
                            <a:ea typeface="微软雅黑 Light" panose="020B0502040204020203" pitchFamily="34" charset="-122"/>
                          </a:rPr>
                          <m:t>的总销售额</m:t>
                        </m:r>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总固定成本</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50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3</m:t>
                        </m:r>
                      </m:num>
                      <m:den>
                        <m:r>
                          <a:rPr lang="en-US" altLang="zh-CN">
                            <a:solidFill>
                              <a:srgbClr val="002060"/>
                            </a:solidFill>
                            <a:latin typeface="Cambria Math" panose="02040503050406030204" pitchFamily="18" charset="0"/>
                          </a:rPr>
                          <m:t>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3</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×50 000=30 000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a:p>
                <a:r>
                  <a:rPr lang="zh-CN" altLang="zh-CN" dirty="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的利润</a:t>
                </a:r>
                <a:r>
                  <a:rPr lang="en-US" altLang="zh-CN" dirty="0">
                    <a:solidFill>
                      <a:srgbClr val="002060"/>
                    </a:solidFill>
                    <a:latin typeface="微软雅黑 Light" panose="020B0502040204020203" pitchFamily="34" charset="-122"/>
                    <a:ea typeface="微软雅黑 Light" panose="020B0502040204020203" pitchFamily="34" charset="-122"/>
                  </a:rPr>
                  <a:t>=10×10 000-5.4×10 000-25 000=21 000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a:p>
                <a:r>
                  <a:rPr lang="zh-CN" altLang="zh-CN" dirty="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zh-CN" dirty="0">
                    <a:solidFill>
                      <a:srgbClr val="002060"/>
                    </a:solidFill>
                    <a:latin typeface="微软雅黑 Light" panose="020B0502040204020203" pitchFamily="34" charset="-122"/>
                    <a:ea typeface="微软雅黑 Light" panose="020B0502040204020203" pitchFamily="34" charset="-122"/>
                  </a:rPr>
                  <a:t>的利润</a:t>
                </a:r>
                <a:r>
                  <a:rPr lang="en-US" altLang="zh-CN" dirty="0">
                    <a:solidFill>
                      <a:srgbClr val="002060"/>
                    </a:solidFill>
                    <a:latin typeface="微软雅黑 Light" panose="020B0502040204020203" pitchFamily="34" charset="-122"/>
                    <a:ea typeface="微软雅黑 Light" panose="020B0502040204020203" pitchFamily="34" charset="-122"/>
                  </a:rPr>
                  <a:t>=3×50 000-2×50 000-30 000=20 000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21 000&gt;20 000</a:t>
                </a:r>
                <a:r>
                  <a:rPr lang="zh-CN" altLang="en-US" dirty="0">
                    <a:solidFill>
                      <a:srgbClr val="002060"/>
                    </a:solidFill>
                    <a:latin typeface="微软雅黑 Light" panose="020B0502040204020203" pitchFamily="34" charset="-122"/>
                    <a:ea typeface="微软雅黑 Light" panose="020B0502040204020203" pitchFamily="34" charset="-122"/>
                  </a:rPr>
                  <a:t>，所以应增加产品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的生产。</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这个结论是错误的</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p>
            </p:txBody>
          </p:sp>
        </mc:Choice>
        <mc:Fallback>
          <p:sp>
            <p:nvSpPr>
              <p:cNvPr id="4" name="矩形 3"/>
              <p:cNvSpPr>
                <a:spLocks noRot="1" noChangeAspect="1" noMove="1" noResize="1" noEditPoints="1" noAdjustHandles="1" noChangeArrowheads="1" noChangeShapeType="1" noTextEdit="1"/>
              </p:cNvSpPr>
              <p:nvPr/>
            </p:nvSpPr>
            <p:spPr>
              <a:xfrm>
                <a:off x="660506" y="2994794"/>
                <a:ext cx="10912369" cy="3412729"/>
              </a:xfrm>
              <a:prstGeom prst="rect">
                <a:avLst/>
              </a:prstGeom>
              <a:blipFill rotWithShape="1">
                <a:blip r:embed="rId1"/>
                <a:stretch>
                  <a:fillRect l="-1" t="-4" r="-774" b="11"/>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增加何种</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新产品</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646878"/>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5-8</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在例</a:t>
            </a:r>
            <a:r>
              <a:rPr lang="en-US" altLang="zh-CN" dirty="0">
                <a:solidFill>
                  <a:srgbClr val="002060"/>
                </a:solidFill>
                <a:latin typeface="微软雅黑 Light" panose="020B0502040204020203" pitchFamily="34" charset="-122"/>
                <a:ea typeface="微软雅黑 Light" panose="020B0502040204020203" pitchFamily="34" charset="-122"/>
              </a:rPr>
              <a:t>5-7</a:t>
            </a:r>
            <a:r>
              <a:rPr lang="zh-CN" altLang="en-US" dirty="0">
                <a:solidFill>
                  <a:srgbClr val="002060"/>
                </a:solidFill>
                <a:latin typeface="微软雅黑 Light" panose="020B0502040204020203" pitchFamily="34" charset="-122"/>
                <a:ea typeface="微软雅黑 Light" panose="020B0502040204020203" pitchFamily="34" charset="-122"/>
              </a:rPr>
              <a:t>中，如果增加产品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的生产，需要增购一台设备，使固定成本每月增加</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en-US" dirty="0">
                <a:solidFill>
                  <a:srgbClr val="002060"/>
                </a:solidFill>
                <a:latin typeface="微软雅黑 Light" panose="020B0502040204020203" pitchFamily="34" charset="-122"/>
                <a:ea typeface="微软雅黑 Light" panose="020B0502040204020203" pitchFamily="34" charset="-122"/>
              </a:rPr>
              <a:t>元。问：在这种情况下，企业应生产哪种新产品</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需要注意的是，这里增加的固定成本不是沉没成本，而是增量成本。</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的总贡献</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10-5.4</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×10 000=46 000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的总贡献</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3-2</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×50 000-10 000	=40 000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46 000&gt;40 000</a:t>
            </a:r>
            <a:r>
              <a:rPr lang="zh-CN" altLang="en-US" dirty="0">
                <a:solidFill>
                  <a:srgbClr val="002060"/>
                </a:solidFill>
                <a:latin typeface="微软雅黑 Light" panose="020B0502040204020203" pitchFamily="34" charset="-122"/>
                <a:ea typeface="微软雅黑 Light" panose="020B0502040204020203" pitchFamily="34" charset="-122"/>
              </a:rPr>
              <a:t>，所以应生产新产品</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4.</a:t>
            </a:r>
            <a:r>
              <a:rPr lang="zh-CN" altLang="en-US" sz="2000" b="1" dirty="0">
                <a:solidFill>
                  <a:srgbClr val="002060"/>
                </a:solidFill>
                <a:latin typeface="微软雅黑 Light" panose="020B0502040204020203" pitchFamily="34" charset="-122"/>
                <a:ea typeface="微软雅黑 Light" panose="020B0502040204020203" pitchFamily="34" charset="-122"/>
              </a:rPr>
              <a:t>亏损的产品要不要停产或</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转产</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677108"/>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5-9</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假定某企业生产三种产品</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，其中产品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是亏损的。每月的销售收入、成本、利润数据如表所示</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776157"/>
          <a:ext cx="10515600" cy="1867404"/>
        </p:xfrm>
        <a:graphic>
          <a:graphicData uri="http://schemas.openxmlformats.org/drawingml/2006/table">
            <a:tbl>
              <a:tblPr firstRow="1" firstCol="1" bandRow="1">
                <a:tableStyleId>{5C22544A-7EE6-4342-B048-85BDC9FD1C3A}</a:tableStyleId>
              </a:tblPr>
              <a:tblGrid>
                <a:gridCol w="2132434"/>
                <a:gridCol w="1985862"/>
                <a:gridCol w="1984565"/>
                <a:gridCol w="1984565"/>
                <a:gridCol w="2428174"/>
              </a:tblGrid>
              <a:tr h="311234">
                <a:tc>
                  <a:txBody>
                    <a:bodyPr/>
                    <a:lstStyle/>
                    <a:p>
                      <a:pPr algn="ctr">
                        <a:lnSpc>
                          <a:spcPts val="1645"/>
                        </a:lnSpc>
                        <a:spcAft>
                          <a:spcPts val="0"/>
                        </a:spcAft>
                      </a:pPr>
                      <a:r>
                        <a:rPr lang="zh-CN" sz="1400">
                          <a:effectLst/>
                        </a:rPr>
                        <a:t>项目</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zh-CN" sz="1400">
                          <a:effectLst/>
                        </a:rPr>
                        <a:t>产品</a:t>
                      </a:r>
                      <a:r>
                        <a:rPr lang="en-US" sz="1400">
                          <a:effectLst/>
                        </a:rPr>
                        <a:t>A</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zh-CN" sz="1400">
                          <a:effectLst/>
                        </a:rPr>
                        <a:t>产品</a:t>
                      </a:r>
                      <a:r>
                        <a:rPr lang="en-US" sz="1400">
                          <a:effectLst/>
                        </a:rPr>
                        <a:t>B</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zh-CN" sz="1400">
                          <a:effectLst/>
                        </a:rPr>
                        <a:t>产品</a:t>
                      </a:r>
                      <a:r>
                        <a:rPr lang="en-US" sz="1400">
                          <a:effectLst/>
                        </a:rPr>
                        <a:t>C</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zh-CN" sz="1400">
                          <a:effectLst/>
                        </a:rPr>
                        <a:t>总计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1234">
                <a:tc>
                  <a:txBody>
                    <a:bodyPr/>
                    <a:lstStyle/>
                    <a:p>
                      <a:pPr algn="ctr">
                        <a:lnSpc>
                          <a:spcPts val="1645"/>
                        </a:lnSpc>
                        <a:spcAft>
                          <a:spcPts val="0"/>
                        </a:spcAft>
                      </a:pPr>
                      <a:r>
                        <a:rPr lang="zh-CN" sz="1400">
                          <a:effectLst/>
                        </a:rPr>
                        <a:t>销售收入</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1 000 000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1 500 000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2 500 000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5 000 000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1234">
                <a:tc>
                  <a:txBody>
                    <a:bodyPr/>
                    <a:lstStyle/>
                    <a:p>
                      <a:pPr algn="ctr">
                        <a:lnSpc>
                          <a:spcPts val="1645"/>
                        </a:lnSpc>
                        <a:spcAft>
                          <a:spcPts val="0"/>
                        </a:spcAft>
                      </a:pPr>
                      <a:r>
                        <a:rPr lang="zh-CN" sz="1400">
                          <a:effectLst/>
                        </a:rPr>
                        <a:t>成本</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1234">
                <a:tc>
                  <a:txBody>
                    <a:bodyPr/>
                    <a:lstStyle/>
                    <a:p>
                      <a:pPr algn="ctr">
                        <a:lnSpc>
                          <a:spcPts val="1645"/>
                        </a:lnSpc>
                        <a:spcAft>
                          <a:spcPts val="0"/>
                        </a:spcAft>
                      </a:pPr>
                      <a:r>
                        <a:rPr lang="zh-CN" sz="1400">
                          <a:effectLst/>
                        </a:rPr>
                        <a:t>　变动成本</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700 000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1 000 000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2 200 000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3 900 000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1234">
                <a:tc>
                  <a:txBody>
                    <a:bodyPr/>
                    <a:lstStyle/>
                    <a:p>
                      <a:pPr algn="ctr">
                        <a:lnSpc>
                          <a:spcPts val="1645"/>
                        </a:lnSpc>
                        <a:spcAft>
                          <a:spcPts val="0"/>
                        </a:spcAft>
                      </a:pPr>
                      <a:r>
                        <a:rPr lang="zh-CN" sz="1400">
                          <a:effectLst/>
                        </a:rPr>
                        <a:t>　固定成本</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200 000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300 000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500 000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1 000 000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11234">
                <a:tc>
                  <a:txBody>
                    <a:bodyPr/>
                    <a:lstStyle/>
                    <a:p>
                      <a:pPr algn="ctr">
                        <a:lnSpc>
                          <a:spcPts val="1645"/>
                        </a:lnSpc>
                        <a:spcAft>
                          <a:spcPts val="0"/>
                        </a:spcAft>
                      </a:pPr>
                      <a:r>
                        <a:rPr lang="zh-CN" sz="1400">
                          <a:effectLst/>
                        </a:rPr>
                        <a:t>利润</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100 000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dirty="0">
                          <a:effectLst/>
                        </a:rPr>
                        <a:t>100 000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4.</a:t>
            </a:r>
            <a:r>
              <a:rPr lang="zh-CN" altLang="en-US" sz="2000" b="1" dirty="0">
                <a:solidFill>
                  <a:srgbClr val="002060"/>
                </a:solidFill>
                <a:latin typeface="微软雅黑 Light" panose="020B0502040204020203" pitchFamily="34" charset="-122"/>
                <a:ea typeface="微软雅黑 Light" panose="020B0502040204020203" pitchFamily="34" charset="-122"/>
              </a:rPr>
              <a:t>亏损的产品要不要停产或</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转产</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3477875"/>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5-9</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要不要停产？</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）假如把产品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的生产能力转产产品</a:t>
            </a:r>
            <a:r>
              <a:rPr lang="en-US" altLang="zh-CN" dirty="0">
                <a:solidFill>
                  <a:srgbClr val="002060"/>
                </a:solidFill>
                <a:latin typeface="微软雅黑 Light" panose="020B0502040204020203" pitchFamily="34" charset="-122"/>
                <a:ea typeface="微软雅黑 Light" panose="020B0502040204020203" pitchFamily="34" charset="-122"/>
              </a:rPr>
              <a:t>D</a:t>
            </a:r>
            <a:r>
              <a:rPr lang="zh-CN" altLang="en-US" dirty="0">
                <a:solidFill>
                  <a:srgbClr val="002060"/>
                </a:solidFill>
                <a:latin typeface="微软雅黑 Light" panose="020B0502040204020203" pitchFamily="34" charset="-122"/>
                <a:ea typeface="微软雅黑 Light" panose="020B0502040204020203" pitchFamily="34" charset="-122"/>
              </a:rPr>
              <a:t>，产品</a:t>
            </a:r>
            <a:r>
              <a:rPr lang="en-US" altLang="zh-CN" dirty="0">
                <a:solidFill>
                  <a:srgbClr val="002060"/>
                </a:solidFill>
                <a:latin typeface="微软雅黑 Light" panose="020B0502040204020203" pitchFamily="34" charset="-122"/>
                <a:ea typeface="微软雅黑 Light" panose="020B0502040204020203" pitchFamily="34" charset="-122"/>
              </a:rPr>
              <a:t>D</a:t>
            </a:r>
            <a:r>
              <a:rPr lang="zh-CN" altLang="en-US" dirty="0">
                <a:solidFill>
                  <a:srgbClr val="002060"/>
                </a:solidFill>
                <a:latin typeface="微软雅黑 Light" panose="020B0502040204020203" pitchFamily="34" charset="-122"/>
                <a:ea typeface="微软雅黑 Light" panose="020B0502040204020203" pitchFamily="34" charset="-122"/>
              </a:rPr>
              <a:t>每月的销售收入为</a:t>
            </a:r>
            <a:r>
              <a:rPr lang="en-US" altLang="zh-CN" dirty="0">
                <a:solidFill>
                  <a:srgbClr val="002060"/>
                </a:solidFill>
                <a:latin typeface="微软雅黑 Light" panose="020B0502040204020203" pitchFamily="34" charset="-122"/>
                <a:ea typeface="微软雅黑 Light" panose="020B0502040204020203" pitchFamily="34" charset="-122"/>
              </a:rPr>
              <a:t>2 000 000</a:t>
            </a:r>
            <a:r>
              <a:rPr lang="zh-CN" altLang="en-US" dirty="0">
                <a:solidFill>
                  <a:srgbClr val="002060"/>
                </a:solidFill>
                <a:latin typeface="微软雅黑 Light" panose="020B0502040204020203" pitchFamily="34" charset="-122"/>
                <a:ea typeface="微软雅黑 Light" panose="020B0502040204020203" pitchFamily="34" charset="-122"/>
              </a:rPr>
              <a:t>元，每月的变动成本为</a:t>
            </a:r>
            <a:r>
              <a:rPr lang="en-US" altLang="zh-CN" dirty="0">
                <a:solidFill>
                  <a:srgbClr val="002060"/>
                </a:solidFill>
                <a:latin typeface="微软雅黑 Light" panose="020B0502040204020203" pitchFamily="34" charset="-122"/>
                <a:ea typeface="微软雅黑 Light" panose="020B0502040204020203" pitchFamily="34" charset="-122"/>
              </a:rPr>
              <a:t>1 500 000</a:t>
            </a:r>
            <a:r>
              <a:rPr lang="zh-CN" altLang="en-US" dirty="0">
                <a:solidFill>
                  <a:srgbClr val="002060"/>
                </a:solidFill>
                <a:latin typeface="微软雅黑 Light" panose="020B0502040204020203" pitchFamily="34" charset="-122"/>
                <a:ea typeface="微软雅黑 Light" panose="020B0502040204020203" pitchFamily="34" charset="-122"/>
              </a:rPr>
              <a:t>元。要不要转产产品</a:t>
            </a:r>
            <a:r>
              <a:rPr lang="en-US" altLang="zh-CN" dirty="0">
                <a:solidFill>
                  <a:srgbClr val="002060"/>
                </a:solidFill>
                <a:latin typeface="微软雅黑 Light" panose="020B0502040204020203" pitchFamily="34" charset="-122"/>
                <a:ea typeface="微软雅黑 Light" panose="020B0502040204020203" pitchFamily="34" charset="-122"/>
              </a:rPr>
              <a:t>D</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）假如产品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停产后，可以把部分管理人员和工人调往他处，使固定成本下降</a:t>
            </a:r>
            <a:r>
              <a:rPr lang="en-US" altLang="zh-CN" dirty="0">
                <a:solidFill>
                  <a:srgbClr val="002060"/>
                </a:solidFill>
                <a:latin typeface="微软雅黑 Light" panose="020B0502040204020203" pitchFamily="34" charset="-122"/>
                <a:ea typeface="微软雅黑 Light" panose="020B0502040204020203" pitchFamily="34" charset="-122"/>
              </a:rPr>
              <a:t>80 000</a:t>
            </a:r>
            <a:r>
              <a:rPr lang="zh-CN" altLang="en-US" dirty="0">
                <a:solidFill>
                  <a:srgbClr val="002060"/>
                </a:solidFill>
                <a:latin typeface="微软雅黑 Light" panose="020B0502040204020203" pitchFamily="34" charset="-122"/>
                <a:ea typeface="微软雅黑 Light" panose="020B0502040204020203" pitchFamily="34" charset="-122"/>
              </a:rPr>
              <a:t>元，腾出的设备可以出租，租金收入预计每月</a:t>
            </a:r>
            <a:r>
              <a:rPr lang="en-US" altLang="zh-CN" dirty="0">
                <a:solidFill>
                  <a:srgbClr val="002060"/>
                </a:solidFill>
                <a:latin typeface="微软雅黑 Light" panose="020B0502040204020203" pitchFamily="34" charset="-122"/>
                <a:ea typeface="微软雅黑 Light" panose="020B0502040204020203" pitchFamily="34" charset="-122"/>
              </a:rPr>
              <a:t>250 000</a:t>
            </a:r>
            <a:r>
              <a:rPr lang="zh-CN" altLang="en-US" dirty="0">
                <a:solidFill>
                  <a:srgbClr val="002060"/>
                </a:solidFill>
                <a:latin typeface="微软雅黑 Light" panose="020B0502040204020203" pitchFamily="34" charset="-122"/>
                <a:ea typeface="微软雅黑 Light" panose="020B0502040204020203" pitchFamily="34" charset="-122"/>
              </a:rPr>
              <a:t>元。产品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要不要</a:t>
            </a:r>
            <a:r>
              <a:rPr lang="zh-CN" altLang="en-US" dirty="0" smtClean="0">
                <a:solidFill>
                  <a:srgbClr val="002060"/>
                </a:solidFill>
                <a:latin typeface="微软雅黑 Light" panose="020B0502040204020203" pitchFamily="34" charset="-122"/>
                <a:ea typeface="微软雅黑 Light" panose="020B0502040204020203" pitchFamily="34" charset="-122"/>
              </a:rPr>
              <a:t>停产？</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要不要停产，不是看它是否亏损，而是看生产产品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能否给企业带来贡献。如能带来贡献，就应继续生产；如贡献为负值，就不应继续生产。在本例中：</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的贡献</a:t>
            </a:r>
            <a:r>
              <a:rPr lang="en-US" altLang="zh-CN" dirty="0">
                <a:solidFill>
                  <a:srgbClr val="002060"/>
                </a:solidFill>
                <a:latin typeface="微软雅黑 Light" panose="020B0502040204020203" pitchFamily="34" charset="-122"/>
                <a:ea typeface="微软雅黑 Light" panose="020B0502040204020203" pitchFamily="34" charset="-122"/>
              </a:rPr>
              <a:t>=2 500 000-2 200 000=300 000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4.</a:t>
            </a:r>
            <a:r>
              <a:rPr lang="zh-CN" altLang="en-US" sz="2000" b="1" dirty="0">
                <a:solidFill>
                  <a:srgbClr val="002060"/>
                </a:solidFill>
                <a:latin typeface="微软雅黑 Light" panose="020B0502040204020203" pitchFamily="34" charset="-122"/>
                <a:ea typeface="微软雅黑 Light" panose="020B0502040204020203" pitchFamily="34" charset="-122"/>
              </a:rPr>
              <a:t>亏损的产品要不要停产或</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转产</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3447098"/>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）把生产产品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的生产能力转用于生产产品</a:t>
            </a:r>
            <a:r>
              <a:rPr lang="en-US" altLang="zh-CN" dirty="0">
                <a:solidFill>
                  <a:srgbClr val="002060"/>
                </a:solidFill>
                <a:latin typeface="微软雅黑 Light" panose="020B0502040204020203" pitchFamily="34" charset="-122"/>
                <a:ea typeface="微软雅黑 Light" panose="020B0502040204020203" pitchFamily="34" charset="-122"/>
              </a:rPr>
              <a:t>D</a:t>
            </a:r>
            <a:r>
              <a:rPr lang="zh-CN" altLang="en-US" dirty="0">
                <a:solidFill>
                  <a:srgbClr val="002060"/>
                </a:solidFill>
                <a:latin typeface="微软雅黑 Light" panose="020B0502040204020203" pitchFamily="34" charset="-122"/>
                <a:ea typeface="微软雅黑 Light" panose="020B0502040204020203" pitchFamily="34" charset="-122"/>
              </a:rPr>
              <a:t>是否可行，需要比较产品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和产品</a:t>
            </a:r>
            <a:r>
              <a:rPr lang="en-US" altLang="zh-CN" dirty="0">
                <a:solidFill>
                  <a:srgbClr val="002060"/>
                </a:solidFill>
                <a:latin typeface="微软雅黑 Light" panose="020B0502040204020203" pitchFamily="34" charset="-122"/>
                <a:ea typeface="微软雅黑 Light" panose="020B0502040204020203" pitchFamily="34" charset="-122"/>
              </a:rPr>
              <a:t>D</a:t>
            </a:r>
            <a:r>
              <a:rPr lang="zh-CN" altLang="en-US" dirty="0">
                <a:solidFill>
                  <a:srgbClr val="002060"/>
                </a:solidFill>
                <a:latin typeface="微软雅黑 Light" panose="020B0502040204020203" pitchFamily="34" charset="-122"/>
                <a:ea typeface="微软雅黑 Light" panose="020B0502040204020203" pitchFamily="34" charset="-122"/>
              </a:rPr>
              <a:t>二者贡献的大小。</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的贡献</a:t>
            </a:r>
            <a:r>
              <a:rPr lang="en-US" altLang="zh-CN" dirty="0">
                <a:solidFill>
                  <a:srgbClr val="002060"/>
                </a:solidFill>
                <a:latin typeface="微软雅黑 Light" panose="020B0502040204020203" pitchFamily="34" charset="-122"/>
                <a:ea typeface="微软雅黑 Light" panose="020B0502040204020203" pitchFamily="34" charset="-122"/>
              </a:rPr>
              <a:t>=2 500 000-2 200 000=300 000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产品</a:t>
            </a:r>
            <a:r>
              <a:rPr lang="en-US" altLang="zh-CN" dirty="0">
                <a:solidFill>
                  <a:srgbClr val="002060"/>
                </a:solidFill>
                <a:latin typeface="微软雅黑 Light" panose="020B0502040204020203" pitchFamily="34" charset="-122"/>
                <a:ea typeface="微软雅黑 Light" panose="020B0502040204020203" pitchFamily="34" charset="-122"/>
              </a:rPr>
              <a:t>D</a:t>
            </a:r>
            <a:r>
              <a:rPr lang="zh-CN" altLang="en-US" dirty="0">
                <a:solidFill>
                  <a:srgbClr val="002060"/>
                </a:solidFill>
                <a:latin typeface="微软雅黑 Light" panose="020B0502040204020203" pitchFamily="34" charset="-122"/>
                <a:ea typeface="微软雅黑 Light" panose="020B0502040204020203" pitchFamily="34" charset="-122"/>
              </a:rPr>
              <a:t>的贡献</a:t>
            </a:r>
            <a:r>
              <a:rPr lang="en-US" altLang="zh-CN" dirty="0">
                <a:solidFill>
                  <a:srgbClr val="002060"/>
                </a:solidFill>
                <a:latin typeface="微软雅黑 Light" panose="020B0502040204020203" pitchFamily="34" charset="-122"/>
                <a:ea typeface="微软雅黑 Light" panose="020B0502040204020203" pitchFamily="34" charset="-122"/>
              </a:rPr>
              <a:t>=2 000 000-1 500 000=500 000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500 </a:t>
            </a:r>
            <a:r>
              <a:rPr lang="en-US" altLang="zh-CN" dirty="0">
                <a:solidFill>
                  <a:srgbClr val="002060"/>
                </a:solidFill>
                <a:latin typeface="微软雅黑 Light" panose="020B0502040204020203" pitchFamily="34" charset="-122"/>
                <a:ea typeface="微软雅黑 Light" panose="020B0502040204020203" pitchFamily="34" charset="-122"/>
              </a:rPr>
              <a:t>000&gt;300 000</a:t>
            </a:r>
            <a:r>
              <a:rPr lang="zh-CN" altLang="en-US" dirty="0">
                <a:solidFill>
                  <a:srgbClr val="002060"/>
                </a:solidFill>
                <a:latin typeface="微软雅黑 Light" panose="020B0502040204020203" pitchFamily="34" charset="-122"/>
                <a:ea typeface="微软雅黑 Light" panose="020B0502040204020203" pitchFamily="34" charset="-122"/>
              </a:rPr>
              <a:t>，所以转产产品</a:t>
            </a:r>
            <a:r>
              <a:rPr lang="en-US" altLang="zh-CN" dirty="0">
                <a:solidFill>
                  <a:srgbClr val="002060"/>
                </a:solidFill>
                <a:latin typeface="微软雅黑 Light" panose="020B0502040204020203" pitchFamily="34" charset="-122"/>
                <a:ea typeface="微软雅黑 Light" panose="020B0502040204020203" pitchFamily="34" charset="-122"/>
              </a:rPr>
              <a:t>D</a:t>
            </a:r>
            <a:r>
              <a:rPr lang="zh-CN" altLang="en-US" dirty="0">
                <a:solidFill>
                  <a:srgbClr val="002060"/>
                </a:solidFill>
                <a:latin typeface="微软雅黑 Light" panose="020B0502040204020203" pitchFamily="34" charset="-122"/>
                <a:ea typeface="微软雅黑 Light" panose="020B0502040204020203" pitchFamily="34" charset="-122"/>
              </a:rPr>
              <a:t>是合算的，它能给企业增加利润</a:t>
            </a:r>
            <a:r>
              <a:rPr lang="en-US" altLang="zh-CN" dirty="0">
                <a:solidFill>
                  <a:srgbClr val="002060"/>
                </a:solidFill>
                <a:latin typeface="微软雅黑 Light" panose="020B0502040204020203" pitchFamily="34" charset="-122"/>
                <a:ea typeface="微软雅黑 Light" panose="020B0502040204020203" pitchFamily="34" charset="-122"/>
              </a:rPr>
              <a:t>200 000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）在这种情况下，仍看生产产品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有无贡献，但在计算这一贡献时，要考虑两笔机会成本（如果停产，可以节省固定成本</a:t>
            </a:r>
            <a:r>
              <a:rPr lang="en-US" altLang="zh-CN" dirty="0">
                <a:solidFill>
                  <a:srgbClr val="002060"/>
                </a:solidFill>
                <a:latin typeface="微软雅黑 Light" panose="020B0502040204020203" pitchFamily="34" charset="-122"/>
                <a:ea typeface="微软雅黑 Light" panose="020B0502040204020203" pitchFamily="34" charset="-122"/>
              </a:rPr>
              <a:t>80 000</a:t>
            </a:r>
            <a:r>
              <a:rPr lang="zh-CN" altLang="en-US" dirty="0">
                <a:solidFill>
                  <a:srgbClr val="002060"/>
                </a:solidFill>
                <a:latin typeface="微软雅黑 Light" panose="020B0502040204020203" pitchFamily="34" charset="-122"/>
                <a:ea typeface="微软雅黑 Light" panose="020B0502040204020203" pitchFamily="34" charset="-122"/>
              </a:rPr>
              <a:t>元，还可以得到租金收入</a:t>
            </a:r>
            <a:r>
              <a:rPr lang="en-US" altLang="zh-CN" dirty="0">
                <a:solidFill>
                  <a:srgbClr val="002060"/>
                </a:solidFill>
                <a:latin typeface="微软雅黑 Light" panose="020B0502040204020203" pitchFamily="34" charset="-122"/>
                <a:ea typeface="微软雅黑 Light" panose="020B0502040204020203" pitchFamily="34" charset="-122"/>
              </a:rPr>
              <a:t>250 000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如果生产产品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，则</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增量收入</a:t>
            </a:r>
            <a:r>
              <a:rPr lang="en-US" altLang="zh-CN" dirty="0">
                <a:solidFill>
                  <a:srgbClr val="002060"/>
                </a:solidFill>
                <a:latin typeface="微软雅黑 Light" panose="020B0502040204020203" pitchFamily="34" charset="-122"/>
                <a:ea typeface="微软雅黑 Light" panose="020B0502040204020203" pitchFamily="34" charset="-122"/>
              </a:rPr>
              <a:t>=2 500 000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增量成本</a:t>
            </a:r>
            <a:r>
              <a:rPr lang="en-US" altLang="zh-CN" dirty="0">
                <a:solidFill>
                  <a:srgbClr val="002060"/>
                </a:solidFill>
                <a:latin typeface="微软雅黑 Light" panose="020B0502040204020203" pitchFamily="34" charset="-122"/>
                <a:ea typeface="微软雅黑 Light" panose="020B0502040204020203" pitchFamily="34" charset="-122"/>
              </a:rPr>
              <a:t>=2 200 000+80 000+250 000=2 530 000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zh-CN" altLang="en-US" dirty="0" smtClean="0">
                <a:solidFill>
                  <a:srgbClr val="002060"/>
                </a:solidFill>
                <a:latin typeface="微软雅黑 Light" panose="020B0502040204020203" pitchFamily="34" charset="-122"/>
                <a:ea typeface="微软雅黑 Light" panose="020B0502040204020203" pitchFamily="34" charset="-122"/>
              </a:rPr>
              <a:t>贡献</a:t>
            </a:r>
            <a:r>
              <a:rPr lang="en-US" altLang="zh-CN" dirty="0">
                <a:solidFill>
                  <a:srgbClr val="002060"/>
                </a:solidFill>
                <a:latin typeface="微软雅黑 Light" panose="020B0502040204020203" pitchFamily="34" charset="-122"/>
                <a:ea typeface="微软雅黑 Light" panose="020B0502040204020203" pitchFamily="34" charset="-122"/>
              </a:rPr>
              <a:t>=2 500 000-2 530 000=-30 000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生产产品</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的贡献为负值，所以应予停产</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5.</a:t>
            </a:r>
            <a:r>
              <a:rPr lang="zh-CN" altLang="en-US" sz="2000" b="1" dirty="0">
                <a:solidFill>
                  <a:srgbClr val="002060"/>
                </a:solidFill>
                <a:latin typeface="微软雅黑 Light" panose="020B0502040204020203" pitchFamily="34" charset="-122"/>
                <a:ea typeface="微软雅黑 Light" panose="020B0502040204020203" pitchFamily="34" charset="-122"/>
              </a:rPr>
              <a:t>有限资源怎样最优</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使用</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231106"/>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5-10</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大新纺纱公司已经试验成功，可以用一种新的人造纤维纺出三种纱，其型号分别为</a:t>
            </a:r>
            <a:r>
              <a:rPr lang="en-US" altLang="zh-CN" dirty="0">
                <a:solidFill>
                  <a:srgbClr val="002060"/>
                </a:solidFill>
                <a:latin typeface="微软雅黑 Light" panose="020B0502040204020203" pitchFamily="34" charset="-122"/>
                <a:ea typeface="微软雅黑 Light" panose="020B0502040204020203" pitchFamily="34" charset="-122"/>
              </a:rPr>
              <a:t>25PAG</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40PAG</a:t>
            </a:r>
            <a:r>
              <a:rPr lang="zh-CN" altLang="en-US" dirty="0">
                <a:solidFill>
                  <a:srgbClr val="002060"/>
                </a:solidFill>
                <a:latin typeface="微软雅黑 Light" panose="020B0502040204020203" pitchFamily="34" charset="-122"/>
                <a:ea typeface="微软雅黑 Light" panose="020B0502040204020203" pitchFamily="34" charset="-122"/>
              </a:rPr>
              <a:t>和</a:t>
            </a:r>
            <a:r>
              <a:rPr lang="en-US" altLang="zh-CN" dirty="0">
                <a:solidFill>
                  <a:srgbClr val="002060"/>
                </a:solidFill>
                <a:latin typeface="微软雅黑 Light" panose="020B0502040204020203" pitchFamily="34" charset="-122"/>
                <a:ea typeface="微软雅黑 Light" panose="020B0502040204020203" pitchFamily="34" charset="-122"/>
              </a:rPr>
              <a:t>50PAG</a:t>
            </a:r>
            <a:r>
              <a:rPr lang="zh-CN" altLang="en-US" dirty="0">
                <a:solidFill>
                  <a:srgbClr val="002060"/>
                </a:solidFill>
                <a:latin typeface="微软雅黑 Light" panose="020B0502040204020203" pitchFamily="34" charset="-122"/>
                <a:ea typeface="微软雅黑 Light" panose="020B0502040204020203" pitchFamily="34" charset="-122"/>
              </a:rPr>
              <a:t>。这种新的人造纤维是由另一家人造纤维公司生产的，产量有限，只能限量供应，对大新纺纱公司的供应量限定为每月</a:t>
            </a:r>
            <a:r>
              <a:rPr lang="en-US" altLang="zh-CN" dirty="0">
                <a:solidFill>
                  <a:srgbClr val="002060"/>
                </a:solidFill>
                <a:latin typeface="微软雅黑 Light" panose="020B0502040204020203" pitchFamily="34" charset="-122"/>
                <a:ea typeface="微软雅黑 Light" panose="020B0502040204020203" pitchFamily="34" charset="-122"/>
              </a:rPr>
              <a:t>3 000</a:t>
            </a:r>
            <a:r>
              <a:rPr lang="zh-CN" altLang="en-US" dirty="0">
                <a:solidFill>
                  <a:srgbClr val="002060"/>
                </a:solidFill>
                <a:latin typeface="微软雅黑 Light" panose="020B0502040204020203" pitchFamily="34" charset="-122"/>
                <a:ea typeface="微软雅黑 Light" panose="020B0502040204020203" pitchFamily="34" charset="-122"/>
              </a:rPr>
              <a:t>千克。大新纺纱公司生产这三种纱的成本和利润的数据如表所示</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4312190"/>
          <a:ext cx="10515600" cy="2215360"/>
        </p:xfrm>
        <a:graphic>
          <a:graphicData uri="http://schemas.openxmlformats.org/drawingml/2006/table">
            <a:tbl>
              <a:tblPr firstRow="1" firstCol="1" bandRow="1">
                <a:tableStyleId>{5C22544A-7EE6-4342-B048-85BDC9FD1C3A}</a:tableStyleId>
              </a:tblPr>
              <a:tblGrid>
                <a:gridCol w="5145601"/>
                <a:gridCol w="1691420"/>
                <a:gridCol w="1691420"/>
                <a:gridCol w="1987159"/>
              </a:tblGrid>
              <a:tr h="221536">
                <a:tc>
                  <a:txBody>
                    <a:bodyPr/>
                    <a:lstStyle/>
                    <a:p>
                      <a:pPr algn="ctr">
                        <a:lnSpc>
                          <a:spcPts val="1645"/>
                        </a:lnSpc>
                        <a:spcAft>
                          <a:spcPts val="0"/>
                        </a:spcAft>
                      </a:pPr>
                      <a:r>
                        <a:rPr lang="zh-CN" sz="1400">
                          <a:effectLst/>
                        </a:rPr>
                        <a:t>项目</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25PAG</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40PAG</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50PAG</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21536">
                <a:tc>
                  <a:txBody>
                    <a:bodyPr/>
                    <a:lstStyle/>
                    <a:p>
                      <a:pPr algn="ctr">
                        <a:lnSpc>
                          <a:spcPts val="1645"/>
                        </a:lnSpc>
                        <a:spcAft>
                          <a:spcPts val="0"/>
                        </a:spcAft>
                      </a:pPr>
                      <a:r>
                        <a:rPr lang="zh-CN" sz="1400">
                          <a:effectLst/>
                        </a:rPr>
                        <a:t>单位产量原料消耗（千克）</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4</a:t>
                      </a:r>
                      <a:r>
                        <a:rPr lang="zh-CN" sz="14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a:t>
                      </a:r>
                      <a:r>
                        <a:rPr lang="zh-CN" sz="14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21536">
                <a:tc>
                  <a:txBody>
                    <a:bodyPr/>
                    <a:lstStyle/>
                    <a:p>
                      <a:pPr algn="ctr">
                        <a:lnSpc>
                          <a:spcPts val="1645"/>
                        </a:lnSpc>
                        <a:spcAft>
                          <a:spcPts val="0"/>
                        </a:spcAft>
                      </a:pPr>
                      <a:r>
                        <a:rPr lang="zh-CN" sz="1400">
                          <a:effectLst/>
                        </a:rPr>
                        <a:t>单位成本（元）</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21536">
                <a:tc>
                  <a:txBody>
                    <a:bodyPr/>
                    <a:lstStyle/>
                    <a:p>
                      <a:pPr algn="ctr">
                        <a:lnSpc>
                          <a:spcPts val="1645"/>
                        </a:lnSpc>
                        <a:spcAft>
                          <a:spcPts val="0"/>
                        </a:spcAft>
                      </a:pPr>
                      <a:r>
                        <a:rPr lang="zh-CN" sz="1400">
                          <a:effectLst/>
                        </a:rPr>
                        <a:t>　原料费</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3.20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1.60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21536">
                <a:tc>
                  <a:txBody>
                    <a:bodyPr/>
                    <a:lstStyle/>
                    <a:p>
                      <a:pPr algn="ctr">
                        <a:lnSpc>
                          <a:spcPts val="1645"/>
                        </a:lnSpc>
                        <a:spcAft>
                          <a:spcPts val="0"/>
                        </a:spcAft>
                      </a:pPr>
                      <a:r>
                        <a:rPr lang="zh-CN" sz="1400">
                          <a:effectLst/>
                        </a:rPr>
                        <a:t>　人工费</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0.25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0.30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0.40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21536">
                <a:tc>
                  <a:txBody>
                    <a:bodyPr/>
                    <a:lstStyle/>
                    <a:p>
                      <a:pPr algn="ctr">
                        <a:lnSpc>
                          <a:spcPts val="1645"/>
                        </a:lnSpc>
                        <a:spcAft>
                          <a:spcPts val="0"/>
                        </a:spcAft>
                      </a:pPr>
                      <a:r>
                        <a:rPr lang="zh-CN" sz="1400">
                          <a:effectLst/>
                        </a:rPr>
                        <a:t>　间接费用</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0.30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0.40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0.50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21536">
                <a:tc>
                  <a:txBody>
                    <a:bodyPr/>
                    <a:lstStyle/>
                    <a:p>
                      <a:pPr algn="ctr">
                        <a:lnSpc>
                          <a:spcPts val="1645"/>
                        </a:lnSpc>
                        <a:spcAft>
                          <a:spcPts val="0"/>
                        </a:spcAft>
                      </a:pPr>
                      <a:r>
                        <a:rPr lang="zh-CN" sz="1400">
                          <a:effectLst/>
                        </a:rPr>
                        <a:t>　（其中</a:t>
                      </a:r>
                      <a:r>
                        <a:rPr lang="en-US" sz="1400">
                          <a:effectLst/>
                        </a:rPr>
                        <a:t>50%</a:t>
                      </a:r>
                      <a:r>
                        <a:rPr lang="zh-CN" sz="1400">
                          <a:effectLst/>
                        </a:rPr>
                        <a:t>为变动费用，</a:t>
                      </a:r>
                      <a:r>
                        <a:rPr lang="en-US" sz="1400">
                          <a:effectLst/>
                        </a:rPr>
                        <a:t>50%</a:t>
                      </a:r>
                      <a:r>
                        <a:rPr lang="zh-CN" sz="1400">
                          <a:effectLst/>
                        </a:rPr>
                        <a:t>为固定费用）</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21536">
                <a:tc>
                  <a:txBody>
                    <a:bodyPr/>
                    <a:lstStyle/>
                    <a:p>
                      <a:pPr algn="ctr">
                        <a:lnSpc>
                          <a:spcPts val="1645"/>
                        </a:lnSpc>
                        <a:spcAft>
                          <a:spcPts val="0"/>
                        </a:spcAft>
                      </a:pPr>
                      <a:r>
                        <a:rPr lang="zh-CN" sz="1400">
                          <a:effectLst/>
                        </a:rPr>
                        <a:t>合计（元）</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21536">
                <a:tc>
                  <a:txBody>
                    <a:bodyPr/>
                    <a:lstStyle/>
                    <a:p>
                      <a:pPr algn="ctr">
                        <a:lnSpc>
                          <a:spcPts val="1645"/>
                        </a:lnSpc>
                        <a:spcAft>
                          <a:spcPts val="0"/>
                        </a:spcAft>
                      </a:pPr>
                      <a:r>
                        <a:rPr lang="zh-CN" sz="1400">
                          <a:effectLst/>
                        </a:rPr>
                        <a:t>销售价格（元）</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4.60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3.20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2.85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21536">
                <a:tc>
                  <a:txBody>
                    <a:bodyPr/>
                    <a:lstStyle/>
                    <a:p>
                      <a:pPr algn="ctr">
                        <a:lnSpc>
                          <a:spcPts val="1645"/>
                        </a:lnSpc>
                        <a:spcAft>
                          <a:spcPts val="0"/>
                        </a:spcAft>
                      </a:pPr>
                      <a:r>
                        <a:rPr lang="zh-CN" sz="1400">
                          <a:effectLst/>
                        </a:rPr>
                        <a:t>利润（元）</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0.85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0.50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dirty="0">
                          <a:effectLst/>
                        </a:rPr>
                        <a:t>0.35</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5.</a:t>
            </a:r>
            <a:r>
              <a:rPr lang="zh-CN" altLang="en-US" sz="2000" b="1" dirty="0">
                <a:solidFill>
                  <a:srgbClr val="002060"/>
                </a:solidFill>
                <a:latin typeface="微软雅黑 Light" panose="020B0502040204020203" pitchFamily="34" charset="-122"/>
                <a:ea typeface="微软雅黑 Light" panose="020B0502040204020203" pitchFamily="34" charset="-122"/>
              </a:rPr>
              <a:t>有限资源怎样最优</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使用</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815882"/>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5-10</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a:t>
            </a:r>
            <a:r>
              <a:rPr lang="en-US" altLang="zh-CN" dirty="0">
                <a:solidFill>
                  <a:srgbClr val="002060"/>
                </a:solidFill>
                <a:latin typeface="微软雅黑 Light" panose="020B0502040204020203" pitchFamily="34" charset="-122"/>
                <a:ea typeface="微软雅黑 Light" panose="020B0502040204020203" pitchFamily="34" charset="-122"/>
              </a:rPr>
              <a:t>25PAG</a:t>
            </a:r>
            <a:r>
              <a:rPr lang="zh-CN" altLang="en-US" dirty="0">
                <a:solidFill>
                  <a:srgbClr val="002060"/>
                </a:solidFill>
                <a:latin typeface="微软雅黑 Light" panose="020B0502040204020203" pitchFamily="34" charset="-122"/>
                <a:ea typeface="微软雅黑 Light" panose="020B0502040204020203" pitchFamily="34" charset="-122"/>
              </a:rPr>
              <a:t>的最大销售量为</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单位，</a:t>
            </a:r>
            <a:r>
              <a:rPr lang="en-US" altLang="zh-CN" dirty="0">
                <a:solidFill>
                  <a:srgbClr val="002060"/>
                </a:solidFill>
                <a:latin typeface="微软雅黑 Light" panose="020B0502040204020203" pitchFamily="34" charset="-122"/>
                <a:ea typeface="微软雅黑 Light" panose="020B0502040204020203" pitchFamily="34" charset="-122"/>
              </a:rPr>
              <a:t>40PAG</a:t>
            </a:r>
            <a:r>
              <a:rPr lang="zh-CN" altLang="en-US"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单位，</a:t>
            </a:r>
            <a:r>
              <a:rPr lang="en-US" altLang="zh-CN" dirty="0">
                <a:solidFill>
                  <a:srgbClr val="002060"/>
                </a:solidFill>
                <a:latin typeface="微软雅黑 Light" panose="020B0502040204020203" pitchFamily="34" charset="-122"/>
                <a:ea typeface="微软雅黑 Light" panose="020B0502040204020203" pitchFamily="34" charset="-122"/>
              </a:rPr>
              <a:t>50PAG</a:t>
            </a:r>
            <a:r>
              <a:rPr lang="zh-CN" altLang="en-US"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800</a:t>
            </a:r>
            <a:r>
              <a:rPr lang="zh-CN" altLang="en-US" dirty="0">
                <a:solidFill>
                  <a:srgbClr val="002060"/>
                </a:solidFill>
                <a:latin typeface="微软雅黑 Light" panose="020B0502040204020203" pitchFamily="34" charset="-122"/>
                <a:ea typeface="微软雅黑 Light" panose="020B0502040204020203" pitchFamily="34" charset="-122"/>
              </a:rPr>
              <a:t>单位。问：大新纺纱公司最优的产品方案应如何确定？</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先算出每种产品的单位利润、单位贡献和单位原料贡献（本例中原料来源有限，是生产中的瓶颈）。</a:t>
            </a:r>
            <a:endPar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2" name="表格 1"/>
          <p:cNvGraphicFramePr>
            <a:graphicFrameLocks noGrp="1"/>
          </p:cNvGraphicFramePr>
          <p:nvPr/>
        </p:nvGraphicFramePr>
        <p:xfrm>
          <a:off x="858890" y="4880986"/>
          <a:ext cx="10515600" cy="1577956"/>
        </p:xfrm>
        <a:graphic>
          <a:graphicData uri="http://schemas.openxmlformats.org/drawingml/2006/table">
            <a:tbl>
              <a:tblPr firstRow="1" firstCol="1" bandRow="1">
                <a:tableStyleId>{5C22544A-7EE6-4342-B048-85BDC9FD1C3A}</a:tableStyleId>
              </a:tblPr>
              <a:tblGrid>
                <a:gridCol w="3822557"/>
                <a:gridCol w="2058500"/>
                <a:gridCol w="2058500"/>
                <a:gridCol w="2576043"/>
              </a:tblGrid>
              <a:tr h="262993">
                <a:tc>
                  <a:txBody>
                    <a:bodyPr/>
                    <a:lstStyle/>
                    <a:p>
                      <a:pPr algn="ctr">
                        <a:lnSpc>
                          <a:spcPts val="1645"/>
                        </a:lnSpc>
                        <a:spcAft>
                          <a:spcPts val="0"/>
                        </a:spcAft>
                      </a:pPr>
                      <a:r>
                        <a:rPr lang="zh-CN" sz="1400" dirty="0">
                          <a:effectLst/>
                        </a:rPr>
                        <a:t>项目</a:t>
                      </a:r>
                      <a:endParaRPr lang="zh-CN" sz="1800" dirty="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25PAG</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40PAG</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50PAG</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2993">
                <a:tc>
                  <a:txBody>
                    <a:bodyPr/>
                    <a:lstStyle/>
                    <a:p>
                      <a:pPr algn="ctr">
                        <a:lnSpc>
                          <a:spcPts val="1645"/>
                        </a:lnSpc>
                        <a:spcAft>
                          <a:spcPts val="0"/>
                        </a:spcAft>
                      </a:pPr>
                      <a:r>
                        <a:rPr lang="zh-CN" sz="1400">
                          <a:effectLst/>
                        </a:rPr>
                        <a:t>单位利润</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 0.85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 0.50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 0.35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525985">
                <a:tc>
                  <a:txBody>
                    <a:bodyPr/>
                    <a:lstStyle/>
                    <a:p>
                      <a:pPr algn="ctr">
                        <a:lnSpc>
                          <a:spcPts val="1645"/>
                        </a:lnSpc>
                        <a:spcAft>
                          <a:spcPts val="0"/>
                        </a:spcAft>
                      </a:pPr>
                      <a:r>
                        <a:rPr lang="zh-CN" sz="1400">
                          <a:effectLst/>
                        </a:rPr>
                        <a:t>单位贡献</a:t>
                      </a:r>
                      <a:endParaRPr lang="zh-CN" sz="1800">
                        <a:effectLst/>
                      </a:endParaRPr>
                    </a:p>
                    <a:p>
                      <a:pPr algn="ctr">
                        <a:lnSpc>
                          <a:spcPts val="1645"/>
                        </a:lnSpc>
                        <a:spcAft>
                          <a:spcPts val="0"/>
                        </a:spcAft>
                      </a:pPr>
                      <a:r>
                        <a:rPr lang="zh-CN" sz="1400">
                          <a:effectLst/>
                        </a:rPr>
                        <a:t>（</a:t>
                      </a:r>
                      <a:r>
                        <a:rPr lang="en-US" sz="1400">
                          <a:effectLst/>
                        </a:rPr>
                        <a:t>=</a:t>
                      </a:r>
                      <a:r>
                        <a:rPr lang="zh-CN" sz="1400">
                          <a:effectLst/>
                        </a:rPr>
                        <a:t>单位固定成本</a:t>
                      </a:r>
                      <a:r>
                        <a:rPr lang="en-US" sz="1400">
                          <a:effectLst/>
                        </a:rPr>
                        <a:t>+</a:t>
                      </a:r>
                      <a:r>
                        <a:rPr lang="zh-CN" sz="1400">
                          <a:effectLst/>
                        </a:rPr>
                        <a:t>单位利润）</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1.00</a:t>
                      </a:r>
                      <a:endParaRPr lang="zh-CN" sz="1800">
                        <a:effectLst/>
                      </a:endParaRPr>
                    </a:p>
                    <a:p>
                      <a:pPr algn="ctr">
                        <a:lnSpc>
                          <a:spcPts val="1645"/>
                        </a:lnSpc>
                        <a:spcAft>
                          <a:spcPts val="0"/>
                        </a:spcAft>
                      </a:pPr>
                      <a:r>
                        <a:rPr lang="zh-CN" sz="1400">
                          <a:effectLst/>
                        </a:rPr>
                        <a:t>（</a:t>
                      </a:r>
                      <a:r>
                        <a:rPr lang="en-US" sz="1400">
                          <a:effectLst/>
                        </a:rPr>
                        <a:t>=0.15+0.85</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0.70</a:t>
                      </a:r>
                      <a:endParaRPr lang="zh-CN" sz="1800">
                        <a:effectLst/>
                      </a:endParaRPr>
                    </a:p>
                    <a:p>
                      <a:pPr algn="ctr">
                        <a:lnSpc>
                          <a:spcPts val="1645"/>
                        </a:lnSpc>
                        <a:spcAft>
                          <a:spcPts val="0"/>
                        </a:spcAft>
                      </a:pPr>
                      <a:r>
                        <a:rPr lang="zh-CN" sz="1400">
                          <a:effectLst/>
                        </a:rPr>
                        <a:t>（</a:t>
                      </a:r>
                      <a:r>
                        <a:rPr lang="en-US" sz="1400">
                          <a:effectLst/>
                        </a:rPr>
                        <a:t>=0.20+0.50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0.60</a:t>
                      </a:r>
                      <a:endParaRPr lang="zh-CN" sz="1800">
                        <a:effectLst/>
                      </a:endParaRPr>
                    </a:p>
                    <a:p>
                      <a:pPr algn="ctr">
                        <a:lnSpc>
                          <a:spcPts val="1645"/>
                        </a:lnSpc>
                        <a:spcAft>
                          <a:spcPts val="0"/>
                        </a:spcAft>
                      </a:pPr>
                      <a:r>
                        <a:rPr lang="zh-CN" sz="1400">
                          <a:effectLst/>
                        </a:rPr>
                        <a:t>（</a:t>
                      </a:r>
                      <a:r>
                        <a:rPr lang="en-US" sz="1400">
                          <a:effectLst/>
                        </a:rPr>
                        <a:t>=0.25+0.35</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525985">
                <a:tc>
                  <a:txBody>
                    <a:bodyPr/>
                    <a:lstStyle/>
                    <a:p>
                      <a:pPr algn="ctr">
                        <a:lnSpc>
                          <a:spcPts val="1645"/>
                        </a:lnSpc>
                        <a:spcAft>
                          <a:spcPts val="0"/>
                        </a:spcAft>
                      </a:pPr>
                      <a:r>
                        <a:rPr lang="zh-CN" sz="1400">
                          <a:effectLst/>
                        </a:rPr>
                        <a:t>单位原料贡献</a:t>
                      </a:r>
                      <a:endParaRPr lang="zh-CN" sz="1800">
                        <a:effectLst/>
                      </a:endParaRPr>
                    </a:p>
                    <a:p>
                      <a:pPr algn="ctr">
                        <a:lnSpc>
                          <a:spcPts val="1645"/>
                        </a:lnSpc>
                        <a:spcAft>
                          <a:spcPts val="0"/>
                        </a:spcAft>
                      </a:pPr>
                      <a:r>
                        <a:rPr lang="zh-CN" sz="1400">
                          <a:effectLst/>
                        </a:rPr>
                        <a:t>（</a:t>
                      </a:r>
                      <a:r>
                        <a:rPr lang="en-US" sz="1400">
                          <a:effectLst/>
                        </a:rPr>
                        <a:t>=</a:t>
                      </a:r>
                      <a:r>
                        <a:rPr lang="zh-CN" sz="1400">
                          <a:effectLst/>
                        </a:rPr>
                        <a:t>单位贡献</a:t>
                      </a:r>
                      <a:r>
                        <a:rPr lang="en-US" sz="1400">
                          <a:effectLst/>
                        </a:rPr>
                        <a:t>÷</a:t>
                      </a:r>
                      <a:r>
                        <a:rPr lang="zh-CN" sz="1400">
                          <a:effectLst/>
                        </a:rPr>
                        <a:t>原料消耗定额）</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0.25</a:t>
                      </a:r>
                      <a:endParaRPr lang="zh-CN" sz="1800">
                        <a:effectLst/>
                      </a:endParaRPr>
                    </a:p>
                    <a:p>
                      <a:pPr algn="ctr">
                        <a:lnSpc>
                          <a:spcPts val="1645"/>
                        </a:lnSpc>
                        <a:spcAft>
                          <a:spcPts val="0"/>
                        </a:spcAft>
                      </a:pPr>
                      <a:r>
                        <a:rPr lang="zh-CN" sz="1400">
                          <a:effectLst/>
                        </a:rPr>
                        <a:t>（</a:t>
                      </a:r>
                      <a:r>
                        <a:rPr lang="en-US" sz="1400">
                          <a:effectLst/>
                        </a:rPr>
                        <a:t>=1.00÷4</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a:effectLst/>
                        </a:rPr>
                        <a:t>0.28</a:t>
                      </a:r>
                      <a:endParaRPr lang="zh-CN" sz="1800">
                        <a:effectLst/>
                      </a:endParaRPr>
                    </a:p>
                    <a:p>
                      <a:pPr algn="ctr">
                        <a:lnSpc>
                          <a:spcPts val="1645"/>
                        </a:lnSpc>
                        <a:spcAft>
                          <a:spcPts val="0"/>
                        </a:spcAft>
                      </a:pPr>
                      <a:r>
                        <a:rPr lang="zh-CN" sz="1400">
                          <a:effectLst/>
                        </a:rPr>
                        <a:t>（</a:t>
                      </a:r>
                      <a:r>
                        <a:rPr lang="en-US" sz="1400">
                          <a:effectLst/>
                        </a:rPr>
                        <a:t>=0.70÷2.5</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ts val="1645"/>
                        </a:lnSpc>
                        <a:spcAft>
                          <a:spcPts val="0"/>
                        </a:spcAft>
                      </a:pPr>
                      <a:r>
                        <a:rPr lang="en-US" sz="1400" dirty="0">
                          <a:effectLst/>
                        </a:rPr>
                        <a:t>0.30</a:t>
                      </a:r>
                      <a:endParaRPr lang="zh-CN" sz="1800" dirty="0">
                        <a:effectLst/>
                      </a:endParaRPr>
                    </a:p>
                    <a:p>
                      <a:pPr algn="ctr">
                        <a:lnSpc>
                          <a:spcPts val="1645"/>
                        </a:lnSpc>
                        <a:spcAft>
                          <a:spcPts val="0"/>
                        </a:spcAft>
                      </a:pPr>
                      <a:r>
                        <a:rPr lang="zh-CN" sz="1400" dirty="0">
                          <a:effectLst/>
                        </a:rPr>
                        <a:t>（</a:t>
                      </a:r>
                      <a:r>
                        <a:rPr lang="en-US" sz="1400" dirty="0">
                          <a:effectLst/>
                        </a:rPr>
                        <a:t>=0.60÷2</a:t>
                      </a:r>
                      <a:r>
                        <a:rPr lang="zh-CN" sz="1400" dirty="0">
                          <a:effectLst/>
                        </a:rPr>
                        <a:t>）</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5.</a:t>
            </a:r>
            <a:r>
              <a:rPr lang="zh-CN" altLang="en-US" sz="2000" b="1" dirty="0">
                <a:solidFill>
                  <a:srgbClr val="002060"/>
                </a:solidFill>
                <a:latin typeface="微软雅黑 Light" panose="020B0502040204020203" pitchFamily="34" charset="-122"/>
                <a:ea typeface="微软雅黑 Light" panose="020B0502040204020203" pitchFamily="34" charset="-122"/>
              </a:rPr>
              <a:t>有限资源怎样最优</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使用</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339102"/>
          </a:xfrm>
          <a:prstGeom prst="rect">
            <a:avLst/>
          </a:prstGeom>
        </p:spPr>
        <p:txBody>
          <a:bodyPr wrap="square">
            <a:spAutoFit/>
          </a:bodyPr>
          <a:lstStyle/>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由以上数据可知，单位利润最高的产品是</a:t>
            </a:r>
            <a:r>
              <a:rPr lang="en-US" altLang="zh-CN" dirty="0">
                <a:solidFill>
                  <a:srgbClr val="002060"/>
                </a:solidFill>
                <a:latin typeface="微软雅黑 Light" panose="020B0502040204020203" pitchFamily="34" charset="-122"/>
                <a:ea typeface="微软雅黑 Light" panose="020B0502040204020203" pitchFamily="34" charset="-122"/>
              </a:rPr>
              <a:t>25PAG</a:t>
            </a:r>
            <a:r>
              <a:rPr lang="zh-CN" altLang="en-US" dirty="0">
                <a:solidFill>
                  <a:srgbClr val="002060"/>
                </a:solidFill>
                <a:latin typeface="微软雅黑 Light" panose="020B0502040204020203" pitchFamily="34" charset="-122"/>
                <a:ea typeface="微软雅黑 Light" panose="020B0502040204020203" pitchFamily="34" charset="-122"/>
              </a:rPr>
              <a:t>，单位贡献最多的产品也是</a:t>
            </a:r>
            <a:r>
              <a:rPr lang="en-US" altLang="zh-CN" dirty="0">
                <a:solidFill>
                  <a:srgbClr val="002060"/>
                </a:solidFill>
                <a:latin typeface="微软雅黑 Light" panose="020B0502040204020203" pitchFamily="34" charset="-122"/>
                <a:ea typeface="微软雅黑 Light" panose="020B0502040204020203" pitchFamily="34" charset="-122"/>
              </a:rPr>
              <a:t>25PAG</a:t>
            </a:r>
            <a:r>
              <a:rPr lang="zh-CN" altLang="en-US" dirty="0">
                <a:solidFill>
                  <a:srgbClr val="002060"/>
                </a:solidFill>
                <a:latin typeface="微软雅黑 Light" panose="020B0502040204020203" pitchFamily="34" charset="-122"/>
                <a:ea typeface="微软雅黑 Light" panose="020B0502040204020203" pitchFamily="34" charset="-122"/>
              </a:rPr>
              <a:t>。但由于原料的供应是薄弱环节，能使企业获利最多的产品应是单位原料贡献最大的产品</a:t>
            </a:r>
            <a:r>
              <a:rPr lang="en-US" altLang="zh-CN" dirty="0">
                <a:solidFill>
                  <a:srgbClr val="002060"/>
                </a:solidFill>
                <a:latin typeface="微软雅黑 Light" panose="020B0502040204020203" pitchFamily="34" charset="-122"/>
                <a:ea typeface="微软雅黑 Light" panose="020B0502040204020203" pitchFamily="34" charset="-122"/>
              </a:rPr>
              <a:t>50PAG</a:t>
            </a:r>
            <a:r>
              <a:rPr lang="zh-CN" altLang="en-US" dirty="0">
                <a:solidFill>
                  <a:srgbClr val="002060"/>
                </a:solidFill>
                <a:latin typeface="微软雅黑 Light" panose="020B0502040204020203" pitchFamily="34" charset="-122"/>
                <a:ea typeface="微软雅黑 Light" panose="020B0502040204020203" pitchFamily="34" charset="-122"/>
              </a:rPr>
              <a:t>，其单位原料贡献为</a:t>
            </a:r>
            <a:r>
              <a:rPr lang="en-US" altLang="zh-CN" dirty="0">
                <a:solidFill>
                  <a:srgbClr val="002060"/>
                </a:solidFill>
                <a:latin typeface="微软雅黑 Light" panose="020B0502040204020203" pitchFamily="34" charset="-122"/>
                <a:ea typeface="微软雅黑 Light" panose="020B0502040204020203" pitchFamily="34" charset="-122"/>
              </a:rPr>
              <a:t>0.30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千克，次多的是</a:t>
            </a:r>
            <a:r>
              <a:rPr lang="en-US" altLang="zh-CN" dirty="0">
                <a:solidFill>
                  <a:srgbClr val="002060"/>
                </a:solidFill>
                <a:latin typeface="微软雅黑 Light" panose="020B0502040204020203" pitchFamily="34" charset="-122"/>
                <a:ea typeface="微软雅黑 Light" panose="020B0502040204020203" pitchFamily="34" charset="-122"/>
              </a:rPr>
              <a:t>40PAG</a:t>
            </a:r>
            <a:r>
              <a:rPr lang="zh-CN" altLang="en-US"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0.28</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千克，获利最小的是</a:t>
            </a:r>
            <a:r>
              <a:rPr lang="en-US" altLang="zh-CN" dirty="0">
                <a:solidFill>
                  <a:srgbClr val="002060"/>
                </a:solidFill>
                <a:latin typeface="微软雅黑 Light" panose="020B0502040204020203" pitchFamily="34" charset="-122"/>
                <a:ea typeface="微软雅黑 Light" panose="020B0502040204020203" pitchFamily="34" charset="-122"/>
              </a:rPr>
              <a:t>25PAG</a:t>
            </a:r>
            <a:r>
              <a:rPr lang="zh-CN" altLang="en-US"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0.25</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千克</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25PAG</a:t>
            </a:r>
            <a:r>
              <a:rPr lang="zh-CN" altLang="en-US" dirty="0">
                <a:solidFill>
                  <a:srgbClr val="002060"/>
                </a:solidFill>
                <a:latin typeface="微软雅黑 Light" panose="020B0502040204020203" pitchFamily="34" charset="-122"/>
                <a:ea typeface="微软雅黑 Light" panose="020B0502040204020203" pitchFamily="34" charset="-122"/>
              </a:rPr>
              <a:t>的最大销售量为</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单位，需用原料</a:t>
            </a:r>
            <a:r>
              <a:rPr lang="en-US" altLang="zh-CN" dirty="0">
                <a:solidFill>
                  <a:srgbClr val="002060"/>
                </a:solidFill>
                <a:latin typeface="微软雅黑 Light" panose="020B0502040204020203" pitchFamily="34" charset="-122"/>
                <a:ea typeface="微软雅黑 Light" panose="020B0502040204020203" pitchFamily="34" charset="-122"/>
              </a:rPr>
              <a:t>2 000</a:t>
            </a:r>
            <a:r>
              <a:rPr lang="zh-CN" altLang="en-US" dirty="0">
                <a:solidFill>
                  <a:srgbClr val="002060"/>
                </a:solidFill>
                <a:latin typeface="微软雅黑 Light" panose="020B0502040204020203" pitchFamily="34" charset="-122"/>
                <a:ea typeface="微软雅黑 Light" panose="020B0502040204020203" pitchFamily="34" charset="-122"/>
              </a:rPr>
              <a:t>千克（</a:t>
            </a:r>
            <a:r>
              <a:rPr lang="en-US" altLang="zh-CN" dirty="0">
                <a:solidFill>
                  <a:srgbClr val="002060"/>
                </a:solidFill>
                <a:latin typeface="微软雅黑 Light" panose="020B0502040204020203" pitchFamily="34" charset="-122"/>
                <a:ea typeface="微软雅黑 Light" panose="020B0502040204020203" pitchFamily="34" charset="-122"/>
              </a:rPr>
              <a:t>4×500</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40PAG</a:t>
            </a:r>
            <a:r>
              <a:rPr lang="zh-CN" altLang="en-US" dirty="0">
                <a:solidFill>
                  <a:srgbClr val="002060"/>
                </a:solidFill>
                <a:latin typeface="微软雅黑 Light" panose="020B0502040204020203" pitchFamily="34" charset="-122"/>
                <a:ea typeface="微软雅黑 Light" panose="020B0502040204020203" pitchFamily="34" charset="-122"/>
              </a:rPr>
              <a:t>的最大销售量为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单位，需用原料</a:t>
            </a:r>
            <a:r>
              <a:rPr lang="en-US" altLang="zh-CN" dirty="0">
                <a:solidFill>
                  <a:srgbClr val="002060"/>
                </a:solidFill>
                <a:latin typeface="微软雅黑 Light" panose="020B0502040204020203" pitchFamily="34" charset="-122"/>
                <a:ea typeface="微软雅黑 Light" panose="020B0502040204020203" pitchFamily="34" charset="-122"/>
              </a:rPr>
              <a:t>1 750</a:t>
            </a:r>
            <a:r>
              <a:rPr lang="zh-CN" altLang="en-US" dirty="0">
                <a:solidFill>
                  <a:srgbClr val="002060"/>
                </a:solidFill>
                <a:latin typeface="微软雅黑 Light" panose="020B0502040204020203" pitchFamily="34" charset="-122"/>
                <a:ea typeface="微软雅黑 Light" panose="020B0502040204020203" pitchFamily="34" charset="-122"/>
              </a:rPr>
              <a:t>千克（</a:t>
            </a:r>
            <a:r>
              <a:rPr lang="en-US" altLang="zh-CN" dirty="0">
                <a:solidFill>
                  <a:srgbClr val="002060"/>
                </a:solidFill>
                <a:latin typeface="微软雅黑 Light" panose="020B0502040204020203" pitchFamily="34" charset="-122"/>
                <a:ea typeface="微软雅黑 Light" panose="020B0502040204020203" pitchFamily="34" charset="-122"/>
              </a:rPr>
              <a:t>2.5×700</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50PAG</a:t>
            </a:r>
            <a:r>
              <a:rPr lang="zh-CN" altLang="en-US" dirty="0">
                <a:solidFill>
                  <a:srgbClr val="002060"/>
                </a:solidFill>
                <a:latin typeface="微软雅黑 Light" panose="020B0502040204020203" pitchFamily="34" charset="-122"/>
                <a:ea typeface="微软雅黑 Light" panose="020B0502040204020203" pitchFamily="34" charset="-122"/>
              </a:rPr>
              <a:t>的最大销售量为</a:t>
            </a:r>
            <a:r>
              <a:rPr lang="en-US" altLang="zh-CN" dirty="0">
                <a:solidFill>
                  <a:srgbClr val="002060"/>
                </a:solidFill>
                <a:latin typeface="微软雅黑 Light" panose="020B0502040204020203" pitchFamily="34" charset="-122"/>
                <a:ea typeface="微软雅黑 Light" panose="020B0502040204020203" pitchFamily="34" charset="-122"/>
              </a:rPr>
              <a:t>800</a:t>
            </a:r>
            <a:r>
              <a:rPr lang="zh-CN" altLang="en-US" dirty="0">
                <a:solidFill>
                  <a:srgbClr val="002060"/>
                </a:solidFill>
                <a:latin typeface="微软雅黑 Light" panose="020B0502040204020203" pitchFamily="34" charset="-122"/>
                <a:ea typeface="微软雅黑 Light" panose="020B0502040204020203" pitchFamily="34" charset="-122"/>
              </a:rPr>
              <a:t>单位，需用原料</a:t>
            </a:r>
            <a:r>
              <a:rPr lang="en-US" altLang="zh-CN" dirty="0">
                <a:solidFill>
                  <a:srgbClr val="002060"/>
                </a:solidFill>
                <a:latin typeface="微软雅黑 Light" panose="020B0502040204020203" pitchFamily="34" charset="-122"/>
                <a:ea typeface="微软雅黑 Light" panose="020B0502040204020203" pitchFamily="34" charset="-122"/>
              </a:rPr>
              <a:t>1 600</a:t>
            </a:r>
            <a:r>
              <a:rPr lang="zh-CN" altLang="en-US" dirty="0">
                <a:solidFill>
                  <a:srgbClr val="002060"/>
                </a:solidFill>
                <a:latin typeface="微软雅黑 Light" panose="020B0502040204020203" pitchFamily="34" charset="-122"/>
                <a:ea typeface="微软雅黑 Light" panose="020B0502040204020203" pitchFamily="34" charset="-122"/>
              </a:rPr>
              <a:t>千克（</a:t>
            </a:r>
            <a:r>
              <a:rPr lang="en-US" altLang="zh-CN" dirty="0">
                <a:solidFill>
                  <a:srgbClr val="002060"/>
                </a:solidFill>
                <a:latin typeface="微软雅黑 Light" panose="020B0502040204020203" pitchFamily="34" charset="-122"/>
                <a:ea typeface="微软雅黑 Light" panose="020B0502040204020203" pitchFamily="34" charset="-122"/>
              </a:rPr>
              <a:t>2×800</a:t>
            </a:r>
            <a:r>
              <a:rPr lang="zh-CN" altLang="en-US" dirty="0">
                <a:solidFill>
                  <a:srgbClr val="002060"/>
                </a:solidFill>
                <a:latin typeface="微软雅黑 Light" panose="020B0502040204020203" pitchFamily="34" charset="-122"/>
                <a:ea typeface="微软雅黑 Light" panose="020B0502040204020203" pitchFamily="34" charset="-122"/>
              </a:rPr>
              <a:t>）。根据这种情况，企业的</a:t>
            </a:r>
            <a:r>
              <a:rPr lang="en-US" altLang="zh-CN" dirty="0">
                <a:solidFill>
                  <a:srgbClr val="002060"/>
                </a:solidFill>
                <a:latin typeface="微软雅黑 Light" panose="020B0502040204020203" pitchFamily="34" charset="-122"/>
                <a:ea typeface="微软雅黑 Light" panose="020B0502040204020203" pitchFamily="34" charset="-122"/>
              </a:rPr>
              <a:t>3 000</a:t>
            </a:r>
            <a:r>
              <a:rPr lang="zh-CN" altLang="en-US" dirty="0">
                <a:solidFill>
                  <a:srgbClr val="002060"/>
                </a:solidFill>
                <a:latin typeface="微软雅黑 Light" panose="020B0502040204020203" pitchFamily="34" charset="-122"/>
                <a:ea typeface="微软雅黑 Light" panose="020B0502040204020203" pitchFamily="34" charset="-122"/>
              </a:rPr>
              <a:t>千克原料中，</a:t>
            </a:r>
            <a:r>
              <a:rPr lang="en-US" altLang="zh-CN" dirty="0">
                <a:solidFill>
                  <a:srgbClr val="002060"/>
                </a:solidFill>
                <a:latin typeface="微软雅黑 Light" panose="020B0502040204020203" pitchFamily="34" charset="-122"/>
                <a:ea typeface="微软雅黑 Light" panose="020B0502040204020203" pitchFamily="34" charset="-122"/>
              </a:rPr>
              <a:t>1 600</a:t>
            </a:r>
            <a:r>
              <a:rPr lang="zh-CN" altLang="en-US" dirty="0">
                <a:solidFill>
                  <a:srgbClr val="002060"/>
                </a:solidFill>
                <a:latin typeface="微软雅黑 Light" panose="020B0502040204020203" pitchFamily="34" charset="-122"/>
                <a:ea typeface="微软雅黑 Light" panose="020B0502040204020203" pitchFamily="34" charset="-122"/>
              </a:rPr>
              <a:t>千克优先用于生产</a:t>
            </a:r>
            <a:r>
              <a:rPr lang="en-US" altLang="zh-CN" dirty="0">
                <a:solidFill>
                  <a:srgbClr val="002060"/>
                </a:solidFill>
                <a:latin typeface="微软雅黑 Light" panose="020B0502040204020203" pitchFamily="34" charset="-122"/>
                <a:ea typeface="微软雅黑 Light" panose="020B0502040204020203" pitchFamily="34" charset="-122"/>
              </a:rPr>
              <a:t>50PAG 800</a:t>
            </a:r>
            <a:r>
              <a:rPr lang="zh-CN" altLang="en-US" dirty="0">
                <a:solidFill>
                  <a:srgbClr val="002060"/>
                </a:solidFill>
                <a:latin typeface="微软雅黑 Light" panose="020B0502040204020203" pitchFamily="34" charset="-122"/>
                <a:ea typeface="微软雅黑 Light" panose="020B0502040204020203" pitchFamily="34" charset="-122"/>
              </a:rPr>
              <a:t>单位，剩下的</a:t>
            </a:r>
            <a:r>
              <a:rPr lang="en-US" altLang="zh-CN" dirty="0">
                <a:solidFill>
                  <a:srgbClr val="002060"/>
                </a:solidFill>
                <a:latin typeface="微软雅黑 Light" panose="020B0502040204020203" pitchFamily="34" charset="-122"/>
                <a:ea typeface="微软雅黑 Light" panose="020B0502040204020203" pitchFamily="34" charset="-122"/>
              </a:rPr>
              <a:t>1 400</a:t>
            </a:r>
            <a:r>
              <a:rPr lang="zh-CN" altLang="en-US" dirty="0">
                <a:solidFill>
                  <a:srgbClr val="002060"/>
                </a:solidFill>
                <a:latin typeface="微软雅黑 Light" panose="020B0502040204020203" pitchFamily="34" charset="-122"/>
                <a:ea typeface="微软雅黑 Light" panose="020B0502040204020203" pitchFamily="34" charset="-122"/>
              </a:rPr>
              <a:t>千克用于生产</a:t>
            </a:r>
            <a:r>
              <a:rPr lang="en-US" altLang="zh-CN" dirty="0">
                <a:solidFill>
                  <a:srgbClr val="002060"/>
                </a:solidFill>
                <a:latin typeface="微软雅黑 Light" panose="020B0502040204020203" pitchFamily="34" charset="-122"/>
                <a:ea typeface="微软雅黑 Light" panose="020B0502040204020203" pitchFamily="34" charset="-122"/>
              </a:rPr>
              <a:t>40PAG 560</a:t>
            </a:r>
            <a:r>
              <a:rPr lang="zh-CN" altLang="en-US" dirty="0">
                <a:solidFill>
                  <a:srgbClr val="002060"/>
                </a:solidFill>
                <a:latin typeface="微软雅黑 Light" panose="020B0502040204020203" pitchFamily="34" charset="-122"/>
                <a:ea typeface="微软雅黑 Light" panose="020B0502040204020203" pitchFamily="34" charset="-122"/>
              </a:rPr>
              <a:t>单位（</a:t>
            </a:r>
            <a:r>
              <a:rPr lang="en-US" altLang="zh-CN" dirty="0">
                <a:solidFill>
                  <a:srgbClr val="002060"/>
                </a:solidFill>
                <a:latin typeface="微软雅黑 Light" panose="020B0502040204020203" pitchFamily="34" charset="-122"/>
                <a:ea typeface="微软雅黑 Light" panose="020B0502040204020203" pitchFamily="34" charset="-122"/>
              </a:rPr>
              <a:t>1 400÷2.5</a:t>
            </a:r>
            <a:r>
              <a:rPr lang="zh-CN" altLang="en-US" dirty="0">
                <a:solidFill>
                  <a:srgbClr val="002060"/>
                </a:solidFill>
                <a:latin typeface="微软雅黑 Light" panose="020B0502040204020203" pitchFamily="34" charset="-122"/>
                <a:ea typeface="微软雅黑 Light" panose="020B0502040204020203" pitchFamily="34" charset="-122"/>
              </a:rPr>
              <a:t>），不生产</a:t>
            </a:r>
            <a:r>
              <a:rPr lang="en-US" altLang="zh-CN" dirty="0">
                <a:solidFill>
                  <a:srgbClr val="002060"/>
                </a:solidFill>
                <a:latin typeface="微软雅黑 Light" panose="020B0502040204020203" pitchFamily="34" charset="-122"/>
                <a:ea typeface="微软雅黑 Light" panose="020B0502040204020203" pitchFamily="34" charset="-122"/>
              </a:rPr>
              <a:t>25PAG</a:t>
            </a:r>
            <a:r>
              <a:rPr lang="zh-CN" altLang="en-US" dirty="0">
                <a:solidFill>
                  <a:srgbClr val="002060"/>
                </a:solidFill>
                <a:latin typeface="微软雅黑 Light" panose="020B0502040204020203" pitchFamily="34" charset="-122"/>
                <a:ea typeface="微软雅黑 Light" panose="020B0502040204020203" pitchFamily="34" charset="-122"/>
              </a:rPr>
              <a:t>产品。</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6.</a:t>
            </a:r>
            <a:r>
              <a:rPr lang="zh-CN" altLang="en-US" sz="2000" b="1" dirty="0">
                <a:solidFill>
                  <a:srgbClr val="002060"/>
                </a:solidFill>
                <a:latin typeface="微软雅黑 Light" panose="020B0502040204020203" pitchFamily="34" charset="-122"/>
                <a:ea typeface="微软雅黑 Light" panose="020B0502040204020203" pitchFamily="34" charset="-122"/>
              </a:rPr>
              <a:t>向公司内还是公司外</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购买</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893100"/>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5-11</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木材加工总公司下设三个分公司，即锯木厂分公司、家具制造分公司和木制品批发分公司。这三家分公司自负盈亏，有定价自主权。但如果分公司之间在价格上有争议，总公司有裁决权。现木制品批发分公司拟订购一批高级家具。它可以向总公司的家具制造分公司订购，后者出价每套</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元；也可以向外面的家具商</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或</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订购，</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出价每套</a:t>
            </a:r>
            <a:r>
              <a:rPr lang="en-US" altLang="zh-CN" dirty="0">
                <a:solidFill>
                  <a:srgbClr val="002060"/>
                </a:solidFill>
                <a:latin typeface="微软雅黑 Light" panose="020B0502040204020203" pitchFamily="34" charset="-122"/>
                <a:ea typeface="微软雅黑 Light" panose="020B0502040204020203" pitchFamily="34" charset="-122"/>
              </a:rPr>
              <a:t>4 500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出价每套</a:t>
            </a:r>
            <a:r>
              <a:rPr lang="en-US" altLang="zh-CN" dirty="0">
                <a:solidFill>
                  <a:srgbClr val="002060"/>
                </a:solidFill>
                <a:latin typeface="微软雅黑 Light" panose="020B0502040204020203" pitchFamily="34" charset="-122"/>
                <a:ea typeface="微软雅黑 Light" panose="020B0502040204020203" pitchFamily="34" charset="-122"/>
              </a:rPr>
              <a:t>4 000</a:t>
            </a:r>
            <a:r>
              <a:rPr lang="zh-CN" altLang="en-US" dirty="0">
                <a:solidFill>
                  <a:srgbClr val="002060"/>
                </a:solidFill>
                <a:latin typeface="微软雅黑 Light" panose="020B0502040204020203" pitchFamily="34" charset="-122"/>
                <a:ea typeface="微软雅黑 Light" panose="020B0502040204020203" pitchFamily="34" charset="-122"/>
              </a:rPr>
              <a:t>元。如果由总公司的家具制造分公司生产这批家具，变动成本为</a:t>
            </a:r>
            <a:r>
              <a:rPr lang="en-US" altLang="zh-CN" dirty="0">
                <a:solidFill>
                  <a:srgbClr val="002060"/>
                </a:solidFill>
                <a:latin typeface="微软雅黑 Light" panose="020B0502040204020203" pitchFamily="34" charset="-122"/>
                <a:ea typeface="微软雅黑 Light" panose="020B0502040204020203" pitchFamily="34" charset="-122"/>
              </a:rPr>
              <a:t>4 000</a:t>
            </a:r>
            <a:r>
              <a:rPr lang="zh-CN" altLang="en-US" dirty="0">
                <a:solidFill>
                  <a:srgbClr val="002060"/>
                </a:solidFill>
                <a:latin typeface="微软雅黑 Light" panose="020B0502040204020203" pitchFamily="34" charset="-122"/>
                <a:ea typeface="微软雅黑 Light" panose="020B0502040204020203" pitchFamily="34" charset="-122"/>
              </a:rPr>
              <a:t>元，其中有</a:t>
            </a:r>
            <a:r>
              <a:rPr lang="en-US" altLang="zh-CN" dirty="0">
                <a:solidFill>
                  <a:srgbClr val="002060"/>
                </a:solidFill>
                <a:latin typeface="微软雅黑 Light" panose="020B0502040204020203" pitchFamily="34" charset="-122"/>
                <a:ea typeface="微软雅黑 Light" panose="020B0502040204020203" pitchFamily="34" charset="-122"/>
              </a:rPr>
              <a:t>75%</a:t>
            </a:r>
            <a:r>
              <a:rPr lang="zh-CN" altLang="en-US" dirty="0">
                <a:solidFill>
                  <a:srgbClr val="002060"/>
                </a:solidFill>
                <a:latin typeface="微软雅黑 Light" panose="020B0502040204020203" pitchFamily="34" charset="-122"/>
                <a:ea typeface="微软雅黑 Light" panose="020B0502040204020203" pitchFamily="34" charset="-122"/>
              </a:rPr>
              <a:t>为木料费用，购自总公司的锯木厂分公司。锯木厂分公司生产这批木料所付变动成本占售价的</a:t>
            </a:r>
            <a:r>
              <a:rPr lang="en-US" altLang="zh-CN" dirty="0">
                <a:solidFill>
                  <a:srgbClr val="002060"/>
                </a:solidFill>
                <a:latin typeface="微软雅黑 Light" panose="020B0502040204020203" pitchFamily="34" charset="-122"/>
                <a:ea typeface="微软雅黑 Light" panose="020B0502040204020203" pitchFamily="34" charset="-122"/>
              </a:rPr>
              <a:t>60%</a:t>
            </a:r>
            <a:r>
              <a:rPr lang="zh-CN" altLang="en-US" dirty="0">
                <a:solidFill>
                  <a:srgbClr val="002060"/>
                </a:solidFill>
                <a:latin typeface="微软雅黑 Light" panose="020B0502040204020203" pitchFamily="34" charset="-122"/>
                <a:ea typeface="微软雅黑 Light" panose="020B0502040204020203" pitchFamily="34" charset="-122"/>
              </a:rPr>
              <a:t>。如果由外面的家具商</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生产这批家具，则需要委托总公司的家具制造分公司进行油漆，油漆价格为每套</a:t>
            </a:r>
            <a:r>
              <a:rPr lang="en-US" altLang="zh-CN" dirty="0">
                <a:solidFill>
                  <a:srgbClr val="002060"/>
                </a:solidFill>
                <a:latin typeface="微软雅黑 Light" panose="020B0502040204020203" pitchFamily="34" charset="-122"/>
                <a:ea typeface="微软雅黑 Light" panose="020B0502040204020203" pitchFamily="34" charset="-122"/>
              </a:rPr>
              <a:t>800</a:t>
            </a:r>
            <a:r>
              <a:rPr lang="zh-CN" altLang="en-US" dirty="0">
                <a:solidFill>
                  <a:srgbClr val="002060"/>
                </a:solidFill>
                <a:latin typeface="微软雅黑 Light" panose="020B0502040204020203" pitchFamily="34" charset="-122"/>
                <a:ea typeface="微软雅黑 Light" panose="020B0502040204020203" pitchFamily="34" charset="-122"/>
              </a:rPr>
              <a:t>元，其中变动成本占</a:t>
            </a:r>
            <a:r>
              <a:rPr lang="en-US" altLang="zh-CN" dirty="0">
                <a:solidFill>
                  <a:srgbClr val="002060"/>
                </a:solidFill>
                <a:latin typeface="微软雅黑 Light" panose="020B0502040204020203" pitchFamily="34" charset="-122"/>
                <a:ea typeface="微软雅黑 Light" panose="020B0502040204020203" pitchFamily="34" charset="-122"/>
              </a:rPr>
              <a:t>70%</a:t>
            </a:r>
            <a:r>
              <a:rPr lang="zh-CN" altLang="en-US" dirty="0">
                <a:solidFill>
                  <a:srgbClr val="002060"/>
                </a:solidFill>
                <a:latin typeface="微软雅黑 Light" panose="020B0502040204020203" pitchFamily="34" charset="-122"/>
                <a:ea typeface="微软雅黑 Light" panose="020B0502040204020203" pitchFamily="34" charset="-122"/>
              </a:rPr>
              <a:t>。现总公司的家具制造分公司坚持这批订货的价格不能低于</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元，但木制品批发分公司认为太贵，打算向外面的家具商</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订购。如果你是总公司总经理，应如何决策？</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贡献分析法及其应用</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二、贡献分析法的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6.</a:t>
            </a:r>
            <a:r>
              <a:rPr lang="zh-CN" altLang="en-US" sz="2000" b="1" dirty="0">
                <a:solidFill>
                  <a:srgbClr val="002060"/>
                </a:solidFill>
                <a:latin typeface="微软雅黑 Light" panose="020B0502040204020203" pitchFamily="34" charset="-122"/>
                <a:ea typeface="微软雅黑 Light" panose="020B0502040204020203" pitchFamily="34" charset="-122"/>
              </a:rPr>
              <a:t>向公司内还是公司外</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购买</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616101"/>
          </a:xfrm>
          <a:prstGeom prst="rect">
            <a:avLst/>
          </a:prstGeom>
        </p:spPr>
        <p:txBody>
          <a:bodyPr wrap="square">
            <a:spAutoFit/>
          </a:bodyPr>
          <a:lstStyle/>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这里一共有三个购买方案</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）向总公司的家具制造分公司购买</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）向公司外面的家具商</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购买</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）向公司外面的家具商</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购买</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从</a:t>
            </a:r>
            <a:r>
              <a:rPr lang="zh-CN" altLang="en-US" dirty="0">
                <a:solidFill>
                  <a:srgbClr val="002060"/>
                </a:solidFill>
                <a:latin typeface="微软雅黑 Light" panose="020B0502040204020203" pitchFamily="34" charset="-122"/>
                <a:ea typeface="微软雅黑 Light" panose="020B0502040204020203" pitchFamily="34" charset="-122"/>
              </a:rPr>
              <a:t>分公司的角度看，第一个方案最贵，价格为</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元；第二个方案次贵，为</a:t>
            </a:r>
            <a:r>
              <a:rPr lang="en-US" altLang="zh-CN" dirty="0">
                <a:solidFill>
                  <a:srgbClr val="002060"/>
                </a:solidFill>
                <a:latin typeface="微软雅黑 Light" panose="020B0502040204020203" pitchFamily="34" charset="-122"/>
                <a:ea typeface="微软雅黑 Light" panose="020B0502040204020203" pitchFamily="34" charset="-122"/>
              </a:rPr>
              <a:t>4 500</a:t>
            </a:r>
            <a:r>
              <a:rPr lang="zh-CN" altLang="en-US" dirty="0">
                <a:solidFill>
                  <a:srgbClr val="002060"/>
                </a:solidFill>
                <a:latin typeface="微软雅黑 Light" panose="020B0502040204020203" pitchFamily="34" charset="-122"/>
                <a:ea typeface="微软雅黑 Light" panose="020B0502040204020203" pitchFamily="34" charset="-122"/>
              </a:rPr>
              <a:t>元；第三个方案最便宜，为</a:t>
            </a:r>
            <a:r>
              <a:rPr lang="en-US" altLang="zh-CN" dirty="0">
                <a:solidFill>
                  <a:srgbClr val="002060"/>
                </a:solidFill>
                <a:latin typeface="微软雅黑 Light" panose="020B0502040204020203" pitchFamily="34" charset="-122"/>
                <a:ea typeface="微软雅黑 Light" panose="020B0502040204020203" pitchFamily="34" charset="-122"/>
              </a:rPr>
              <a:t>4 000</a:t>
            </a:r>
            <a:r>
              <a:rPr lang="zh-CN" altLang="en-US" dirty="0">
                <a:solidFill>
                  <a:srgbClr val="002060"/>
                </a:solidFill>
                <a:latin typeface="微软雅黑 Light" panose="020B0502040204020203" pitchFamily="34" charset="-122"/>
                <a:ea typeface="微软雅黑 Light" panose="020B0502040204020203" pitchFamily="34" charset="-122"/>
              </a:rPr>
              <a:t>元。但这不应是决策的依据，决策的依据应当是从总公司的角度看，哪个方案的净购买成本最低。比较三个方案的净购买成本，以第一个方案为最低。所以总经理应裁决向总公司的家具制造分公司购买家具。</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798559"/>
            <a:ext cx="2313254" cy="646331"/>
          </a:xfrm>
          <a:prstGeom prst="rect">
            <a:avLst/>
          </a:prstGeom>
          <a:noFill/>
        </p:spPr>
        <p:txBody>
          <a:bodyPr wrap="square" rtlCol="0">
            <a:spAutoFit/>
          </a:bodyPr>
          <a:lstStyle/>
          <a:p>
            <a:pPr algn="ctr"/>
            <a:r>
              <a:rPr lang="zh-CN" altLang="en-US" dirty="0"/>
              <a:t>管理决策中几个重要的成本概念</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41264"/>
            <a:ext cx="2313254" cy="369332"/>
          </a:xfrm>
          <a:prstGeom prst="rect">
            <a:avLst/>
          </a:prstGeom>
          <a:noFill/>
        </p:spPr>
        <p:txBody>
          <a:bodyPr wrap="square" rtlCol="0">
            <a:spAutoFit/>
          </a:bodyPr>
          <a:lstStyle/>
          <a:p>
            <a:pPr algn="ctr"/>
            <a:r>
              <a:rPr lang="zh-CN" altLang="en-US" dirty="0"/>
              <a:t>成本函数</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891451"/>
            <a:ext cx="2313254" cy="369332"/>
          </a:xfrm>
          <a:prstGeom prst="rect">
            <a:avLst/>
          </a:prstGeom>
          <a:noFill/>
        </p:spPr>
        <p:txBody>
          <a:bodyPr wrap="square" rtlCol="0">
            <a:spAutoFit/>
          </a:bodyPr>
          <a:lstStyle/>
          <a:p>
            <a:pPr algn="ctr"/>
            <a:r>
              <a:rPr lang="zh-CN" altLang="zh-CN" dirty="0"/>
              <a:t>规模经济和范围经济</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贡献分析法及其应用</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盈亏分界点分析法及其应用</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经营杠杆</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成本函数的</a:t>
            </a:r>
            <a:r>
              <a:rPr lang="zh-CN" altLang="zh-CN" dirty="0" smtClean="0"/>
              <a:t>估计</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一、盈亏分界点分析</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盈亏分界点分析法也称量</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本</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利分析法，是一种在企业得到广泛应用的决策分析方法。它主要有以下功能。</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2071766" y="3489394"/>
          <a:ext cx="8089848" cy="176840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5" name="文本占位符 2"/>
          <p:cNvSpPr txBox="1"/>
          <p:nvPr/>
        </p:nvSpPr>
        <p:spPr>
          <a:xfrm>
            <a:off x="660506" y="1800824"/>
            <a:ext cx="7326207"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图解法</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盈亏分界点分析法的图解法就是用图形来分析产量、成本等各种变量和利润之间的关系。</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假定某企业生产某种产品的总固定成本（</a:t>
            </a:r>
            <a:r>
              <a:rPr lang="en-US" altLang="zh-CN" b="1" dirty="0">
                <a:solidFill>
                  <a:srgbClr val="0070C0"/>
                </a:solidFill>
                <a:latin typeface="微软雅黑 Light" panose="020B0502040204020203" pitchFamily="34" charset="-122"/>
                <a:ea typeface="微软雅黑 Light" panose="020B0502040204020203" pitchFamily="34" charset="-122"/>
              </a:rPr>
              <a:t>TFC</a:t>
            </a:r>
            <a:r>
              <a:rPr lang="zh-CN" altLang="en-US" b="1" dirty="0">
                <a:solidFill>
                  <a:srgbClr val="0070C0"/>
                </a:solidFill>
                <a:latin typeface="微软雅黑 Light" panose="020B0502040204020203" pitchFamily="34" charset="-122"/>
                <a:ea typeface="微软雅黑 Light" panose="020B0502040204020203" pitchFamily="34" charset="-122"/>
              </a:rPr>
              <a:t>）为</a:t>
            </a:r>
            <a:r>
              <a:rPr lang="en-US" altLang="zh-CN" b="1" dirty="0">
                <a:solidFill>
                  <a:srgbClr val="0070C0"/>
                </a:solidFill>
                <a:latin typeface="微软雅黑 Light" panose="020B0502040204020203" pitchFamily="34" charset="-122"/>
                <a:ea typeface="微软雅黑 Light" panose="020B0502040204020203" pitchFamily="34" charset="-122"/>
              </a:rPr>
              <a:t>6</a:t>
            </a:r>
            <a:r>
              <a:rPr lang="zh-CN" altLang="en-US" b="1" dirty="0">
                <a:solidFill>
                  <a:srgbClr val="0070C0"/>
                </a:solidFill>
                <a:latin typeface="微软雅黑 Light" panose="020B0502040204020203" pitchFamily="34" charset="-122"/>
                <a:ea typeface="微软雅黑 Light" panose="020B0502040204020203" pitchFamily="34" charset="-122"/>
              </a:rPr>
              <a:t>万元，单位变动成本（</a:t>
            </a:r>
            <a:r>
              <a:rPr lang="en-US" altLang="zh-CN" b="1" dirty="0">
                <a:solidFill>
                  <a:srgbClr val="0070C0"/>
                </a:solidFill>
                <a:latin typeface="微软雅黑 Light" panose="020B0502040204020203" pitchFamily="34" charset="-122"/>
                <a:ea typeface="微软雅黑 Light" panose="020B0502040204020203" pitchFamily="34" charset="-122"/>
              </a:rPr>
              <a:t>AVC</a:t>
            </a:r>
            <a:r>
              <a:rPr lang="zh-CN" altLang="en-US" b="1" dirty="0">
                <a:solidFill>
                  <a:srgbClr val="0070C0"/>
                </a:solidFill>
                <a:latin typeface="微软雅黑 Light" panose="020B0502040204020203" pitchFamily="34" charset="-122"/>
                <a:ea typeface="微软雅黑 Light" panose="020B0502040204020203" pitchFamily="34" charset="-122"/>
              </a:rPr>
              <a:t>）为每件</a:t>
            </a:r>
            <a:r>
              <a:rPr lang="en-US" altLang="zh-CN" b="1" dirty="0">
                <a:solidFill>
                  <a:srgbClr val="0070C0"/>
                </a:solidFill>
                <a:latin typeface="微软雅黑 Light" panose="020B0502040204020203" pitchFamily="34" charset="-122"/>
                <a:ea typeface="微软雅黑 Light" panose="020B0502040204020203" pitchFamily="34" charset="-122"/>
              </a:rPr>
              <a:t>1.8</a:t>
            </a:r>
            <a:r>
              <a:rPr lang="zh-CN" altLang="en-US" b="1" dirty="0">
                <a:solidFill>
                  <a:srgbClr val="0070C0"/>
                </a:solidFill>
                <a:latin typeface="微软雅黑 Light" panose="020B0502040204020203" pitchFamily="34" charset="-122"/>
                <a:ea typeface="微软雅黑 Light" panose="020B0502040204020203" pitchFamily="34" charset="-122"/>
              </a:rPr>
              <a:t>元，产品价格为每件</a:t>
            </a:r>
            <a:r>
              <a:rPr lang="en-US" altLang="zh-CN" b="1" dirty="0">
                <a:solidFill>
                  <a:srgbClr val="0070C0"/>
                </a:solidFill>
                <a:latin typeface="微软雅黑 Light" panose="020B0502040204020203" pitchFamily="34" charset="-122"/>
                <a:ea typeface="微软雅黑 Light" panose="020B0502040204020203" pitchFamily="34" charset="-122"/>
              </a:rPr>
              <a:t>3</a:t>
            </a:r>
            <a:r>
              <a:rPr lang="zh-CN" altLang="en-US" b="1" dirty="0">
                <a:solidFill>
                  <a:srgbClr val="0070C0"/>
                </a:solidFill>
                <a:latin typeface="微软雅黑 Light" panose="020B0502040204020203" pitchFamily="34" charset="-122"/>
                <a:ea typeface="微软雅黑 Light" panose="020B0502040204020203" pitchFamily="34" charset="-122"/>
              </a:rPr>
              <a:t>元，假定产量为</a:t>
            </a:r>
            <a:r>
              <a:rPr lang="en-US" altLang="zh-CN" b="1" dirty="0">
                <a:solidFill>
                  <a:srgbClr val="0070C0"/>
                </a:solidFill>
                <a:latin typeface="微软雅黑 Light" panose="020B0502040204020203" pitchFamily="34" charset="-122"/>
                <a:ea typeface="微软雅黑 Light" panose="020B0502040204020203" pitchFamily="34" charset="-122"/>
              </a:rPr>
              <a:t>10</a:t>
            </a:r>
            <a:r>
              <a:rPr lang="zh-CN" altLang="en-US" b="1" dirty="0">
                <a:solidFill>
                  <a:srgbClr val="0070C0"/>
                </a:solidFill>
                <a:latin typeface="微软雅黑 Light" panose="020B0502040204020203" pitchFamily="34" charset="-122"/>
                <a:ea typeface="微软雅黑 Light" panose="020B0502040204020203" pitchFamily="34" charset="-122"/>
              </a:rPr>
              <a:t>万件，就可以在坐标图上画出总成本、总固定成本和总收入三条直线，得出盈亏分界点分析图。</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5-14.EPS" descr="id:2147511947;FounderCES"/>
          <p:cNvPicPr>
            <a:picLocks noChangeAspect="1"/>
          </p:cNvPicPr>
          <p:nvPr/>
        </p:nvPicPr>
        <p:blipFill>
          <a:blip r:embed="rId1">
            <a:duotone>
              <a:schemeClr val="accent1">
                <a:shade val="45000"/>
                <a:satMod val="135000"/>
              </a:schemeClr>
              <a:prstClr val="white"/>
            </a:duotone>
          </a:blip>
          <a:stretch>
            <a:fillRect/>
          </a:stretch>
        </p:blipFill>
        <p:spPr>
          <a:xfrm>
            <a:off x="8137842" y="2814637"/>
            <a:ext cx="3202940" cy="242887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mc:AlternateContent xmlns:mc="http://schemas.openxmlformats.org/markup-compatibility/2006">
        <mc:Choice xmlns:a14="http://schemas.microsoft.com/office/drawing/2010/main" Requires="a14">
          <p:sp>
            <p:nvSpPr>
              <p:cNvPr id="5" name="文本占位符 2"/>
              <p:cNvSpPr txBox="1"/>
              <p:nvPr/>
            </p:nvSpPr>
            <p:spPr>
              <a:xfrm>
                <a:off x="660506" y="1800824"/>
                <a:ext cx="10912369" cy="44301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代数</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法</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1978DD"/>
                    </a:solidFill>
                    <a:latin typeface="微软雅黑 Light" panose="020B0502040204020203" pitchFamily="34" charset="-122"/>
                    <a:ea typeface="微软雅黑 Light" panose="020B0502040204020203" pitchFamily="34" charset="-122"/>
                  </a:rPr>
                  <a:t>（</a:t>
                </a:r>
                <a:r>
                  <a:rPr lang="en-US" altLang="zh-CN" b="1" dirty="0">
                    <a:solidFill>
                      <a:srgbClr val="1978DD"/>
                    </a:solidFill>
                    <a:latin typeface="微软雅黑 Light" panose="020B0502040204020203" pitchFamily="34" charset="-122"/>
                    <a:ea typeface="微软雅黑 Light" panose="020B0502040204020203" pitchFamily="34" charset="-122"/>
                  </a:rPr>
                  <a:t>1</a:t>
                </a:r>
                <a:r>
                  <a:rPr lang="zh-CN" altLang="zh-CN" b="1" dirty="0">
                    <a:solidFill>
                      <a:srgbClr val="1978DD"/>
                    </a:solidFill>
                    <a:latin typeface="微软雅黑 Light" panose="020B0502040204020203" pitchFamily="34" charset="-122"/>
                    <a:ea typeface="微软雅黑 Light" panose="020B0502040204020203" pitchFamily="34" charset="-122"/>
                  </a:rPr>
                  <a:t>）求盈亏分界点产量的公式。</a:t>
                </a:r>
                <a14:m>
                  <m:oMath xmlns:m="http://schemas.openxmlformats.org/officeDocument/2006/math">
                    <m:r>
                      <a:rPr lang="en-US" altLang="zh-CN" b="1" i="1">
                        <a:solidFill>
                          <a:srgbClr val="1978DD"/>
                        </a:solidFill>
                        <a:latin typeface="Cambria Math" panose="02040503050406030204" pitchFamily="18" charset="0"/>
                      </a:rPr>
                      <m:t>𝑸</m:t>
                    </m:r>
                    <m:r>
                      <a:rPr lang="en-US" altLang="zh-CN" b="1">
                        <a:solidFill>
                          <a:srgbClr val="1978DD"/>
                        </a:solidFill>
                        <a:latin typeface="Cambria Math" panose="02040503050406030204" pitchFamily="18" charset="0"/>
                      </a:rPr>
                      <m:t>=</m:t>
                    </m:r>
                    <m:f>
                      <m:fPr>
                        <m:ctrlPr>
                          <a:rPr lang="zh-CN" altLang="zh-CN" b="1" i="1">
                            <a:solidFill>
                              <a:srgbClr val="1978DD"/>
                            </a:solidFill>
                            <a:latin typeface="Cambria Math" panose="02040503050406030204" pitchFamily="18" charset="0"/>
                          </a:rPr>
                        </m:ctrlPr>
                      </m:fPr>
                      <m:num>
                        <m:r>
                          <a:rPr lang="en-US" altLang="zh-CN" b="1" i="1">
                            <a:solidFill>
                              <a:srgbClr val="1978DD"/>
                            </a:solidFill>
                            <a:latin typeface="Cambria Math" panose="02040503050406030204" pitchFamily="18" charset="0"/>
                          </a:rPr>
                          <m:t>𝑭</m:t>
                        </m:r>
                      </m:num>
                      <m:den>
                        <m:r>
                          <a:rPr lang="en-US" altLang="zh-CN" b="1" i="1">
                            <a:solidFill>
                              <a:srgbClr val="1978DD"/>
                            </a:solidFill>
                            <a:latin typeface="Cambria Math" panose="02040503050406030204" pitchFamily="18" charset="0"/>
                          </a:rPr>
                          <m:t>𝑷</m:t>
                        </m:r>
                        <m:r>
                          <m:rPr>
                            <m:nor/>
                          </m:rPr>
                          <a:rPr lang="en-US" altLang="zh-CN" b="1" i="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𝑽</m:t>
                        </m:r>
                      </m:den>
                    </m:f>
                    <m:r>
                      <a:rPr lang="en-US" altLang="zh-CN" b="1">
                        <a:solidFill>
                          <a:srgbClr val="1978DD"/>
                        </a:solidFill>
                        <a:latin typeface="Cambria Math" panose="02040503050406030204" pitchFamily="18" charset="0"/>
                      </a:rPr>
                      <m:t>=</m:t>
                    </m:r>
                    <m:f>
                      <m:fPr>
                        <m:ctrlPr>
                          <a:rPr lang="zh-CN" altLang="zh-CN" b="1" i="1">
                            <a:solidFill>
                              <a:srgbClr val="1978DD"/>
                            </a:solidFill>
                            <a:latin typeface="Cambria Math" panose="02040503050406030204" pitchFamily="18" charset="0"/>
                          </a:rPr>
                        </m:ctrlPr>
                      </m:fPr>
                      <m:num>
                        <m:r>
                          <a:rPr lang="en-US" altLang="zh-CN" b="1" i="1">
                            <a:solidFill>
                              <a:srgbClr val="1978DD"/>
                            </a:solidFill>
                            <a:latin typeface="Cambria Math" panose="02040503050406030204" pitchFamily="18" charset="0"/>
                          </a:rPr>
                          <m:t>𝑭</m:t>
                        </m:r>
                      </m:num>
                      <m:den>
                        <m:r>
                          <a:rPr lang="en-US" altLang="zh-CN" b="1" i="1">
                            <a:solidFill>
                              <a:srgbClr val="1978DD"/>
                            </a:solidFill>
                            <a:latin typeface="Cambria Math" panose="02040503050406030204" pitchFamily="18" charset="0"/>
                          </a:rPr>
                          <m:t>𝑪</m:t>
                        </m:r>
                      </m:den>
                    </m:f>
                  </m:oMath>
                </a14:m>
                <a:endParaRPr lang="en-US" altLang="zh-CN" b="1" dirty="0" smtClean="0">
                  <a:solidFill>
                    <a:srgbClr val="1978DD"/>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1978DD"/>
                    </a:solidFill>
                    <a:latin typeface="微软雅黑 Light" panose="020B0502040204020203" pitchFamily="34" charset="-122"/>
                    <a:ea typeface="微软雅黑 Light" panose="020B0502040204020203" pitchFamily="34" charset="-122"/>
                  </a:rPr>
                  <a:t>（</a:t>
                </a:r>
                <a:r>
                  <a:rPr lang="en-US" altLang="zh-CN" b="1" dirty="0">
                    <a:solidFill>
                      <a:srgbClr val="1978DD"/>
                    </a:solidFill>
                    <a:latin typeface="微软雅黑 Light" panose="020B0502040204020203" pitchFamily="34" charset="-122"/>
                    <a:ea typeface="微软雅黑 Light" panose="020B0502040204020203" pitchFamily="34" charset="-122"/>
                  </a:rPr>
                  <a:t>2</a:t>
                </a:r>
                <a:r>
                  <a:rPr lang="zh-CN" altLang="zh-CN" b="1" dirty="0">
                    <a:solidFill>
                      <a:srgbClr val="1978DD"/>
                    </a:solidFill>
                    <a:latin typeface="微软雅黑 Light" panose="020B0502040204020203" pitchFamily="34" charset="-122"/>
                    <a:ea typeface="微软雅黑 Light" panose="020B0502040204020203" pitchFamily="34" charset="-122"/>
                  </a:rPr>
                  <a:t>）求保目标利润的产量的公式。</a:t>
                </a:r>
                <a14:m>
                  <m:oMath xmlns:m="http://schemas.openxmlformats.org/officeDocument/2006/math">
                    <m:r>
                      <a:rPr lang="en-US" altLang="zh-CN" b="1" i="1">
                        <a:solidFill>
                          <a:srgbClr val="1978DD"/>
                        </a:solidFill>
                        <a:latin typeface="Cambria Math" panose="02040503050406030204" pitchFamily="18" charset="0"/>
                      </a:rPr>
                      <m:t>𝑸</m:t>
                    </m:r>
                    <m:r>
                      <a:rPr lang="en-US" altLang="zh-CN" b="1">
                        <a:solidFill>
                          <a:srgbClr val="1978DD"/>
                        </a:solidFill>
                        <a:latin typeface="Cambria Math" panose="02040503050406030204" pitchFamily="18" charset="0"/>
                      </a:rPr>
                      <m:t>=</m:t>
                    </m:r>
                    <m:f>
                      <m:fPr>
                        <m:ctrlPr>
                          <a:rPr lang="zh-CN" altLang="zh-CN" b="1" i="1">
                            <a:solidFill>
                              <a:srgbClr val="1978DD"/>
                            </a:solidFill>
                            <a:latin typeface="Cambria Math" panose="02040503050406030204" pitchFamily="18" charset="0"/>
                          </a:rPr>
                        </m:ctrlPr>
                      </m:fPr>
                      <m:num>
                        <m:r>
                          <a:rPr lang="en-US" altLang="zh-CN" b="1" i="1">
                            <a:solidFill>
                              <a:srgbClr val="1978DD"/>
                            </a:solidFill>
                            <a:latin typeface="Cambria Math" panose="02040503050406030204" pitchFamily="18" charset="0"/>
                          </a:rPr>
                          <m:t>𝑭</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𝝅</m:t>
                        </m:r>
                      </m:num>
                      <m:den>
                        <m:r>
                          <a:rPr lang="en-US" altLang="zh-CN" b="1" i="1">
                            <a:solidFill>
                              <a:srgbClr val="1978DD"/>
                            </a:solidFill>
                            <a:latin typeface="Cambria Math" panose="02040503050406030204" pitchFamily="18" charset="0"/>
                          </a:rPr>
                          <m:t>𝚸</m:t>
                        </m:r>
                        <m:r>
                          <m:rPr>
                            <m:nor/>
                          </m:rPr>
                          <a:rPr lang="en-US" altLang="zh-CN" b="1" i="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𝑽</m:t>
                        </m:r>
                      </m:den>
                    </m:f>
                    <m:r>
                      <a:rPr lang="en-US" altLang="zh-CN" b="1">
                        <a:solidFill>
                          <a:srgbClr val="1978DD"/>
                        </a:solidFill>
                        <a:latin typeface="Cambria Math" panose="02040503050406030204" pitchFamily="18" charset="0"/>
                      </a:rPr>
                      <m:t>=</m:t>
                    </m:r>
                    <m:f>
                      <m:fPr>
                        <m:ctrlPr>
                          <a:rPr lang="zh-CN" altLang="zh-CN" b="1" i="1">
                            <a:solidFill>
                              <a:srgbClr val="1978DD"/>
                            </a:solidFill>
                            <a:latin typeface="Cambria Math" panose="02040503050406030204" pitchFamily="18" charset="0"/>
                          </a:rPr>
                        </m:ctrlPr>
                      </m:fPr>
                      <m:num>
                        <m:r>
                          <a:rPr lang="en-US" altLang="zh-CN" b="1" i="1">
                            <a:solidFill>
                              <a:srgbClr val="1978DD"/>
                            </a:solidFill>
                            <a:latin typeface="Cambria Math" panose="02040503050406030204" pitchFamily="18" charset="0"/>
                          </a:rPr>
                          <m:t>𝑭</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𝝅</m:t>
                        </m:r>
                      </m:num>
                      <m:den>
                        <m:r>
                          <a:rPr lang="en-US" altLang="zh-CN" b="1" i="1">
                            <a:solidFill>
                              <a:srgbClr val="1978DD"/>
                            </a:solidFill>
                            <a:latin typeface="Cambria Math" panose="02040503050406030204" pitchFamily="18" charset="0"/>
                          </a:rPr>
                          <m:t>𝑪</m:t>
                        </m:r>
                      </m:den>
                    </m:f>
                  </m:oMath>
                </a14:m>
                <a:endParaRPr lang="en-US" altLang="zh-CN" b="1" dirty="0" smtClean="0">
                  <a:solidFill>
                    <a:srgbClr val="1978DD"/>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1978DD"/>
                    </a:solidFill>
                    <a:latin typeface="微软雅黑 Light" panose="020B0502040204020203" pitchFamily="34" charset="-122"/>
                    <a:ea typeface="微软雅黑 Light" panose="020B0502040204020203" pitchFamily="34" charset="-122"/>
                  </a:rPr>
                  <a:t>（</a:t>
                </a:r>
                <a:r>
                  <a:rPr lang="en-US" altLang="zh-CN" b="1" dirty="0">
                    <a:solidFill>
                      <a:srgbClr val="1978DD"/>
                    </a:solidFill>
                    <a:latin typeface="微软雅黑 Light" panose="020B0502040204020203" pitchFamily="34" charset="-122"/>
                    <a:ea typeface="微软雅黑 Light" panose="020B0502040204020203" pitchFamily="34" charset="-122"/>
                  </a:rPr>
                  <a:t>3</a:t>
                </a:r>
                <a:r>
                  <a:rPr lang="zh-CN" altLang="zh-CN" b="1" dirty="0">
                    <a:solidFill>
                      <a:srgbClr val="1978DD"/>
                    </a:solidFill>
                    <a:latin typeface="微软雅黑 Light" panose="020B0502040204020203" pitchFamily="34" charset="-122"/>
                    <a:ea typeface="微软雅黑 Light" panose="020B0502040204020203" pitchFamily="34" charset="-122"/>
                  </a:rPr>
                  <a:t>）求利润的公式。　　</a:t>
                </a:r>
                <a14:m>
                  <m:oMath xmlns:m="http://schemas.openxmlformats.org/officeDocument/2006/math">
                    <m:r>
                      <a:rPr lang="en-US" altLang="zh-CN" b="1" i="1">
                        <a:solidFill>
                          <a:srgbClr val="1978DD"/>
                        </a:solidFill>
                        <a:latin typeface="Cambria Math" panose="02040503050406030204" pitchFamily="18" charset="0"/>
                      </a:rPr>
                      <m:t>𝝅</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𝑷𝑸</m:t>
                    </m:r>
                    <m:r>
                      <m:rPr>
                        <m:nor/>
                      </m:rPr>
                      <a:rPr lang="en-US" altLang="zh-CN" b="1" i="1">
                        <a:solidFill>
                          <a:srgbClr val="1978DD"/>
                        </a:solidFill>
                        <a:latin typeface="微软雅黑 Light" panose="020B0502040204020203" pitchFamily="34" charset="-122"/>
                        <a:ea typeface="微软雅黑 Light" panose="020B0502040204020203" pitchFamily="34" charset="-122"/>
                      </a:rPr>
                      <m:t>−</m:t>
                    </m:r>
                    <m:r>
                      <m:rPr>
                        <m:nor/>
                      </m:rPr>
                      <a:rPr lang="zh-CN" altLang="zh-CN" b="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𝑭</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𝑽𝑸</m:t>
                    </m:r>
                    <m:r>
                      <m:rPr>
                        <m:nor/>
                      </m:rPr>
                      <a:rPr lang="zh-CN" altLang="zh-CN" b="1">
                        <a:solidFill>
                          <a:srgbClr val="1978DD"/>
                        </a:solidFill>
                        <a:latin typeface="微软雅黑 Light" panose="020B0502040204020203" pitchFamily="34" charset="-122"/>
                        <a:ea typeface="微软雅黑 Light" panose="020B0502040204020203" pitchFamily="34" charset="-122"/>
                      </a:rPr>
                      <m:t>）</m:t>
                    </m:r>
                  </m:oMath>
                </a14:m>
                <a:endParaRPr lang="en-US" altLang="zh-CN" b="1" dirty="0" smtClean="0">
                  <a:solidFill>
                    <a:srgbClr val="1978DD"/>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a:solidFill>
                      <a:srgbClr val="1978DD"/>
                    </a:solidFill>
                    <a:latin typeface="微软雅黑 Light" panose="020B0502040204020203" pitchFamily="34" charset="-122"/>
                    <a:ea typeface="微软雅黑 Light" panose="020B0502040204020203" pitchFamily="34" charset="-122"/>
                  </a:rPr>
                  <a:t>（</a:t>
                </a:r>
                <a:r>
                  <a:rPr lang="en-US" altLang="zh-CN" b="1" dirty="0">
                    <a:solidFill>
                      <a:srgbClr val="1978DD"/>
                    </a:solidFill>
                    <a:latin typeface="微软雅黑 Light" panose="020B0502040204020203" pitchFamily="34" charset="-122"/>
                    <a:ea typeface="微软雅黑 Light" panose="020B0502040204020203" pitchFamily="34" charset="-122"/>
                  </a:rPr>
                  <a:t>4</a:t>
                </a:r>
                <a:r>
                  <a:rPr lang="zh-CN" altLang="zh-CN" b="1" dirty="0">
                    <a:solidFill>
                      <a:srgbClr val="1978DD"/>
                    </a:solidFill>
                    <a:latin typeface="微软雅黑 Light" panose="020B0502040204020203" pitchFamily="34" charset="-122"/>
                    <a:ea typeface="微软雅黑 Light" panose="020B0502040204020203" pitchFamily="34" charset="-122"/>
                  </a:rPr>
                  <a:t>）求因素变化后的盈亏分界点产量。　　</a:t>
                </a:r>
                <a14:m>
                  <m:oMath xmlns:m="http://schemas.openxmlformats.org/officeDocument/2006/math">
                    <m:r>
                      <a:rPr lang="en-US" altLang="zh-CN" b="1" i="1">
                        <a:solidFill>
                          <a:srgbClr val="1978DD"/>
                        </a:solidFill>
                        <a:latin typeface="Cambria Math" panose="02040503050406030204" pitchFamily="18" charset="0"/>
                      </a:rPr>
                      <m:t>𝑸</m:t>
                    </m:r>
                    <m:r>
                      <a:rPr lang="en-US" altLang="zh-CN" b="1">
                        <a:solidFill>
                          <a:srgbClr val="1978DD"/>
                        </a:solidFill>
                        <a:latin typeface="Cambria Math" panose="02040503050406030204" pitchFamily="18" charset="0"/>
                      </a:rPr>
                      <m:t>=</m:t>
                    </m:r>
                    <m:f>
                      <m:fPr>
                        <m:ctrlPr>
                          <a:rPr lang="zh-CN" altLang="zh-CN" b="1" i="1">
                            <a:solidFill>
                              <a:srgbClr val="1978DD"/>
                            </a:solidFill>
                            <a:latin typeface="Cambria Math" panose="02040503050406030204" pitchFamily="18" charset="0"/>
                          </a:rPr>
                        </m:ctrlPr>
                      </m:fPr>
                      <m:num>
                        <m:r>
                          <a:rPr lang="en-US" altLang="zh-CN" b="1" i="1">
                            <a:solidFill>
                              <a:srgbClr val="1978DD"/>
                            </a:solidFill>
                            <a:latin typeface="Cambria Math" panose="02040503050406030204" pitchFamily="18" charset="0"/>
                          </a:rPr>
                          <m:t>𝑭</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𝜟</m:t>
                        </m:r>
                        <m:r>
                          <a:rPr lang="en-US" altLang="zh-CN" b="1" i="1">
                            <a:solidFill>
                              <a:srgbClr val="1978DD"/>
                            </a:solidFill>
                            <a:latin typeface="Cambria Math" panose="02040503050406030204" pitchFamily="18" charset="0"/>
                          </a:rPr>
                          <m:t>𝑭</m:t>
                        </m:r>
                      </m:num>
                      <m:den>
                        <m:r>
                          <m:rPr>
                            <m:nor/>
                          </m:rPr>
                          <a:rPr lang="zh-CN" altLang="zh-CN" b="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𝑷</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𝜟</m:t>
                        </m:r>
                        <m:r>
                          <a:rPr lang="en-US" altLang="zh-CN" b="1" i="1">
                            <a:solidFill>
                              <a:srgbClr val="1978DD"/>
                            </a:solidFill>
                            <a:latin typeface="Cambria Math" panose="02040503050406030204" pitchFamily="18" charset="0"/>
                          </a:rPr>
                          <m:t>𝑷</m:t>
                        </m:r>
                        <m:r>
                          <m:rPr>
                            <m:nor/>
                          </m:rPr>
                          <a:rPr lang="zh-CN" altLang="zh-CN" b="1">
                            <a:solidFill>
                              <a:srgbClr val="1978DD"/>
                            </a:solidFill>
                            <a:latin typeface="微软雅黑 Light" panose="020B0502040204020203" pitchFamily="34" charset="-122"/>
                            <a:ea typeface="微软雅黑 Light" panose="020B0502040204020203" pitchFamily="34" charset="-122"/>
                          </a:rPr>
                          <m:t>）</m:t>
                        </m:r>
                        <m:r>
                          <m:rPr>
                            <m:nor/>
                          </m:rPr>
                          <a:rPr lang="en-US" altLang="zh-CN" b="1" i="1">
                            <a:solidFill>
                              <a:srgbClr val="1978DD"/>
                            </a:solidFill>
                            <a:latin typeface="微软雅黑 Light" panose="020B0502040204020203" pitchFamily="34" charset="-122"/>
                            <a:ea typeface="微软雅黑 Light" panose="020B0502040204020203" pitchFamily="34" charset="-122"/>
                          </a:rPr>
                          <m:t>−</m:t>
                        </m:r>
                        <m:r>
                          <m:rPr>
                            <m:nor/>
                          </m:rPr>
                          <a:rPr lang="zh-CN" altLang="zh-CN" b="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𝑽</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𝜟</m:t>
                        </m:r>
                        <m:r>
                          <a:rPr lang="en-US" altLang="zh-CN" b="1" i="1">
                            <a:solidFill>
                              <a:srgbClr val="1978DD"/>
                            </a:solidFill>
                            <a:latin typeface="Cambria Math" panose="02040503050406030204" pitchFamily="18" charset="0"/>
                          </a:rPr>
                          <m:t>𝑽</m:t>
                        </m:r>
                        <m:r>
                          <m:rPr>
                            <m:nor/>
                          </m:rPr>
                          <a:rPr lang="zh-CN" altLang="zh-CN" b="1">
                            <a:solidFill>
                              <a:srgbClr val="1978DD"/>
                            </a:solidFill>
                            <a:latin typeface="微软雅黑 Light" panose="020B0502040204020203" pitchFamily="34" charset="-122"/>
                            <a:ea typeface="微软雅黑 Light" panose="020B0502040204020203" pitchFamily="34" charset="-122"/>
                          </a:rPr>
                          <m:t>）</m:t>
                        </m:r>
                      </m:den>
                    </m:f>
                  </m:oMath>
                </a14:m>
                <a:endParaRPr lang="zh-CN" altLang="zh-CN" b="1" dirty="0">
                  <a:solidFill>
                    <a:srgbClr val="1978DD"/>
                  </a:solidFill>
                  <a:latin typeface="微软雅黑 Light" panose="020B0502040204020203" pitchFamily="34" charset="-122"/>
                  <a:ea typeface="微软雅黑 Light" panose="020B0502040204020203" pitchFamily="34" charset="-122"/>
                </a:endParaRPr>
              </a:p>
            </p:txBody>
          </p:sp>
        </mc:Choice>
        <mc:Fallback>
          <p:sp>
            <p:nvSpPr>
              <p:cNvPr id="5" name="文本占位符 2"/>
              <p:cNvSpPr txBox="1">
                <a:spLocks noRot="1" noChangeAspect="1" noMove="1" noResize="1" noEditPoints="1" noAdjustHandles="1" noChangeArrowheads="1" noChangeShapeType="1" noTextEdit="1"/>
              </p:cNvSpPr>
              <p:nvPr/>
            </p:nvSpPr>
            <p:spPr>
              <a:xfrm>
                <a:off x="660506" y="1800824"/>
                <a:ext cx="10912369" cy="4430159"/>
              </a:xfrm>
              <a:prstGeom prst="rect">
                <a:avLst/>
              </a:prstGeom>
              <a:blipFill rotWithShape="1">
                <a:blip r:embed="rId1"/>
                <a:stretch>
                  <a:fillRect l="-1" t="-14" b="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mc:AlternateContent xmlns:mc="http://schemas.openxmlformats.org/markup-compatibility/2006">
        <mc:Choice xmlns:a14="http://schemas.microsoft.com/office/drawing/2010/main" Requires="a14">
          <p:sp>
            <p:nvSpPr>
              <p:cNvPr id="5" name="文本占位符 2"/>
              <p:cNvSpPr txBox="1"/>
              <p:nvPr/>
            </p:nvSpPr>
            <p:spPr>
              <a:xfrm>
                <a:off x="660506" y="1800824"/>
                <a:ext cx="10912369" cy="44301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代数</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法</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1978DD"/>
                    </a:solidFill>
                    <a:latin typeface="微软雅黑 Light" panose="020B0502040204020203" pitchFamily="34" charset="-122"/>
                    <a:ea typeface="微软雅黑 Light" panose="020B0502040204020203" pitchFamily="34" charset="-122"/>
                  </a:rPr>
                  <a:t>（</a:t>
                </a:r>
                <a:r>
                  <a:rPr lang="en-US" altLang="zh-CN" b="1" dirty="0">
                    <a:solidFill>
                      <a:srgbClr val="1978DD"/>
                    </a:solidFill>
                    <a:latin typeface="微软雅黑 Light" panose="020B0502040204020203" pitchFamily="34" charset="-122"/>
                    <a:ea typeface="微软雅黑 Light" panose="020B0502040204020203" pitchFamily="34" charset="-122"/>
                  </a:rPr>
                  <a:t>5</a:t>
                </a:r>
                <a:r>
                  <a:rPr lang="zh-CN" altLang="zh-CN" b="1" dirty="0">
                    <a:solidFill>
                      <a:srgbClr val="1978DD"/>
                    </a:solidFill>
                    <a:latin typeface="微软雅黑 Light" panose="020B0502040204020203" pitchFamily="34" charset="-122"/>
                    <a:ea typeface="微软雅黑 Light" panose="020B0502040204020203" pitchFamily="34" charset="-122"/>
                  </a:rPr>
                  <a:t>）求因素变动后的保目标利润的产量的公式</a:t>
                </a:r>
                <a:r>
                  <a:rPr lang="zh-CN" altLang="zh-CN" b="1" dirty="0" smtClean="0">
                    <a:solidFill>
                      <a:srgbClr val="1978DD"/>
                    </a:solidFill>
                    <a:latin typeface="微软雅黑 Light" panose="020B0502040204020203" pitchFamily="34" charset="-122"/>
                    <a:ea typeface="微软雅黑 Light" panose="020B0502040204020203" pitchFamily="34" charset="-122"/>
                  </a:rPr>
                  <a:t>。</a:t>
                </a:r>
                <a14:m>
                  <m:oMath xmlns:m="http://schemas.openxmlformats.org/officeDocument/2006/math">
                    <m:r>
                      <a:rPr lang="en-US" altLang="zh-CN" b="1" i="1">
                        <a:solidFill>
                          <a:srgbClr val="1978DD"/>
                        </a:solidFill>
                        <a:latin typeface="Cambria Math" panose="02040503050406030204" pitchFamily="18" charset="0"/>
                      </a:rPr>
                      <m:t>𝑸</m:t>
                    </m:r>
                    <m:r>
                      <a:rPr lang="en-US" altLang="zh-CN" b="1">
                        <a:solidFill>
                          <a:srgbClr val="1978DD"/>
                        </a:solidFill>
                        <a:latin typeface="Cambria Math" panose="02040503050406030204" pitchFamily="18" charset="0"/>
                      </a:rPr>
                      <m:t>=</m:t>
                    </m:r>
                    <m:f>
                      <m:fPr>
                        <m:ctrlPr>
                          <a:rPr lang="zh-CN" altLang="zh-CN" b="1" i="1" smtClean="0">
                            <a:solidFill>
                              <a:srgbClr val="1978DD"/>
                            </a:solidFill>
                            <a:latin typeface="Cambria Math" panose="02040503050406030204" pitchFamily="18" charset="0"/>
                          </a:rPr>
                        </m:ctrlPr>
                      </m:fPr>
                      <m:num>
                        <m:r>
                          <m:rPr>
                            <m:nor/>
                          </m:rPr>
                          <a:rPr lang="zh-CN" altLang="zh-CN" b="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𝑭</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𝜟</m:t>
                        </m:r>
                        <m:r>
                          <a:rPr lang="en-US" altLang="zh-CN" b="1" i="1">
                            <a:solidFill>
                              <a:srgbClr val="1978DD"/>
                            </a:solidFill>
                            <a:latin typeface="Cambria Math" panose="02040503050406030204" pitchFamily="18" charset="0"/>
                          </a:rPr>
                          <m:t>𝑭</m:t>
                        </m:r>
                        <m:r>
                          <m:rPr>
                            <m:nor/>
                          </m:rPr>
                          <a:rPr lang="zh-CN" altLang="zh-CN" b="1">
                            <a:solidFill>
                              <a:srgbClr val="1978DD"/>
                            </a:solidFill>
                            <a:latin typeface="微软雅黑 Light" panose="020B0502040204020203" pitchFamily="34" charset="-122"/>
                            <a:ea typeface="微软雅黑 Light" panose="020B0502040204020203" pitchFamily="34" charset="-122"/>
                          </a:rPr>
                          <m:t>）</m:t>
                        </m:r>
                        <m:r>
                          <a:rPr lang="en-US" altLang="zh-CN" b="1">
                            <a:solidFill>
                              <a:srgbClr val="1978DD"/>
                            </a:solidFill>
                            <a:latin typeface="Cambria Math" panose="02040503050406030204" pitchFamily="18" charset="0"/>
                          </a:rPr>
                          <m:t>+</m:t>
                        </m:r>
                        <m:r>
                          <m:rPr>
                            <m:nor/>
                          </m:rPr>
                          <a:rPr lang="zh-CN" altLang="zh-CN" b="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𝝅</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𝜟𝝅</m:t>
                        </m:r>
                        <m:r>
                          <m:rPr>
                            <m:nor/>
                          </m:rPr>
                          <a:rPr lang="zh-CN" altLang="zh-CN" b="1">
                            <a:solidFill>
                              <a:srgbClr val="1978DD"/>
                            </a:solidFill>
                            <a:latin typeface="微软雅黑 Light" panose="020B0502040204020203" pitchFamily="34" charset="-122"/>
                            <a:ea typeface="微软雅黑 Light" panose="020B0502040204020203" pitchFamily="34" charset="-122"/>
                          </a:rPr>
                          <m:t>）</m:t>
                        </m:r>
                      </m:num>
                      <m:den>
                        <m:r>
                          <m:rPr>
                            <m:nor/>
                          </m:rPr>
                          <a:rPr lang="zh-CN" altLang="zh-CN" b="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𝑷</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𝜟</m:t>
                        </m:r>
                        <m:r>
                          <a:rPr lang="en-US" altLang="zh-CN" b="1" i="1">
                            <a:solidFill>
                              <a:srgbClr val="1978DD"/>
                            </a:solidFill>
                            <a:latin typeface="Cambria Math" panose="02040503050406030204" pitchFamily="18" charset="0"/>
                          </a:rPr>
                          <m:t>𝑷</m:t>
                        </m:r>
                        <m:r>
                          <m:rPr>
                            <m:nor/>
                          </m:rPr>
                          <a:rPr lang="zh-CN" altLang="zh-CN" b="1">
                            <a:solidFill>
                              <a:srgbClr val="1978DD"/>
                            </a:solidFill>
                            <a:latin typeface="微软雅黑 Light" panose="020B0502040204020203" pitchFamily="34" charset="-122"/>
                            <a:ea typeface="微软雅黑 Light" panose="020B0502040204020203" pitchFamily="34" charset="-122"/>
                          </a:rPr>
                          <m:t>）</m:t>
                        </m:r>
                        <m:r>
                          <m:rPr>
                            <m:nor/>
                          </m:rPr>
                          <a:rPr lang="en-US" altLang="zh-CN" b="1" i="1">
                            <a:solidFill>
                              <a:srgbClr val="1978DD"/>
                            </a:solidFill>
                            <a:latin typeface="微软雅黑 Light" panose="020B0502040204020203" pitchFamily="34" charset="-122"/>
                            <a:ea typeface="微软雅黑 Light" panose="020B0502040204020203" pitchFamily="34" charset="-122"/>
                          </a:rPr>
                          <m:t>−</m:t>
                        </m:r>
                        <m:r>
                          <m:rPr>
                            <m:nor/>
                          </m:rPr>
                          <a:rPr lang="zh-CN" altLang="zh-CN" b="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𝑽</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𝜟</m:t>
                        </m:r>
                        <m:r>
                          <a:rPr lang="en-US" altLang="zh-CN" b="1" i="1">
                            <a:solidFill>
                              <a:srgbClr val="1978DD"/>
                            </a:solidFill>
                            <a:latin typeface="Cambria Math" panose="02040503050406030204" pitchFamily="18" charset="0"/>
                          </a:rPr>
                          <m:t>𝑽</m:t>
                        </m:r>
                        <m:r>
                          <m:rPr>
                            <m:nor/>
                          </m:rPr>
                          <a:rPr lang="zh-CN" altLang="zh-CN" b="1">
                            <a:solidFill>
                              <a:srgbClr val="1978DD"/>
                            </a:solidFill>
                            <a:latin typeface="微软雅黑 Light" panose="020B0502040204020203" pitchFamily="34" charset="-122"/>
                            <a:ea typeface="微软雅黑 Light" panose="020B0502040204020203" pitchFamily="34" charset="-122"/>
                          </a:rPr>
                          <m:t>）</m:t>
                        </m:r>
                      </m:den>
                    </m:f>
                  </m:oMath>
                </a14:m>
                <a:endParaRPr lang="en-US" altLang="zh-CN" b="1" dirty="0" smtClean="0">
                  <a:solidFill>
                    <a:srgbClr val="1978DD"/>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a:solidFill>
                      <a:srgbClr val="1978DD"/>
                    </a:solidFill>
                    <a:latin typeface="微软雅黑 Light" panose="020B0502040204020203" pitchFamily="34" charset="-122"/>
                    <a:ea typeface="微软雅黑 Light" panose="020B0502040204020203" pitchFamily="34" charset="-122"/>
                  </a:rPr>
                  <a:t>（</a:t>
                </a:r>
                <a:r>
                  <a:rPr lang="en-US" altLang="zh-CN" b="1" dirty="0">
                    <a:solidFill>
                      <a:srgbClr val="1978DD"/>
                    </a:solidFill>
                    <a:latin typeface="微软雅黑 Light" panose="020B0502040204020203" pitchFamily="34" charset="-122"/>
                    <a:ea typeface="微软雅黑 Light" panose="020B0502040204020203" pitchFamily="34" charset="-122"/>
                  </a:rPr>
                  <a:t>6</a:t>
                </a:r>
                <a:r>
                  <a:rPr lang="zh-CN" altLang="zh-CN" b="1" dirty="0">
                    <a:solidFill>
                      <a:srgbClr val="1978DD"/>
                    </a:solidFill>
                    <a:latin typeface="微软雅黑 Light" panose="020B0502040204020203" pitchFamily="34" charset="-122"/>
                    <a:ea typeface="微软雅黑 Light" panose="020B0502040204020203" pitchFamily="34" charset="-122"/>
                  </a:rPr>
                  <a:t>）求保税后利润的产量的公式。　　</a:t>
                </a:r>
                <a14:m>
                  <m:oMath xmlns:m="http://schemas.openxmlformats.org/officeDocument/2006/math">
                    <m:r>
                      <a:rPr lang="en-US" altLang="zh-CN" b="1" i="1">
                        <a:solidFill>
                          <a:srgbClr val="1978DD"/>
                        </a:solidFill>
                        <a:latin typeface="Cambria Math" panose="02040503050406030204" pitchFamily="18" charset="0"/>
                      </a:rPr>
                      <m:t>𝑸</m:t>
                    </m:r>
                    <m:r>
                      <a:rPr lang="en-US" altLang="zh-CN" b="1">
                        <a:solidFill>
                          <a:srgbClr val="1978DD"/>
                        </a:solidFill>
                        <a:latin typeface="Cambria Math" panose="02040503050406030204" pitchFamily="18" charset="0"/>
                      </a:rPr>
                      <m:t>=</m:t>
                    </m:r>
                    <m:f>
                      <m:fPr>
                        <m:ctrlPr>
                          <a:rPr lang="zh-CN" altLang="zh-CN" b="1" i="1">
                            <a:solidFill>
                              <a:srgbClr val="1978DD"/>
                            </a:solidFill>
                            <a:latin typeface="Cambria Math" panose="02040503050406030204" pitchFamily="18" charset="0"/>
                          </a:rPr>
                        </m:ctrlPr>
                      </m:fPr>
                      <m:num>
                        <m:r>
                          <a:rPr lang="en-US" altLang="zh-CN" b="1" i="1">
                            <a:solidFill>
                              <a:srgbClr val="1978DD"/>
                            </a:solidFill>
                            <a:latin typeface="Cambria Math" panose="02040503050406030204" pitchFamily="18" charset="0"/>
                          </a:rPr>
                          <m:t>𝑭</m:t>
                        </m:r>
                        <m:r>
                          <a:rPr lang="en-US" altLang="zh-CN" b="1">
                            <a:solidFill>
                              <a:srgbClr val="1978DD"/>
                            </a:solidFill>
                            <a:latin typeface="Cambria Math" panose="02040503050406030204" pitchFamily="18" charset="0"/>
                          </a:rPr>
                          <m:t>+</m:t>
                        </m:r>
                        <m:r>
                          <a:rPr lang="en-US" altLang="zh-CN" b="1" i="1">
                            <a:solidFill>
                              <a:srgbClr val="1978DD"/>
                            </a:solidFill>
                            <a:latin typeface="Cambria Math" panose="02040503050406030204" pitchFamily="18" charset="0"/>
                          </a:rPr>
                          <m:t>𝝅</m:t>
                        </m:r>
                        <m:r>
                          <m:rPr>
                            <m:nor/>
                          </m:rPr>
                          <a:rPr lang="en-US" altLang="zh-CN" b="1">
                            <a:solidFill>
                              <a:srgbClr val="1978DD"/>
                            </a:solidFill>
                            <a:latin typeface="微软雅黑 Light" panose="020B0502040204020203" pitchFamily="34" charset="-122"/>
                            <a:ea typeface="微软雅黑 Light" panose="020B0502040204020203" pitchFamily="34" charset="-122"/>
                          </a:rPr>
                          <m:t>’/</m:t>
                        </m:r>
                        <m:r>
                          <m:rPr>
                            <m:nor/>
                          </m:rPr>
                          <a:rPr lang="zh-CN" altLang="zh-CN" b="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𝟏</m:t>
                        </m:r>
                        <m:r>
                          <m:rPr>
                            <m:nor/>
                          </m:rPr>
                          <a:rPr lang="en-US" altLang="zh-CN" b="1" i="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𝒕</m:t>
                        </m:r>
                        <m:r>
                          <m:rPr>
                            <m:nor/>
                          </m:rPr>
                          <a:rPr lang="zh-CN" altLang="zh-CN" b="1">
                            <a:solidFill>
                              <a:srgbClr val="1978DD"/>
                            </a:solidFill>
                            <a:latin typeface="微软雅黑 Light" panose="020B0502040204020203" pitchFamily="34" charset="-122"/>
                            <a:ea typeface="微软雅黑 Light" panose="020B0502040204020203" pitchFamily="34" charset="-122"/>
                          </a:rPr>
                          <m:t>）</m:t>
                        </m:r>
                      </m:num>
                      <m:den>
                        <m:r>
                          <a:rPr lang="en-US" altLang="zh-CN" b="1" i="1">
                            <a:solidFill>
                              <a:srgbClr val="1978DD"/>
                            </a:solidFill>
                            <a:latin typeface="Cambria Math" panose="02040503050406030204" pitchFamily="18" charset="0"/>
                          </a:rPr>
                          <m:t>𝑷</m:t>
                        </m:r>
                        <m:r>
                          <m:rPr>
                            <m:nor/>
                          </m:rPr>
                          <a:rPr lang="en-US" altLang="zh-CN" b="1" i="1">
                            <a:solidFill>
                              <a:srgbClr val="1978DD"/>
                            </a:solidFill>
                            <a:latin typeface="微软雅黑 Light" panose="020B0502040204020203" pitchFamily="34" charset="-122"/>
                            <a:ea typeface="微软雅黑 Light" panose="020B0502040204020203" pitchFamily="34" charset="-122"/>
                          </a:rPr>
                          <m:t>−</m:t>
                        </m:r>
                        <m:r>
                          <a:rPr lang="en-US" altLang="zh-CN" b="1" i="1">
                            <a:solidFill>
                              <a:srgbClr val="1978DD"/>
                            </a:solidFill>
                            <a:latin typeface="Cambria Math" panose="02040503050406030204" pitchFamily="18" charset="0"/>
                          </a:rPr>
                          <m:t>𝑽</m:t>
                        </m:r>
                      </m:den>
                    </m:f>
                  </m:oMath>
                </a14:m>
                <a:endParaRPr lang="en-US" altLang="zh-CN" b="1" dirty="0" smtClean="0">
                  <a:solidFill>
                    <a:srgbClr val="1978DD"/>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1978DD"/>
                    </a:solidFill>
                    <a:latin typeface="微软雅黑 Light" panose="020B0502040204020203" pitchFamily="34" charset="-122"/>
                    <a:ea typeface="微软雅黑 Light" panose="020B0502040204020203" pitchFamily="34" charset="-122"/>
                  </a:rPr>
                  <a:t>（</a:t>
                </a:r>
                <a:r>
                  <a:rPr lang="en-US" altLang="zh-CN" b="1" dirty="0">
                    <a:solidFill>
                      <a:srgbClr val="1978DD"/>
                    </a:solidFill>
                    <a:latin typeface="微软雅黑 Light" panose="020B0502040204020203" pitchFamily="34" charset="-122"/>
                    <a:ea typeface="微软雅黑 Light" panose="020B0502040204020203" pitchFamily="34" charset="-122"/>
                  </a:rPr>
                  <a:t>7</a:t>
                </a:r>
                <a:r>
                  <a:rPr lang="zh-CN" altLang="zh-CN" b="1" dirty="0">
                    <a:solidFill>
                      <a:srgbClr val="1978DD"/>
                    </a:solidFill>
                    <a:latin typeface="微软雅黑 Light" panose="020B0502040204020203" pitchFamily="34" charset="-122"/>
                    <a:ea typeface="微软雅黑 Light" panose="020B0502040204020203" pitchFamily="34" charset="-122"/>
                  </a:rPr>
                  <a:t>）求安全边际和安全边际率的公式</a:t>
                </a:r>
                <a:r>
                  <a:rPr lang="zh-CN" altLang="zh-CN" b="1" dirty="0" smtClean="0">
                    <a:solidFill>
                      <a:srgbClr val="1978DD"/>
                    </a:solidFill>
                    <a:latin typeface="微软雅黑 Light" panose="020B0502040204020203" pitchFamily="34" charset="-122"/>
                    <a:ea typeface="微软雅黑 Light" panose="020B0502040204020203" pitchFamily="34" charset="-122"/>
                  </a:rPr>
                  <a:t>。</a:t>
                </a:r>
                <a:r>
                  <a:rPr lang="zh-CN" altLang="zh-CN" b="1" dirty="0">
                    <a:solidFill>
                      <a:srgbClr val="1978DD"/>
                    </a:solidFill>
                    <a:latin typeface="微软雅黑 Light" panose="020B0502040204020203" pitchFamily="34" charset="-122"/>
                    <a:ea typeface="微软雅黑 Light" panose="020B0502040204020203" pitchFamily="34" charset="-122"/>
                  </a:rPr>
                  <a:t>　　安全边际</a:t>
                </a:r>
                <a:r>
                  <a:rPr lang="en-US" altLang="zh-CN" b="1" dirty="0">
                    <a:solidFill>
                      <a:srgbClr val="1978DD"/>
                    </a:solidFill>
                    <a:latin typeface="微软雅黑 Light" panose="020B0502040204020203" pitchFamily="34" charset="-122"/>
                    <a:ea typeface="微软雅黑 Light" panose="020B0502040204020203" pitchFamily="34" charset="-122"/>
                  </a:rPr>
                  <a:t>=</a:t>
                </a:r>
                <a:r>
                  <a:rPr lang="zh-CN" altLang="zh-CN" b="1" dirty="0">
                    <a:solidFill>
                      <a:srgbClr val="1978DD"/>
                    </a:solidFill>
                    <a:latin typeface="微软雅黑 Light" panose="020B0502040204020203" pitchFamily="34" charset="-122"/>
                    <a:ea typeface="微软雅黑 Light" panose="020B0502040204020203" pitchFamily="34" charset="-122"/>
                  </a:rPr>
                  <a:t>实际（或预期）销售量</a:t>
                </a:r>
                <a:r>
                  <a:rPr lang="en-US" altLang="zh-CN" b="1" dirty="0">
                    <a:solidFill>
                      <a:srgbClr val="1978DD"/>
                    </a:solidFill>
                    <a:latin typeface="微软雅黑 Light" panose="020B0502040204020203" pitchFamily="34" charset="-122"/>
                    <a:ea typeface="微软雅黑 Light" panose="020B0502040204020203" pitchFamily="34" charset="-122"/>
                  </a:rPr>
                  <a:t>-</a:t>
                </a:r>
                <a:r>
                  <a:rPr lang="zh-CN" altLang="zh-CN" b="1" dirty="0">
                    <a:solidFill>
                      <a:srgbClr val="1978DD"/>
                    </a:solidFill>
                    <a:latin typeface="微软雅黑 Light" panose="020B0502040204020203" pitchFamily="34" charset="-122"/>
                    <a:ea typeface="微软雅黑 Light" panose="020B0502040204020203" pitchFamily="34" charset="-122"/>
                  </a:rPr>
                  <a:t>盈亏分界点</a:t>
                </a:r>
                <a:r>
                  <a:rPr lang="zh-CN" altLang="zh-CN" b="1" dirty="0" smtClean="0">
                    <a:solidFill>
                      <a:srgbClr val="1978DD"/>
                    </a:solidFill>
                    <a:latin typeface="微软雅黑 Light" panose="020B0502040204020203" pitchFamily="34" charset="-122"/>
                    <a:ea typeface="微软雅黑 Light" panose="020B0502040204020203" pitchFamily="34" charset="-122"/>
                  </a:rPr>
                  <a:t>销售量</a:t>
                </a:r>
                <a:r>
                  <a:rPr lang="zh-CN" altLang="zh-CN" b="1" dirty="0">
                    <a:solidFill>
                      <a:srgbClr val="1978DD"/>
                    </a:solidFill>
                    <a:latin typeface="微软雅黑 Light" panose="020B0502040204020203" pitchFamily="34" charset="-122"/>
                    <a:ea typeface="微软雅黑 Light" panose="020B0502040204020203" pitchFamily="34" charset="-122"/>
                  </a:rPr>
                  <a:t>　　安全边际率</a:t>
                </a:r>
                <a:r>
                  <a:rPr lang="en-US" altLang="zh-CN" b="1" dirty="0">
                    <a:solidFill>
                      <a:srgbClr val="1978DD"/>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b="1" i="1">
                            <a:solidFill>
                              <a:srgbClr val="1978DD"/>
                            </a:solidFill>
                            <a:latin typeface="Cambria Math" panose="02040503050406030204" pitchFamily="18" charset="0"/>
                          </a:rPr>
                        </m:ctrlPr>
                      </m:fPr>
                      <m:num>
                        <m:r>
                          <m:rPr>
                            <m:nor/>
                          </m:rPr>
                          <a:rPr lang="zh-CN" altLang="zh-CN" b="1">
                            <a:solidFill>
                              <a:srgbClr val="1978DD"/>
                            </a:solidFill>
                            <a:latin typeface="微软雅黑 Light" panose="020B0502040204020203" pitchFamily="34" charset="-122"/>
                            <a:ea typeface="微软雅黑 Light" panose="020B0502040204020203" pitchFamily="34" charset="-122"/>
                          </a:rPr>
                          <m:t>安全边际</m:t>
                        </m:r>
                      </m:num>
                      <m:den>
                        <m:r>
                          <m:rPr>
                            <m:nor/>
                          </m:rPr>
                          <a:rPr lang="zh-CN" altLang="zh-CN" b="1">
                            <a:solidFill>
                              <a:srgbClr val="1978DD"/>
                            </a:solidFill>
                            <a:latin typeface="微软雅黑 Light" panose="020B0502040204020203" pitchFamily="34" charset="-122"/>
                            <a:ea typeface="微软雅黑 Light" panose="020B0502040204020203" pitchFamily="34" charset="-122"/>
                          </a:rPr>
                          <m:t>实际或预期销售量</m:t>
                        </m:r>
                      </m:den>
                    </m:f>
                  </m:oMath>
                </a14:m>
                <a:endParaRPr lang="zh-CN" altLang="zh-CN" b="1" dirty="0">
                  <a:solidFill>
                    <a:srgbClr val="1978DD"/>
                  </a:solidFill>
                  <a:latin typeface="微软雅黑 Light" panose="020B0502040204020203" pitchFamily="34" charset="-122"/>
                  <a:ea typeface="微软雅黑 Light" panose="020B0502040204020203" pitchFamily="34" charset="-122"/>
                </a:endParaRPr>
              </a:p>
            </p:txBody>
          </p:sp>
        </mc:Choice>
        <mc:Fallback>
          <p:sp>
            <p:nvSpPr>
              <p:cNvPr id="5" name="文本占位符 2"/>
              <p:cNvSpPr txBox="1">
                <a:spLocks noRot="1" noChangeAspect="1" noMove="1" noResize="1" noEditPoints="1" noAdjustHandles="1" noChangeArrowheads="1" noChangeShapeType="1" noTextEdit="1"/>
              </p:cNvSpPr>
              <p:nvPr/>
            </p:nvSpPr>
            <p:spPr>
              <a:xfrm>
                <a:off x="660506" y="1800824"/>
                <a:ext cx="10912369" cy="4430159"/>
              </a:xfrm>
              <a:prstGeom prst="rect">
                <a:avLst/>
              </a:prstGeom>
              <a:blipFill rotWithShape="1">
                <a:blip r:embed="rId1"/>
                <a:stretch>
                  <a:fillRect l="-1" t="-14" b="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）求保本和保利润销售量。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3373617"/>
            <a:ext cx="10912369" cy="2616101"/>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5-12</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假定某汽车公司经营到风景点</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地的旅游业务，往返历时</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天，由汽车公司为游客提供交通、住宿和伙食。往返一次所需成本数据如表所示</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表格 3"/>
          <p:cNvGraphicFramePr>
            <a:graphicFrameLocks noGrp="1"/>
          </p:cNvGraphicFramePr>
          <p:nvPr/>
        </p:nvGraphicFramePr>
        <p:xfrm>
          <a:off x="858890" y="4393181"/>
          <a:ext cx="10515600" cy="2138247"/>
        </p:xfrm>
        <a:graphic>
          <a:graphicData uri="http://schemas.openxmlformats.org/drawingml/2006/table">
            <a:tbl>
              <a:tblPr firstRow="1" firstCol="1" bandRow="1">
                <a:tableStyleId>{5C22544A-7EE6-4342-B048-85BDC9FD1C3A}</a:tableStyleId>
              </a:tblPr>
              <a:tblGrid>
                <a:gridCol w="5808284"/>
                <a:gridCol w="4707316"/>
              </a:tblGrid>
              <a:tr h="237583">
                <a:tc>
                  <a:txBody>
                    <a:bodyPr/>
                    <a:lstStyle/>
                    <a:p>
                      <a:pPr algn="ctr">
                        <a:lnSpc>
                          <a:spcPts val="1645"/>
                        </a:lnSpc>
                        <a:spcAft>
                          <a:spcPts val="0"/>
                        </a:spcAft>
                      </a:pPr>
                      <a:r>
                        <a:rPr lang="zh-CN" sz="1400">
                          <a:effectLst/>
                        </a:rPr>
                        <a:t>固定成本</a:t>
                      </a:r>
                      <a:endParaRPr lang="zh-CN" sz="14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37583">
                <a:tc>
                  <a:txBody>
                    <a:bodyPr/>
                    <a:lstStyle/>
                    <a:p>
                      <a:pPr algn="ctr">
                        <a:lnSpc>
                          <a:spcPts val="1645"/>
                        </a:lnSpc>
                        <a:spcAft>
                          <a:spcPts val="0"/>
                        </a:spcAft>
                      </a:pPr>
                      <a:r>
                        <a:rPr lang="zh-CN" sz="1400">
                          <a:effectLst/>
                        </a:rPr>
                        <a:t>　折旧</a:t>
                      </a:r>
                      <a:endParaRPr lang="zh-CN" sz="14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1 200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37583">
                <a:tc>
                  <a:txBody>
                    <a:bodyPr/>
                    <a:lstStyle/>
                    <a:p>
                      <a:pPr algn="ctr">
                        <a:lnSpc>
                          <a:spcPts val="1645"/>
                        </a:lnSpc>
                        <a:spcAft>
                          <a:spcPts val="0"/>
                        </a:spcAft>
                      </a:pPr>
                      <a:r>
                        <a:rPr lang="zh-CN" sz="1400">
                          <a:effectLst/>
                        </a:rPr>
                        <a:t>　员工工资（包括司机）</a:t>
                      </a:r>
                      <a:endParaRPr lang="zh-CN" sz="14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2 400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37583">
                <a:tc>
                  <a:txBody>
                    <a:bodyPr/>
                    <a:lstStyle/>
                    <a:p>
                      <a:pPr algn="ctr">
                        <a:lnSpc>
                          <a:spcPts val="1645"/>
                        </a:lnSpc>
                        <a:spcAft>
                          <a:spcPts val="0"/>
                        </a:spcAft>
                      </a:pPr>
                      <a:r>
                        <a:rPr lang="zh-CN" sz="1400">
                          <a:effectLst/>
                        </a:rPr>
                        <a:t>　其他</a:t>
                      </a:r>
                      <a:endParaRPr lang="zh-CN" sz="14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400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37583">
                <a:tc>
                  <a:txBody>
                    <a:bodyPr/>
                    <a:lstStyle/>
                    <a:p>
                      <a:pPr algn="ctr">
                        <a:lnSpc>
                          <a:spcPts val="1645"/>
                        </a:lnSpc>
                        <a:spcAft>
                          <a:spcPts val="0"/>
                        </a:spcAft>
                      </a:pPr>
                      <a:r>
                        <a:rPr lang="zh-CN" sz="1400">
                          <a:effectLst/>
                        </a:rPr>
                        <a:t>　往返一次的全部固定成本</a:t>
                      </a:r>
                      <a:endParaRPr lang="zh-CN" sz="14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4 000</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37583">
                <a:tc>
                  <a:txBody>
                    <a:bodyPr/>
                    <a:lstStyle/>
                    <a:p>
                      <a:pPr algn="ctr">
                        <a:lnSpc>
                          <a:spcPts val="1645"/>
                        </a:lnSpc>
                        <a:spcAft>
                          <a:spcPts val="0"/>
                        </a:spcAft>
                      </a:pPr>
                      <a:r>
                        <a:rPr lang="zh-CN" sz="1400">
                          <a:effectLst/>
                        </a:rPr>
                        <a:t>变动成本</a:t>
                      </a:r>
                      <a:endParaRPr lang="zh-CN" sz="14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 </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37583">
                <a:tc>
                  <a:txBody>
                    <a:bodyPr/>
                    <a:lstStyle/>
                    <a:p>
                      <a:pPr algn="ctr">
                        <a:lnSpc>
                          <a:spcPts val="1645"/>
                        </a:lnSpc>
                        <a:spcAft>
                          <a:spcPts val="0"/>
                        </a:spcAft>
                      </a:pPr>
                      <a:r>
                        <a:rPr lang="zh-CN" sz="1400">
                          <a:effectLst/>
                        </a:rPr>
                        <a:t>　每个游客的食宿费</a:t>
                      </a:r>
                      <a:endParaRPr lang="zh-CN" sz="14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475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37583">
                <a:tc>
                  <a:txBody>
                    <a:bodyPr/>
                    <a:lstStyle/>
                    <a:p>
                      <a:pPr algn="ctr">
                        <a:lnSpc>
                          <a:spcPts val="1645"/>
                        </a:lnSpc>
                        <a:spcAft>
                          <a:spcPts val="0"/>
                        </a:spcAft>
                      </a:pPr>
                      <a:r>
                        <a:rPr lang="zh-CN" sz="1400">
                          <a:effectLst/>
                        </a:rPr>
                        <a:t>　每个游客的其他变动费用</a:t>
                      </a:r>
                      <a:endParaRPr lang="zh-CN" sz="14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a:effectLst/>
                        </a:rPr>
                        <a:t>25</a:t>
                      </a:r>
                      <a:endParaRPr lang="zh-CN" sz="1400">
                        <a:solidFill>
                          <a:srgbClr val="000000"/>
                        </a:solidFill>
                        <a:effectLst/>
                        <a:latin typeface="NEU-BZ-S92"/>
                        <a:ea typeface="方正书宋_GBK"/>
                        <a:cs typeface="Times New Roman" panose="02020603050405020304" pitchFamily="18" charset="0"/>
                      </a:endParaRPr>
                    </a:p>
                  </a:txBody>
                  <a:tcPr marL="0" marR="0" marT="0" marB="0" anchor="ctr"/>
                </a:tc>
              </a:tr>
              <a:tr h="237583">
                <a:tc>
                  <a:txBody>
                    <a:bodyPr/>
                    <a:lstStyle/>
                    <a:p>
                      <a:pPr algn="ctr">
                        <a:lnSpc>
                          <a:spcPts val="1645"/>
                        </a:lnSpc>
                        <a:spcAft>
                          <a:spcPts val="0"/>
                        </a:spcAft>
                      </a:pPr>
                      <a:r>
                        <a:rPr lang="zh-CN" sz="1400">
                          <a:effectLst/>
                        </a:rPr>
                        <a:t>　每个游客的全部变动成本</a:t>
                      </a:r>
                      <a:endParaRPr lang="zh-CN" sz="14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ts val="1645"/>
                        </a:lnSpc>
                        <a:spcAft>
                          <a:spcPts val="0"/>
                        </a:spcAft>
                      </a:pPr>
                      <a:r>
                        <a:rPr lang="en-US" sz="1400" dirty="0">
                          <a:effectLst/>
                        </a:rPr>
                        <a:t>500</a:t>
                      </a:r>
                      <a:endParaRPr lang="zh-CN" sz="14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）求保本和保利润销售量。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3373617"/>
            <a:ext cx="10912369" cy="3447098"/>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5-12</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问：（</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）如果定价为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人，至少要有多少游客才能保本？如果定价为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人，至少要有多少游客才能保本？</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）如果定价为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人，预期游客数量为</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en-US" dirty="0">
                <a:solidFill>
                  <a:srgbClr val="002060"/>
                </a:solidFill>
                <a:latin typeface="微软雅黑 Light" panose="020B0502040204020203" pitchFamily="34" charset="-122"/>
                <a:ea typeface="微软雅黑 Light" panose="020B0502040204020203" pitchFamily="34" charset="-122"/>
              </a:rPr>
              <a:t>人；如果定价为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人，预期游客数量为</a:t>
            </a:r>
            <a:r>
              <a:rPr lang="en-US" altLang="zh-CN" dirty="0">
                <a:solidFill>
                  <a:srgbClr val="002060"/>
                </a:solidFill>
                <a:latin typeface="微软雅黑 Light" panose="020B0502040204020203" pitchFamily="34" charset="-122"/>
                <a:ea typeface="微软雅黑 Light" panose="020B0502040204020203" pitchFamily="34" charset="-122"/>
              </a:rPr>
              <a:t>40</a:t>
            </a:r>
            <a:r>
              <a:rPr lang="zh-CN" altLang="en-US" dirty="0">
                <a:solidFill>
                  <a:srgbClr val="002060"/>
                </a:solidFill>
                <a:latin typeface="微软雅黑 Light" panose="020B0502040204020203" pitchFamily="34" charset="-122"/>
                <a:ea typeface="微软雅黑 Light" panose="020B0502040204020203" pitchFamily="34" charset="-122"/>
              </a:rPr>
              <a:t>人。定价为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人和</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人时的安全边际和安全边际率各是多少？</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）如果公司往返一次的目标利润为</a:t>
            </a:r>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en-US" dirty="0">
                <a:solidFill>
                  <a:srgbClr val="002060"/>
                </a:solidFill>
                <a:latin typeface="微软雅黑 Light" panose="020B0502040204020203" pitchFamily="34" charset="-122"/>
                <a:ea typeface="微软雅黑 Light" panose="020B0502040204020203" pitchFamily="34" charset="-122"/>
              </a:rPr>
              <a:t>元，定价为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人，至少要有多少游客才能实现这个利润？如定价为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人，至少要有多少游客？</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）如果定价为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人，汽车往返一次的利润是多少？如果定价为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人，往返一次的利润是多少</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）求保本和保利润销售量。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8" name="矩形 7"/>
              <p:cNvSpPr/>
              <p:nvPr/>
            </p:nvSpPr>
            <p:spPr>
              <a:xfrm>
                <a:off x="660506" y="3373617"/>
                <a:ext cx="10912369" cy="1932260"/>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）如定价为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则</a:t>
                </a: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sz="2400" b="0" i="1">
                        <a:solidFill>
                          <a:srgbClr val="002060"/>
                        </a:solidFill>
                        <a:latin typeface="Cambria Math" panose="02040503050406030204" pitchFamily="18" charset="0"/>
                      </a:rPr>
                      <m:t>𝑄</m:t>
                    </m:r>
                    <m:r>
                      <a:rPr lang="en-US" altLang="zh-CN" sz="2400" b="0">
                        <a:solidFill>
                          <a:srgbClr val="002060"/>
                        </a:solidFill>
                        <a:latin typeface="Cambria Math" panose="02040503050406030204" pitchFamily="18" charset="0"/>
                      </a:rPr>
                      <m:t>=</m:t>
                    </m:r>
                    <m:f>
                      <m:fPr>
                        <m:ctrlPr>
                          <a:rPr lang="zh-CN" altLang="zh-CN" sz="2400" i="1">
                            <a:solidFill>
                              <a:srgbClr val="002060"/>
                            </a:solidFill>
                            <a:latin typeface="Cambria Math" panose="02040503050406030204" pitchFamily="18" charset="0"/>
                          </a:rPr>
                        </m:ctrlPr>
                      </m:fPr>
                      <m:num>
                        <m:r>
                          <a:rPr lang="en-US" altLang="zh-CN" sz="2400" b="0" i="1">
                            <a:solidFill>
                              <a:srgbClr val="002060"/>
                            </a:solidFill>
                            <a:latin typeface="Cambria Math" panose="02040503050406030204" pitchFamily="18" charset="0"/>
                          </a:rPr>
                          <m:t>𝐹</m:t>
                        </m:r>
                      </m:num>
                      <m:den>
                        <m:r>
                          <a:rPr lang="en-US" altLang="zh-CN" sz="2400" b="0" i="1">
                            <a:solidFill>
                              <a:srgbClr val="002060"/>
                            </a:solidFill>
                            <a:latin typeface="Cambria Math" panose="02040503050406030204" pitchFamily="18" charset="0"/>
                          </a:rPr>
                          <m:t>𝑃</m:t>
                        </m:r>
                        <m:r>
                          <m:rPr>
                            <m:nor/>
                          </m:rPr>
                          <a:rPr lang="en-US" altLang="zh-CN" sz="2400" i="1">
                            <a:solidFill>
                              <a:srgbClr val="002060"/>
                            </a:solidFill>
                            <a:latin typeface="微软雅黑 Light" panose="020B0502040204020203" pitchFamily="34" charset="-122"/>
                            <a:ea typeface="微软雅黑 Light" panose="020B0502040204020203" pitchFamily="34" charset="-122"/>
                          </a:rPr>
                          <m:t>−</m:t>
                        </m:r>
                        <m:r>
                          <a:rPr lang="en-US" altLang="zh-CN" sz="2400" b="0" i="1">
                            <a:solidFill>
                              <a:srgbClr val="002060"/>
                            </a:solidFill>
                            <a:latin typeface="Cambria Math" panose="02040503050406030204" pitchFamily="18" charset="0"/>
                          </a:rPr>
                          <m:t>𝑉</m:t>
                        </m:r>
                      </m:den>
                    </m:f>
                    <m:r>
                      <a:rPr lang="en-US" altLang="zh-CN" sz="2400" b="0">
                        <a:solidFill>
                          <a:srgbClr val="002060"/>
                        </a:solidFill>
                        <a:latin typeface="Cambria Math" panose="02040503050406030204" pitchFamily="18" charset="0"/>
                      </a:rPr>
                      <m:t>=</m:t>
                    </m:r>
                    <m:f>
                      <m:fPr>
                        <m:ctrlPr>
                          <a:rPr lang="zh-CN" altLang="zh-CN" sz="2400" i="1">
                            <a:solidFill>
                              <a:srgbClr val="002060"/>
                            </a:solidFill>
                            <a:latin typeface="Cambria Math" panose="02040503050406030204" pitchFamily="18" charset="0"/>
                          </a:rPr>
                        </m:ctrlPr>
                      </m:fPr>
                      <m:num>
                        <m:r>
                          <a:rPr lang="en-US" altLang="zh-CN" sz="2400" b="0" i="1">
                            <a:solidFill>
                              <a:srgbClr val="002060"/>
                            </a:solidFill>
                            <a:latin typeface="Cambria Math" panose="02040503050406030204" pitchFamily="18" charset="0"/>
                          </a:rPr>
                          <m:t>4</m:t>
                        </m:r>
                        <m:r>
                          <m:rPr>
                            <m:nor/>
                          </m:rPr>
                          <a:rPr lang="en-US" altLang="zh-CN" sz="2400">
                            <a:solidFill>
                              <a:srgbClr val="002060"/>
                            </a:solidFill>
                            <a:latin typeface="微软雅黑 Light" panose="020B0502040204020203" pitchFamily="34" charset="-122"/>
                            <a:ea typeface="微软雅黑 Light" panose="020B0502040204020203" pitchFamily="34" charset="-122"/>
                          </a:rPr>
                          <m:t> </m:t>
                        </m:r>
                        <m:r>
                          <a:rPr lang="en-US" altLang="zh-CN" sz="2400" b="0" i="1">
                            <a:solidFill>
                              <a:srgbClr val="002060"/>
                            </a:solidFill>
                            <a:latin typeface="Cambria Math" panose="02040503050406030204" pitchFamily="18" charset="0"/>
                          </a:rPr>
                          <m:t>000</m:t>
                        </m:r>
                      </m:num>
                      <m:den>
                        <m:r>
                          <a:rPr lang="en-US" altLang="zh-CN" sz="2400" b="0" i="1">
                            <a:solidFill>
                              <a:srgbClr val="002060"/>
                            </a:solidFill>
                            <a:latin typeface="Cambria Math" panose="02040503050406030204" pitchFamily="18" charset="0"/>
                          </a:rPr>
                          <m:t>600</m:t>
                        </m:r>
                        <m:r>
                          <m:rPr>
                            <m:nor/>
                          </m:rPr>
                          <a:rPr lang="en-US" altLang="zh-CN" sz="2400" i="1">
                            <a:solidFill>
                              <a:srgbClr val="002060"/>
                            </a:solidFill>
                            <a:latin typeface="微软雅黑 Light" panose="020B0502040204020203" pitchFamily="34" charset="-122"/>
                            <a:ea typeface="微软雅黑 Light" panose="020B0502040204020203" pitchFamily="34" charset="-122"/>
                          </a:rPr>
                          <m:t>−</m:t>
                        </m:r>
                        <m:r>
                          <a:rPr lang="en-US" altLang="zh-CN" sz="2400" b="0" i="1">
                            <a:solidFill>
                              <a:srgbClr val="002060"/>
                            </a:solidFill>
                            <a:latin typeface="Cambria Math" panose="02040503050406030204" pitchFamily="18" charset="0"/>
                          </a:rPr>
                          <m:t>500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=40</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所以</a:t>
                </a:r>
                <a:r>
                  <a:rPr lang="zh-CN" altLang="zh-CN" dirty="0">
                    <a:solidFill>
                      <a:srgbClr val="002060"/>
                    </a:solidFill>
                    <a:latin typeface="微软雅黑 Light" panose="020B0502040204020203" pitchFamily="34" charset="-122"/>
                    <a:ea typeface="微软雅黑 Light" panose="020B0502040204020203" pitchFamily="34" charset="-122"/>
                  </a:rPr>
                  <a:t>保本的游客数为</a:t>
                </a:r>
                <a:r>
                  <a:rPr lang="en-US" altLang="zh-CN" dirty="0">
                    <a:solidFill>
                      <a:srgbClr val="002060"/>
                    </a:solidFill>
                    <a:latin typeface="微软雅黑 Light" panose="020B0502040204020203" pitchFamily="34" charset="-122"/>
                    <a:ea typeface="微软雅黑 Light" panose="020B0502040204020203" pitchFamily="34" charset="-122"/>
                  </a:rPr>
                  <a:t>40</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如</a:t>
                </a:r>
                <a:r>
                  <a:rPr lang="zh-CN" altLang="zh-CN" dirty="0">
                    <a:solidFill>
                      <a:srgbClr val="002060"/>
                    </a:solidFill>
                    <a:latin typeface="微软雅黑 Light" panose="020B0502040204020203" pitchFamily="34" charset="-122"/>
                    <a:ea typeface="微软雅黑 Light" panose="020B0502040204020203" pitchFamily="34" charset="-122"/>
                  </a:rPr>
                  <a:t>定价为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则</a:t>
                </a: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sz="2000" b="0" i="1">
                        <a:solidFill>
                          <a:srgbClr val="002060"/>
                        </a:solidFill>
                        <a:latin typeface="Cambria Math" panose="02040503050406030204" pitchFamily="18" charset="0"/>
                      </a:rPr>
                      <m:t>𝑄</m:t>
                    </m:r>
                    <m:r>
                      <a:rPr lang="en-US" altLang="zh-CN" sz="2000" b="0">
                        <a:solidFill>
                          <a:srgbClr val="002060"/>
                        </a:solidFill>
                        <a:latin typeface="Cambria Math" panose="02040503050406030204" pitchFamily="18" charset="0"/>
                      </a:rPr>
                      <m:t>=</m:t>
                    </m:r>
                    <m:f>
                      <m:fPr>
                        <m:ctrlPr>
                          <a:rPr lang="zh-CN" altLang="zh-CN" sz="2000" i="1">
                            <a:solidFill>
                              <a:srgbClr val="002060"/>
                            </a:solidFill>
                            <a:latin typeface="Cambria Math" panose="02040503050406030204" pitchFamily="18" charset="0"/>
                          </a:rPr>
                        </m:ctrlPr>
                      </m:fPr>
                      <m:num>
                        <m:r>
                          <a:rPr lang="en-US" altLang="zh-CN" sz="2000" b="0" i="1">
                            <a:solidFill>
                              <a:srgbClr val="002060"/>
                            </a:solidFill>
                            <a:latin typeface="Cambria Math" panose="02040503050406030204" pitchFamily="18" charset="0"/>
                          </a:rPr>
                          <m:t>4</m:t>
                        </m:r>
                        <m:r>
                          <m:rPr>
                            <m:nor/>
                          </m:rPr>
                          <a:rPr lang="en-US" altLang="zh-CN" sz="2000">
                            <a:solidFill>
                              <a:srgbClr val="002060"/>
                            </a:solidFill>
                            <a:latin typeface="微软雅黑 Light" panose="020B0502040204020203" pitchFamily="34" charset="-122"/>
                            <a:ea typeface="微软雅黑 Light" panose="020B0502040204020203" pitchFamily="34" charset="-122"/>
                          </a:rPr>
                          <m:t> </m:t>
                        </m:r>
                        <m:r>
                          <a:rPr lang="en-US" altLang="zh-CN" sz="2000" b="0" i="1">
                            <a:solidFill>
                              <a:srgbClr val="002060"/>
                            </a:solidFill>
                            <a:latin typeface="Cambria Math" panose="02040503050406030204" pitchFamily="18" charset="0"/>
                          </a:rPr>
                          <m:t>000</m:t>
                        </m:r>
                      </m:num>
                      <m:den>
                        <m:r>
                          <a:rPr lang="en-US" altLang="zh-CN" sz="2000" b="0" i="1">
                            <a:solidFill>
                              <a:srgbClr val="002060"/>
                            </a:solidFill>
                            <a:latin typeface="Cambria Math" panose="02040503050406030204" pitchFamily="18" charset="0"/>
                          </a:rPr>
                          <m:t>700</m:t>
                        </m:r>
                        <m:r>
                          <m:rPr>
                            <m:nor/>
                          </m:rPr>
                          <a:rPr lang="en-US" altLang="zh-CN" sz="2000" i="1">
                            <a:solidFill>
                              <a:srgbClr val="002060"/>
                            </a:solidFill>
                            <a:latin typeface="微软雅黑 Light" panose="020B0502040204020203" pitchFamily="34" charset="-122"/>
                            <a:ea typeface="微软雅黑 Light" panose="020B0502040204020203" pitchFamily="34" charset="-122"/>
                          </a:rPr>
                          <m:t>−</m:t>
                        </m:r>
                        <m:r>
                          <a:rPr lang="en-US" altLang="zh-CN" sz="2000" b="0" i="1">
                            <a:solidFill>
                              <a:srgbClr val="002060"/>
                            </a:solidFill>
                            <a:latin typeface="Cambria Math" panose="02040503050406030204" pitchFamily="18" charset="0"/>
                          </a:rPr>
                          <m:t>500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所以</a:t>
                </a:r>
                <a:r>
                  <a:rPr lang="zh-CN" altLang="zh-CN" dirty="0">
                    <a:solidFill>
                      <a:srgbClr val="002060"/>
                    </a:solidFill>
                    <a:latin typeface="微软雅黑 Light" panose="020B0502040204020203" pitchFamily="34" charset="-122"/>
                    <a:ea typeface="微软雅黑 Light" panose="020B0502040204020203" pitchFamily="34" charset="-122"/>
                  </a:rPr>
                  <a:t>保本的游客数为</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8" name="矩形 7"/>
              <p:cNvSpPr>
                <a:spLocks noRot="1" noChangeAspect="1" noMove="1" noResize="1" noEditPoints="1" noAdjustHandles="1" noChangeArrowheads="1" noChangeShapeType="1" noTextEdit="1"/>
              </p:cNvSpPr>
              <p:nvPr/>
            </p:nvSpPr>
            <p:spPr>
              <a:xfrm>
                <a:off x="660506" y="3373617"/>
                <a:ext cx="10912369" cy="1932260"/>
              </a:xfrm>
              <a:prstGeom prst="rect">
                <a:avLst/>
              </a:prstGeom>
              <a:blipFill rotWithShape="1">
                <a:blip r:embed="rId1"/>
                <a:stretch>
                  <a:fillRect l="-1" t="-26" b="-132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）求保本和保利润销售量。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8" name="矩形 7"/>
              <p:cNvSpPr/>
              <p:nvPr/>
            </p:nvSpPr>
            <p:spPr>
              <a:xfrm>
                <a:off x="660506" y="3373617"/>
                <a:ext cx="10912369" cy="2177840"/>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）如定价为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人，则　　安全边际</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预期销售量</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保本销售量</a:t>
                </a:r>
                <a:r>
                  <a:rPr lang="en-US" altLang="zh-CN" dirty="0">
                    <a:solidFill>
                      <a:srgbClr val="002060"/>
                    </a:solidFill>
                    <a:latin typeface="微软雅黑 Light" panose="020B0502040204020203" pitchFamily="34" charset="-122"/>
                    <a:ea typeface="微软雅黑 Light" panose="020B0502040204020203" pitchFamily="34" charset="-122"/>
                  </a:rPr>
                  <a:t>=50-40=10</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安全</a:t>
                </a:r>
                <a:r>
                  <a:rPr lang="zh-CN" altLang="zh-CN" dirty="0">
                    <a:solidFill>
                      <a:srgbClr val="002060"/>
                    </a:solidFill>
                    <a:latin typeface="微软雅黑 Light" panose="020B0502040204020203" pitchFamily="34" charset="-122"/>
                    <a:ea typeface="微软雅黑 Light" panose="020B0502040204020203" pitchFamily="34" charset="-122"/>
                  </a:rPr>
                  <a:t>边际率</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安全边际</m:t>
                        </m:r>
                      </m:num>
                      <m:den>
                        <m:r>
                          <m:rPr>
                            <m:nor/>
                          </m:rPr>
                          <a:rPr lang="zh-CN" altLang="zh-CN">
                            <a:solidFill>
                              <a:srgbClr val="002060"/>
                            </a:solidFill>
                            <a:latin typeface="微软雅黑 Light" panose="020B0502040204020203" pitchFamily="34" charset="-122"/>
                            <a:ea typeface="微软雅黑 Light" panose="020B0502040204020203" pitchFamily="34" charset="-122"/>
                          </a:rPr>
                          <m:t>预期销售量</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10</m:t>
                        </m:r>
                      </m:num>
                      <m:den>
                        <m:r>
                          <a:rPr lang="en-US" altLang="zh-CN">
                            <a:solidFill>
                              <a:srgbClr val="002060"/>
                            </a:solidFill>
                            <a:latin typeface="Cambria Math" panose="02040503050406030204" pitchFamily="18" charset="0"/>
                          </a:rPr>
                          <m:t>50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=20</a:t>
                </a:r>
                <a:r>
                  <a:rPr lang="en-US"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如</a:t>
                </a:r>
                <a:r>
                  <a:rPr lang="zh-CN" altLang="zh-CN" dirty="0">
                    <a:solidFill>
                      <a:srgbClr val="002060"/>
                    </a:solidFill>
                    <a:latin typeface="微软雅黑 Light" panose="020B0502040204020203" pitchFamily="34" charset="-122"/>
                    <a:ea typeface="微软雅黑 Light" panose="020B0502040204020203" pitchFamily="34" charset="-122"/>
                  </a:rPr>
                  <a:t>定价为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人，则　　安全边际</a:t>
                </a:r>
                <a:r>
                  <a:rPr lang="en-US" altLang="zh-CN" dirty="0">
                    <a:solidFill>
                      <a:srgbClr val="002060"/>
                    </a:solidFill>
                    <a:latin typeface="微软雅黑 Light" panose="020B0502040204020203" pitchFamily="34" charset="-122"/>
                    <a:ea typeface="微软雅黑 Light" panose="020B0502040204020203" pitchFamily="34" charset="-122"/>
                  </a:rPr>
                  <a:t>=40-20=20</a:t>
                </a:r>
                <a:r>
                  <a:rPr lang="zh-CN" altLang="zh-CN" dirty="0">
                    <a:solidFill>
                      <a:srgbClr val="002060"/>
                    </a:solidFill>
                    <a:latin typeface="微软雅黑 Light" panose="020B0502040204020203" pitchFamily="34" charset="-122"/>
                    <a:ea typeface="微软雅黑 Light" panose="020B0502040204020203" pitchFamily="34" charset="-122"/>
                  </a:rPr>
                  <a:t>（人）　　安全边际率</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20</m:t>
                        </m:r>
                      </m:num>
                      <m:den>
                        <m:r>
                          <a:rPr lang="en-US" altLang="zh-CN">
                            <a:solidFill>
                              <a:srgbClr val="002060"/>
                            </a:solidFill>
                            <a:latin typeface="Cambria Math" panose="02040503050406030204" pitchFamily="18" charset="0"/>
                          </a:rPr>
                          <m:t>40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=50</a:t>
                </a:r>
                <a:r>
                  <a:rPr lang="en-US"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定价</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人时的安全边际率大于定价</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人时的安全边际率，说明在企业经营中，定价为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人比定价</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人更安全。</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8" name="矩形 7"/>
              <p:cNvSpPr>
                <a:spLocks noRot="1" noChangeAspect="1" noMove="1" noResize="1" noEditPoints="1" noAdjustHandles="1" noChangeArrowheads="1" noChangeShapeType="1" noTextEdit="1"/>
              </p:cNvSpPr>
              <p:nvPr/>
            </p:nvSpPr>
            <p:spPr>
              <a:xfrm>
                <a:off x="660506" y="3373617"/>
                <a:ext cx="10912369" cy="2177840"/>
              </a:xfrm>
              <a:prstGeom prst="rect">
                <a:avLst/>
              </a:prstGeom>
              <a:blipFill rotWithShape="1">
                <a:blip r:embed="rId1"/>
                <a:stretch>
                  <a:fillRect l="-1" t="-23" b="1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）求保本和保利润销售量。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8" name="矩形 7"/>
              <p:cNvSpPr/>
              <p:nvPr/>
            </p:nvSpPr>
            <p:spPr>
              <a:xfrm>
                <a:off x="660506" y="3373617"/>
                <a:ext cx="10912369" cy="2031325"/>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）如定价为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人，则　　</a:t>
                </a:r>
                <a14:m>
                  <m:oMath xmlns:m="http://schemas.openxmlformats.org/officeDocument/2006/math">
                    <m:r>
                      <a:rPr lang="en-US" altLang="zh-CN" i="1">
                        <a:solidFill>
                          <a:srgbClr val="002060"/>
                        </a:solidFill>
                        <a:latin typeface="Cambria Math" panose="02040503050406030204" pitchFamily="18" charset="0"/>
                      </a:rPr>
                      <m:t>𝑄</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𝐹</m:t>
                        </m:r>
                        <m:r>
                          <a:rPr lang="en-US" altLang="zh-CN">
                            <a:solidFill>
                              <a:srgbClr val="002060"/>
                            </a:solidFill>
                            <a:latin typeface="Cambria Math" panose="02040503050406030204" pitchFamily="18" charset="0"/>
                          </a:rPr>
                          <m:t>+</m:t>
                        </m:r>
                        <m:r>
                          <a:rPr lang="en-US" altLang="zh-CN" i="1">
                            <a:solidFill>
                              <a:srgbClr val="002060"/>
                            </a:solidFill>
                            <a:latin typeface="Cambria Math" panose="02040503050406030204" pitchFamily="18" charset="0"/>
                          </a:rPr>
                          <m:t>𝜋</m:t>
                        </m:r>
                      </m:num>
                      <m:den>
                        <m:r>
                          <a:rPr lang="en-US" altLang="zh-CN" i="1">
                            <a:solidFill>
                              <a:srgbClr val="002060"/>
                            </a:solidFill>
                            <a:latin typeface="Cambria Math" panose="02040503050406030204" pitchFamily="18" charset="0"/>
                          </a:rPr>
                          <m:t>𝑃</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𝑉</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4</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600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保目标利润的游客人数应为</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如</a:t>
                </a:r>
                <a:r>
                  <a:rPr lang="zh-CN" altLang="zh-CN" dirty="0">
                    <a:solidFill>
                      <a:srgbClr val="002060"/>
                    </a:solidFill>
                    <a:latin typeface="微软雅黑 Light" panose="020B0502040204020203" pitchFamily="34" charset="-122"/>
                    <a:ea typeface="微软雅黑 Light" panose="020B0502040204020203" pitchFamily="34" charset="-122"/>
                  </a:rPr>
                  <a:t>定价为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人，则　　</a:t>
                </a:r>
                <a14:m>
                  <m:oMath xmlns:m="http://schemas.openxmlformats.org/officeDocument/2006/math">
                    <m:r>
                      <a:rPr lang="en-US" altLang="zh-CN" i="1">
                        <a:solidFill>
                          <a:srgbClr val="002060"/>
                        </a:solidFill>
                        <a:latin typeface="Cambria Math" panose="02040503050406030204" pitchFamily="18" charset="0"/>
                      </a:rPr>
                      <m:t>𝑄</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4</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700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=25</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保目标利润的游客人数应为</a:t>
                </a:r>
                <a:r>
                  <a:rPr lang="en-US" altLang="zh-CN" dirty="0">
                    <a:solidFill>
                      <a:srgbClr val="002060"/>
                    </a:solidFill>
                    <a:latin typeface="微软雅黑 Light" panose="020B0502040204020203" pitchFamily="34" charset="-122"/>
                    <a:ea typeface="微软雅黑 Light" panose="020B0502040204020203" pitchFamily="34" charset="-122"/>
                  </a:rPr>
                  <a:t>25</a:t>
                </a:r>
                <a:r>
                  <a:rPr lang="zh-CN" altLang="zh-CN" dirty="0">
                    <a:solidFill>
                      <a:srgbClr val="002060"/>
                    </a:solidFill>
                    <a:latin typeface="微软雅黑 Light" panose="020B0502040204020203" pitchFamily="34" charset="-122"/>
                    <a:ea typeface="微软雅黑 Light" panose="020B0502040204020203" pitchFamily="34" charset="-122"/>
                  </a:rPr>
                  <a:t>人。</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8" name="矩形 7"/>
              <p:cNvSpPr>
                <a:spLocks noRot="1" noChangeAspect="1" noMove="1" noResize="1" noEditPoints="1" noAdjustHandles="1" noChangeArrowheads="1" noChangeShapeType="1" noTextEdit="1"/>
              </p:cNvSpPr>
              <p:nvPr/>
            </p:nvSpPr>
            <p:spPr>
              <a:xfrm>
                <a:off x="660506" y="3373617"/>
                <a:ext cx="10912369" cy="2031325"/>
              </a:xfrm>
              <a:prstGeom prst="rect">
                <a:avLst/>
              </a:prstGeom>
              <a:blipFill rotWithShape="1">
                <a:blip r:embed="rId1"/>
                <a:stretch>
                  <a:fillRect l="-1" t="-24" b="-38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）求保本和保利润销售量。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3373617"/>
            <a:ext cx="10912369" cy="1231106"/>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）如定价为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a:t>
            </a:r>
            <a:r>
              <a:rPr lang="zh-CN" altLang="en-US" dirty="0" smtClean="0">
                <a:solidFill>
                  <a:srgbClr val="002060"/>
                </a:solidFill>
                <a:latin typeface="微软雅黑 Light" panose="020B0502040204020203" pitchFamily="34" charset="-122"/>
                <a:ea typeface="微软雅黑 Light" panose="020B0502040204020203" pitchFamily="34" charset="-122"/>
              </a:rPr>
              <a:t>则</a:t>
            </a:r>
            <a:r>
              <a:rPr lang="zh-CN" altLang="en-US"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π=600×50-500×50-4 000=1 000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如定价为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a:t>
            </a:r>
            <a:r>
              <a:rPr lang="zh-CN" altLang="en-US" dirty="0" smtClean="0">
                <a:solidFill>
                  <a:srgbClr val="002060"/>
                </a:solidFill>
                <a:latin typeface="微软雅黑 Light" panose="020B0502040204020203" pitchFamily="34" charset="-122"/>
                <a:ea typeface="微软雅黑 Light" panose="020B0502040204020203" pitchFamily="34" charset="-122"/>
              </a:rPr>
              <a:t>则</a:t>
            </a:r>
            <a:r>
              <a:rPr lang="zh-CN" altLang="en-US"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π=700×40-500×40-4 000=4 000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定价</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人比定价</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人的利润多，所以，价格应定为</a:t>
            </a:r>
            <a:r>
              <a:rPr lang="en-US" altLang="zh-CN" dirty="0">
                <a:solidFill>
                  <a:srgbClr val="002060"/>
                </a:solidFill>
                <a:latin typeface="微软雅黑 Light" panose="020B0502040204020203" pitchFamily="34" charset="-122"/>
                <a:ea typeface="微软雅黑 Light" panose="020B0502040204020203" pitchFamily="34" charset="-122"/>
              </a:rPr>
              <a:t>700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人。</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2</a:t>
            </a:r>
            <a:r>
              <a:rPr lang="zh-CN" altLang="en-US" b="1" dirty="0">
                <a:solidFill>
                  <a:srgbClr val="0070C0"/>
                </a:solidFill>
                <a:latin typeface="微软雅黑 Light" panose="020B0502040204020203" pitchFamily="34" charset="-122"/>
                <a:ea typeface="微软雅黑 Light" panose="020B0502040204020203" pitchFamily="34" charset="-122"/>
              </a:rPr>
              <a:t>）确定最佳的价格水平和质量水平</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3373617"/>
            <a:ext cx="10912369" cy="2893100"/>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5-13</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假定某企业生产某产品每年的总固定成本为</a:t>
            </a:r>
            <a:r>
              <a:rPr lang="en-US" altLang="zh-CN" dirty="0">
                <a:solidFill>
                  <a:srgbClr val="002060"/>
                </a:solidFill>
                <a:latin typeface="微软雅黑 Light" panose="020B0502040204020203" pitchFamily="34" charset="-122"/>
                <a:ea typeface="微软雅黑 Light" panose="020B0502040204020203" pitchFamily="34" charset="-122"/>
              </a:rPr>
              <a:t>800</a:t>
            </a:r>
            <a:r>
              <a:rPr lang="zh-CN" altLang="en-US" dirty="0">
                <a:solidFill>
                  <a:srgbClr val="002060"/>
                </a:solidFill>
                <a:latin typeface="微软雅黑 Light" panose="020B0502040204020203" pitchFamily="34" charset="-122"/>
                <a:ea typeface="微软雅黑 Light" panose="020B0502040204020203" pitchFamily="34" charset="-122"/>
              </a:rPr>
              <a:t>元。这种产品如果质量要求高，每件的变动成本为</a:t>
            </a:r>
            <a:r>
              <a:rPr lang="en-US" altLang="zh-CN" dirty="0">
                <a:solidFill>
                  <a:srgbClr val="002060"/>
                </a:solidFill>
                <a:latin typeface="微软雅黑 Light" panose="020B0502040204020203" pitchFamily="34" charset="-122"/>
                <a:ea typeface="微软雅黑 Light" panose="020B0502040204020203" pitchFamily="34" charset="-122"/>
              </a:rPr>
              <a:t>2.5</a:t>
            </a:r>
            <a:r>
              <a:rPr lang="zh-CN" altLang="en-US" dirty="0">
                <a:solidFill>
                  <a:srgbClr val="002060"/>
                </a:solidFill>
                <a:latin typeface="微软雅黑 Light" panose="020B0502040204020203" pitchFamily="34" charset="-122"/>
                <a:ea typeface="微软雅黑 Light" panose="020B0502040204020203" pitchFamily="34" charset="-122"/>
              </a:rPr>
              <a:t>元。如果质量要求低，每件的变动成本为</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两种产品质量的价格和销售量数据预期如表所示</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问：该企业的产品质量和价格应定在什么水平上？</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4639922"/>
          <a:ext cx="10515599" cy="1094672"/>
        </p:xfrm>
        <a:graphic>
          <a:graphicData uri="http://schemas.openxmlformats.org/drawingml/2006/table">
            <a:tbl>
              <a:tblPr firstRow="1" firstCol="1" bandRow="1">
                <a:tableStyleId>{5C22544A-7EE6-4342-B048-85BDC9FD1C3A}</a:tableStyleId>
              </a:tblPr>
              <a:tblGrid>
                <a:gridCol w="2500811"/>
                <a:gridCol w="2499514"/>
                <a:gridCol w="2499514"/>
                <a:gridCol w="3015760"/>
              </a:tblGrid>
              <a:tr h="273668">
                <a:tc gridSpan="2">
                  <a:txBody>
                    <a:bodyPr/>
                    <a:lstStyle/>
                    <a:p>
                      <a:pPr algn="ctr">
                        <a:lnSpc>
                          <a:spcPct val="100000"/>
                        </a:lnSpc>
                        <a:spcAft>
                          <a:spcPts val="0"/>
                        </a:spcAft>
                      </a:pPr>
                      <a:r>
                        <a:rPr lang="zh-CN" sz="1400">
                          <a:effectLst/>
                        </a:rPr>
                        <a:t>高质量时</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c gridSpan="2">
                  <a:txBody>
                    <a:bodyPr/>
                    <a:lstStyle/>
                    <a:p>
                      <a:pPr algn="ctr">
                        <a:lnSpc>
                          <a:spcPct val="100000"/>
                        </a:lnSpc>
                        <a:spcAft>
                          <a:spcPts val="0"/>
                        </a:spcAft>
                      </a:pPr>
                      <a:r>
                        <a:rPr lang="zh-CN" sz="1400">
                          <a:effectLst/>
                        </a:rPr>
                        <a:t>低质量时</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273668">
                <a:tc>
                  <a:txBody>
                    <a:bodyPr/>
                    <a:lstStyle/>
                    <a:p>
                      <a:pPr algn="ctr">
                        <a:lnSpc>
                          <a:spcPct val="100000"/>
                        </a:lnSpc>
                        <a:spcAft>
                          <a:spcPts val="0"/>
                        </a:spcAft>
                      </a:pPr>
                      <a:r>
                        <a:rPr lang="zh-CN" sz="1400">
                          <a:effectLst/>
                        </a:rPr>
                        <a:t>价格（元）</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销售量（件）</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价格（元）</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销售量（件）</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3668">
                <a:tc>
                  <a:txBody>
                    <a:bodyPr/>
                    <a:lstStyle/>
                    <a:p>
                      <a:pPr algn="ctr">
                        <a:lnSpc>
                          <a:spcPct val="100000"/>
                        </a:lnSpc>
                        <a:spcAft>
                          <a:spcPts val="0"/>
                        </a:spcAft>
                      </a:pPr>
                      <a:r>
                        <a:rPr lang="en-US" sz="1400">
                          <a:effectLst/>
                        </a:rPr>
                        <a:t>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3668">
                <a:tc>
                  <a:txBody>
                    <a:bodyPr/>
                    <a:lstStyle/>
                    <a:p>
                      <a:pPr algn="ctr">
                        <a:lnSpc>
                          <a:spcPct val="100000"/>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1 200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2</a:t>
            </a:r>
            <a:r>
              <a:rPr lang="zh-CN" altLang="en-US" b="1" dirty="0">
                <a:solidFill>
                  <a:srgbClr val="0070C0"/>
                </a:solidFill>
                <a:latin typeface="微软雅黑 Light" panose="020B0502040204020203" pitchFamily="34" charset="-122"/>
                <a:ea typeface="微软雅黑 Light" panose="020B0502040204020203" pitchFamily="34" charset="-122"/>
              </a:rPr>
              <a:t>）确定最佳的价格水平和质量水平</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8" name="矩形 7"/>
              <p:cNvSpPr/>
              <p:nvPr/>
            </p:nvSpPr>
            <p:spPr>
              <a:xfrm>
                <a:off x="660506" y="3373617"/>
                <a:ext cx="10912369" cy="2324419"/>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）高质量情况下（</a:t>
                </a:r>
                <a:r>
                  <a:rPr lang="en-US" altLang="zh-CN" i="1" dirty="0">
                    <a:solidFill>
                      <a:srgbClr val="002060"/>
                    </a:solidFill>
                    <a:latin typeface="微软雅黑 Light" panose="020B0502040204020203" pitchFamily="34" charset="-122"/>
                    <a:ea typeface="微软雅黑 Light" panose="020B0502040204020203" pitchFamily="34" charset="-122"/>
                  </a:rPr>
                  <a:t>V</a:t>
                </a:r>
                <a:r>
                  <a:rPr lang="en-US" altLang="zh-CN" dirty="0">
                    <a:solidFill>
                      <a:srgbClr val="002060"/>
                    </a:solidFill>
                    <a:latin typeface="微软雅黑 Light" panose="020B0502040204020203" pitchFamily="34" charset="-122"/>
                    <a:ea typeface="微软雅黑 Light" panose="020B0502040204020203" pitchFamily="34" charset="-122"/>
                  </a:rPr>
                  <a:t>=2.5</a:t>
                </a:r>
                <a:r>
                  <a:rPr lang="zh-CN" altLang="zh-CN" dirty="0">
                    <a:solidFill>
                      <a:srgbClr val="002060"/>
                    </a:solidFill>
                    <a:latin typeface="微软雅黑 Light" panose="020B0502040204020203" pitchFamily="34" charset="-122"/>
                    <a:ea typeface="微软雅黑 Light" panose="020B0502040204020203" pitchFamily="34" charset="-122"/>
                  </a:rPr>
                  <a:t>元）。价格为</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元时，有　　</a:t>
                </a:r>
                <a14:m>
                  <m:oMath xmlns:m="http://schemas.openxmlformats.org/officeDocument/2006/math">
                    <m:m>
                      <m:mPr>
                        <m:mcs>
                          <m:mc>
                            <m:mcPr>
                              <m:count m:val="1"/>
                              <m:mcJc m:val="center"/>
                            </m:mcPr>
                          </m:mc>
                        </m:mcs>
                        <m:plcHide m:val="on"/>
                        <m:ctrlPr>
                          <a:rPr lang="zh-CN" altLang="zh-CN" i="1">
                            <a:solidFill>
                              <a:srgbClr val="002060"/>
                            </a:solidFill>
                            <a:latin typeface="Cambria Math" panose="02040503050406030204" pitchFamily="18" charset="0"/>
                          </a:rPr>
                        </m:ctrlPr>
                      </m:mPr>
                      <m:mr>
                        <m:e>
                          <m:r>
                            <a:rPr lang="en-US" altLang="zh-CN" i="1">
                              <a:solidFill>
                                <a:srgbClr val="002060"/>
                              </a:solidFill>
                              <a:latin typeface="Cambria Math" panose="02040503050406030204" pitchFamily="18" charset="0"/>
                            </a:rPr>
                            <m:t>𝜋</m:t>
                          </m:r>
                          <m:r>
                            <a:rPr lang="en-US" altLang="zh-CN">
                              <a:solidFill>
                                <a:srgbClr val="002060"/>
                              </a:solidFill>
                              <a:latin typeface="Cambria Math" panose="02040503050406030204" pitchFamily="18" charset="0"/>
                            </a:rPr>
                            <m:t>=</m:t>
                          </m:r>
                          <m:r>
                            <a:rPr lang="en-US" altLang="zh-CN" i="1">
                              <a:solidFill>
                                <a:srgbClr val="002060"/>
                              </a:solidFill>
                              <a:latin typeface="Cambria Math" panose="02040503050406030204" pitchFamily="18" charset="0"/>
                            </a:rPr>
                            <m:t>𝑃𝑄</m:t>
                          </m:r>
                          <m:r>
                            <m:rPr>
                              <m:nor/>
                            </m:rPr>
                            <a:rPr lang="en-US" altLang="zh-CN" i="1">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𝐹</m:t>
                          </m:r>
                          <m:r>
                            <a:rPr lang="en-US" altLang="zh-CN">
                              <a:solidFill>
                                <a:srgbClr val="002060"/>
                              </a:solidFill>
                              <a:latin typeface="Cambria Math" panose="02040503050406030204" pitchFamily="18" charset="0"/>
                            </a:rPr>
                            <m:t>+</m:t>
                          </m:r>
                          <m:r>
                            <a:rPr lang="en-US" altLang="zh-CN" i="1">
                              <a:solidFill>
                                <a:srgbClr val="002060"/>
                              </a:solidFill>
                              <a:latin typeface="Cambria Math" panose="02040503050406030204" pitchFamily="18" charset="0"/>
                            </a:rPr>
                            <m:t>𝑉𝑄</m:t>
                          </m:r>
                          <m:r>
                            <m:rPr>
                              <m:nor/>
                            </m:rPr>
                            <a:rPr lang="zh-CN" altLang="zh-CN">
                              <a:solidFill>
                                <a:srgbClr val="002060"/>
                              </a:solidFill>
                              <a:latin typeface="微软雅黑 Light" panose="020B0502040204020203" pitchFamily="34" charset="-122"/>
                              <a:ea typeface="微软雅黑 Light" panose="020B0502040204020203" pitchFamily="34" charset="-122"/>
                            </a:rPr>
                            <m:t>）</m:t>
                          </m:r>
                        </m:e>
                      </m:mr>
                      <m:mr>
                        <m:e>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800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zh-CN" altLang="zh-CN">
                              <a:solidFill>
                                <a:srgbClr val="002060"/>
                              </a:solidFill>
                              <a:latin typeface="微软雅黑 Light" panose="020B0502040204020203" pitchFamily="34" charset="-122"/>
                              <a:ea typeface="微软雅黑 Light" panose="020B0502040204020203" pitchFamily="34" charset="-122"/>
                            </a:rPr>
                            <m:t>）</m:t>
                          </m:r>
                        </m:e>
                      </m:mr>
                    </m:m>
                  </m:oMath>
                </a14:m>
                <a:r>
                  <a:rPr lang="en-US" altLang="zh-CN" dirty="0">
                    <a:solidFill>
                      <a:srgbClr val="002060"/>
                    </a:solidFill>
                    <a:latin typeface="微软雅黑 Light" panose="020B0502040204020203" pitchFamily="34" charset="-122"/>
                    <a:ea typeface="微软雅黑 Light" panose="020B0502040204020203" pitchFamily="34" charset="-122"/>
                  </a:rPr>
                  <a:t>=1 700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价格</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元时，有　　</a:t>
                </a:r>
                <a14:m>
                  <m:oMath xmlns:m="http://schemas.openxmlformats.org/officeDocument/2006/math">
                    <m:r>
                      <a:rPr lang="en-US" altLang="zh-CN" i="1">
                        <a:solidFill>
                          <a:srgbClr val="002060"/>
                        </a:solidFill>
                        <a:latin typeface="Cambria Math" panose="02040503050406030204" pitchFamily="18" charset="0"/>
                      </a:rPr>
                      <m:t>𝜋</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4</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200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800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200</m:t>
                    </m:r>
                    <m:r>
                      <m:rPr>
                        <m:nor/>
                      </m:rPr>
                      <a:rPr lang="zh-CN" altLang="zh-CN">
                        <a:solidFill>
                          <a:srgbClr val="002060"/>
                        </a:solidFill>
                        <a:latin typeface="微软雅黑 Light" panose="020B0502040204020203" pitchFamily="34" charset="-122"/>
                        <a:ea typeface="微软雅黑 Light" panose="020B0502040204020203" pitchFamily="34" charset="-122"/>
                      </a:rPr>
                      <m:t>）</m:t>
                    </m:r>
                  </m:oMath>
                </a14:m>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）低质量情况下（</a:t>
                </a:r>
                <a:r>
                  <a:rPr lang="en-US" altLang="zh-CN" i="1" dirty="0">
                    <a:solidFill>
                      <a:srgbClr val="002060"/>
                    </a:solidFill>
                    <a:latin typeface="微软雅黑 Light" panose="020B0502040204020203" pitchFamily="34" charset="-122"/>
                    <a:ea typeface="微软雅黑 Light" panose="020B0502040204020203" pitchFamily="34" charset="-122"/>
                  </a:rPr>
                  <a:t>V</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元）。价格为</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元时，有　　</a:t>
                </a:r>
                <a14:m>
                  <m:oMath xmlns:m="http://schemas.openxmlformats.org/officeDocument/2006/math">
                    <m:r>
                      <a:rPr lang="en-US" altLang="zh-CN" i="1">
                        <a:solidFill>
                          <a:srgbClr val="002060"/>
                        </a:solidFill>
                        <a:latin typeface="Cambria Math" panose="02040503050406030204" pitchFamily="18" charset="0"/>
                      </a:rPr>
                      <m:t>𝜋</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800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800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800</m:t>
                    </m:r>
                    <m:r>
                      <m:rPr>
                        <m:nor/>
                      </m:rPr>
                      <a:rPr lang="zh-CN" altLang="zh-CN">
                        <a:solidFill>
                          <a:srgbClr val="002060"/>
                        </a:solidFill>
                        <a:latin typeface="微软雅黑 Light" panose="020B0502040204020203" pitchFamily="34" charset="-122"/>
                        <a:ea typeface="微软雅黑 Light" panose="020B0502040204020203" pitchFamily="34" charset="-122"/>
                      </a:rPr>
                      <m:t>）</m:t>
                    </m:r>
                  </m:oMath>
                </a14:m>
                <a:r>
                  <a:rPr lang="en-US" altLang="zh-CN" dirty="0">
                    <a:solidFill>
                      <a:srgbClr val="002060"/>
                    </a:solidFill>
                    <a:latin typeface="微软雅黑 Light" panose="020B0502040204020203" pitchFamily="34" charset="-122"/>
                    <a:ea typeface="微软雅黑 Light" panose="020B0502040204020203" pitchFamily="34" charset="-122"/>
                  </a:rPr>
                  <a:t>=1 600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价格</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元时，有　　</a:t>
                </a:r>
                <a14:m>
                  <m:oMath xmlns:m="http://schemas.openxmlformats.org/officeDocument/2006/math">
                    <m:r>
                      <a:rPr lang="en-US" altLang="zh-CN" i="1">
                        <a:solidFill>
                          <a:srgbClr val="002060"/>
                        </a:solidFill>
                        <a:latin typeface="Cambria Math" panose="02040503050406030204" pitchFamily="18" charset="0"/>
                      </a:rPr>
                      <m:t>𝜋</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4</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800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zh-CN" altLang="zh-CN">
                        <a:solidFill>
                          <a:srgbClr val="002060"/>
                        </a:solidFill>
                        <a:latin typeface="微软雅黑 Light" panose="020B0502040204020203" pitchFamily="34" charset="-122"/>
                        <a:ea typeface="微软雅黑 Light" panose="020B0502040204020203" pitchFamily="34" charset="-122"/>
                      </a:rPr>
                      <m:t>）</m:t>
                    </m:r>
                  </m:oMath>
                </a14:m>
                <a:r>
                  <a:rPr lang="en-US" altLang="zh-CN" dirty="0">
                    <a:solidFill>
                      <a:srgbClr val="002060"/>
                    </a:solidFill>
                    <a:latin typeface="微软雅黑 Light" panose="020B0502040204020203" pitchFamily="34" charset="-122"/>
                    <a:ea typeface="微软雅黑 Light" panose="020B0502040204020203" pitchFamily="34" charset="-122"/>
                  </a:rPr>
                  <a:t>=1 200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所以</a:t>
                </a:r>
                <a:r>
                  <a:rPr lang="zh-CN" altLang="zh-CN" dirty="0">
                    <a:solidFill>
                      <a:srgbClr val="002060"/>
                    </a:solidFill>
                    <a:latin typeface="微软雅黑 Light" panose="020B0502040204020203" pitchFamily="34" charset="-122"/>
                    <a:ea typeface="微软雅黑 Light" panose="020B0502040204020203" pitchFamily="34" charset="-122"/>
                  </a:rPr>
                  <a:t>最优的产品质量和价格水平的组合应为高质量与高价格，此时的利润最大，为</a:t>
                </a:r>
                <a:r>
                  <a:rPr lang="en-US" altLang="zh-CN" dirty="0">
                    <a:solidFill>
                      <a:srgbClr val="002060"/>
                    </a:solidFill>
                    <a:latin typeface="微软雅黑 Light" panose="020B0502040204020203" pitchFamily="34" charset="-122"/>
                    <a:ea typeface="微软雅黑 Light" panose="020B0502040204020203" pitchFamily="34" charset="-122"/>
                  </a:rPr>
                  <a:t>1 700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8" name="矩形 7"/>
              <p:cNvSpPr>
                <a:spLocks noRot="1" noChangeAspect="1" noMove="1" noResize="1" noEditPoints="1" noAdjustHandles="1" noChangeArrowheads="1" noChangeShapeType="1" noTextEdit="1"/>
              </p:cNvSpPr>
              <p:nvPr/>
            </p:nvSpPr>
            <p:spPr>
              <a:xfrm>
                <a:off x="660506" y="3373617"/>
                <a:ext cx="10912369" cy="2324419"/>
              </a:xfrm>
              <a:prstGeom prst="rect">
                <a:avLst/>
              </a:prstGeom>
              <a:blipFill rotWithShape="1">
                <a:blip r:embed="rId1"/>
                <a:stretch>
                  <a:fillRect l="-1" t="-21" b="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3</a:t>
            </a:r>
            <a:r>
              <a:rPr lang="zh-CN" altLang="en-US" b="1" dirty="0">
                <a:solidFill>
                  <a:srgbClr val="0070C0"/>
                </a:solidFill>
                <a:latin typeface="微软雅黑 Light" panose="020B0502040204020203" pitchFamily="34" charset="-122"/>
                <a:ea typeface="微软雅黑 Light" panose="020B0502040204020203" pitchFamily="34" charset="-122"/>
              </a:rPr>
              <a:t>）选用合适的技术来生产某种产品</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3373617"/>
            <a:ext cx="10912369" cy="2062103"/>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5-14</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假定有一种产品，市场价格为</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元，可以用三种不同的技术方案来生产。</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方案的技术水平最低，所以固定成本较低，为</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en-US" dirty="0">
                <a:solidFill>
                  <a:srgbClr val="002060"/>
                </a:solidFill>
                <a:latin typeface="微软雅黑 Light" panose="020B0502040204020203" pitchFamily="34" charset="-122"/>
                <a:ea typeface="微软雅黑 Light" panose="020B0502040204020203" pitchFamily="34" charset="-122"/>
              </a:rPr>
              <a:t>元，但单位变动成本较高，为</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方案的技术水平为中等，其固定成本为</a:t>
            </a:r>
            <a:r>
              <a:rPr lang="en-US" altLang="zh-CN" dirty="0">
                <a:solidFill>
                  <a:srgbClr val="002060"/>
                </a:solidFill>
                <a:latin typeface="微软雅黑 Light" panose="020B0502040204020203" pitchFamily="34" charset="-122"/>
                <a:ea typeface="微软雅黑 Light" panose="020B0502040204020203" pitchFamily="34" charset="-122"/>
              </a:rPr>
              <a:t>45 000</a:t>
            </a:r>
            <a:r>
              <a:rPr lang="zh-CN" altLang="en-US" dirty="0">
                <a:solidFill>
                  <a:srgbClr val="002060"/>
                </a:solidFill>
                <a:latin typeface="微软雅黑 Light" panose="020B0502040204020203" pitchFamily="34" charset="-122"/>
                <a:ea typeface="微软雅黑 Light" panose="020B0502040204020203" pitchFamily="34" charset="-122"/>
              </a:rPr>
              <a:t>元，单位变动成本为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方案的技术水平最高，固定成本为</a:t>
            </a:r>
            <a:r>
              <a:rPr lang="en-US" altLang="zh-CN" dirty="0">
                <a:solidFill>
                  <a:srgbClr val="002060"/>
                </a:solidFill>
                <a:latin typeface="微软雅黑 Light" panose="020B0502040204020203" pitchFamily="34" charset="-122"/>
                <a:ea typeface="微软雅黑 Light" panose="020B0502040204020203" pitchFamily="34" charset="-122"/>
              </a:rPr>
              <a:t>70 000</a:t>
            </a:r>
            <a:r>
              <a:rPr lang="zh-CN" altLang="en-US" dirty="0">
                <a:solidFill>
                  <a:srgbClr val="002060"/>
                </a:solidFill>
                <a:latin typeface="微软雅黑 Light" panose="020B0502040204020203" pitchFamily="34" charset="-122"/>
                <a:ea typeface="微软雅黑 Light" panose="020B0502040204020203" pitchFamily="34" charset="-122"/>
              </a:rPr>
              <a:t>元，单位变动成本为</a:t>
            </a:r>
            <a:r>
              <a:rPr lang="en-US" altLang="zh-CN" dirty="0">
                <a:solidFill>
                  <a:srgbClr val="002060"/>
                </a:solidFill>
                <a:latin typeface="微软雅黑 Light" panose="020B0502040204020203" pitchFamily="34" charset="-122"/>
                <a:ea typeface="微软雅黑 Light" panose="020B0502040204020203" pitchFamily="34" charset="-122"/>
              </a:rPr>
              <a:t>0.5</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问：（</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）假如预计销售量为</a:t>
            </a:r>
            <a:r>
              <a:rPr lang="en-US" altLang="zh-CN" dirty="0">
                <a:solidFill>
                  <a:srgbClr val="002060"/>
                </a:solidFill>
                <a:latin typeface="微软雅黑 Light" panose="020B0502040204020203" pitchFamily="34" charset="-122"/>
                <a:ea typeface="微软雅黑 Light" panose="020B0502040204020203" pitchFamily="34" charset="-122"/>
              </a:rPr>
              <a:t>12 000</a:t>
            </a:r>
            <a:r>
              <a:rPr lang="zh-CN" altLang="en-US" dirty="0">
                <a:solidFill>
                  <a:srgbClr val="002060"/>
                </a:solidFill>
                <a:latin typeface="微软雅黑 Light" panose="020B0502040204020203" pitchFamily="34" charset="-122"/>
                <a:ea typeface="微软雅黑 Light" panose="020B0502040204020203" pitchFamily="34" charset="-122"/>
              </a:rPr>
              <a:t>件左右，应选择哪个方案</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）假如预计销售量为</a:t>
            </a:r>
            <a:r>
              <a:rPr lang="en-US" altLang="zh-CN" dirty="0">
                <a:solidFill>
                  <a:srgbClr val="002060"/>
                </a:solidFill>
                <a:latin typeface="微软雅黑 Light" panose="020B0502040204020203" pitchFamily="34" charset="-122"/>
                <a:ea typeface="微软雅黑 Light" panose="020B0502040204020203" pitchFamily="34" charset="-122"/>
              </a:rPr>
              <a:t>25 000</a:t>
            </a:r>
            <a:r>
              <a:rPr lang="zh-CN" altLang="en-US" dirty="0">
                <a:solidFill>
                  <a:srgbClr val="002060"/>
                </a:solidFill>
                <a:latin typeface="微软雅黑 Light" panose="020B0502040204020203" pitchFamily="34" charset="-122"/>
                <a:ea typeface="微软雅黑 Light" panose="020B0502040204020203" pitchFamily="34" charset="-122"/>
              </a:rPr>
              <a:t>件以内，应选择哪个方案？预计销售量为</a:t>
            </a:r>
            <a:r>
              <a:rPr lang="en-US" altLang="zh-CN" dirty="0">
                <a:solidFill>
                  <a:srgbClr val="002060"/>
                </a:solidFill>
                <a:latin typeface="微软雅黑 Light" panose="020B0502040204020203" pitchFamily="34" charset="-122"/>
                <a:ea typeface="微软雅黑 Light" panose="020B0502040204020203" pitchFamily="34" charset="-122"/>
              </a:rPr>
              <a:t>25 000~50 000</a:t>
            </a:r>
            <a:r>
              <a:rPr lang="zh-CN" altLang="en-US" dirty="0">
                <a:solidFill>
                  <a:srgbClr val="002060"/>
                </a:solidFill>
                <a:latin typeface="微软雅黑 Light" panose="020B0502040204020203" pitchFamily="34" charset="-122"/>
                <a:ea typeface="微软雅黑 Light" panose="020B0502040204020203" pitchFamily="34" charset="-122"/>
              </a:rPr>
              <a:t>件，应选择哪个方案？预计销售量超过</a:t>
            </a:r>
            <a:r>
              <a:rPr lang="en-US" altLang="zh-CN" dirty="0">
                <a:solidFill>
                  <a:srgbClr val="002060"/>
                </a:solidFill>
                <a:latin typeface="微软雅黑 Light" panose="020B0502040204020203" pitchFamily="34" charset="-122"/>
                <a:ea typeface="微软雅黑 Light" panose="020B0502040204020203" pitchFamily="34" charset="-122"/>
              </a:rPr>
              <a:t>50 000</a:t>
            </a:r>
            <a:r>
              <a:rPr lang="zh-CN" altLang="en-US" dirty="0">
                <a:solidFill>
                  <a:srgbClr val="002060"/>
                </a:solidFill>
                <a:latin typeface="微软雅黑 Light" panose="020B0502040204020203" pitchFamily="34" charset="-122"/>
                <a:ea typeface="微软雅黑 Light" panose="020B0502040204020203" pitchFamily="34" charset="-122"/>
              </a:rPr>
              <a:t>件，应选择哪个方案？</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3</a:t>
            </a:r>
            <a:r>
              <a:rPr lang="zh-CN" altLang="en-US" b="1" dirty="0">
                <a:solidFill>
                  <a:srgbClr val="0070C0"/>
                </a:solidFill>
                <a:latin typeface="微软雅黑 Light" panose="020B0502040204020203" pitchFamily="34" charset="-122"/>
                <a:ea typeface="微软雅黑 Light" panose="020B0502040204020203" pitchFamily="34" charset="-122"/>
              </a:rPr>
              <a:t>）选用合适的技术来生产某种产品</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8" name="矩形 7"/>
              <p:cNvSpPr/>
              <p:nvPr/>
            </p:nvSpPr>
            <p:spPr>
              <a:xfrm>
                <a:off x="660506" y="3373617"/>
                <a:ext cx="10912369" cy="2434128"/>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）分别求出三个方案的盈亏分界点</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A</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𝐹</m:t>
                        </m:r>
                      </m:num>
                      <m:den>
                        <m:r>
                          <a:rPr lang="en-US" altLang="zh-CN" i="1">
                            <a:solidFill>
                              <a:srgbClr val="002060"/>
                            </a:solidFill>
                            <a:latin typeface="Cambria Math" panose="02040503050406030204" pitchFamily="18" charset="0"/>
                          </a:rPr>
                          <m:t>𝑃</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𝑉</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4</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m:t>
                        </m:r>
                      </m:den>
                    </m:f>
                  </m:oMath>
                </a14:m>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zh-CN" dirty="0">
                    <a:solidFill>
                      <a:srgbClr val="002060"/>
                    </a:solidFill>
                    <a:latin typeface="微软雅黑 Light" panose="020B0502040204020203" pitchFamily="34" charset="-122"/>
                    <a:ea typeface="微软雅黑 Light" panose="020B0502040204020203" pitchFamily="34" charset="-122"/>
                  </a:rPr>
                  <a:t>（件</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B</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45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4</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den>
                    </m:f>
                  </m:oMath>
                </a14:m>
                <a:r>
                  <a:rPr lang="en-US" altLang="zh-CN" dirty="0">
                    <a:solidFill>
                      <a:srgbClr val="002060"/>
                    </a:solidFill>
                    <a:latin typeface="微软雅黑 Light" panose="020B0502040204020203" pitchFamily="34" charset="-122"/>
                    <a:ea typeface="微软雅黑 Light" panose="020B0502040204020203" pitchFamily="34" charset="-122"/>
                  </a:rPr>
                  <a:t>=15 000</a:t>
                </a:r>
                <a:r>
                  <a:rPr lang="zh-CN" altLang="zh-CN" dirty="0">
                    <a:solidFill>
                      <a:srgbClr val="002060"/>
                    </a:solidFill>
                    <a:latin typeface="微软雅黑 Light" panose="020B0502040204020203" pitchFamily="34" charset="-122"/>
                    <a:ea typeface="微软雅黑 Light" panose="020B0502040204020203" pitchFamily="34" charset="-122"/>
                  </a:rPr>
                  <a:t>（件</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方案</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C</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70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4</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m:t>
                        </m:r>
                      </m:den>
                    </m:f>
                  </m:oMath>
                </a14:m>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zh-CN" dirty="0">
                    <a:solidFill>
                      <a:srgbClr val="002060"/>
                    </a:solidFill>
                    <a:latin typeface="微软雅黑 Light" panose="020B0502040204020203" pitchFamily="34" charset="-122"/>
                    <a:ea typeface="微软雅黑 Light" panose="020B0502040204020203" pitchFamily="34" charset="-122"/>
                  </a:rPr>
                  <a:t>（件</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预计</a:t>
                </a:r>
                <a:r>
                  <a:rPr lang="zh-CN" altLang="zh-CN" dirty="0">
                    <a:solidFill>
                      <a:srgbClr val="002060"/>
                    </a:solidFill>
                    <a:latin typeface="微软雅黑 Light" panose="020B0502040204020203" pitchFamily="34" charset="-122"/>
                    <a:ea typeface="微软雅黑 Light" panose="020B0502040204020203" pitchFamily="34" charset="-122"/>
                  </a:rPr>
                  <a:t>销售量为</a:t>
                </a:r>
                <a:r>
                  <a:rPr lang="en-US" altLang="zh-CN" dirty="0">
                    <a:solidFill>
                      <a:srgbClr val="002060"/>
                    </a:solidFill>
                    <a:latin typeface="微软雅黑 Light" panose="020B0502040204020203" pitchFamily="34" charset="-122"/>
                    <a:ea typeface="微软雅黑 Light" panose="020B0502040204020203" pitchFamily="34" charset="-122"/>
                  </a:rPr>
                  <a:t>12 000</a:t>
                </a:r>
                <a:r>
                  <a:rPr lang="zh-CN" altLang="zh-CN" dirty="0">
                    <a:solidFill>
                      <a:srgbClr val="002060"/>
                    </a:solidFill>
                    <a:latin typeface="微软雅黑 Light" panose="020B0502040204020203" pitchFamily="34" charset="-122"/>
                    <a:ea typeface="微软雅黑 Light" panose="020B0502040204020203" pitchFamily="34" charset="-122"/>
                  </a:rPr>
                  <a:t>件左右，小于方案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和方案</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zh-CN" dirty="0">
                    <a:solidFill>
                      <a:srgbClr val="002060"/>
                    </a:solidFill>
                    <a:latin typeface="微软雅黑 Light" panose="020B0502040204020203" pitchFamily="34" charset="-122"/>
                    <a:ea typeface="微软雅黑 Light" panose="020B0502040204020203" pitchFamily="34" charset="-122"/>
                  </a:rPr>
                  <a:t>的保本销售量，因此不宜选用方案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和方案</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zh-CN" dirty="0">
                    <a:solidFill>
                      <a:srgbClr val="002060"/>
                    </a:solidFill>
                    <a:latin typeface="微软雅黑 Light" panose="020B0502040204020203" pitchFamily="34" charset="-122"/>
                    <a:ea typeface="微软雅黑 Light" panose="020B0502040204020203" pitchFamily="34" charset="-122"/>
                  </a:rPr>
                  <a:t>。预计销售量大于方案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的保本销售量，故方案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有利可图，可以采用。</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8" name="矩形 7"/>
              <p:cNvSpPr>
                <a:spLocks noRot="1" noChangeAspect="1" noMove="1" noResize="1" noEditPoints="1" noAdjustHandles="1" noChangeArrowheads="1" noChangeShapeType="1" noTextEdit="1"/>
              </p:cNvSpPr>
              <p:nvPr/>
            </p:nvSpPr>
            <p:spPr>
              <a:xfrm>
                <a:off x="660506" y="3373617"/>
                <a:ext cx="10912369" cy="2434128"/>
              </a:xfrm>
              <a:prstGeom prst="rect">
                <a:avLst/>
              </a:prstGeom>
              <a:blipFill rotWithShape="1">
                <a:blip r:embed="rId1"/>
                <a:stretch>
                  <a:fillRect l="-1" t="-20" b="-1512"/>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3</a:t>
            </a:r>
            <a:r>
              <a:rPr lang="zh-CN" altLang="en-US" b="1" dirty="0">
                <a:solidFill>
                  <a:srgbClr val="0070C0"/>
                </a:solidFill>
                <a:latin typeface="微软雅黑 Light" panose="020B0502040204020203" pitchFamily="34" charset="-122"/>
                <a:ea typeface="微软雅黑 Light" panose="020B0502040204020203" pitchFamily="34" charset="-122"/>
              </a:rPr>
              <a:t>）选用合适的技术来生产某种产品</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3373617"/>
            <a:ext cx="10912369" cy="954107"/>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）计算出这三种技术水平在不同产量时的利润。当销售量为</a:t>
            </a:r>
            <a:r>
              <a:rPr lang="en-US" altLang="zh-CN" dirty="0">
                <a:solidFill>
                  <a:srgbClr val="002060"/>
                </a:solidFill>
                <a:latin typeface="微软雅黑 Light" panose="020B0502040204020203" pitchFamily="34" charset="-122"/>
                <a:ea typeface="微软雅黑 Light" panose="020B0502040204020203" pitchFamily="34" charset="-122"/>
              </a:rPr>
              <a:t>25 000</a:t>
            </a:r>
            <a:r>
              <a:rPr lang="zh-CN" altLang="en-US" dirty="0">
                <a:solidFill>
                  <a:srgbClr val="002060"/>
                </a:solidFill>
                <a:latin typeface="微软雅黑 Light" panose="020B0502040204020203" pitchFamily="34" charset="-122"/>
                <a:ea typeface="微软雅黑 Light" panose="020B0502040204020203" pitchFamily="34" charset="-122"/>
              </a:rPr>
              <a:t>件以内时，方案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最优；当销售量为</a:t>
            </a:r>
            <a:r>
              <a:rPr lang="en-US" altLang="zh-CN" dirty="0">
                <a:solidFill>
                  <a:srgbClr val="002060"/>
                </a:solidFill>
                <a:latin typeface="微软雅黑 Light" panose="020B0502040204020203" pitchFamily="34" charset="-122"/>
                <a:ea typeface="微软雅黑 Light" panose="020B0502040204020203" pitchFamily="34" charset="-122"/>
              </a:rPr>
              <a:t>25 000~50 000</a:t>
            </a:r>
            <a:r>
              <a:rPr lang="zh-CN" altLang="en-US" dirty="0">
                <a:solidFill>
                  <a:srgbClr val="002060"/>
                </a:solidFill>
                <a:latin typeface="微软雅黑 Light" panose="020B0502040204020203" pitchFamily="34" charset="-122"/>
                <a:ea typeface="微软雅黑 Light" panose="020B0502040204020203" pitchFamily="34" charset="-122"/>
              </a:rPr>
              <a:t>件时，方案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最优；当销售量超过</a:t>
            </a:r>
            <a:r>
              <a:rPr lang="en-US" altLang="zh-CN" dirty="0">
                <a:solidFill>
                  <a:srgbClr val="002060"/>
                </a:solidFill>
                <a:latin typeface="微软雅黑 Light" panose="020B0502040204020203" pitchFamily="34" charset="-122"/>
                <a:ea typeface="微软雅黑 Light" panose="020B0502040204020203" pitchFamily="34" charset="-122"/>
              </a:rPr>
              <a:t>50 000</a:t>
            </a:r>
            <a:r>
              <a:rPr lang="zh-CN" altLang="en-US" dirty="0">
                <a:solidFill>
                  <a:srgbClr val="002060"/>
                </a:solidFill>
                <a:latin typeface="微软雅黑 Light" panose="020B0502040204020203" pitchFamily="34" charset="-122"/>
                <a:ea typeface="微软雅黑 Light" panose="020B0502040204020203" pitchFamily="34" charset="-122"/>
              </a:rPr>
              <a:t>件时，方案</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en-US" dirty="0">
                <a:solidFill>
                  <a:srgbClr val="002060"/>
                </a:solidFill>
                <a:latin typeface="微软雅黑 Light" panose="020B0502040204020203" pitchFamily="34" charset="-122"/>
                <a:ea typeface="微软雅黑 Light" panose="020B0502040204020203" pitchFamily="34" charset="-122"/>
              </a:rPr>
              <a:t>最优</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89" y="4327724"/>
          <a:ext cx="10515601" cy="2133600"/>
        </p:xfrm>
        <a:graphic>
          <a:graphicData uri="http://schemas.openxmlformats.org/drawingml/2006/table">
            <a:tbl>
              <a:tblPr firstRow="1" firstCol="1" bandRow="1">
                <a:tableStyleId>{5C22544A-7EE6-4342-B048-85BDC9FD1C3A}</a:tableStyleId>
              </a:tblPr>
              <a:tblGrid>
                <a:gridCol w="3233375"/>
                <a:gridCol w="2425680"/>
                <a:gridCol w="2428273"/>
                <a:gridCol w="2428273"/>
              </a:tblGrid>
              <a:tr h="203200">
                <a:tc rowSpan="2">
                  <a:txBody>
                    <a:bodyPr/>
                    <a:lstStyle/>
                    <a:p>
                      <a:pPr algn="ctr">
                        <a:lnSpc>
                          <a:spcPct val="100000"/>
                        </a:lnSpc>
                        <a:spcAft>
                          <a:spcPts val="0"/>
                        </a:spcAft>
                      </a:pPr>
                      <a:r>
                        <a:rPr lang="zh-CN" sz="1400">
                          <a:effectLst/>
                        </a:rPr>
                        <a:t>预计销售量（件）</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3">
                  <a:txBody>
                    <a:bodyPr/>
                    <a:lstStyle/>
                    <a:p>
                      <a:pPr algn="ctr">
                        <a:lnSpc>
                          <a:spcPct val="100000"/>
                        </a:lnSpc>
                        <a:spcAft>
                          <a:spcPts val="0"/>
                        </a:spcAft>
                      </a:pPr>
                      <a:r>
                        <a:rPr lang="zh-CN" sz="1400">
                          <a:effectLst/>
                        </a:rPr>
                        <a:t>利润（元）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203200">
                <a:tc vMerge="1">
                  <a:tcPr/>
                </a:tc>
                <a:tc>
                  <a:txBody>
                    <a:bodyPr/>
                    <a:lstStyle/>
                    <a:p>
                      <a:pPr algn="ctr">
                        <a:lnSpc>
                          <a:spcPct val="100000"/>
                        </a:lnSpc>
                        <a:spcAft>
                          <a:spcPts val="0"/>
                        </a:spcAft>
                      </a:pPr>
                      <a:r>
                        <a:rPr lang="zh-CN" sz="1400">
                          <a:effectLst/>
                        </a:rPr>
                        <a:t>方案</a:t>
                      </a:r>
                      <a:r>
                        <a:rPr lang="en-US" sz="1400">
                          <a:effectLst/>
                        </a:rPr>
                        <a:t>A</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方案</a:t>
                      </a:r>
                      <a:r>
                        <a:rPr lang="en-US" sz="1400">
                          <a:effectLst/>
                        </a:rPr>
                        <a:t>B</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方案</a:t>
                      </a:r>
                      <a:r>
                        <a:rPr lang="en-US" sz="1400">
                          <a:effectLst/>
                        </a:rPr>
                        <a:t>C</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10 000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盈亏分界点</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15 000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盈亏分界点</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-17 500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20 000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盈亏分界点</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25 000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17 500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30 000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40 000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50 000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60 000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135 000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140 000</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4</a:t>
            </a:r>
            <a:r>
              <a:rPr lang="zh-CN" altLang="en-US" b="1" dirty="0">
                <a:solidFill>
                  <a:srgbClr val="0070C0"/>
                </a:solidFill>
                <a:latin typeface="微软雅黑 Light" panose="020B0502040204020203" pitchFamily="34" charset="-122"/>
                <a:ea typeface="微软雅黑 Light" panose="020B0502040204020203" pitchFamily="34" charset="-122"/>
              </a:rPr>
              <a:t>）分析各种因素变动对利润的影响</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3373617"/>
            <a:ext cx="10912369" cy="677108"/>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5-15</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某餐厅目前每月平均就餐人数为</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人，每人平均就餐消费为</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en-US" dirty="0">
                <a:solidFill>
                  <a:srgbClr val="002060"/>
                </a:solidFill>
                <a:latin typeface="微软雅黑 Light" panose="020B0502040204020203" pitchFamily="34" charset="-122"/>
                <a:ea typeface="微软雅黑 Light" panose="020B0502040204020203" pitchFamily="34" charset="-122"/>
              </a:rPr>
              <a:t>元。该餐厅的各项成本数据如表所示</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4050725"/>
          <a:ext cx="10515600" cy="2114944"/>
        </p:xfrm>
        <a:graphic>
          <a:graphicData uri="http://schemas.openxmlformats.org/drawingml/2006/table">
            <a:tbl>
              <a:tblPr firstRow="1" firstCol="1" bandRow="1">
                <a:tableStyleId>{5C22544A-7EE6-4342-B048-85BDC9FD1C3A}</a:tableStyleId>
              </a:tblPr>
              <a:tblGrid>
                <a:gridCol w="5808419"/>
                <a:gridCol w="4707181"/>
              </a:tblGrid>
              <a:tr h="359142">
                <a:tc>
                  <a:txBody>
                    <a:bodyPr/>
                    <a:lstStyle/>
                    <a:p>
                      <a:pPr algn="ctr">
                        <a:lnSpc>
                          <a:spcPct val="100000"/>
                        </a:lnSpc>
                        <a:spcAft>
                          <a:spcPts val="0"/>
                        </a:spcAft>
                      </a:pPr>
                      <a:r>
                        <a:rPr lang="zh-CN" sz="1400">
                          <a:effectLst/>
                        </a:rPr>
                        <a:t>变动成本</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9332">
                <a:tc>
                  <a:txBody>
                    <a:bodyPr/>
                    <a:lstStyle/>
                    <a:p>
                      <a:pPr algn="ctr">
                        <a:lnSpc>
                          <a:spcPct val="100000"/>
                        </a:lnSpc>
                        <a:spcAft>
                          <a:spcPts val="0"/>
                        </a:spcAft>
                      </a:pPr>
                      <a:r>
                        <a:rPr lang="zh-CN" sz="1400">
                          <a:effectLst/>
                        </a:rPr>
                        <a:t>　平均每人每餐食品成本</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en-US" sz="1400">
                          <a:effectLst/>
                        </a:rPr>
                        <a:t>15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9332">
                <a:tc>
                  <a:txBody>
                    <a:bodyPr/>
                    <a:lstStyle/>
                    <a:p>
                      <a:pPr algn="ctr">
                        <a:lnSpc>
                          <a:spcPct val="100000"/>
                        </a:lnSpc>
                        <a:spcAft>
                          <a:spcPts val="0"/>
                        </a:spcAft>
                      </a:pPr>
                      <a:r>
                        <a:rPr lang="zh-CN" sz="1400">
                          <a:effectLst/>
                        </a:rPr>
                        <a:t>　餐具、器皿费（每月平均）</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en-US" sz="1400">
                          <a:effectLst/>
                        </a:rPr>
                        <a:t>5 000</a:t>
                      </a:r>
                      <a:r>
                        <a:rPr lang="zh-CN" sz="1400">
                          <a:effectLst/>
                        </a:rPr>
                        <a:t>（平均每人每餐</a:t>
                      </a:r>
                      <a:r>
                        <a:rPr lang="en-US" sz="1400">
                          <a:effectLst/>
                        </a:rPr>
                        <a:t>1.0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59142">
                <a:tc>
                  <a:txBody>
                    <a:bodyPr/>
                    <a:lstStyle/>
                    <a:p>
                      <a:pPr algn="ctr">
                        <a:lnSpc>
                          <a:spcPct val="100000"/>
                        </a:lnSpc>
                        <a:spcAft>
                          <a:spcPts val="0"/>
                        </a:spcAft>
                      </a:pPr>
                      <a:r>
                        <a:rPr lang="zh-CN" sz="1400">
                          <a:effectLst/>
                        </a:rPr>
                        <a:t>固定成本</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9332">
                <a:tc>
                  <a:txBody>
                    <a:bodyPr/>
                    <a:lstStyle/>
                    <a:p>
                      <a:pPr algn="ctr">
                        <a:lnSpc>
                          <a:spcPct val="100000"/>
                        </a:lnSpc>
                        <a:spcAft>
                          <a:spcPts val="0"/>
                        </a:spcAft>
                      </a:pPr>
                      <a:r>
                        <a:rPr lang="zh-CN" sz="1400">
                          <a:effectLst/>
                        </a:rPr>
                        <a:t>　员工工资（</a:t>
                      </a:r>
                      <a:r>
                        <a:rPr lang="en-US" sz="1400">
                          <a:effectLst/>
                        </a:rPr>
                        <a:t>8</a:t>
                      </a:r>
                      <a:r>
                        <a:rPr lang="zh-CN" sz="1400">
                          <a:effectLst/>
                        </a:rPr>
                        <a:t>人</a:t>
                      </a:r>
                      <a:r>
                        <a:rPr lang="en-US" sz="1400">
                          <a:effectLst/>
                        </a:rPr>
                        <a:t>×3 000</a:t>
                      </a:r>
                      <a:r>
                        <a:rPr lang="zh-CN" sz="1400">
                          <a:effectLst/>
                        </a:rPr>
                        <a:t>元）</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en-US" sz="1400">
                          <a:effectLst/>
                        </a:rPr>
                        <a:t>24 000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9332">
                <a:tc>
                  <a:txBody>
                    <a:bodyPr/>
                    <a:lstStyle/>
                    <a:p>
                      <a:pPr algn="ctr">
                        <a:lnSpc>
                          <a:spcPct val="100000"/>
                        </a:lnSpc>
                        <a:spcAft>
                          <a:spcPts val="0"/>
                        </a:spcAft>
                      </a:pPr>
                      <a:r>
                        <a:rPr lang="zh-CN" sz="1400">
                          <a:effectLst/>
                        </a:rPr>
                        <a:t>　广告费（每月平均）</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en-US" sz="1400">
                          <a:effectLst/>
                        </a:rPr>
                        <a:t>5 000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9332">
                <a:tc>
                  <a:txBody>
                    <a:bodyPr/>
                    <a:lstStyle/>
                    <a:p>
                      <a:pPr algn="ctr">
                        <a:lnSpc>
                          <a:spcPct val="100000"/>
                        </a:lnSpc>
                        <a:spcAft>
                          <a:spcPts val="0"/>
                        </a:spcAft>
                      </a:pPr>
                      <a:r>
                        <a:rPr lang="zh-CN" sz="1400">
                          <a:effectLst/>
                        </a:rPr>
                        <a:t>　其他固定成本（每月平均）</a:t>
                      </a:r>
                      <a:endParaRPr lang="zh-CN" sz="1800">
                        <a:solidFill>
                          <a:srgbClr val="000000"/>
                        </a:solidFill>
                        <a:effectLst/>
                        <a:latin typeface="NEU-BZ-S92"/>
                        <a:ea typeface="方正书宋_GBK"/>
                        <a:cs typeface="Times New Roman" panose="02020603050405020304" pitchFamily="18" charset="0"/>
                      </a:endParaRPr>
                    </a:p>
                  </a:txBody>
                  <a:tcPr marL="66675" marR="66675" marT="0" marB="0" anchor="ctr"/>
                </a:tc>
                <a:tc>
                  <a:txBody>
                    <a:bodyPr/>
                    <a:lstStyle/>
                    <a:p>
                      <a:pPr algn="ctr">
                        <a:lnSpc>
                          <a:spcPct val="100000"/>
                        </a:lnSpc>
                        <a:spcAft>
                          <a:spcPts val="0"/>
                        </a:spcAft>
                      </a:pPr>
                      <a:r>
                        <a:rPr lang="en-US" sz="1400" dirty="0">
                          <a:effectLst/>
                        </a:rPr>
                        <a:t>8 000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4</a:t>
            </a:r>
            <a:r>
              <a:rPr lang="zh-CN" altLang="en-US" b="1" dirty="0">
                <a:solidFill>
                  <a:srgbClr val="0070C0"/>
                </a:solidFill>
                <a:latin typeface="微软雅黑 Light" panose="020B0502040204020203" pitchFamily="34" charset="-122"/>
                <a:ea typeface="微软雅黑 Light" panose="020B0502040204020203" pitchFamily="34" charset="-122"/>
              </a:rPr>
              <a:t>）分析各种因素变动对利润的影响</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8" name="矩形 7"/>
          <p:cNvSpPr/>
          <p:nvPr/>
        </p:nvSpPr>
        <p:spPr>
          <a:xfrm>
            <a:off x="660506" y="3373617"/>
            <a:ext cx="10912369" cy="1785104"/>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5-15</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问</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）该餐厅目前利润是多少？</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）假定该餐厅打算采取以下措施来提高自己的服务质量和声誉：</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）重新装修餐厅（将使固定成本每月增加</a:t>
            </a:r>
            <a:r>
              <a:rPr lang="en-US" altLang="zh-CN" dirty="0">
                <a:solidFill>
                  <a:srgbClr val="002060"/>
                </a:solidFill>
                <a:latin typeface="微软雅黑 Light" panose="020B0502040204020203" pitchFamily="34" charset="-122"/>
                <a:ea typeface="微软雅黑 Light" panose="020B0502040204020203" pitchFamily="34" charset="-122"/>
              </a:rPr>
              <a:t>5 000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）增加广告投入（每月增加</a:t>
            </a:r>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）增加</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名服务员（每人每月工资</a:t>
            </a:r>
            <a:r>
              <a:rPr lang="en-US" altLang="zh-CN" dirty="0">
                <a:solidFill>
                  <a:srgbClr val="002060"/>
                </a:solidFill>
                <a:latin typeface="微软雅黑 Light" panose="020B0502040204020203" pitchFamily="34" charset="-122"/>
                <a:ea typeface="微软雅黑 Light" panose="020B0502040204020203" pitchFamily="34" charset="-122"/>
              </a:rPr>
              <a:t>3 000</a:t>
            </a:r>
            <a:r>
              <a:rPr lang="zh-CN" altLang="en-US" dirty="0">
                <a:solidFill>
                  <a:srgbClr val="002060"/>
                </a:solidFill>
                <a:latin typeface="微软雅黑 Light" panose="020B0502040204020203" pitchFamily="34" charset="-122"/>
                <a:ea typeface="微软雅黑 Light" panose="020B0502040204020203" pitchFamily="34" charset="-122"/>
              </a:rPr>
              <a:t>元），以提高服务质量；</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）提高价格，使就餐消费平均增加到</a:t>
            </a:r>
            <a:r>
              <a:rPr lang="en-US" altLang="zh-CN" dirty="0">
                <a:solidFill>
                  <a:srgbClr val="002060"/>
                </a:solidFill>
                <a:latin typeface="微软雅黑 Light" panose="020B0502040204020203" pitchFamily="34" charset="-122"/>
                <a:ea typeface="微软雅黑 Light" panose="020B0502040204020203" pitchFamily="34" charset="-122"/>
              </a:rPr>
              <a:t>60</a:t>
            </a:r>
            <a:r>
              <a:rPr lang="zh-CN" altLang="en-US" dirty="0">
                <a:solidFill>
                  <a:srgbClr val="002060"/>
                </a:solidFill>
                <a:latin typeface="微软雅黑 Light" panose="020B0502040204020203" pitchFamily="34" charset="-122"/>
                <a:ea typeface="微软雅黑 Light" panose="020B0502040204020203" pitchFamily="34" charset="-122"/>
              </a:rPr>
              <a:t>元。采取这些措施后，该餐厅每天至少应多吸引多少顾客，才能使利润增加</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二、盈亏分界点分析法的具体方法及其应用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举例</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4</a:t>
            </a:r>
            <a:r>
              <a:rPr lang="zh-CN" altLang="en-US" b="1" dirty="0">
                <a:solidFill>
                  <a:srgbClr val="0070C0"/>
                </a:solidFill>
                <a:latin typeface="微软雅黑 Light" panose="020B0502040204020203" pitchFamily="34" charset="-122"/>
                <a:ea typeface="微软雅黑 Light" panose="020B0502040204020203" pitchFamily="34" charset="-122"/>
              </a:rPr>
              <a:t>）分析各种因素变动对利润的影响</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8" name="矩形 7"/>
              <p:cNvSpPr/>
              <p:nvPr/>
            </p:nvSpPr>
            <p:spPr>
              <a:xfrm>
                <a:off x="660506" y="3373617"/>
                <a:ext cx="10912369" cy="2299347"/>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）假定目前每月利润额为</a:t>
                </a:r>
                <a:r>
                  <a:rPr lang="en-US" altLang="zh-CN" i="1" dirty="0">
                    <a:solidFill>
                      <a:srgbClr val="002060"/>
                    </a:solidFill>
                    <a:latin typeface="微软雅黑 Light" panose="020B0502040204020203" pitchFamily="34" charset="-122"/>
                    <a:ea typeface="微软雅黑 Light" panose="020B0502040204020203" pitchFamily="34" charset="-122"/>
                  </a:rPr>
                  <a:t>π</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𝜋</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24</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8</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zh-CN" altLang="zh-CN">
                        <a:solidFill>
                          <a:srgbClr val="002060"/>
                        </a:solidFill>
                        <a:latin typeface="微软雅黑 Light" panose="020B0502040204020203" pitchFamily="34" charset="-122"/>
                        <a:ea typeface="微软雅黑 Light" panose="020B0502040204020203" pitchFamily="34" charset="-122"/>
                      </a:rPr>
                      <m:t>）</m:t>
                    </m:r>
                  </m:oMath>
                </a14:m>
                <a:r>
                  <a:rPr lang="en-US" altLang="zh-CN" dirty="0">
                    <a:solidFill>
                      <a:srgbClr val="002060"/>
                    </a:solidFill>
                    <a:latin typeface="微软雅黑 Light" panose="020B0502040204020203" pitchFamily="34" charset="-122"/>
                    <a:ea typeface="微软雅黑 Light" panose="020B0502040204020203" pitchFamily="34" charset="-122"/>
                  </a:rPr>
                  <a:t>=133 000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）假定采取措施后，为了使利润增加</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zh-CN" dirty="0">
                    <a:solidFill>
                      <a:srgbClr val="002060"/>
                    </a:solidFill>
                    <a:latin typeface="微软雅黑 Light" panose="020B0502040204020203" pitchFamily="34" charset="-122"/>
                    <a:ea typeface="微软雅黑 Light" panose="020B0502040204020203" pitchFamily="34" charset="-122"/>
                  </a:rPr>
                  <a:t>，就餐人数应增加到</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𝑄</m:t>
                    </m:r>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𝐹</m:t>
                        </m:r>
                        <m:r>
                          <a:rPr lang="en-US" altLang="zh-CN">
                            <a:solidFill>
                              <a:srgbClr val="002060"/>
                            </a:solidFill>
                            <a:latin typeface="Cambria Math" panose="02040503050406030204" pitchFamily="18" charset="0"/>
                          </a:rPr>
                          <m:t>±</m:t>
                        </m:r>
                        <m:r>
                          <m:rPr>
                            <m:sty m:val="p"/>
                          </m:rPr>
                          <a:rPr lang="en-US" altLang="zh-CN">
                            <a:solidFill>
                              <a:srgbClr val="002060"/>
                            </a:solidFill>
                            <a:latin typeface="Cambria Math" panose="02040503050406030204" pitchFamily="18" charset="0"/>
                          </a:rPr>
                          <m:t>Δ</m:t>
                        </m:r>
                        <m:r>
                          <a:rPr lang="en-US" altLang="zh-CN" i="1">
                            <a:solidFill>
                              <a:srgbClr val="002060"/>
                            </a:solidFill>
                            <a:latin typeface="Cambria Math" panose="02040503050406030204" pitchFamily="18" charset="0"/>
                          </a:rPr>
                          <m:t>𝐹</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𝜋</m:t>
                        </m:r>
                        <m:r>
                          <a:rPr lang="en-US" altLang="zh-CN">
                            <a:solidFill>
                              <a:srgbClr val="002060"/>
                            </a:solidFill>
                            <a:latin typeface="Cambria Math" panose="02040503050406030204" pitchFamily="18" charset="0"/>
                          </a:rPr>
                          <m:t>+</m:t>
                        </m:r>
                        <m:r>
                          <m:rPr>
                            <m:sty m:val="p"/>
                          </m:rPr>
                          <a:rPr lang="en-US" altLang="zh-CN">
                            <a:solidFill>
                              <a:srgbClr val="002060"/>
                            </a:solidFill>
                            <a:latin typeface="Cambria Math" panose="02040503050406030204" pitchFamily="18" charset="0"/>
                          </a:rPr>
                          <m:t>Δ</m:t>
                        </m:r>
                        <m:r>
                          <a:rPr lang="en-US" altLang="zh-CN" i="1">
                            <a:solidFill>
                              <a:srgbClr val="002060"/>
                            </a:solidFill>
                            <a:latin typeface="Cambria Math" panose="02040503050406030204" pitchFamily="18" charset="0"/>
                          </a:rPr>
                          <m:t>𝜋</m:t>
                        </m:r>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𝑃</m:t>
                        </m:r>
                        <m:r>
                          <a:rPr lang="en-US" altLang="zh-CN">
                            <a:solidFill>
                              <a:srgbClr val="002060"/>
                            </a:solidFill>
                            <a:latin typeface="Cambria Math" panose="02040503050406030204" pitchFamily="18" charset="0"/>
                          </a:rPr>
                          <m:t>±</m:t>
                        </m:r>
                        <m:r>
                          <m:rPr>
                            <m:sty m:val="p"/>
                          </m:rPr>
                          <a:rPr lang="en-US" altLang="zh-CN">
                            <a:solidFill>
                              <a:srgbClr val="002060"/>
                            </a:solidFill>
                            <a:latin typeface="Cambria Math" panose="02040503050406030204" pitchFamily="18" charset="0"/>
                          </a:rPr>
                          <m:t>Δ</m:t>
                        </m:r>
                        <m:r>
                          <a:rPr lang="en-US" altLang="zh-CN" i="1">
                            <a:solidFill>
                              <a:srgbClr val="002060"/>
                            </a:solidFill>
                            <a:latin typeface="Cambria Math" panose="02040503050406030204" pitchFamily="18" charset="0"/>
                          </a:rPr>
                          <m:t>𝑃</m:t>
                        </m:r>
                        <m:r>
                          <m:rPr>
                            <m:nor/>
                          </m:rPr>
                          <a:rPr lang="zh-CN" altLang="zh-CN">
                            <a:solidFill>
                              <a:srgbClr val="002060"/>
                            </a:solidFill>
                            <a:latin typeface="微软雅黑 Light" panose="020B0502040204020203" pitchFamily="34" charset="-122"/>
                            <a:ea typeface="微软雅黑 Light" panose="020B0502040204020203" pitchFamily="34" charset="-122"/>
                          </a:rPr>
                          <m:t>）</m:t>
                        </m:r>
                        <m:r>
                          <m:rPr>
                            <m:nor/>
                          </m:rPr>
                          <a:rPr lang="en-US" altLang="zh-CN" i="1">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i="1">
                            <a:solidFill>
                              <a:srgbClr val="002060"/>
                            </a:solidFill>
                            <a:latin typeface="Cambria Math" panose="02040503050406030204" pitchFamily="18" charset="0"/>
                          </a:rPr>
                          <m:t>𝑉</m:t>
                        </m:r>
                        <m:r>
                          <a:rPr lang="en-US" altLang="zh-CN">
                            <a:solidFill>
                              <a:srgbClr val="002060"/>
                            </a:solidFill>
                            <a:latin typeface="Cambria Math" panose="02040503050406030204" pitchFamily="18" charset="0"/>
                          </a:rPr>
                          <m:t>±</m:t>
                        </m:r>
                        <m:r>
                          <m:rPr>
                            <m:sty m:val="p"/>
                          </m:rPr>
                          <a:rPr lang="en-US" altLang="zh-CN">
                            <a:solidFill>
                              <a:srgbClr val="002060"/>
                            </a:solidFill>
                            <a:latin typeface="Cambria Math" panose="02040503050406030204" pitchFamily="18" charset="0"/>
                          </a:rPr>
                          <m:t>Δ</m:t>
                        </m:r>
                        <m:r>
                          <a:rPr lang="en-US" altLang="zh-CN" i="1">
                            <a:solidFill>
                              <a:srgbClr val="002060"/>
                            </a:solidFill>
                            <a:latin typeface="Cambria Math" panose="02040503050406030204" pitchFamily="18" charset="0"/>
                          </a:rPr>
                          <m:t>𝑉</m:t>
                        </m:r>
                        <m:r>
                          <m:rPr>
                            <m:nor/>
                          </m:rPr>
                          <a:rPr lang="zh-CN" altLang="zh-CN">
                            <a:solidFill>
                              <a:srgbClr val="002060"/>
                            </a:solidFill>
                            <a:latin typeface="微软雅黑 Light" panose="020B0502040204020203" pitchFamily="34" charset="-122"/>
                            <a:ea typeface="微软雅黑 Light" panose="020B0502040204020203" pitchFamily="34" charset="-122"/>
                          </a:rPr>
                          <m:t>）</m:t>
                        </m:r>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37</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3</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133</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a:rPr lang="en-US" altLang="zh-CN">
                            <a:solidFill>
                              <a:srgbClr val="002060"/>
                            </a:solidFill>
                            <a:latin typeface="Cambria Math" panose="02040503050406030204" pitchFamily="18" charset="0"/>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50</m:t>
                        </m:r>
                        <m:r>
                          <m:rPr>
                            <m:nor/>
                          </m:rPr>
                          <a:rPr lang="en-US" altLang="zh-CN">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num>
                      <m:den>
                        <m:r>
                          <a:rPr lang="en-US" altLang="zh-CN">
                            <a:solidFill>
                              <a:srgbClr val="002060"/>
                            </a:solidFill>
                            <a:latin typeface="Cambria Math" panose="02040503050406030204" pitchFamily="18" charset="0"/>
                          </a:rPr>
                          <m:t>60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m:t>
                        </m:r>
                        <m:r>
                          <m:rPr>
                            <m:nor/>
                          </m:rPr>
                          <a:rPr lang="zh-CN" altLang="zh-CN">
                            <a:solidFill>
                              <a:srgbClr val="002060"/>
                            </a:solidFill>
                            <a:latin typeface="微软雅黑 Light" panose="020B0502040204020203" pitchFamily="34" charset="-122"/>
                            <a:ea typeface="微软雅黑 Light" panose="020B0502040204020203" pitchFamily="34" charset="-122"/>
                          </a:rPr>
                          <m:t>）</m:t>
                        </m:r>
                      </m:den>
                    </m:f>
                  </m:oMath>
                </a14:m>
                <a:r>
                  <a:rPr lang="en-US" altLang="zh-CN" dirty="0">
                    <a:solidFill>
                      <a:srgbClr val="002060"/>
                    </a:solidFill>
                    <a:latin typeface="微软雅黑 Light" panose="020B0502040204020203" pitchFamily="34" charset="-122"/>
                    <a:ea typeface="微软雅黑 Light" panose="020B0502040204020203" pitchFamily="34" charset="-122"/>
                  </a:rPr>
                  <a:t>=5 647</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5 647-5 000=647</a:t>
                </a:r>
                <a:r>
                  <a:rPr lang="zh-CN" altLang="zh-CN" dirty="0">
                    <a:solidFill>
                      <a:srgbClr val="002060"/>
                    </a:solidFill>
                    <a:latin typeface="微软雅黑 Light" panose="020B0502040204020203" pitchFamily="34" charset="-122"/>
                    <a:ea typeface="微软雅黑 Light" panose="020B0502040204020203" pitchFamily="34" charset="-122"/>
                  </a:rPr>
                  <a:t>（人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如果每月能多吸引顾客</a:t>
                </a:r>
                <a:r>
                  <a:rPr lang="en-US" altLang="zh-CN" dirty="0">
                    <a:solidFill>
                      <a:srgbClr val="002060"/>
                    </a:solidFill>
                    <a:latin typeface="微软雅黑 Light" panose="020B0502040204020203" pitchFamily="34" charset="-122"/>
                    <a:ea typeface="微软雅黑 Light" panose="020B0502040204020203" pitchFamily="34" charset="-122"/>
                  </a:rPr>
                  <a:t>647</a:t>
                </a:r>
                <a:r>
                  <a:rPr lang="zh-CN" altLang="zh-CN" dirty="0">
                    <a:solidFill>
                      <a:srgbClr val="002060"/>
                    </a:solidFill>
                    <a:latin typeface="微软雅黑 Light" panose="020B0502040204020203" pitchFamily="34" charset="-122"/>
                    <a:ea typeface="微软雅黑 Light" panose="020B0502040204020203" pitchFamily="34" charset="-122"/>
                  </a:rPr>
                  <a:t>人（每天约</a:t>
                </a:r>
                <a:r>
                  <a:rPr lang="en-US" altLang="zh-CN" dirty="0">
                    <a:solidFill>
                      <a:srgbClr val="002060"/>
                    </a:solidFill>
                    <a:latin typeface="微软雅黑 Light" panose="020B0502040204020203" pitchFamily="34" charset="-122"/>
                    <a:ea typeface="微软雅黑 Light" panose="020B0502040204020203" pitchFamily="34" charset="-122"/>
                  </a:rPr>
                  <a:t>22</a:t>
                </a:r>
                <a:r>
                  <a:rPr lang="zh-CN" altLang="zh-CN" dirty="0">
                    <a:solidFill>
                      <a:srgbClr val="002060"/>
                    </a:solidFill>
                    <a:latin typeface="微软雅黑 Light" panose="020B0502040204020203" pitchFamily="34" charset="-122"/>
                    <a:ea typeface="微软雅黑 Light" panose="020B0502040204020203" pitchFamily="34" charset="-122"/>
                  </a:rPr>
                  <a:t>人），可使利润增加</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zh-CN" dirty="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8" name="矩形 7"/>
              <p:cNvSpPr>
                <a:spLocks noRot="1" noChangeAspect="1" noMove="1" noResize="1" noEditPoints="1" noAdjustHandles="1" noChangeArrowheads="1" noChangeShapeType="1" noTextEdit="1"/>
              </p:cNvSpPr>
              <p:nvPr/>
            </p:nvSpPr>
            <p:spPr>
              <a:xfrm>
                <a:off x="660506" y="3373617"/>
                <a:ext cx="10912369" cy="2299347"/>
              </a:xfrm>
              <a:prstGeom prst="rect">
                <a:avLst/>
              </a:prstGeom>
              <a:blipFill rotWithShape="1">
                <a:blip r:embed="rId1"/>
                <a:stretch>
                  <a:fillRect l="-1" t="-22" b="22"/>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三、经济学原理与盈亏分界点分析法的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实践</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盈亏分界点分析法只宜在相关的产量范围内</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使用</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pic>
        <p:nvPicPr>
          <p:cNvPr id="5" name="5-15.EPS" descr="id:2147512078;FounderCES"/>
          <p:cNvPicPr>
            <a:picLocks noChangeAspect="1"/>
          </p:cNvPicPr>
          <p:nvPr/>
        </p:nvPicPr>
        <p:blipFill>
          <a:blip r:embed="rId1">
            <a:duotone>
              <a:schemeClr val="accent1">
                <a:shade val="45000"/>
                <a:satMod val="135000"/>
              </a:schemeClr>
              <a:prstClr val="white"/>
            </a:duotone>
          </a:blip>
          <a:stretch>
            <a:fillRect/>
          </a:stretch>
        </p:blipFill>
        <p:spPr>
          <a:xfrm>
            <a:off x="2825251" y="3523524"/>
            <a:ext cx="2230755" cy="1587500"/>
          </a:xfrm>
          <a:prstGeom prst="rect">
            <a:avLst/>
          </a:prstGeom>
        </p:spPr>
      </p:pic>
      <p:pic>
        <p:nvPicPr>
          <p:cNvPr id="6" name="5-16.EPS" descr="id:2147512085;FounderCES"/>
          <p:cNvPicPr>
            <a:picLocks noChangeAspect="1"/>
          </p:cNvPicPr>
          <p:nvPr/>
        </p:nvPicPr>
        <p:blipFill>
          <a:blip r:embed="rId2">
            <a:duotone>
              <a:schemeClr val="accent1">
                <a:shade val="45000"/>
                <a:satMod val="135000"/>
              </a:schemeClr>
              <a:prstClr val="white"/>
            </a:duotone>
          </a:blip>
          <a:stretch>
            <a:fillRect/>
          </a:stretch>
        </p:blipFill>
        <p:spPr>
          <a:xfrm>
            <a:off x="6614568" y="3390809"/>
            <a:ext cx="2855595" cy="185293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盈亏分界点分析法及其应用</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三、经济学原理与盈亏分界点分析法的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实践</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分析用的成本数据应当在会计成本的基础上根据机会成本原理加以调整</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）使用过去购进的设备、原材料，会计成本是按原价计算的，应按现行价格进行调整。</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2</a:t>
            </a:r>
            <a:r>
              <a:rPr lang="zh-CN" altLang="en-US" b="1" dirty="0">
                <a:solidFill>
                  <a:srgbClr val="0070C0"/>
                </a:solidFill>
                <a:latin typeface="微软雅黑 Light" panose="020B0502040204020203" pitchFamily="34" charset="-122"/>
                <a:ea typeface="微软雅黑 Light" panose="020B0502040204020203" pitchFamily="34" charset="-122"/>
              </a:rPr>
              <a:t>）将会计成本中未包括的其他内涵成本包括进去。例如，在私营企业里，业主自己担任经理不拿工资，但他如在别处工作，会有一笔工资收入，这是应包括进去的内涵成本。</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798559"/>
            <a:ext cx="2313254" cy="646331"/>
          </a:xfrm>
          <a:prstGeom prst="rect">
            <a:avLst/>
          </a:prstGeom>
          <a:noFill/>
        </p:spPr>
        <p:txBody>
          <a:bodyPr wrap="square" rtlCol="0">
            <a:spAutoFit/>
          </a:bodyPr>
          <a:lstStyle/>
          <a:p>
            <a:pPr algn="ctr"/>
            <a:r>
              <a:rPr lang="zh-CN" altLang="en-US" dirty="0"/>
              <a:t>管理决策中几个重要的成本概念</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41264"/>
            <a:ext cx="2313254" cy="369332"/>
          </a:xfrm>
          <a:prstGeom prst="rect">
            <a:avLst/>
          </a:prstGeom>
          <a:noFill/>
        </p:spPr>
        <p:txBody>
          <a:bodyPr wrap="square" rtlCol="0">
            <a:spAutoFit/>
          </a:bodyPr>
          <a:lstStyle/>
          <a:p>
            <a:pPr algn="ctr"/>
            <a:r>
              <a:rPr lang="zh-CN" altLang="en-US" dirty="0"/>
              <a:t>成本函数</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891451"/>
            <a:ext cx="2313254" cy="369332"/>
          </a:xfrm>
          <a:prstGeom prst="rect">
            <a:avLst/>
          </a:prstGeom>
          <a:noFill/>
        </p:spPr>
        <p:txBody>
          <a:bodyPr wrap="square" rtlCol="0">
            <a:spAutoFit/>
          </a:bodyPr>
          <a:lstStyle/>
          <a:p>
            <a:pPr algn="ctr"/>
            <a:r>
              <a:rPr lang="zh-CN" altLang="zh-CN" dirty="0"/>
              <a:t>规模经济和范围经济</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贡献分析法及其应用</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盈亏分界点分析法及其应用</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经营杠杆</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成本函数的</a:t>
            </a:r>
            <a:r>
              <a:rPr lang="zh-CN" altLang="zh-CN" dirty="0" smtClean="0"/>
              <a:t>估计</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经营杠杆</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企业</a:t>
            </a:r>
            <a:r>
              <a:rPr lang="zh-CN" altLang="en-US" sz="2000" b="1" dirty="0">
                <a:solidFill>
                  <a:srgbClr val="002060"/>
                </a:solidFill>
                <a:latin typeface="微软雅黑 Light" panose="020B0502040204020203" pitchFamily="34" charset="-122"/>
                <a:ea typeface="微软雅黑 Light" panose="020B0502040204020203" pitchFamily="34" charset="-122"/>
              </a:rPr>
              <a:t>的成本中包括变动成本和固定成本，固定成本和变动成本的比率称为经营杠杆。</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当产量变化一定百分比后，杠杆作用大的企业的利润的变化幅度会大于杠杆作用小的企业</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经营杠杆是一个弹性的概念，可以用利润弹性</a:t>
            </a:r>
            <a:r>
              <a:rPr lang="zh-CN" altLang="zh-CN" b="1" dirty="0">
                <a:solidFill>
                  <a:srgbClr val="002060"/>
                </a:solidFill>
                <a:latin typeface="微软雅黑 Light" panose="020B0502040204020203" pitchFamily="34" charset="-122"/>
                <a:ea typeface="微软雅黑 Light" panose="020B0502040204020203" pitchFamily="34" charset="-122"/>
              </a:rPr>
              <a:t>（</a:t>
            </a:r>
            <a:r>
              <a:rPr lang="en-US" altLang="zh-CN" b="1" i="1" dirty="0">
                <a:solidFill>
                  <a:srgbClr val="002060"/>
                </a:solidFill>
                <a:latin typeface="微软雅黑 Light" panose="020B0502040204020203" pitchFamily="34" charset="-122"/>
                <a:ea typeface="微软雅黑 Light" panose="020B0502040204020203" pitchFamily="34" charset="-122"/>
              </a:rPr>
              <a:t>E</a:t>
            </a:r>
            <a:r>
              <a:rPr lang="en-US" altLang="zh-CN" b="1" i="1" baseline="-25000" dirty="0">
                <a:solidFill>
                  <a:srgbClr val="002060"/>
                </a:solidFill>
                <a:latin typeface="微软雅黑 Light" panose="020B0502040204020203" pitchFamily="34" charset="-122"/>
                <a:ea typeface="微软雅黑 Light" panose="020B0502040204020203" pitchFamily="34" charset="-122"/>
              </a:rPr>
              <a:t>π</a:t>
            </a:r>
            <a:r>
              <a:rPr lang="zh-CN" altLang="zh-CN" b="1" dirty="0">
                <a:solidFill>
                  <a:srgbClr val="002060"/>
                </a:solidFill>
                <a:latin typeface="微软雅黑 Light" panose="020B0502040204020203" pitchFamily="34" charset="-122"/>
                <a:ea typeface="微软雅黑 Light" panose="020B0502040204020203" pitchFamily="34" charset="-122"/>
              </a:rPr>
              <a:t>）</a:t>
            </a:r>
            <a:r>
              <a:rPr lang="zh-CN" altLang="zh-CN" sz="2000" b="1" dirty="0">
                <a:solidFill>
                  <a:srgbClr val="002060"/>
                </a:solidFill>
                <a:latin typeface="微软雅黑 Light" panose="020B0502040204020203" pitchFamily="34" charset="-122"/>
                <a:ea typeface="微软雅黑 Light" panose="020B0502040204020203" pitchFamily="34" charset="-122"/>
              </a:rPr>
              <a:t>进行分析，它是指由产量变化百分之一所带来的利润变动的百分比。</a:t>
            </a:r>
            <a:endParaRPr lang="zh-CN" altLang="zh-CN" sz="2000" b="1" dirty="0">
              <a:solidFill>
                <a:srgbClr val="002060"/>
              </a:solidFill>
              <a:latin typeface="微软雅黑 Light" panose="020B0502040204020203" pitchFamily="34" charset="-122"/>
              <a:ea typeface="微软雅黑 Light" panose="020B0502040204020203" pitchFamily="34" charset="-122"/>
            </a:endParaRPr>
          </a:p>
          <a:p>
            <a:pPr marL="457200" lvl="1" indent="0">
              <a:lnSpc>
                <a:spcPct val="150000"/>
              </a:lnSpc>
              <a:buNone/>
            </a:pP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733298" y="3843637"/>
                <a:ext cx="3051605" cy="737253"/>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i="1" smtClean="0">
                              <a:solidFill>
                                <a:srgbClr val="002060"/>
                              </a:solidFill>
                              <a:latin typeface="Cambria Math" panose="02040503050406030204" pitchFamily="18" charset="0"/>
                            </a:rPr>
                          </m:ctrlPr>
                        </m:sSubPr>
                        <m:e>
                          <m:r>
                            <a:rPr lang="zh-CN" altLang="en-US" sz="2000" i="1">
                              <a:solidFill>
                                <a:srgbClr val="002060"/>
                              </a:solidFill>
                              <a:latin typeface="Cambria Math" panose="02040503050406030204" pitchFamily="18" charset="0"/>
                            </a:rPr>
                            <m:t>𝐸</m:t>
                          </m:r>
                        </m:e>
                        <m:sub>
                          <m:r>
                            <a:rPr lang="zh-CN" altLang="en-US" sz="2000" i="1">
                              <a:solidFill>
                                <a:srgbClr val="002060"/>
                              </a:solidFill>
                              <a:latin typeface="Cambria Math" panose="02040503050406030204" pitchFamily="18" charset="0"/>
                            </a:rPr>
                            <m:t>𝜋</m:t>
                          </m:r>
                        </m:sub>
                      </m:sSub>
                      <m:r>
                        <a:rPr lang="zh-CN" altLang="en-US" sz="2000" i="0">
                          <a:solidFill>
                            <a:srgbClr val="002060"/>
                          </a:solidFill>
                          <a:latin typeface="Cambria Math" panose="02040503050406030204" pitchFamily="18" charset="0"/>
                        </a:rPr>
                        <m:t>=</m:t>
                      </m:r>
                      <m:f>
                        <m:fPr>
                          <m:ctrlPr>
                            <a:rPr lang="zh-CN" altLang="en-US" sz="2000" i="1">
                              <a:solidFill>
                                <a:srgbClr val="002060"/>
                              </a:solidFill>
                              <a:latin typeface="Cambria Math" panose="02040503050406030204" pitchFamily="18" charset="0"/>
                            </a:rPr>
                          </m:ctrlPr>
                        </m:fPr>
                        <m:num>
                          <m:r>
                            <a:rPr lang="zh-CN" altLang="en-US" sz="2000" i="1">
                              <a:solidFill>
                                <a:srgbClr val="002060"/>
                              </a:solidFill>
                              <a:latin typeface="Cambria Math" panose="02040503050406030204" pitchFamily="18" charset="0"/>
                            </a:rPr>
                            <m:t>𝑄</m:t>
                          </m:r>
                          <m:r>
                            <m:rPr>
                              <m:nor/>
                            </m:rPr>
                            <a:rPr lang="zh-CN" altLang="en-US" sz="2000" i="1">
                              <a:solidFill>
                                <a:srgbClr val="002060"/>
                              </a:solidFill>
                              <a:latin typeface="Cambria Math" panose="02040503050406030204" pitchFamily="18" charset="0"/>
                            </a:rPr>
                            <m:t>（</m:t>
                          </m:r>
                          <m:r>
                            <a:rPr lang="zh-CN" altLang="en-US" sz="2000" i="1">
                              <a:solidFill>
                                <a:srgbClr val="002060"/>
                              </a:solidFill>
                              <a:latin typeface="Cambria Math" panose="02040503050406030204" pitchFamily="18" charset="0"/>
                            </a:rPr>
                            <m:t>𝑃</m:t>
                          </m:r>
                          <m:r>
                            <m:rPr>
                              <m:nor/>
                            </m:rPr>
                            <a:rPr lang="zh-CN" altLang="en-US" sz="2000" i="1">
                              <a:solidFill>
                                <a:srgbClr val="002060"/>
                              </a:solidFill>
                              <a:latin typeface="Cambria Math" panose="02040503050406030204" pitchFamily="18" charset="0"/>
                            </a:rPr>
                            <m:t>−</m:t>
                          </m:r>
                          <m:r>
                            <a:rPr lang="zh-CN" altLang="en-US" sz="2000" i="1">
                              <a:solidFill>
                                <a:srgbClr val="002060"/>
                              </a:solidFill>
                              <a:latin typeface="Cambria Math" panose="02040503050406030204" pitchFamily="18" charset="0"/>
                            </a:rPr>
                            <m:t>𝐴𝑉𝐶</m:t>
                          </m:r>
                          <m:r>
                            <m:rPr>
                              <m:nor/>
                            </m:rPr>
                            <a:rPr lang="zh-CN" altLang="en-US" sz="2000" i="1">
                              <a:solidFill>
                                <a:srgbClr val="002060"/>
                              </a:solidFill>
                              <a:latin typeface="Cambria Math" panose="02040503050406030204" pitchFamily="18" charset="0"/>
                            </a:rPr>
                            <m:t>）</m:t>
                          </m:r>
                        </m:num>
                        <m:den>
                          <m:r>
                            <a:rPr lang="zh-CN" altLang="en-US" sz="2000" i="1">
                              <a:solidFill>
                                <a:srgbClr val="002060"/>
                              </a:solidFill>
                              <a:latin typeface="Cambria Math" panose="02040503050406030204" pitchFamily="18" charset="0"/>
                            </a:rPr>
                            <m:t>𝑄</m:t>
                          </m:r>
                          <m:r>
                            <m:rPr>
                              <m:nor/>
                            </m:rPr>
                            <a:rPr lang="zh-CN" altLang="en-US" sz="2000" i="1">
                              <a:solidFill>
                                <a:srgbClr val="002060"/>
                              </a:solidFill>
                              <a:latin typeface="Cambria Math" panose="02040503050406030204" pitchFamily="18" charset="0"/>
                            </a:rPr>
                            <m:t>（</m:t>
                          </m:r>
                          <m:r>
                            <a:rPr lang="zh-CN" altLang="en-US" sz="2000" i="1">
                              <a:solidFill>
                                <a:srgbClr val="002060"/>
                              </a:solidFill>
                              <a:latin typeface="Cambria Math" panose="02040503050406030204" pitchFamily="18" charset="0"/>
                            </a:rPr>
                            <m:t>𝑃</m:t>
                          </m:r>
                          <m:r>
                            <m:rPr>
                              <m:nor/>
                            </m:rPr>
                            <a:rPr lang="zh-CN" altLang="en-US" sz="2000" i="1">
                              <a:solidFill>
                                <a:srgbClr val="002060"/>
                              </a:solidFill>
                              <a:latin typeface="Cambria Math" panose="02040503050406030204" pitchFamily="18" charset="0"/>
                            </a:rPr>
                            <m:t>−</m:t>
                          </m:r>
                          <m:r>
                            <a:rPr lang="zh-CN" altLang="en-US" sz="2000" i="1">
                              <a:solidFill>
                                <a:srgbClr val="002060"/>
                              </a:solidFill>
                              <a:latin typeface="Cambria Math" panose="02040503050406030204" pitchFamily="18" charset="0"/>
                            </a:rPr>
                            <m:t>𝐴𝑉𝐶</m:t>
                          </m:r>
                          <m:r>
                            <m:rPr>
                              <m:nor/>
                            </m:rPr>
                            <a:rPr lang="zh-CN" altLang="en-US" sz="2000" i="1">
                              <a:solidFill>
                                <a:srgbClr val="002060"/>
                              </a:solidFill>
                              <a:latin typeface="Cambria Math" panose="02040503050406030204" pitchFamily="18" charset="0"/>
                            </a:rPr>
                            <m:t>）</m:t>
                          </m:r>
                          <m:r>
                            <m:rPr>
                              <m:nor/>
                            </m:rPr>
                            <a:rPr lang="zh-CN" altLang="en-US" sz="2000" i="1">
                              <a:solidFill>
                                <a:srgbClr val="002060"/>
                              </a:solidFill>
                              <a:latin typeface="Cambria Math" panose="02040503050406030204" pitchFamily="18" charset="0"/>
                            </a:rPr>
                            <m:t>−</m:t>
                          </m:r>
                          <m:r>
                            <a:rPr lang="zh-CN" altLang="en-US" sz="2000" i="1">
                              <a:solidFill>
                                <a:srgbClr val="002060"/>
                              </a:solidFill>
                              <a:latin typeface="Cambria Math" panose="02040503050406030204" pitchFamily="18" charset="0"/>
                            </a:rPr>
                            <m:t>𝑇𝐹𝐶</m:t>
                          </m:r>
                        </m:den>
                      </m:f>
                    </m:oMath>
                  </m:oMathPara>
                </a14:m>
                <a:endParaRPr lang="zh-CN" altLang="en-US" sz="2000" dirty="0">
                  <a:solidFill>
                    <a:srgbClr val="002060"/>
                  </a:solidFill>
                </a:endParaRPr>
              </a:p>
            </p:txBody>
          </p:sp>
        </mc:Choice>
        <mc:Fallback>
          <p:sp>
            <p:nvSpPr>
              <p:cNvPr id="2" name="矩形 1"/>
              <p:cNvSpPr>
                <a:spLocks noRot="1" noChangeAspect="1" noMove="1" noResize="1" noEditPoints="1" noAdjustHandles="1" noChangeArrowheads="1" noChangeShapeType="1" noTextEdit="1"/>
              </p:cNvSpPr>
              <p:nvPr/>
            </p:nvSpPr>
            <p:spPr>
              <a:xfrm>
                <a:off x="4733298" y="3843637"/>
                <a:ext cx="3051605" cy="737253"/>
              </a:xfrm>
              <a:prstGeom prst="rect">
                <a:avLst/>
              </a:prstGeom>
              <a:blipFill rotWithShape="1">
                <a:blip r:embed="rId1"/>
                <a:stretch>
                  <a:fillRect t="-84" r="1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经营杠杆</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如果两家企业的价格、产量、平均变动成本相同，那么总固定成本（</a:t>
            </a:r>
            <a:r>
              <a:rPr lang="en-US" altLang="zh-CN" sz="2000" b="1" dirty="0">
                <a:solidFill>
                  <a:srgbClr val="002060"/>
                </a:solidFill>
                <a:latin typeface="微软雅黑 Light" panose="020B0502040204020203" pitchFamily="34" charset="-122"/>
                <a:ea typeface="微软雅黑 Light" panose="020B0502040204020203" pitchFamily="34" charset="-122"/>
              </a:rPr>
              <a:t>TFC</a:t>
            </a:r>
            <a:r>
              <a:rPr lang="zh-CN" altLang="en-US" sz="2000" b="1" dirty="0">
                <a:solidFill>
                  <a:srgbClr val="002060"/>
                </a:solidFill>
                <a:latin typeface="微软雅黑 Light" panose="020B0502040204020203" pitchFamily="34" charset="-122"/>
                <a:ea typeface="微软雅黑 Light" panose="020B0502040204020203" pitchFamily="34" charset="-122"/>
              </a:rPr>
              <a:t>）越大的企业，杠杆作用越大。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89" y="2837660"/>
          <a:ext cx="10515602" cy="3348826"/>
        </p:xfrm>
        <a:graphic>
          <a:graphicData uri="http://schemas.openxmlformats.org/drawingml/2006/table">
            <a:tbl>
              <a:tblPr firstRow="1" firstCol="1" bandRow="1">
                <a:tableStyleId>{5C22544A-7EE6-4342-B048-85BDC9FD1C3A}</a:tableStyleId>
              </a:tblPr>
              <a:tblGrid>
                <a:gridCol w="2414665"/>
                <a:gridCol w="2048142"/>
                <a:gridCol w="2048142"/>
                <a:gridCol w="51623"/>
                <a:gridCol w="2048142"/>
                <a:gridCol w="1904888"/>
              </a:tblGrid>
              <a:tr h="257602">
                <a:tc gridSpan="3">
                  <a:txBody>
                    <a:bodyPr/>
                    <a:lstStyle/>
                    <a:p>
                      <a:pPr algn="ctr">
                        <a:lnSpc>
                          <a:spcPct val="100000"/>
                        </a:lnSpc>
                        <a:spcAft>
                          <a:spcPts val="0"/>
                        </a:spcAft>
                      </a:pPr>
                      <a:r>
                        <a:rPr lang="zh-CN" sz="1400">
                          <a:effectLst/>
                        </a:rPr>
                        <a:t>企业</a:t>
                      </a:r>
                      <a:r>
                        <a:rPr lang="en-US" sz="1400">
                          <a:effectLst/>
                        </a:rPr>
                        <a:t>A</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3">
                  <a:txBody>
                    <a:bodyPr/>
                    <a:lstStyle/>
                    <a:p>
                      <a:pPr algn="ctr">
                        <a:lnSpc>
                          <a:spcPct val="100000"/>
                        </a:lnSpc>
                        <a:spcAft>
                          <a:spcPts val="0"/>
                        </a:spcAft>
                      </a:pPr>
                      <a:r>
                        <a:rPr lang="zh-CN" sz="1400">
                          <a:effectLst/>
                        </a:rPr>
                        <a:t>企业</a:t>
                      </a:r>
                      <a:r>
                        <a:rPr lang="en-US" sz="1400">
                          <a:effectLst/>
                        </a:rPr>
                        <a:t>B</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257602">
                <a:tc gridSpan="3">
                  <a:txBody>
                    <a:bodyPr/>
                    <a:lstStyle/>
                    <a:p>
                      <a:pPr algn="ctr">
                        <a:lnSpc>
                          <a:spcPct val="100000"/>
                        </a:lnSpc>
                        <a:spcAft>
                          <a:spcPts val="0"/>
                        </a:spcAft>
                      </a:pPr>
                      <a:r>
                        <a:rPr lang="zh-CN" sz="1400">
                          <a:effectLst/>
                        </a:rPr>
                        <a:t>价格</a:t>
                      </a:r>
                      <a:r>
                        <a:rPr lang="en-US" sz="1400">
                          <a:effectLst/>
                        </a:rPr>
                        <a:t>=10</a:t>
                      </a:r>
                      <a:r>
                        <a:rPr lang="zh-CN" sz="1400">
                          <a:effectLst/>
                        </a:rPr>
                        <a:t>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3">
                  <a:txBody>
                    <a:bodyPr/>
                    <a:lstStyle/>
                    <a:p>
                      <a:pPr algn="ctr">
                        <a:lnSpc>
                          <a:spcPct val="100000"/>
                        </a:lnSpc>
                        <a:spcAft>
                          <a:spcPts val="0"/>
                        </a:spcAft>
                      </a:pPr>
                      <a:r>
                        <a:rPr lang="zh-CN" sz="1400">
                          <a:effectLst/>
                        </a:rPr>
                        <a:t>价格</a:t>
                      </a:r>
                      <a:r>
                        <a:rPr lang="en-US" sz="1400">
                          <a:effectLst/>
                        </a:rPr>
                        <a:t>=10</a:t>
                      </a:r>
                      <a:r>
                        <a:rPr lang="zh-CN" sz="1400">
                          <a:effectLst/>
                        </a:rPr>
                        <a:t>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257602">
                <a:tc gridSpan="3">
                  <a:txBody>
                    <a:bodyPr/>
                    <a:lstStyle/>
                    <a:p>
                      <a:pPr algn="ctr">
                        <a:lnSpc>
                          <a:spcPct val="100000"/>
                        </a:lnSpc>
                        <a:spcAft>
                          <a:spcPts val="0"/>
                        </a:spcAft>
                      </a:pPr>
                      <a:r>
                        <a:rPr lang="en-US" sz="1400">
                          <a:effectLst/>
                        </a:rPr>
                        <a:t>AVC=5</a:t>
                      </a:r>
                      <a:r>
                        <a:rPr lang="zh-CN" sz="1400">
                          <a:effectLst/>
                        </a:rPr>
                        <a:t>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3">
                  <a:txBody>
                    <a:bodyPr/>
                    <a:lstStyle/>
                    <a:p>
                      <a:pPr algn="ctr">
                        <a:lnSpc>
                          <a:spcPct val="100000"/>
                        </a:lnSpc>
                        <a:spcAft>
                          <a:spcPts val="0"/>
                        </a:spcAft>
                      </a:pPr>
                      <a:r>
                        <a:rPr lang="en-US" sz="1400">
                          <a:effectLst/>
                        </a:rPr>
                        <a:t>AVC=2</a:t>
                      </a:r>
                      <a:r>
                        <a:rPr lang="zh-CN" sz="1400">
                          <a:effectLst/>
                        </a:rPr>
                        <a:t>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257602">
                <a:tc gridSpan="3">
                  <a:txBody>
                    <a:bodyPr/>
                    <a:lstStyle/>
                    <a:p>
                      <a:pPr algn="ctr">
                        <a:lnSpc>
                          <a:spcPct val="100000"/>
                        </a:lnSpc>
                        <a:spcAft>
                          <a:spcPts val="0"/>
                        </a:spcAft>
                      </a:pPr>
                      <a:r>
                        <a:rPr lang="en-US" sz="1400">
                          <a:effectLst/>
                        </a:rPr>
                        <a:t>TFC=1 000</a:t>
                      </a:r>
                      <a:r>
                        <a:rPr lang="zh-CN" sz="1400">
                          <a:effectLst/>
                        </a:rPr>
                        <a:t>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3">
                  <a:txBody>
                    <a:bodyPr/>
                    <a:lstStyle/>
                    <a:p>
                      <a:pPr algn="ctr">
                        <a:lnSpc>
                          <a:spcPct val="100000"/>
                        </a:lnSpc>
                        <a:spcAft>
                          <a:spcPts val="0"/>
                        </a:spcAft>
                      </a:pPr>
                      <a:r>
                        <a:rPr lang="en-US" sz="1400">
                          <a:effectLst/>
                        </a:rPr>
                        <a:t>TFC=4 000</a:t>
                      </a:r>
                      <a:r>
                        <a:rPr lang="zh-CN" sz="1400">
                          <a:effectLst/>
                        </a:rPr>
                        <a:t>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257602">
                <a:tc rowSpan="2">
                  <a:txBody>
                    <a:bodyPr/>
                    <a:lstStyle/>
                    <a:p>
                      <a:pPr algn="ctr">
                        <a:lnSpc>
                          <a:spcPct val="100000"/>
                        </a:lnSpc>
                        <a:spcAft>
                          <a:spcPts val="0"/>
                        </a:spcAft>
                      </a:pPr>
                      <a:r>
                        <a:rPr lang="zh-CN" sz="1400">
                          <a:effectLst/>
                        </a:rPr>
                        <a:t>产量</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3">
                  <a:txBody>
                    <a:bodyPr/>
                    <a:lstStyle/>
                    <a:p>
                      <a:pPr algn="ctr">
                        <a:lnSpc>
                          <a:spcPct val="100000"/>
                        </a:lnSpc>
                        <a:spcAft>
                          <a:spcPts val="0"/>
                        </a:spcAft>
                      </a:pPr>
                      <a:r>
                        <a:rPr lang="zh-CN" sz="1400">
                          <a:effectLst/>
                        </a:rPr>
                        <a:t>利润</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2">
                  <a:txBody>
                    <a:bodyPr/>
                    <a:lstStyle/>
                    <a:p>
                      <a:pPr algn="ctr">
                        <a:lnSpc>
                          <a:spcPct val="100000"/>
                        </a:lnSpc>
                        <a:spcAft>
                          <a:spcPts val="0"/>
                        </a:spcAft>
                      </a:pPr>
                      <a:r>
                        <a:rPr lang="zh-CN" sz="1400">
                          <a:effectLst/>
                        </a:rPr>
                        <a:t>利润弹性</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257602">
                <a:tc vMerge="1">
                  <a:tcPr/>
                </a:tc>
                <a:tc>
                  <a:txBody>
                    <a:bodyPr/>
                    <a:lstStyle/>
                    <a:p>
                      <a:pPr algn="ctr">
                        <a:lnSpc>
                          <a:spcPct val="100000"/>
                        </a:lnSpc>
                        <a:spcAft>
                          <a:spcPts val="0"/>
                        </a:spcAft>
                      </a:pPr>
                      <a:r>
                        <a:rPr lang="zh-CN" sz="1400">
                          <a:effectLst/>
                        </a:rPr>
                        <a:t>企业</a:t>
                      </a:r>
                      <a:r>
                        <a:rPr lang="en-US" sz="1400">
                          <a:effectLst/>
                        </a:rPr>
                        <a:t>A</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zh-CN" sz="1400">
                          <a:effectLst/>
                        </a:rPr>
                        <a:t>企业</a:t>
                      </a:r>
                      <a:r>
                        <a:rPr lang="en-US" sz="1400">
                          <a:effectLst/>
                        </a:rPr>
                        <a:t>B</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zh-CN" sz="1400">
                          <a:effectLst/>
                        </a:rPr>
                        <a:t>企业</a:t>
                      </a:r>
                      <a:r>
                        <a:rPr lang="en-US" sz="1400">
                          <a:effectLst/>
                        </a:rPr>
                        <a:t>A</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企业</a:t>
                      </a:r>
                      <a:r>
                        <a:rPr lang="en-US" sz="1400">
                          <a:effectLst/>
                        </a:rPr>
                        <a:t>B</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57602">
                <a:tc>
                  <a:txBody>
                    <a:bodyPr/>
                    <a:lstStyle/>
                    <a:p>
                      <a:pPr algn="ctr">
                        <a:lnSpc>
                          <a:spcPct val="100000"/>
                        </a:lnSpc>
                        <a:spcAft>
                          <a:spcPts val="0"/>
                        </a:spcAft>
                      </a:pPr>
                      <a:r>
                        <a:rPr lang="en-US" sz="1400">
                          <a:effectLst/>
                        </a:rPr>
                        <a:t>400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en-US" sz="1400">
                          <a:effectLst/>
                        </a:rPr>
                        <a:t>-800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rPr>
                        <a:t>2</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a:t>
                      </a:r>
                      <a:r>
                        <a:rPr lang="zh-CN" sz="14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57602">
                <a:tc>
                  <a:txBody>
                    <a:bodyPr/>
                    <a:lstStyle/>
                    <a:p>
                      <a:pPr algn="ctr">
                        <a:lnSpc>
                          <a:spcPct val="100000"/>
                        </a:lnSpc>
                        <a:spcAft>
                          <a:spcPts val="0"/>
                        </a:spcAft>
                      </a:pPr>
                      <a:r>
                        <a:rPr lang="en-US" sz="1400">
                          <a:effectLst/>
                        </a:rPr>
                        <a:t>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1 500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en-US" sz="1400">
                          <a:effectLst/>
                        </a:rPr>
                        <a:t>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rPr>
                        <a:t>1.67</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a:t>
                      </a:r>
                      <a:r>
                        <a:rPr lang="zh-CN" sz="14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57602">
                <a:tc>
                  <a:txBody>
                    <a:bodyPr/>
                    <a:lstStyle/>
                    <a:p>
                      <a:pPr algn="ctr">
                        <a:lnSpc>
                          <a:spcPct val="100000"/>
                        </a:lnSpc>
                        <a:spcAft>
                          <a:spcPts val="0"/>
                        </a:spcAft>
                      </a:pPr>
                      <a:r>
                        <a:rPr lang="en-US" sz="1400">
                          <a:effectLst/>
                        </a:rPr>
                        <a:t>1 000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en-US" sz="1400">
                          <a:effectLst/>
                        </a:rPr>
                        <a:t>4 000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rPr>
                        <a:t>1.25</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57602">
                <a:tc>
                  <a:txBody>
                    <a:bodyPr/>
                    <a:lstStyle/>
                    <a:p>
                      <a:pPr algn="ctr">
                        <a:lnSpc>
                          <a:spcPct val="100000"/>
                        </a:lnSpc>
                        <a:spcAft>
                          <a:spcPts val="0"/>
                        </a:spcAft>
                      </a:pPr>
                      <a:r>
                        <a:rPr lang="en-US" sz="1400">
                          <a:effectLst/>
                        </a:rPr>
                        <a:t>1 500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6 500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en-US" sz="1400">
                          <a:effectLst/>
                        </a:rPr>
                        <a:t>8 000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rPr>
                        <a:t>1.15</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57602">
                <a:tc>
                  <a:txBody>
                    <a:bodyPr/>
                    <a:lstStyle/>
                    <a:p>
                      <a:pPr algn="ctr">
                        <a:lnSpc>
                          <a:spcPct val="100000"/>
                        </a:lnSpc>
                        <a:spcAft>
                          <a:spcPts val="0"/>
                        </a:spcAft>
                      </a:pPr>
                      <a:r>
                        <a:rPr lang="en-US" sz="1400">
                          <a:effectLst/>
                        </a:rPr>
                        <a:t>2 000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en-US" sz="1400">
                          <a:effectLst/>
                        </a:rPr>
                        <a:t>12 000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rPr>
                        <a:t>1.11</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1.33</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57602">
                <a:tc>
                  <a:txBody>
                    <a:bodyPr/>
                    <a:lstStyle/>
                    <a:p>
                      <a:pPr algn="ctr">
                        <a:lnSpc>
                          <a:spcPct val="100000"/>
                        </a:lnSpc>
                        <a:spcAft>
                          <a:spcPts val="0"/>
                        </a:spcAft>
                      </a:pPr>
                      <a:r>
                        <a:rPr lang="en-US" sz="1400">
                          <a:effectLst/>
                        </a:rPr>
                        <a:t>2 500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11 500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en-US" sz="1400">
                          <a:effectLst/>
                        </a:rPr>
                        <a:t>16 000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rPr>
                        <a:t>1.09</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1.25</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57602">
                <a:tc>
                  <a:txBody>
                    <a:bodyPr/>
                    <a:lstStyle/>
                    <a:p>
                      <a:pPr algn="ctr">
                        <a:lnSpc>
                          <a:spcPct val="100000"/>
                        </a:lnSpc>
                        <a:spcAft>
                          <a:spcPts val="0"/>
                        </a:spcAft>
                      </a:pPr>
                      <a:r>
                        <a:rPr lang="en-US" sz="1400">
                          <a:effectLst/>
                        </a:rPr>
                        <a:t>3 000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en-US" sz="1400">
                          <a:effectLst/>
                        </a:rPr>
                        <a:t>20 000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rPr>
                        <a:t>1.07</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1.2</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798559"/>
            <a:ext cx="2313254" cy="646331"/>
          </a:xfrm>
          <a:prstGeom prst="rect">
            <a:avLst/>
          </a:prstGeom>
          <a:noFill/>
        </p:spPr>
        <p:txBody>
          <a:bodyPr wrap="square" rtlCol="0">
            <a:spAutoFit/>
          </a:bodyPr>
          <a:lstStyle/>
          <a:p>
            <a:pPr algn="ctr"/>
            <a:r>
              <a:rPr lang="zh-CN" altLang="en-US" dirty="0"/>
              <a:t>管理决策中几个重要的成本概念</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941264"/>
            <a:ext cx="2313254" cy="369332"/>
          </a:xfrm>
          <a:prstGeom prst="rect">
            <a:avLst/>
          </a:prstGeom>
          <a:noFill/>
        </p:spPr>
        <p:txBody>
          <a:bodyPr wrap="square" rtlCol="0">
            <a:spAutoFit/>
          </a:bodyPr>
          <a:lstStyle/>
          <a:p>
            <a:pPr algn="ctr"/>
            <a:r>
              <a:rPr lang="zh-CN" altLang="en-US" dirty="0"/>
              <a:t>成本函数</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891451"/>
            <a:ext cx="2313254" cy="369332"/>
          </a:xfrm>
          <a:prstGeom prst="rect">
            <a:avLst/>
          </a:prstGeom>
          <a:noFill/>
        </p:spPr>
        <p:txBody>
          <a:bodyPr wrap="square" rtlCol="0">
            <a:spAutoFit/>
          </a:bodyPr>
          <a:lstStyle/>
          <a:p>
            <a:pPr algn="ctr"/>
            <a:r>
              <a:rPr lang="zh-CN" altLang="zh-CN" dirty="0"/>
              <a:t>规模经济和范围经济</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94213"/>
            <a:ext cx="2313254" cy="369332"/>
          </a:xfrm>
          <a:prstGeom prst="rect">
            <a:avLst/>
          </a:prstGeom>
          <a:noFill/>
        </p:spPr>
        <p:txBody>
          <a:bodyPr wrap="square" rtlCol="0">
            <a:spAutoFit/>
          </a:bodyPr>
          <a:lstStyle/>
          <a:p>
            <a:pPr algn="ctr"/>
            <a:r>
              <a:rPr lang="zh-CN" altLang="zh-CN" dirty="0"/>
              <a:t>贡献分析法及其应用</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盈亏分界点分析法及其应用</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234846"/>
            <a:ext cx="2313254" cy="369332"/>
          </a:xfrm>
          <a:prstGeom prst="rect">
            <a:avLst/>
          </a:prstGeom>
          <a:noFill/>
        </p:spPr>
        <p:txBody>
          <a:bodyPr wrap="square" rtlCol="0">
            <a:spAutoFit/>
          </a:bodyPr>
          <a:lstStyle/>
          <a:p>
            <a:pPr algn="ctr"/>
            <a:r>
              <a:rPr lang="zh-CN" altLang="zh-CN" dirty="0"/>
              <a:t>经营杠杆</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成本函数的</a:t>
            </a:r>
            <a:r>
              <a:rPr lang="zh-CN" altLang="zh-CN" dirty="0" smtClean="0"/>
              <a:t>估计</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7</a:t>
            </a:r>
            <a:r>
              <a:rPr lang="zh-CN" altLang="zh-CN" dirty="0">
                <a:effectLst/>
              </a:rPr>
              <a:t>节　成本函数的估计</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一、短期成本函数的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估计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估计短期成本函数是为了找出企业短期成本曲线的形状和位置，获得短期成本的有关信息，以供企业短期决策时使用。</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进行短期成本估计，一般只估计全部变动成本函数，而不是估计总成本函数</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7</a:t>
            </a:r>
            <a:r>
              <a:rPr lang="zh-CN" altLang="zh-CN" dirty="0">
                <a:effectLst/>
              </a:rPr>
              <a:t>节　成本函数的估计</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一、短期成本函数的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估计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简单外推法</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785104"/>
          </a:xfrm>
          <a:prstGeom prst="rect">
            <a:avLst/>
          </a:prstGeom>
        </p:spPr>
        <p:txBody>
          <a:bodyPr wrap="square">
            <a:spAutoFit/>
          </a:bodyPr>
          <a:lstStyle/>
          <a:p>
            <a:pPr indent="457200">
              <a:spcAft>
                <a:spcPts val="0"/>
              </a:spcAft>
            </a:pPr>
            <a:r>
              <a:rPr lang="zh-CN"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5-16</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一家百货商店拟向某公司订购</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件雨衣。公司开价为每件</a:t>
            </a:r>
            <a:r>
              <a:rPr lang="en-US" altLang="zh-CN" dirty="0">
                <a:solidFill>
                  <a:srgbClr val="002060"/>
                </a:solidFill>
                <a:latin typeface="微软雅黑 Light" panose="020B0502040204020203" pitchFamily="34" charset="-122"/>
                <a:ea typeface="微软雅黑 Light" panose="020B0502040204020203" pitchFamily="34" charset="-122"/>
              </a:rPr>
              <a:t>7</a:t>
            </a:r>
            <a:r>
              <a:rPr lang="zh-CN" altLang="en-US" dirty="0">
                <a:solidFill>
                  <a:srgbClr val="002060"/>
                </a:solidFill>
                <a:latin typeface="微软雅黑 Light" panose="020B0502040204020203" pitchFamily="34" charset="-122"/>
                <a:ea typeface="微软雅黑 Light" panose="020B0502040204020203" pitchFamily="34" charset="-122"/>
              </a:rPr>
              <a:t>元。该公司经理只知道现在公司的产量为</a:t>
            </a:r>
            <a:r>
              <a:rPr lang="en-US" altLang="zh-CN" dirty="0">
                <a:solidFill>
                  <a:srgbClr val="002060"/>
                </a:solidFill>
                <a:latin typeface="微软雅黑 Light" panose="020B0502040204020203" pitchFamily="34" charset="-122"/>
                <a:ea typeface="微软雅黑 Light" panose="020B0502040204020203" pitchFamily="34" charset="-122"/>
              </a:rPr>
              <a:t>7 000</a:t>
            </a:r>
            <a:r>
              <a:rPr lang="zh-CN" altLang="en-US" dirty="0">
                <a:solidFill>
                  <a:srgbClr val="002060"/>
                </a:solidFill>
                <a:latin typeface="微软雅黑 Light" panose="020B0502040204020203" pitchFamily="34" charset="-122"/>
                <a:ea typeface="微软雅黑 Light" panose="020B0502040204020203" pitchFamily="34" charset="-122"/>
              </a:rPr>
              <a:t>件，总变动成本为</a:t>
            </a:r>
            <a:r>
              <a:rPr lang="en-US" altLang="zh-CN" dirty="0">
                <a:solidFill>
                  <a:srgbClr val="002060"/>
                </a:solidFill>
                <a:latin typeface="微软雅黑 Light" panose="020B0502040204020203" pitchFamily="34" charset="-122"/>
                <a:ea typeface="微软雅黑 Light" panose="020B0502040204020203" pitchFamily="34" charset="-122"/>
              </a:rPr>
              <a:t>42 000</a:t>
            </a:r>
            <a:r>
              <a:rPr lang="zh-CN" altLang="en-US" dirty="0">
                <a:solidFill>
                  <a:srgbClr val="002060"/>
                </a:solidFill>
                <a:latin typeface="微软雅黑 Light" panose="020B0502040204020203" pitchFamily="34" charset="-122"/>
                <a:ea typeface="微软雅黑 Light" panose="020B0502040204020203" pitchFamily="34" charset="-122"/>
              </a:rPr>
              <a:t>元，即每件的平均变动成本为</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en-US" dirty="0">
                <a:solidFill>
                  <a:srgbClr val="002060"/>
                </a:solidFill>
                <a:latin typeface="微软雅黑 Light" panose="020B0502040204020203" pitchFamily="34" charset="-122"/>
                <a:ea typeface="微软雅黑 Light" panose="020B0502040204020203" pitchFamily="34" charset="-122"/>
              </a:rPr>
              <a:t>元，没有其他的数据。又假定公司接受这笔订货不需要增加新的生产能力。</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）请用简单外推法估计用于决策的成本数据</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）根据估计出来的成本数据进行决策，该公司应否承接这笔订货？</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7</a:t>
            </a:r>
            <a:r>
              <a:rPr lang="zh-CN" altLang="zh-CN" dirty="0">
                <a:effectLst/>
              </a:rPr>
              <a:t>节　成本函数的估计</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一、短期成本函数的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估计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简单外推法</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339102"/>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）根据边际成本和平均变动成本保持不变的假设，产量为</a:t>
            </a:r>
            <a:r>
              <a:rPr lang="en-US" altLang="zh-CN" dirty="0">
                <a:solidFill>
                  <a:srgbClr val="002060"/>
                </a:solidFill>
                <a:latin typeface="微软雅黑 Light" panose="020B0502040204020203" pitchFamily="34" charset="-122"/>
                <a:ea typeface="微软雅黑 Light" panose="020B0502040204020203" pitchFamily="34" charset="-122"/>
              </a:rPr>
              <a:t>7 500</a:t>
            </a:r>
            <a:r>
              <a:rPr lang="zh-CN" altLang="en-US" dirty="0">
                <a:solidFill>
                  <a:srgbClr val="002060"/>
                </a:solidFill>
                <a:latin typeface="微软雅黑 Light" panose="020B0502040204020203" pitchFamily="34" charset="-122"/>
                <a:ea typeface="微软雅黑 Light" panose="020B0502040204020203" pitchFamily="34" charset="-122"/>
              </a:rPr>
              <a:t>件时的平均变动成本与产量为</a:t>
            </a:r>
            <a:r>
              <a:rPr lang="en-US" altLang="zh-CN" dirty="0">
                <a:solidFill>
                  <a:srgbClr val="002060"/>
                </a:solidFill>
                <a:latin typeface="微软雅黑 Light" panose="020B0502040204020203" pitchFamily="34" charset="-122"/>
                <a:ea typeface="微软雅黑 Light" panose="020B0502040204020203" pitchFamily="34" charset="-122"/>
              </a:rPr>
              <a:t>7 000</a:t>
            </a:r>
            <a:r>
              <a:rPr lang="zh-CN" altLang="en-US" dirty="0">
                <a:solidFill>
                  <a:srgbClr val="002060"/>
                </a:solidFill>
                <a:latin typeface="微软雅黑 Light" panose="020B0502040204020203" pitchFamily="34" charset="-122"/>
                <a:ea typeface="微软雅黑 Light" panose="020B0502040204020203" pitchFamily="34" charset="-122"/>
              </a:rPr>
              <a:t>件时相等，因此，推测用来进行决策的平均变动成本也是</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）如接受订货：</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增量成本</a:t>
            </a:r>
            <a:r>
              <a:rPr lang="en-US" altLang="zh-CN" dirty="0">
                <a:solidFill>
                  <a:srgbClr val="002060"/>
                </a:solidFill>
                <a:latin typeface="微软雅黑 Light" panose="020B0502040204020203" pitchFamily="34" charset="-122"/>
                <a:ea typeface="微软雅黑 Light" panose="020B0502040204020203" pitchFamily="34" charset="-122"/>
              </a:rPr>
              <a:t>=6×500=3 000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增量收入</a:t>
            </a:r>
            <a:r>
              <a:rPr lang="en-US" altLang="zh-CN" dirty="0">
                <a:solidFill>
                  <a:srgbClr val="002060"/>
                </a:solidFill>
                <a:latin typeface="微软雅黑 Light" panose="020B0502040204020203" pitchFamily="34" charset="-122"/>
                <a:ea typeface="微软雅黑 Light" panose="020B0502040204020203" pitchFamily="34" charset="-122"/>
              </a:rPr>
              <a:t>=7×500=3 500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贡献</a:t>
            </a:r>
            <a:r>
              <a:rPr lang="en-US" altLang="zh-CN" dirty="0">
                <a:solidFill>
                  <a:srgbClr val="002060"/>
                </a:solidFill>
                <a:latin typeface="微软雅黑 Light" panose="020B0502040204020203" pitchFamily="34" charset="-122"/>
                <a:ea typeface="微软雅黑 Light" panose="020B0502040204020203" pitchFamily="34" charset="-122"/>
              </a:rPr>
              <a:t>=3 500-3 000=500</a:t>
            </a:r>
            <a:r>
              <a:rPr lang="zh-CN" altLang="en-US" dirty="0">
                <a:solidFill>
                  <a:srgbClr val="002060"/>
                </a:solidFill>
                <a:latin typeface="微软雅黑 Light" panose="020B0502040204020203" pitchFamily="34" charset="-122"/>
                <a:ea typeface="微软雅黑 Light" panose="020B0502040204020203" pitchFamily="34" charset="-122"/>
              </a:rPr>
              <a:t>（元）</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有贡献，说明接受这笔订货是合算的</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7</a:t>
            </a:r>
            <a:r>
              <a:rPr lang="zh-CN" altLang="zh-CN" dirty="0">
                <a:effectLst/>
              </a:rPr>
              <a:t>节　成本函数的估计</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一、短期成本函数的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估计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回归分析</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法</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）成本数据的收集和调整。</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2</a:t>
            </a:r>
            <a:r>
              <a:rPr lang="zh-CN" altLang="en-US" b="1" dirty="0">
                <a:solidFill>
                  <a:srgbClr val="0070C0"/>
                </a:solidFill>
                <a:latin typeface="微软雅黑 Light" panose="020B0502040204020203" pitchFamily="34" charset="-122"/>
                <a:ea typeface="微软雅黑 Light" panose="020B0502040204020203" pitchFamily="34" charset="-122"/>
              </a:rPr>
              <a:t>）成本函数方程形式的选择。</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7</a:t>
            </a:r>
            <a:r>
              <a:rPr lang="zh-CN" altLang="zh-CN" dirty="0">
                <a:effectLst/>
              </a:rPr>
              <a:t>节　成本函数的估计</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一、短期成本函数的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估计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回归分析</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法</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pic>
        <p:nvPicPr>
          <p:cNvPr id="5" name="5-17.EPS" descr="id:2147512221;FounderCES"/>
          <p:cNvPicPr>
            <a:picLocks noChangeAspect="1"/>
          </p:cNvPicPr>
          <p:nvPr/>
        </p:nvPicPr>
        <p:blipFill>
          <a:blip r:embed="rId1">
            <a:duotone>
              <a:schemeClr val="accent1">
                <a:shade val="45000"/>
                <a:satMod val="135000"/>
              </a:schemeClr>
              <a:prstClr val="white"/>
            </a:duotone>
          </a:blip>
          <a:stretch>
            <a:fillRect/>
          </a:stretch>
        </p:blipFill>
        <p:spPr>
          <a:xfrm>
            <a:off x="2085347" y="3213762"/>
            <a:ext cx="2172970" cy="2757805"/>
          </a:xfrm>
          <a:prstGeom prst="rect">
            <a:avLst/>
          </a:prstGeom>
        </p:spPr>
      </p:pic>
      <p:pic>
        <p:nvPicPr>
          <p:cNvPr id="6" name="5-18.EPS" descr="id:2147512228;FounderCES"/>
          <p:cNvPicPr>
            <a:picLocks noChangeAspect="1"/>
          </p:cNvPicPr>
          <p:nvPr/>
        </p:nvPicPr>
        <p:blipFill>
          <a:blip r:embed="rId2">
            <a:duotone>
              <a:schemeClr val="accent1">
                <a:shade val="45000"/>
                <a:satMod val="135000"/>
              </a:schemeClr>
              <a:prstClr val="white"/>
            </a:duotone>
          </a:blip>
          <a:stretch>
            <a:fillRect/>
          </a:stretch>
        </p:blipFill>
        <p:spPr>
          <a:xfrm>
            <a:off x="4923521" y="3125180"/>
            <a:ext cx="2188210" cy="2934970"/>
          </a:xfrm>
          <a:prstGeom prst="rect">
            <a:avLst/>
          </a:prstGeom>
        </p:spPr>
      </p:pic>
      <p:pic>
        <p:nvPicPr>
          <p:cNvPr id="8" name="5-19.EPS" descr="id:2147512250;FounderCES"/>
          <p:cNvPicPr>
            <a:picLocks noChangeAspect="1"/>
          </p:cNvPicPr>
          <p:nvPr/>
        </p:nvPicPr>
        <p:blipFill>
          <a:blip r:embed="rId3">
            <a:duotone>
              <a:schemeClr val="accent1">
                <a:shade val="45000"/>
                <a:satMod val="135000"/>
              </a:schemeClr>
              <a:prstClr val="white"/>
            </a:duotone>
          </a:blip>
          <a:stretch>
            <a:fillRect/>
          </a:stretch>
        </p:blipFill>
        <p:spPr>
          <a:xfrm>
            <a:off x="7776935" y="3073427"/>
            <a:ext cx="2724785" cy="289814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7</a:t>
            </a:r>
            <a:r>
              <a:rPr lang="zh-CN" altLang="zh-CN" dirty="0">
                <a:effectLst/>
              </a:rPr>
              <a:t>节　成本函数的估计</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二、长期成本函数的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估计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回归分析</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法法</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与估计短期成本一样，用回归分析法估计长期成本也要先选择最能拟合观察数据散布情况的函数形式。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5" name="5-20.EPS" descr="id:2147512273;FounderCES"/>
          <p:cNvPicPr>
            <a:picLocks noChangeAspect="1"/>
          </p:cNvPicPr>
          <p:nvPr/>
        </p:nvPicPr>
        <p:blipFill>
          <a:blip r:embed="rId1">
            <a:duotone>
              <a:schemeClr val="accent1">
                <a:shade val="45000"/>
                <a:satMod val="135000"/>
              </a:schemeClr>
              <a:prstClr val="white"/>
            </a:duotone>
          </a:blip>
          <a:stretch>
            <a:fillRect/>
          </a:stretch>
        </p:blipFill>
        <p:spPr>
          <a:xfrm>
            <a:off x="4603485" y="3843637"/>
            <a:ext cx="3026410" cy="154813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7</a:t>
            </a:r>
            <a:r>
              <a:rPr lang="zh-CN" altLang="zh-CN" dirty="0">
                <a:effectLst/>
              </a:rPr>
              <a:t>节　成本函数的估计</a:t>
            </a:r>
            <a:endParaRPr lang="zh-CN" altLang="zh-CN" dirty="0">
              <a:effectLst/>
            </a:endParaRPr>
          </a:p>
        </p:txBody>
      </p:sp>
      <p:sp>
        <p:nvSpPr>
          <p:cNvPr id="7" name="文本占位符 2"/>
          <p:cNvSpPr txBox="1"/>
          <p:nvPr/>
        </p:nvSpPr>
        <p:spPr>
          <a:xfrm>
            <a:off x="660506" y="1800824"/>
            <a:ext cx="10912369" cy="408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二、长期成本函数的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估计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技术法</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技术</a:t>
            </a:r>
            <a:r>
              <a:rPr lang="zh-CN" altLang="en-US" b="1" dirty="0">
                <a:solidFill>
                  <a:srgbClr val="0070C0"/>
                </a:solidFill>
                <a:latin typeface="微软雅黑 Light" panose="020B0502040204020203" pitchFamily="34" charset="-122"/>
                <a:ea typeface="微软雅黑 Light" panose="020B0502040204020203" pitchFamily="34" charset="-122"/>
              </a:rPr>
              <a:t>法即直接通过生产函数估计长期成本函数的方法。技术法是以生产函数所表现的物质关系为基础的，因此它反映的是理论上的成本函数。</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fontScale="92500" lnSpcReduction="20000"/>
          </a:bodyPr>
          <a:lstStyle/>
          <a:p>
            <a:pPr>
              <a:lnSpc>
                <a:spcPct val="130000"/>
              </a:lnSpc>
            </a:pPr>
            <a:r>
              <a:rPr lang="zh-CN" altLang="en-US" sz="2000" spc="100" dirty="0">
                <a:solidFill>
                  <a:srgbClr val="4B0C77"/>
                </a:solidFill>
                <a:latin typeface="Arial" panose="020B0604020202020204" pitchFamily="34" charset="0"/>
              </a:rPr>
              <a:t>相关成本和非相关成本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机会成本和会计成本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增量成本和沉没成本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边际成本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变动成本和固定成本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成本函数</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短期成本函数</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长期成本函数</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短期总变动成本曲线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短期总固定成本曲线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短期总成本曲线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短期平均固定成本</a:t>
            </a:r>
            <a:r>
              <a:rPr lang="zh-CN" altLang="en-US" sz="2000" spc="100" dirty="0" smtClean="0">
                <a:solidFill>
                  <a:srgbClr val="4B0C77"/>
                </a:solidFill>
                <a:latin typeface="Arial" panose="020B0604020202020204" pitchFamily="34" charset="0"/>
              </a:rPr>
              <a:t>曲线</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fontScale="92500" lnSpcReduction="20000"/>
          </a:bodyPr>
          <a:lstStyle/>
          <a:p>
            <a:pPr>
              <a:lnSpc>
                <a:spcPct val="130000"/>
              </a:lnSpc>
            </a:pPr>
            <a:r>
              <a:rPr lang="zh-CN" altLang="en-US" sz="2000" spc="100" dirty="0" smtClean="0">
                <a:solidFill>
                  <a:srgbClr val="4B0C77"/>
                </a:solidFill>
                <a:latin typeface="Arial" panose="020B0604020202020204" pitchFamily="34" charset="0"/>
              </a:rPr>
              <a:t>短期</a:t>
            </a:r>
            <a:r>
              <a:rPr lang="zh-CN" altLang="en-US" sz="2000" spc="100" dirty="0">
                <a:solidFill>
                  <a:srgbClr val="4B0C77"/>
                </a:solidFill>
                <a:latin typeface="Arial" panose="020B0604020202020204" pitchFamily="34" charset="0"/>
              </a:rPr>
              <a:t>平均变动成本曲线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短期平均成本曲线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短期边际成本曲线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长期总成本曲线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长期平均成本曲线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长期边际成本曲线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规模经济</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范围经济</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贡献分析法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盈亏分界点分析法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经营杠杆</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利润</a:t>
            </a:r>
            <a:r>
              <a:rPr lang="zh-CN" altLang="en-US" sz="2000" spc="100" dirty="0" smtClean="0">
                <a:solidFill>
                  <a:srgbClr val="4B0C77"/>
                </a:solidFill>
                <a:latin typeface="Arial" panose="020B0604020202020204" pitchFamily="34" charset="0"/>
              </a:rPr>
              <a:t>弹性</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16101</Words>
  <Application>WPS 演示</Application>
  <PresentationFormat>宽屏</PresentationFormat>
  <Paragraphs>1629</Paragraphs>
  <Slides>86</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86</vt:i4>
      </vt:variant>
    </vt:vector>
  </HeadingPairs>
  <TitlesOfParts>
    <vt:vector size="102" baseType="lpstr">
      <vt:lpstr>Arial</vt:lpstr>
      <vt:lpstr>宋体</vt:lpstr>
      <vt:lpstr>Wingdings</vt:lpstr>
      <vt:lpstr>等线</vt:lpstr>
      <vt:lpstr>微软雅黑 Light</vt:lpstr>
      <vt:lpstr>黑体</vt:lpstr>
      <vt:lpstr>DIN Black</vt:lpstr>
      <vt:lpstr>Segoe Print</vt:lpstr>
      <vt:lpstr>Times New Roman</vt:lpstr>
      <vt:lpstr>NEU-BZ-S92</vt:lpstr>
      <vt:lpstr>方正书宋_GBK</vt:lpstr>
      <vt:lpstr>微软雅黑</vt:lpstr>
      <vt:lpstr>Arial Unicode MS</vt:lpstr>
      <vt:lpstr>Calibri</vt:lpstr>
      <vt:lpstr>Cambria Math</vt:lpstr>
      <vt:lpstr>Office 主题</vt:lpstr>
      <vt:lpstr>PowerPoint 演示文稿</vt:lpstr>
      <vt:lpstr>PowerPoint 演示文稿</vt:lpstr>
      <vt:lpstr>第1节　管理决策中几个重要的成本概念</vt:lpstr>
      <vt:lpstr>第1节　管理决策中几个重要的成本概念</vt:lpstr>
      <vt:lpstr>第1节　管理决策中几个重要的成本概念</vt:lpstr>
      <vt:lpstr>第1节　管理决策中几个重要的成本概念</vt:lpstr>
      <vt:lpstr>第1节　管理决策中几个重要的成本概念</vt:lpstr>
      <vt:lpstr>第1节　管理决策中几个重要的成本概念</vt:lpstr>
      <vt:lpstr>第1节　管理决策中几个重要的成本概念</vt:lpstr>
      <vt:lpstr>第1节　管理决策中几个重要的成本概念</vt:lpstr>
      <vt:lpstr>PowerPoint 演示文稿</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第2节　成本函数</vt:lpstr>
      <vt:lpstr>PowerPoint 演示文稿</vt:lpstr>
      <vt:lpstr>第3节　规模经济和范围经济</vt:lpstr>
      <vt:lpstr>第3节　规模经济和范围经济</vt:lpstr>
      <vt:lpstr>PowerPoint 演示文稿</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第4节　贡献分析法及其应用</vt:lpstr>
      <vt:lpstr>PowerPoint 演示文稿</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第5节　盈亏分界点分析法及其应用</vt:lpstr>
      <vt:lpstr>PowerPoint 演示文稿</vt:lpstr>
      <vt:lpstr>第6节　经营杠杆</vt:lpstr>
      <vt:lpstr>第6节　经营杠杆</vt:lpstr>
      <vt:lpstr>PowerPoint 演示文稿</vt:lpstr>
      <vt:lpstr>第7节　成本函数的估计</vt:lpstr>
      <vt:lpstr>第7节　成本函数的估计</vt:lpstr>
      <vt:lpstr>第7节　成本函数的估计</vt:lpstr>
      <vt:lpstr>第7节　成本函数的估计</vt:lpstr>
      <vt:lpstr>第7节　成本函数的估计</vt:lpstr>
      <vt:lpstr>第7节　成本函数的估计</vt:lpstr>
      <vt:lpstr>第7节　成本函数的估计</vt:lpstr>
      <vt:lpstr>重要术语和名词</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124</cp:revision>
  <dcterms:created xsi:type="dcterms:W3CDTF">2021-12-09T11:43:00Z</dcterms:created>
  <dcterms:modified xsi:type="dcterms:W3CDTF">2023-12-12T01:21:15Z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A4FB918E64D44B95998352990576E419_12</vt:lpwstr>
  </property>
  <property fmtid="{D5CDD505-2E9C-101B-9397-08002B2CF9AE}" pid="3" name="KSOProductBuildVer">
    <vt:lpwstr>2052-12.1.0.15374</vt:lpwstr>
  </property>
</Properties>
</file>