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316" r:id="rId3"/>
    <p:sldId id="1035" r:id="rId4"/>
    <p:sldId id="1036" r:id="rId5"/>
    <p:sldId id="374" r:id="rId6"/>
    <p:sldId id="375" r:id="rId7"/>
    <p:sldId id="376" r:id="rId8"/>
    <p:sldId id="1024" r:id="rId9"/>
    <p:sldId id="1030" r:id="rId10"/>
    <p:sldId id="1029" r:id="rId11"/>
    <p:sldId id="1025" r:id="rId12"/>
    <p:sldId id="1033" r:id="rId13"/>
    <p:sldId id="1034" r:id="rId14"/>
    <p:sldId id="1037" r:id="rId15"/>
    <p:sldId id="1027" r:id="rId16"/>
    <p:sldId id="1026" r:id="rId17"/>
    <p:sldId id="1038" r:id="rId18"/>
    <p:sldId id="1028" r:id="rId19"/>
    <p:sldId id="1031" r:id="rId20"/>
    <p:sldId id="1032" r:id="rId21"/>
    <p:sldId id="1039"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660"/>
  </p:normalViewPr>
  <p:slideViewPr>
    <p:cSldViewPr snapToGrid="0">
      <p:cViewPr varScale="1">
        <p:scale>
          <a:sx n="63" d="100"/>
          <a:sy n="63" d="100"/>
        </p:scale>
        <p:origin x="138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0A3FB-4DEB-4DC9-991C-018AA2A10075}" type="datetimeFigureOut">
              <a:rPr lang="zh-CN" altLang="en-US" smtClean="0"/>
              <a:t>2021/12/19</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040905-AC9C-4977-BD21-5FCB7BB4000C}" type="slidenum">
              <a:rPr lang="zh-CN" altLang="en-US" smtClean="0"/>
              <a:t>‹#›</a:t>
            </a:fld>
            <a:endParaRPr lang="zh-CN" altLang="en-US"/>
          </a:p>
        </p:txBody>
      </p:sp>
    </p:spTree>
    <p:extLst>
      <p:ext uri="{BB962C8B-B14F-4D97-AF65-F5344CB8AC3E}">
        <p14:creationId xmlns:p14="http://schemas.microsoft.com/office/powerpoint/2010/main" val="35689299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30754623-E770-499D-9FC9-1E8C05147640}" type="datetime1">
              <a:rPr lang="zh-CN" altLang="en-US" smtClean="0"/>
              <a:t>2021/12/19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34565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5603D99B-32C1-40C8-81AC-3F2E7910D22C}" type="datetime1">
              <a:rPr lang="zh-CN" altLang="en-US" smtClean="0"/>
              <a:t>2021/12/19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534458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03D101BE-B1D5-4820-BAAB-A95941785F1E}" type="datetime1">
              <a:rPr lang="zh-CN" altLang="en-US" smtClean="0"/>
              <a:t>2021/12/19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307720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6BCE0B84-5C8E-44F9-AC61-FAEBD9056178}" type="datetime1">
              <a:rPr lang="zh-CN" altLang="en-US" smtClean="0"/>
              <a:t>2021/12/19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580303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629842" y="2505075"/>
            <a:ext cx="3868340"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4629150" y="2505075"/>
            <a:ext cx="3887391"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AD9F0AC8-08C9-4228-BB77-3C513AC6A3ED}" type="datetime1">
              <a:rPr lang="zh-CN" altLang="en-US" smtClean="0"/>
              <a:t>2021/12/19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359687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579F00DC-BA09-4B12-8398-E6C538C7EECF}" type="datetime1">
              <a:rPr lang="zh-CN" altLang="en-US" smtClean="0"/>
              <a:t>2021/12/19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492250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75A3F2-44C1-4C0C-8A8E-B6F283EFF269}" type="datetime1">
              <a:rPr lang="zh-CN" altLang="en-US" smtClean="0"/>
              <a:t>2021/12/19</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005541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22075341-0484-4F71-9FFD-8C3E4B3EDA87}" type="datetime1">
              <a:rPr lang="zh-CN" altLang="en-US" smtClean="0"/>
              <a:t>2021/12/19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4194469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08A26007-BF8F-4557-AE59-619314D6470B}" type="datetime1">
              <a:rPr lang="zh-CN" altLang="en-US" smtClean="0"/>
              <a:t>2021/12/19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9068443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4CD54D80-483B-4095-826A-3C20306F1AC0}" type="datetime1">
              <a:rPr lang="zh-CN" altLang="en-US" smtClean="0"/>
              <a:t>2021/12/19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14105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4E29BF5F-2FB9-4B3B-A9C6-89163A22A46F}" type="datetime1">
              <a:rPr lang="zh-CN" altLang="en-US" smtClean="0"/>
              <a:t>2021/12/19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3642100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31D79C-E45A-41CC-BDAC-9F0F7F928BD7}" type="datetime1">
              <a:rPr lang="zh-CN" altLang="en-US" smtClean="0"/>
              <a:t>2021/12/19</a:t>
            </a:fld>
            <a:endParaRPr lang="zh-CN" alt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C2FF01-D777-4C71-9C84-F2B3332F6256}" type="slidenum">
              <a:rPr lang="zh-CN" altLang="en-US" smtClean="0"/>
              <a:t>‹#›</a:t>
            </a:fld>
            <a:endParaRPr lang="zh-CN" altLang="en-US"/>
          </a:p>
        </p:txBody>
      </p:sp>
    </p:spTree>
    <p:extLst>
      <p:ext uri="{BB962C8B-B14F-4D97-AF65-F5344CB8AC3E}">
        <p14:creationId xmlns:p14="http://schemas.microsoft.com/office/powerpoint/2010/main" val="10769761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7" name="文本框 6">
            <a:extLst>
              <a:ext uri="{FF2B5EF4-FFF2-40B4-BE49-F238E27FC236}">
                <a16:creationId xmlns:a16="http://schemas.microsoft.com/office/drawing/2014/main" id="{4DF4DFFA-B6D8-45E8-B3FF-75DE518ACD02}"/>
              </a:ext>
            </a:extLst>
          </p:cNvPr>
          <p:cNvSpPr txBox="1"/>
          <p:nvPr/>
        </p:nvSpPr>
        <p:spPr>
          <a:xfrm>
            <a:off x="1487662" y="2616695"/>
            <a:ext cx="5827236" cy="707886"/>
          </a:xfrm>
          <a:prstGeom prst="rect">
            <a:avLst/>
          </a:prstGeom>
          <a:noFill/>
        </p:spPr>
        <p:txBody>
          <a:bodyPr wrap="none" rtlCol="0">
            <a:spAutoFit/>
          </a:bodyPr>
          <a:lstStyle/>
          <a:p>
            <a:r>
              <a:rPr lang="zh-CN" altLang="en-US" sz="4000" dirty="0">
                <a:latin typeface="黑体" panose="02010609060101010101" pitchFamily="49" charset="-122"/>
                <a:ea typeface="黑体" panose="02010609060101010101" pitchFamily="49" charset="-122"/>
              </a:rPr>
              <a:t>第九章  </a:t>
            </a:r>
            <a:r>
              <a:rPr lang="zh-CN" altLang="en-US" sz="4000" dirty="0">
                <a:latin typeface="Arial" panose="020B0604020202020204" pitchFamily="34" charset="0"/>
                <a:ea typeface="黑体" panose="02010609060101010101" pitchFamily="49" charset="-122"/>
                <a:cs typeface="Arial" panose="020B0604020202020204" pitchFamily="34" charset="0"/>
              </a:rPr>
              <a:t>智能仿生膜材料</a:t>
            </a:r>
          </a:p>
        </p:txBody>
      </p:sp>
      <p:sp>
        <p:nvSpPr>
          <p:cNvPr id="2" name="灯片编号占位符 1">
            <a:extLst>
              <a:ext uri="{FF2B5EF4-FFF2-40B4-BE49-F238E27FC236}">
                <a16:creationId xmlns:a16="http://schemas.microsoft.com/office/drawing/2014/main" id="{8804E60A-EBE5-4260-9EE1-F075E17AC894}"/>
              </a:ext>
            </a:extLst>
          </p:cNvPr>
          <p:cNvSpPr>
            <a:spLocks noGrp="1"/>
          </p:cNvSpPr>
          <p:nvPr>
            <p:ph type="sldNum" sz="quarter" idx="12"/>
          </p:nvPr>
        </p:nvSpPr>
        <p:spPr/>
        <p:txBody>
          <a:bodyPr/>
          <a:lstStyle/>
          <a:p>
            <a:fld id="{BBC2FF01-D777-4C71-9C84-F2B3332F6256}" type="slidenum">
              <a:rPr lang="zh-CN" altLang="en-US" smtClean="0"/>
              <a:t>1</a:t>
            </a:fld>
            <a:endParaRPr lang="zh-CN" altLang="en-US"/>
          </a:p>
        </p:txBody>
      </p:sp>
    </p:spTree>
    <p:extLst>
      <p:ext uri="{BB962C8B-B14F-4D97-AF65-F5344CB8AC3E}">
        <p14:creationId xmlns:p14="http://schemas.microsoft.com/office/powerpoint/2010/main" val="3934797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2</a:t>
            </a:fld>
            <a:endParaRPr lang="zh-CN" altLang="en-US"/>
          </a:p>
        </p:txBody>
      </p:sp>
      <p:sp>
        <p:nvSpPr>
          <p:cNvPr id="10" name="TextBox 5">
            <a:extLst>
              <a:ext uri="{FF2B5EF4-FFF2-40B4-BE49-F238E27FC236}">
                <a16:creationId xmlns:a16="http://schemas.microsoft.com/office/drawing/2014/main" id="{B81BB2A0-1186-4AEF-81BD-5A8F64DBCEE2}"/>
              </a:ext>
            </a:extLst>
          </p:cNvPr>
          <p:cNvSpPr txBox="1">
            <a:spLocks noChangeArrowheads="1"/>
          </p:cNvSpPr>
          <p:nvPr/>
        </p:nvSpPr>
        <p:spPr bwMode="auto">
          <a:xfrm>
            <a:off x="144463" y="92393"/>
            <a:ext cx="853122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3200" b="1" dirty="0">
                <a:solidFill>
                  <a:srgbClr val="000000"/>
                </a:solidFill>
                <a:latin typeface="黑体" panose="02010609060101010101" pitchFamily="49" charset="-122"/>
                <a:ea typeface="黑体" panose="02010609060101010101" pitchFamily="49" charset="-122"/>
              </a:rPr>
              <a:t>仿生学</a:t>
            </a:r>
          </a:p>
        </p:txBody>
      </p:sp>
      <p:pic>
        <p:nvPicPr>
          <p:cNvPr id="11" name="图片 5">
            <a:extLst>
              <a:ext uri="{FF2B5EF4-FFF2-40B4-BE49-F238E27FC236}">
                <a16:creationId xmlns:a16="http://schemas.microsoft.com/office/drawing/2014/main" id="{FFE61C19-EA82-4E12-B078-0F4351C64C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3787" y="1637456"/>
            <a:ext cx="6956425" cy="4901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2">
            <a:extLst>
              <a:ext uri="{FF2B5EF4-FFF2-40B4-BE49-F238E27FC236}">
                <a16:creationId xmlns:a16="http://schemas.microsoft.com/office/drawing/2014/main" id="{5F43EEFD-C675-4DF2-9AF3-4CD671F09D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1046651"/>
            <a:ext cx="884555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32964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3</a:t>
            </a:fld>
            <a:endParaRPr lang="zh-CN" altLang="en-US"/>
          </a:p>
        </p:txBody>
      </p:sp>
      <p:sp>
        <p:nvSpPr>
          <p:cNvPr id="10" name="TextBox 5">
            <a:extLst>
              <a:ext uri="{FF2B5EF4-FFF2-40B4-BE49-F238E27FC236}">
                <a16:creationId xmlns:a16="http://schemas.microsoft.com/office/drawing/2014/main" id="{B81BB2A0-1186-4AEF-81BD-5A8F64DBCEE2}"/>
              </a:ext>
            </a:extLst>
          </p:cNvPr>
          <p:cNvSpPr txBox="1">
            <a:spLocks noChangeArrowheads="1"/>
          </p:cNvSpPr>
          <p:nvPr/>
        </p:nvSpPr>
        <p:spPr bwMode="auto">
          <a:xfrm>
            <a:off x="144463" y="92393"/>
            <a:ext cx="853122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3200" b="1" dirty="0">
                <a:solidFill>
                  <a:srgbClr val="000000"/>
                </a:solidFill>
                <a:latin typeface="黑体" panose="02010609060101010101" pitchFamily="49" charset="-122"/>
                <a:ea typeface="黑体" panose="02010609060101010101" pitchFamily="49" charset="-122"/>
              </a:rPr>
              <a:t>仿生学</a:t>
            </a:r>
          </a:p>
        </p:txBody>
      </p:sp>
      <p:pic>
        <p:nvPicPr>
          <p:cNvPr id="9" name="图片 2">
            <a:extLst>
              <a:ext uri="{FF2B5EF4-FFF2-40B4-BE49-F238E27FC236}">
                <a16:creationId xmlns:a16="http://schemas.microsoft.com/office/drawing/2014/main" id="{FD7686E5-12D7-4E10-B7E1-4DF2DDA1D0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463" y="825542"/>
            <a:ext cx="4427537" cy="2745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图片 12">
            <a:extLst>
              <a:ext uri="{FF2B5EF4-FFF2-40B4-BE49-F238E27FC236}">
                <a16:creationId xmlns:a16="http://schemas.microsoft.com/office/drawing/2014/main" id="{5EA31C65-9B33-4A0C-9166-1EFBCD974915}"/>
              </a:ext>
            </a:extLst>
          </p:cNvPr>
          <p:cNvPicPr>
            <a:picLocks noChangeAspect="1"/>
          </p:cNvPicPr>
          <p:nvPr/>
        </p:nvPicPr>
        <p:blipFill>
          <a:blip r:embed="rId3"/>
          <a:stretch>
            <a:fillRect/>
          </a:stretch>
        </p:blipFill>
        <p:spPr>
          <a:xfrm>
            <a:off x="669131" y="4101169"/>
            <a:ext cx="5989275" cy="2620307"/>
          </a:xfrm>
          <a:prstGeom prst="rect">
            <a:avLst/>
          </a:prstGeom>
        </p:spPr>
      </p:pic>
      <p:pic>
        <p:nvPicPr>
          <p:cNvPr id="15" name="图片 14">
            <a:extLst>
              <a:ext uri="{FF2B5EF4-FFF2-40B4-BE49-F238E27FC236}">
                <a16:creationId xmlns:a16="http://schemas.microsoft.com/office/drawing/2014/main" id="{EE676A49-3B4A-48B9-9DA6-5C468F4D7DC3}"/>
              </a:ext>
            </a:extLst>
          </p:cNvPr>
          <p:cNvPicPr>
            <a:picLocks noChangeAspect="1"/>
          </p:cNvPicPr>
          <p:nvPr/>
        </p:nvPicPr>
        <p:blipFill>
          <a:blip r:embed="rId4"/>
          <a:stretch>
            <a:fillRect/>
          </a:stretch>
        </p:blipFill>
        <p:spPr>
          <a:xfrm>
            <a:off x="4607906" y="743142"/>
            <a:ext cx="3012486" cy="3408493"/>
          </a:xfrm>
          <a:prstGeom prst="rect">
            <a:avLst/>
          </a:prstGeom>
        </p:spPr>
      </p:pic>
      <p:pic>
        <p:nvPicPr>
          <p:cNvPr id="17" name="图片 16">
            <a:extLst>
              <a:ext uri="{FF2B5EF4-FFF2-40B4-BE49-F238E27FC236}">
                <a16:creationId xmlns:a16="http://schemas.microsoft.com/office/drawing/2014/main" id="{4DCEE7FE-0BDB-43A5-9331-EBAFC969B247}"/>
              </a:ext>
            </a:extLst>
          </p:cNvPr>
          <p:cNvPicPr>
            <a:picLocks noChangeAspect="1"/>
          </p:cNvPicPr>
          <p:nvPr/>
        </p:nvPicPr>
        <p:blipFill>
          <a:blip r:embed="rId5"/>
          <a:stretch>
            <a:fillRect/>
          </a:stretch>
        </p:blipFill>
        <p:spPr>
          <a:xfrm>
            <a:off x="7620392" y="1154418"/>
            <a:ext cx="1522584" cy="2198382"/>
          </a:xfrm>
          <a:prstGeom prst="rect">
            <a:avLst/>
          </a:prstGeom>
        </p:spPr>
      </p:pic>
    </p:spTree>
    <p:extLst>
      <p:ext uri="{BB962C8B-B14F-4D97-AF65-F5344CB8AC3E}">
        <p14:creationId xmlns:p14="http://schemas.microsoft.com/office/powerpoint/2010/main" val="2311896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4</a:t>
            </a:fld>
            <a:endParaRPr lang="zh-CN" altLang="en-US"/>
          </a:p>
        </p:txBody>
      </p:sp>
      <p:sp>
        <p:nvSpPr>
          <p:cNvPr id="10" name="TextBox 5">
            <a:extLst>
              <a:ext uri="{FF2B5EF4-FFF2-40B4-BE49-F238E27FC236}">
                <a16:creationId xmlns:a16="http://schemas.microsoft.com/office/drawing/2014/main" id="{B81BB2A0-1186-4AEF-81BD-5A8F64DBCEE2}"/>
              </a:ext>
            </a:extLst>
          </p:cNvPr>
          <p:cNvSpPr txBox="1">
            <a:spLocks noChangeArrowheads="1"/>
          </p:cNvSpPr>
          <p:nvPr/>
        </p:nvSpPr>
        <p:spPr bwMode="auto">
          <a:xfrm>
            <a:off x="144463" y="92393"/>
            <a:ext cx="853122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3200" b="1" dirty="0">
                <a:solidFill>
                  <a:srgbClr val="000000"/>
                </a:solidFill>
                <a:latin typeface="黑体" panose="02010609060101010101" pitchFamily="49" charset="-122"/>
                <a:ea typeface="黑体" panose="02010609060101010101" pitchFamily="49" charset="-122"/>
              </a:rPr>
              <a:t>仿生学</a:t>
            </a:r>
          </a:p>
        </p:txBody>
      </p:sp>
      <p:pic>
        <p:nvPicPr>
          <p:cNvPr id="19" name="图片 18">
            <a:extLst>
              <a:ext uri="{FF2B5EF4-FFF2-40B4-BE49-F238E27FC236}">
                <a16:creationId xmlns:a16="http://schemas.microsoft.com/office/drawing/2014/main" id="{D127A3A7-B331-4AF1-9725-D05EBBD69D52}"/>
              </a:ext>
            </a:extLst>
          </p:cNvPr>
          <p:cNvPicPr>
            <a:picLocks noChangeAspect="1"/>
          </p:cNvPicPr>
          <p:nvPr/>
        </p:nvPicPr>
        <p:blipFill>
          <a:blip r:embed="rId2"/>
          <a:stretch>
            <a:fillRect/>
          </a:stretch>
        </p:blipFill>
        <p:spPr>
          <a:xfrm>
            <a:off x="41275" y="1273966"/>
            <a:ext cx="4143527" cy="3705343"/>
          </a:xfrm>
          <a:prstGeom prst="rect">
            <a:avLst/>
          </a:prstGeom>
        </p:spPr>
      </p:pic>
      <p:sp>
        <p:nvSpPr>
          <p:cNvPr id="2" name="文本框 1">
            <a:extLst>
              <a:ext uri="{FF2B5EF4-FFF2-40B4-BE49-F238E27FC236}">
                <a16:creationId xmlns:a16="http://schemas.microsoft.com/office/drawing/2014/main" id="{571651EC-AAD9-4551-8BDB-C93B786B1C94}"/>
              </a:ext>
            </a:extLst>
          </p:cNvPr>
          <p:cNvSpPr txBox="1"/>
          <p:nvPr/>
        </p:nvSpPr>
        <p:spPr>
          <a:xfrm>
            <a:off x="144463" y="715257"/>
            <a:ext cx="1620957" cy="523220"/>
          </a:xfrm>
          <a:prstGeom prst="rect">
            <a:avLst/>
          </a:prstGeom>
          <a:noFill/>
        </p:spPr>
        <p:txBody>
          <a:bodyPr wrap="none" rtlCol="0">
            <a:spAutoFit/>
          </a:bodyPr>
          <a:lstStyle/>
          <a:p>
            <a:r>
              <a:rPr lang="zh-CN" altLang="en-US" sz="2800" dirty="0">
                <a:latin typeface="黑体" panose="02010609060101010101" pitchFamily="49" charset="-122"/>
                <a:ea typeface="黑体" panose="02010609060101010101" pitchFamily="49" charset="-122"/>
              </a:rPr>
              <a:t>功能仿生</a:t>
            </a:r>
          </a:p>
        </p:txBody>
      </p:sp>
      <p:pic>
        <p:nvPicPr>
          <p:cNvPr id="16" name="图片 3">
            <a:extLst>
              <a:ext uri="{FF2B5EF4-FFF2-40B4-BE49-F238E27FC236}">
                <a16:creationId xmlns:a16="http://schemas.microsoft.com/office/drawing/2014/main" id="{3AF87AEE-44B4-4823-B298-2C6E0025ED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4802" y="4014577"/>
            <a:ext cx="2474594" cy="2147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11">
            <a:extLst>
              <a:ext uri="{FF2B5EF4-FFF2-40B4-BE49-F238E27FC236}">
                <a16:creationId xmlns:a16="http://schemas.microsoft.com/office/drawing/2014/main" id="{EDB9B313-EDE2-4F4C-809B-FEA912E07158}"/>
              </a:ext>
            </a:extLst>
          </p:cNvPr>
          <p:cNvPicPr>
            <a:picLocks noChangeAspect="1"/>
          </p:cNvPicPr>
          <p:nvPr/>
        </p:nvPicPr>
        <p:blipFill>
          <a:blip r:embed="rId4"/>
          <a:stretch>
            <a:fillRect/>
          </a:stretch>
        </p:blipFill>
        <p:spPr>
          <a:xfrm>
            <a:off x="4313282" y="1502566"/>
            <a:ext cx="4830718" cy="1917813"/>
          </a:xfrm>
          <a:prstGeom prst="rect">
            <a:avLst/>
          </a:prstGeom>
        </p:spPr>
      </p:pic>
      <p:pic>
        <p:nvPicPr>
          <p:cNvPr id="20" name="图片 19">
            <a:extLst>
              <a:ext uri="{FF2B5EF4-FFF2-40B4-BE49-F238E27FC236}">
                <a16:creationId xmlns:a16="http://schemas.microsoft.com/office/drawing/2014/main" id="{1B3103A0-0AAC-4BD4-A4E7-B821759B82D7}"/>
              </a:ext>
            </a:extLst>
          </p:cNvPr>
          <p:cNvPicPr>
            <a:picLocks noChangeAspect="1"/>
          </p:cNvPicPr>
          <p:nvPr/>
        </p:nvPicPr>
        <p:blipFill>
          <a:blip r:embed="rId5"/>
          <a:stretch>
            <a:fillRect/>
          </a:stretch>
        </p:blipFill>
        <p:spPr>
          <a:xfrm>
            <a:off x="6686634" y="4316769"/>
            <a:ext cx="2271595" cy="1657305"/>
          </a:xfrm>
          <a:prstGeom prst="rect">
            <a:avLst/>
          </a:prstGeom>
        </p:spPr>
      </p:pic>
      <p:sp>
        <p:nvSpPr>
          <p:cNvPr id="21" name="文本框 20">
            <a:extLst>
              <a:ext uri="{FF2B5EF4-FFF2-40B4-BE49-F238E27FC236}">
                <a16:creationId xmlns:a16="http://schemas.microsoft.com/office/drawing/2014/main" id="{098FA5EC-0994-448A-919A-A80D33C2734F}"/>
              </a:ext>
            </a:extLst>
          </p:cNvPr>
          <p:cNvSpPr txBox="1"/>
          <p:nvPr/>
        </p:nvSpPr>
        <p:spPr>
          <a:xfrm>
            <a:off x="4668145" y="6307397"/>
            <a:ext cx="1991251" cy="400110"/>
          </a:xfrm>
          <a:prstGeom prst="rect">
            <a:avLst/>
          </a:prstGeom>
          <a:noFill/>
        </p:spPr>
        <p:txBody>
          <a:bodyPr wrap="none" rtlCol="0">
            <a:spAutoFit/>
          </a:bodyPr>
          <a:lstStyle/>
          <a:p>
            <a:r>
              <a:rPr lang="zh-CN" altLang="en-US" sz="2000" b="1" dirty="0">
                <a:latin typeface="Arial" panose="020B0604020202020204" pitchFamily="34" charset="0"/>
                <a:ea typeface="黑体" panose="02010609060101010101" pitchFamily="49" charset="-122"/>
                <a:cs typeface="Arial" panose="020B0604020202020204" pitchFamily="34" charset="0"/>
              </a:rPr>
              <a:t>荷叶的微观结构</a:t>
            </a:r>
          </a:p>
        </p:txBody>
      </p:sp>
    </p:spTree>
    <p:extLst>
      <p:ext uri="{BB962C8B-B14F-4D97-AF65-F5344CB8AC3E}">
        <p14:creationId xmlns:p14="http://schemas.microsoft.com/office/powerpoint/2010/main" val="25853664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5</a:t>
            </a:fld>
            <a:endParaRPr lang="zh-CN" altLang="en-US"/>
          </a:p>
        </p:txBody>
      </p:sp>
      <p:sp>
        <p:nvSpPr>
          <p:cNvPr id="10" name="TextBox 5">
            <a:extLst>
              <a:ext uri="{FF2B5EF4-FFF2-40B4-BE49-F238E27FC236}">
                <a16:creationId xmlns:a16="http://schemas.microsoft.com/office/drawing/2014/main" id="{B81BB2A0-1186-4AEF-81BD-5A8F64DBCEE2}"/>
              </a:ext>
            </a:extLst>
          </p:cNvPr>
          <p:cNvSpPr txBox="1">
            <a:spLocks noChangeArrowheads="1"/>
          </p:cNvSpPr>
          <p:nvPr/>
        </p:nvSpPr>
        <p:spPr bwMode="auto">
          <a:xfrm>
            <a:off x="144463" y="92393"/>
            <a:ext cx="853122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3200" b="1" dirty="0">
                <a:solidFill>
                  <a:srgbClr val="000000"/>
                </a:solidFill>
                <a:latin typeface="黑体" panose="02010609060101010101" pitchFamily="49" charset="-122"/>
                <a:ea typeface="黑体" panose="02010609060101010101" pitchFamily="49" charset="-122"/>
              </a:rPr>
              <a:t>仿生智能材料</a:t>
            </a:r>
          </a:p>
        </p:txBody>
      </p:sp>
      <p:pic>
        <p:nvPicPr>
          <p:cNvPr id="9" name="图片 2">
            <a:extLst>
              <a:ext uri="{FF2B5EF4-FFF2-40B4-BE49-F238E27FC236}">
                <a16:creationId xmlns:a16="http://schemas.microsoft.com/office/drawing/2014/main" id="{0AF3DCDF-856C-4364-8830-E679DDC68D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131" y="1017016"/>
            <a:ext cx="7993063" cy="5145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4054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6</a:t>
            </a:fld>
            <a:endParaRPr lang="zh-CN" altLang="en-US"/>
          </a:p>
        </p:txBody>
      </p:sp>
      <p:sp>
        <p:nvSpPr>
          <p:cNvPr id="10" name="TextBox 5">
            <a:extLst>
              <a:ext uri="{FF2B5EF4-FFF2-40B4-BE49-F238E27FC236}">
                <a16:creationId xmlns:a16="http://schemas.microsoft.com/office/drawing/2014/main" id="{B81BB2A0-1186-4AEF-81BD-5A8F64DBCEE2}"/>
              </a:ext>
            </a:extLst>
          </p:cNvPr>
          <p:cNvSpPr txBox="1">
            <a:spLocks noChangeArrowheads="1"/>
          </p:cNvSpPr>
          <p:nvPr/>
        </p:nvSpPr>
        <p:spPr bwMode="auto">
          <a:xfrm>
            <a:off x="144463" y="92393"/>
            <a:ext cx="853122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3200" b="1" dirty="0">
                <a:solidFill>
                  <a:srgbClr val="000000"/>
                </a:solidFill>
                <a:latin typeface="黑体" panose="02010609060101010101" pitchFamily="49" charset="-122"/>
                <a:ea typeface="黑体" panose="02010609060101010101" pitchFamily="49" charset="-122"/>
              </a:rPr>
              <a:t>仿生智能材料</a:t>
            </a:r>
          </a:p>
        </p:txBody>
      </p:sp>
      <p:pic>
        <p:nvPicPr>
          <p:cNvPr id="3" name="图片 2">
            <a:extLst>
              <a:ext uri="{FF2B5EF4-FFF2-40B4-BE49-F238E27FC236}">
                <a16:creationId xmlns:a16="http://schemas.microsoft.com/office/drawing/2014/main" id="{5E80C0A3-039A-48E1-B255-6BC0B70825F2}"/>
              </a:ext>
            </a:extLst>
          </p:cNvPr>
          <p:cNvPicPr>
            <a:picLocks noChangeAspect="1"/>
          </p:cNvPicPr>
          <p:nvPr/>
        </p:nvPicPr>
        <p:blipFill>
          <a:blip r:embed="rId2"/>
          <a:stretch>
            <a:fillRect/>
          </a:stretch>
        </p:blipFill>
        <p:spPr>
          <a:xfrm>
            <a:off x="0" y="887670"/>
            <a:ext cx="6663925" cy="1647367"/>
          </a:xfrm>
          <a:prstGeom prst="rect">
            <a:avLst/>
          </a:prstGeom>
        </p:spPr>
      </p:pic>
      <p:sp>
        <p:nvSpPr>
          <p:cNvPr id="11" name="文本框 4">
            <a:extLst>
              <a:ext uri="{FF2B5EF4-FFF2-40B4-BE49-F238E27FC236}">
                <a16:creationId xmlns:a16="http://schemas.microsoft.com/office/drawing/2014/main" id="{9E21DE29-0512-4AA2-929F-F2987568C09C}"/>
              </a:ext>
            </a:extLst>
          </p:cNvPr>
          <p:cNvSpPr txBox="1">
            <a:spLocks noChangeArrowheads="1"/>
          </p:cNvSpPr>
          <p:nvPr/>
        </p:nvSpPr>
        <p:spPr bwMode="auto">
          <a:xfrm>
            <a:off x="234197" y="3178091"/>
            <a:ext cx="8675605" cy="2792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ClrTx/>
              <a:buFontTx/>
              <a:buNone/>
            </a:pPr>
            <a:r>
              <a:rPr lang="zh-CN" altLang="en-US" sz="1800"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自然界中的蜘蛛丝具有强大的机械性能，它表现出</a:t>
            </a:r>
            <a:r>
              <a:rPr lang="zh-CN" altLang="en-US" sz="2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极高的抗拉强度</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（高达</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1.4GPa</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a:t>
            </a:r>
            <a:r>
              <a:rPr lang="zh-CN" altLang="en-US" sz="2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与高等级合金钢相当</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0.45-2GPa</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），可以达到高强度合成纤维</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芳纶纤维，如凯夫拉纤维的一半（</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3 </a:t>
            </a:r>
            <a:r>
              <a:rPr lang="en-US" altLang="zh-CN" sz="2400" dirty="0" err="1">
                <a:latin typeface="Times New Roman" panose="02020603050405020304" pitchFamily="18" charset="0"/>
                <a:ea typeface="楷体" panose="02010609060101010101" pitchFamily="49" charset="-122"/>
                <a:cs typeface="Times New Roman" panose="02020603050405020304" pitchFamily="18" charset="0"/>
              </a:rPr>
              <a:t>GPa</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）。但是，通常情况下金属丝或凯夫拉纤维几乎不可伸长，而</a:t>
            </a:r>
            <a:r>
              <a:rPr lang="zh-CN" altLang="en-US" sz="2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蜘蛛丝可伸长到约</a:t>
            </a:r>
            <a:r>
              <a:rPr lang="en-US" altLang="zh-CN" sz="2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40%</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，在高湿度环境下可伸长</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5</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倍。</a:t>
            </a:r>
          </a:p>
        </p:txBody>
      </p:sp>
      <p:pic>
        <p:nvPicPr>
          <p:cNvPr id="12" name="图片 11">
            <a:extLst>
              <a:ext uri="{FF2B5EF4-FFF2-40B4-BE49-F238E27FC236}">
                <a16:creationId xmlns:a16="http://schemas.microsoft.com/office/drawing/2014/main" id="{2E73D6A1-6095-4AB7-8F45-B2F5E461883E}"/>
              </a:ext>
            </a:extLst>
          </p:cNvPr>
          <p:cNvPicPr>
            <a:picLocks noChangeAspect="1"/>
          </p:cNvPicPr>
          <p:nvPr/>
        </p:nvPicPr>
        <p:blipFill>
          <a:blip r:embed="rId3"/>
          <a:stretch>
            <a:fillRect/>
          </a:stretch>
        </p:blipFill>
        <p:spPr>
          <a:xfrm>
            <a:off x="6648299" y="858031"/>
            <a:ext cx="2495701" cy="1677006"/>
          </a:xfrm>
          <a:prstGeom prst="rect">
            <a:avLst/>
          </a:prstGeom>
        </p:spPr>
      </p:pic>
    </p:spTree>
    <p:extLst>
      <p:ext uri="{BB962C8B-B14F-4D97-AF65-F5344CB8AC3E}">
        <p14:creationId xmlns:p14="http://schemas.microsoft.com/office/powerpoint/2010/main" val="17943304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65">
            <a:extLst>
              <a:ext uri="{FF2B5EF4-FFF2-40B4-BE49-F238E27FC236}">
                <a16:creationId xmlns:a16="http://schemas.microsoft.com/office/drawing/2014/main" id="{7904533F-A2F7-4B0F-870F-27E511C4DCAC}"/>
              </a:ext>
            </a:extLst>
          </p:cNvPr>
          <p:cNvGrpSpPr>
            <a:grpSpLocks/>
          </p:cNvGrpSpPr>
          <p:nvPr/>
        </p:nvGrpSpPr>
        <p:grpSpPr bwMode="auto">
          <a:xfrm>
            <a:off x="41275" y="695897"/>
            <a:ext cx="9102725" cy="0"/>
            <a:chOff x="40944" y="1173707"/>
            <a:chExt cx="9103056" cy="0"/>
          </a:xfrm>
        </p:grpSpPr>
        <p:cxnSp>
          <p:nvCxnSpPr>
            <p:cNvPr id="5" name="直接连接符 4">
              <a:extLst>
                <a:ext uri="{FF2B5EF4-FFF2-40B4-BE49-F238E27FC236}">
                  <a16:creationId xmlns:a16="http://schemas.microsoft.com/office/drawing/2014/main" id="{B528C04F-3027-425A-A44B-B81E18190917}"/>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B36AA7AA-2A88-4197-92E2-44A73CDE602F}"/>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8" name="灯片编号占位符 7">
            <a:extLst>
              <a:ext uri="{FF2B5EF4-FFF2-40B4-BE49-F238E27FC236}">
                <a16:creationId xmlns:a16="http://schemas.microsoft.com/office/drawing/2014/main" id="{2012E72F-9790-412F-87C9-6D735B1CCB91}"/>
              </a:ext>
            </a:extLst>
          </p:cNvPr>
          <p:cNvSpPr>
            <a:spLocks noGrp="1"/>
          </p:cNvSpPr>
          <p:nvPr>
            <p:ph type="sldNum" sz="quarter" idx="12"/>
          </p:nvPr>
        </p:nvSpPr>
        <p:spPr/>
        <p:txBody>
          <a:bodyPr/>
          <a:lstStyle/>
          <a:p>
            <a:fld id="{BBC2FF01-D777-4C71-9C84-F2B3332F6256}" type="slidenum">
              <a:rPr lang="zh-CN" altLang="en-US" smtClean="0"/>
              <a:t>7</a:t>
            </a:fld>
            <a:endParaRPr lang="zh-CN" altLang="en-US"/>
          </a:p>
        </p:txBody>
      </p:sp>
      <p:sp>
        <p:nvSpPr>
          <p:cNvPr id="10" name="TextBox 5">
            <a:extLst>
              <a:ext uri="{FF2B5EF4-FFF2-40B4-BE49-F238E27FC236}">
                <a16:creationId xmlns:a16="http://schemas.microsoft.com/office/drawing/2014/main" id="{B81BB2A0-1186-4AEF-81BD-5A8F64DBCEE2}"/>
              </a:ext>
            </a:extLst>
          </p:cNvPr>
          <p:cNvSpPr txBox="1">
            <a:spLocks noChangeArrowheads="1"/>
          </p:cNvSpPr>
          <p:nvPr/>
        </p:nvSpPr>
        <p:spPr bwMode="auto">
          <a:xfrm>
            <a:off x="144463" y="92393"/>
            <a:ext cx="853122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3200" b="1" dirty="0">
                <a:solidFill>
                  <a:srgbClr val="000000"/>
                </a:solidFill>
                <a:latin typeface="黑体" panose="02010609060101010101" pitchFamily="49" charset="-122"/>
                <a:ea typeface="黑体" panose="02010609060101010101" pitchFamily="49" charset="-122"/>
              </a:rPr>
              <a:t>仿生智能材料</a:t>
            </a:r>
          </a:p>
        </p:txBody>
      </p:sp>
      <p:pic>
        <p:nvPicPr>
          <p:cNvPr id="3" name="图片 2">
            <a:extLst>
              <a:ext uri="{FF2B5EF4-FFF2-40B4-BE49-F238E27FC236}">
                <a16:creationId xmlns:a16="http://schemas.microsoft.com/office/drawing/2014/main" id="{5E80C0A3-039A-48E1-B255-6BC0B70825F2}"/>
              </a:ext>
            </a:extLst>
          </p:cNvPr>
          <p:cNvPicPr>
            <a:picLocks noChangeAspect="1"/>
          </p:cNvPicPr>
          <p:nvPr/>
        </p:nvPicPr>
        <p:blipFill>
          <a:blip r:embed="rId2"/>
          <a:stretch>
            <a:fillRect/>
          </a:stretch>
        </p:blipFill>
        <p:spPr>
          <a:xfrm>
            <a:off x="0" y="887670"/>
            <a:ext cx="6663925" cy="1647367"/>
          </a:xfrm>
          <a:prstGeom prst="rect">
            <a:avLst/>
          </a:prstGeom>
        </p:spPr>
      </p:pic>
      <p:sp>
        <p:nvSpPr>
          <p:cNvPr id="11" name="文本框 4">
            <a:extLst>
              <a:ext uri="{FF2B5EF4-FFF2-40B4-BE49-F238E27FC236}">
                <a16:creationId xmlns:a16="http://schemas.microsoft.com/office/drawing/2014/main" id="{9E21DE29-0512-4AA2-929F-F2987568C09C}"/>
              </a:ext>
            </a:extLst>
          </p:cNvPr>
          <p:cNvSpPr txBox="1">
            <a:spLocks noChangeArrowheads="1"/>
          </p:cNvSpPr>
          <p:nvPr/>
        </p:nvSpPr>
        <p:spPr bwMode="auto">
          <a:xfrm>
            <a:off x="234197" y="3178091"/>
            <a:ext cx="8675605" cy="2792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ClrTx/>
              <a:buFontTx/>
              <a:buNone/>
            </a:pPr>
            <a:r>
              <a:rPr lang="zh-CN" altLang="en-US" sz="1800"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自然界中的蜘蛛丝具有强大的机械性能，它表现出</a:t>
            </a:r>
            <a:r>
              <a:rPr lang="zh-CN" altLang="en-US" sz="2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极高的抗拉强度</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（高达</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1.4GPa</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a:t>
            </a:r>
            <a:r>
              <a:rPr lang="zh-CN" altLang="en-US" sz="2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与高等级合金钢相当</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0.45-2GPa</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），可以达到高强度合成纤维</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芳纶纤维，如凯夫拉纤维的一半（</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3 </a:t>
            </a:r>
            <a:r>
              <a:rPr lang="en-US" altLang="zh-CN" sz="2400" dirty="0" err="1">
                <a:latin typeface="Times New Roman" panose="02020603050405020304" pitchFamily="18" charset="0"/>
                <a:ea typeface="楷体" panose="02010609060101010101" pitchFamily="49" charset="-122"/>
                <a:cs typeface="Times New Roman" panose="02020603050405020304" pitchFamily="18" charset="0"/>
              </a:rPr>
              <a:t>GPa</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）。但是，通常情况下金属丝或凯夫拉纤维几乎不可伸长，而</a:t>
            </a:r>
            <a:r>
              <a:rPr lang="zh-CN" altLang="en-US" sz="2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蜘蛛丝可伸长到约</a:t>
            </a:r>
            <a:r>
              <a:rPr lang="en-US" altLang="zh-CN" sz="24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40%</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，在高湿度环境下可伸长</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5</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倍。</a:t>
            </a:r>
          </a:p>
        </p:txBody>
      </p:sp>
      <p:pic>
        <p:nvPicPr>
          <p:cNvPr id="12" name="图片 11">
            <a:extLst>
              <a:ext uri="{FF2B5EF4-FFF2-40B4-BE49-F238E27FC236}">
                <a16:creationId xmlns:a16="http://schemas.microsoft.com/office/drawing/2014/main" id="{2E73D6A1-6095-4AB7-8F45-B2F5E461883E}"/>
              </a:ext>
            </a:extLst>
          </p:cNvPr>
          <p:cNvPicPr>
            <a:picLocks noChangeAspect="1"/>
          </p:cNvPicPr>
          <p:nvPr/>
        </p:nvPicPr>
        <p:blipFill>
          <a:blip r:embed="rId3"/>
          <a:stretch>
            <a:fillRect/>
          </a:stretch>
        </p:blipFill>
        <p:spPr>
          <a:xfrm>
            <a:off x="6648299" y="858031"/>
            <a:ext cx="2495701" cy="1677006"/>
          </a:xfrm>
          <a:prstGeom prst="rect">
            <a:avLst/>
          </a:prstGeom>
        </p:spPr>
      </p:pic>
    </p:spTree>
    <p:extLst>
      <p:ext uri="{BB962C8B-B14F-4D97-AF65-F5344CB8AC3E}">
        <p14:creationId xmlns:p14="http://schemas.microsoft.com/office/powerpoint/2010/main" val="331778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0" y="31008"/>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仿生智能材料</a:t>
            </a:r>
            <a:r>
              <a:rPr lang="en-US" altLang="zh-CN" sz="2673" b="1" dirty="0">
                <a:solidFill>
                  <a:srgbClr val="000000"/>
                </a:solidFill>
                <a:latin typeface="黑体" panose="02010609060101010101" pitchFamily="49" charset="-122"/>
                <a:ea typeface="黑体" panose="02010609060101010101" pitchFamily="49" charset="-122"/>
              </a:rPr>
              <a:t>—</a:t>
            </a:r>
            <a:r>
              <a:rPr lang="zh-CN" altLang="en-US" sz="2673" b="1" dirty="0">
                <a:solidFill>
                  <a:srgbClr val="000000"/>
                </a:solidFill>
                <a:latin typeface="黑体" panose="02010609060101010101" pitchFamily="49" charset="-122"/>
                <a:ea typeface="黑体" panose="02010609060101010101" pitchFamily="49" charset="-122"/>
              </a:rPr>
              <a:t>人造蛛丝</a:t>
            </a:r>
          </a:p>
        </p:txBody>
      </p:sp>
      <p:sp>
        <p:nvSpPr>
          <p:cNvPr id="128003" name="文本框 5">
            <a:extLst>
              <a:ext uri="{FF2B5EF4-FFF2-40B4-BE49-F238E27FC236}">
                <a16:creationId xmlns:a16="http://schemas.microsoft.com/office/drawing/2014/main" id="{8377C652-0426-48A3-AAB0-8021751D593D}"/>
              </a:ext>
            </a:extLst>
          </p:cNvPr>
          <p:cNvSpPr txBox="1">
            <a:spLocks noChangeArrowheads="1"/>
          </p:cNvSpPr>
          <p:nvPr/>
        </p:nvSpPr>
        <p:spPr bwMode="auto">
          <a:xfrm>
            <a:off x="401876" y="3588429"/>
            <a:ext cx="8519369" cy="168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ClrTx/>
              <a:buFontTx/>
              <a:buNone/>
            </a:pPr>
            <a:r>
              <a:rPr lang="zh-CN" altLang="en-US" sz="2005"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使用“人造蜘蛛丝”制成的“球拍”，在金属重物快速下坠时，缓慢拉伸，实现了很好的缓冲。同时，在湿度增加的条件下，“球网”又缓慢恢复原状。</a:t>
            </a:r>
          </a:p>
        </p:txBody>
      </p:sp>
      <p:sp>
        <p:nvSpPr>
          <p:cNvPr id="128004" name="文本框 8">
            <a:extLst>
              <a:ext uri="{FF2B5EF4-FFF2-40B4-BE49-F238E27FC236}">
                <a16:creationId xmlns:a16="http://schemas.microsoft.com/office/drawing/2014/main" id="{62943FB8-A812-448E-97A1-E716DD850983}"/>
              </a:ext>
            </a:extLst>
          </p:cNvPr>
          <p:cNvSpPr txBox="1">
            <a:spLocks noChangeArrowheads="1"/>
          </p:cNvSpPr>
          <p:nvPr/>
        </p:nvSpPr>
        <p:spPr bwMode="auto">
          <a:xfrm>
            <a:off x="963529" y="5527487"/>
            <a:ext cx="6675982" cy="323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zh-CN" sz="1504" dirty="0"/>
              <a:t>https://haokan.baidu.com/v?pd=wisenatural&amp;vid=32890768333787337</a:t>
            </a:r>
            <a:endParaRPr lang="zh-CN" altLang="en-US" sz="1504" dirty="0"/>
          </a:p>
        </p:txBody>
      </p:sp>
      <p:sp>
        <p:nvSpPr>
          <p:cNvPr id="128005" name="文本框 3">
            <a:extLst>
              <a:ext uri="{FF2B5EF4-FFF2-40B4-BE49-F238E27FC236}">
                <a16:creationId xmlns:a16="http://schemas.microsoft.com/office/drawing/2014/main" id="{0CCB620B-072E-4717-A3E3-6DF151F629FE}"/>
              </a:ext>
            </a:extLst>
          </p:cNvPr>
          <p:cNvSpPr txBox="1">
            <a:spLocks noChangeArrowheads="1"/>
          </p:cNvSpPr>
          <p:nvPr/>
        </p:nvSpPr>
        <p:spPr bwMode="auto">
          <a:xfrm>
            <a:off x="312315" y="857107"/>
            <a:ext cx="8519370" cy="2238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ClrTx/>
              <a:buFontTx/>
              <a:buNone/>
            </a:pPr>
            <a:r>
              <a:rPr lang="zh-CN" altLang="en-US" sz="1838"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新型超强韧“人造蜘蛛丝”（水凝胶纤维）</a:t>
            </a:r>
            <a:r>
              <a:rPr lang="zh-CN" altLang="en-US" sz="2400" dirty="0">
                <a:cs typeface="Times New Roman" panose="02020603050405020304" pitchFamily="18" charset="0"/>
              </a:rPr>
              <a:t>。</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水凝胶纤维由聚丙烯酸制成，聚丙烯酸具有核</a:t>
            </a:r>
            <a:r>
              <a:rPr lang="en-US" altLang="zh-CN" sz="2400" dirty="0">
                <a:latin typeface="Times New Roman" panose="02020603050405020304" pitchFamily="18" charset="0"/>
                <a:ea typeface="楷体" panose="02010609060101010101" pitchFamily="49" charset="-122"/>
                <a:cs typeface="Times New Roman" panose="02020603050405020304" pitchFamily="18" charset="0"/>
              </a:rPr>
              <a:t>--</a:t>
            </a:r>
            <a:r>
              <a:rPr lang="zh-CN" altLang="en-US" sz="2400" dirty="0">
                <a:latin typeface="Times New Roman" panose="02020603050405020304" pitchFamily="18" charset="0"/>
                <a:ea typeface="楷体" panose="02010609060101010101" pitchFamily="49" charset="-122"/>
                <a:cs typeface="Times New Roman" panose="02020603050405020304" pitchFamily="18" charset="0"/>
              </a:rPr>
              <a:t>鞘结构，通过掺杂二价离子并加捻，获得一定的捻度，极大地增加了其强度。强度高、慢回弹、可重复伸缩，未来或将用于高空缓降等多领域。</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823847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0" y="31008"/>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仿生智能材料</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9" name="文本框 2">
            <a:extLst>
              <a:ext uri="{FF2B5EF4-FFF2-40B4-BE49-F238E27FC236}">
                <a16:creationId xmlns:a16="http://schemas.microsoft.com/office/drawing/2014/main" id="{B5EA8D14-5F1A-445A-ADB5-72E508725011}"/>
              </a:ext>
            </a:extLst>
          </p:cNvPr>
          <p:cNvSpPr txBox="1">
            <a:spLocks noChangeArrowheads="1"/>
          </p:cNvSpPr>
          <p:nvPr/>
        </p:nvSpPr>
        <p:spPr bwMode="auto">
          <a:xfrm>
            <a:off x="412274" y="857123"/>
            <a:ext cx="8477726" cy="5599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ClrTx/>
              <a:buFontTx/>
              <a:buNone/>
            </a:pPr>
            <a:r>
              <a:rPr lang="zh-CN" altLang="en-US" sz="2200" dirty="0">
                <a:solidFill>
                  <a:srgbClr val="333333"/>
                </a:solidFill>
                <a:latin typeface="FangSong" panose="02010609060101010101" pitchFamily="49" charset="-122"/>
                <a:ea typeface="FangSong" panose="02010609060101010101" pitchFamily="49" charset="-122"/>
              </a:rPr>
              <a:t>    烫发一直是时尚的重要元素之一。如古代埃及，是把头发缠卷在圆木棒上，涂上湿泥，晒干后就成卷发了，后来水烫、火烫、电烫及冷烫技术相继出现。其中，冷烫技术是一直到现在美发厅都普遍使用的一种烫发方式。如果能有一种新型烫发技术，可以感知环境湿度变化智能调控发型。</a:t>
            </a:r>
            <a:endParaRPr lang="en-US" altLang="zh-CN" sz="2200" dirty="0">
              <a:solidFill>
                <a:srgbClr val="333333"/>
              </a:solidFill>
              <a:latin typeface="FangSong" panose="02010609060101010101" pitchFamily="49" charset="-122"/>
              <a:ea typeface="FangSong" panose="02010609060101010101" pitchFamily="49" charset="-122"/>
            </a:endParaRPr>
          </a:p>
          <a:p>
            <a:pPr algn="just">
              <a:lnSpc>
                <a:spcPct val="150000"/>
              </a:lnSpc>
              <a:spcBef>
                <a:spcPct val="0"/>
              </a:spcBef>
              <a:buClrTx/>
              <a:buFontTx/>
              <a:buNone/>
            </a:pPr>
            <a:r>
              <a:rPr lang="zh-CN" altLang="en-US" sz="2200" b="1" dirty="0">
                <a:solidFill>
                  <a:srgbClr val="333333"/>
                </a:solidFill>
                <a:latin typeface="FangSong" panose="02010609060101010101" pitchFamily="49" charset="-122"/>
                <a:ea typeface="FangSong" panose="02010609060101010101" pitchFamily="49" charset="-122"/>
              </a:rPr>
              <a:t>   南开大学化学学院刘遵峰教授团队研发出一种“</a:t>
            </a:r>
            <a:r>
              <a:rPr lang="zh-CN" altLang="en-US" sz="2200" b="1" dirty="0">
                <a:solidFill>
                  <a:srgbClr val="FF0000"/>
                </a:solidFill>
                <a:latin typeface="FangSong" panose="02010609060101010101" pitchFamily="49" charset="-122"/>
                <a:ea typeface="FangSong" panose="02010609060101010101" pitchFamily="49" charset="-122"/>
              </a:rPr>
              <a:t>智能烫发新技术</a:t>
            </a:r>
            <a:r>
              <a:rPr lang="zh-CN" altLang="en-US" sz="2200" b="1" dirty="0">
                <a:solidFill>
                  <a:srgbClr val="333333"/>
                </a:solidFill>
                <a:latin typeface="FangSong" panose="02010609060101010101" pitchFamily="49" charset="-122"/>
                <a:ea typeface="FangSong" panose="02010609060101010101" pitchFamily="49" charset="-122"/>
              </a:rPr>
              <a:t>”，利用</a:t>
            </a:r>
            <a:r>
              <a:rPr lang="zh-CN" altLang="en-US" sz="2200" b="1" dirty="0">
                <a:solidFill>
                  <a:srgbClr val="FF0000"/>
                </a:solidFill>
                <a:latin typeface="FangSong" panose="02010609060101010101" pitchFamily="49" charset="-122"/>
                <a:ea typeface="FangSong" panose="02010609060101010101" pitchFamily="49" charset="-122"/>
              </a:rPr>
              <a:t>加捻和冷烫</a:t>
            </a:r>
            <a:r>
              <a:rPr lang="zh-CN" altLang="en-US" sz="2200" b="1" dirty="0">
                <a:solidFill>
                  <a:srgbClr val="333333"/>
                </a:solidFill>
                <a:latin typeface="FangSong" panose="02010609060101010101" pitchFamily="49" charset="-122"/>
                <a:ea typeface="FangSong" panose="02010609060101010101" pitchFamily="49" charset="-122"/>
              </a:rPr>
              <a:t>技术制备了可以自行固定的头发人工肌肉，可通过感知湿度实现自动伸缩，实现长发短发间的智能转换。</a:t>
            </a:r>
            <a:r>
              <a:rPr lang="zh-CN" altLang="en-US" sz="2200" dirty="0">
                <a:solidFill>
                  <a:srgbClr val="333333"/>
                </a:solidFill>
                <a:latin typeface="FangSong" panose="02010609060101010101" pitchFamily="49" charset="-122"/>
                <a:ea typeface="FangSong" panose="02010609060101010101" pitchFamily="49" charset="-122"/>
              </a:rPr>
              <a:t>该“智能的烫发技术”为含化学键的加捻纤维的定型提供了一种新的策略，在生物相容性智能材料、传感器和软体机器人研发领域中具有广阔的应用前景。</a:t>
            </a:r>
            <a:endParaRPr lang="zh-CN" altLang="en-US" sz="2200" dirty="0">
              <a:latin typeface="FangSong" panose="02010609060101010101" pitchFamily="49" charset="-122"/>
              <a:ea typeface="FangSong" panose="02010609060101010101" pitchFamily="49" charset="-122"/>
            </a:endParaRPr>
          </a:p>
        </p:txBody>
      </p:sp>
    </p:spTree>
    <p:extLst>
      <p:ext uri="{BB962C8B-B14F-4D97-AF65-F5344CB8AC3E}">
        <p14:creationId xmlns:p14="http://schemas.microsoft.com/office/powerpoint/2010/main" val="3174095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0" y="31008"/>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仿生智能材料</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9" name="文本框 2">
            <a:extLst>
              <a:ext uri="{FF2B5EF4-FFF2-40B4-BE49-F238E27FC236}">
                <a16:creationId xmlns:a16="http://schemas.microsoft.com/office/drawing/2014/main" id="{EACC8DE8-280F-42D9-8B61-2DFF70AB469D}"/>
              </a:ext>
            </a:extLst>
          </p:cNvPr>
          <p:cNvSpPr txBox="1">
            <a:spLocks noChangeArrowheads="1"/>
          </p:cNvSpPr>
          <p:nvPr/>
        </p:nvSpPr>
        <p:spPr bwMode="auto">
          <a:xfrm>
            <a:off x="48895" y="775653"/>
            <a:ext cx="9046210" cy="2997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20000"/>
              </a:lnSpc>
              <a:spcBef>
                <a:spcPct val="0"/>
              </a:spcBef>
              <a:buClrTx/>
              <a:buFontTx/>
              <a:buNone/>
            </a:pPr>
            <a:r>
              <a:rPr lang="zh-CN" altLang="en-US" sz="2000" dirty="0">
                <a:latin typeface="黑体" panose="02010609060101010101" pitchFamily="49" charset="-122"/>
                <a:ea typeface="黑体" panose="02010609060101010101" pitchFamily="49" charset="-122"/>
              </a:rPr>
              <a:t>   </a:t>
            </a:r>
            <a:r>
              <a:rPr lang="zh-CN" altLang="en-US" sz="2000" dirty="0">
                <a:latin typeface="楷体" panose="02010609060101010101" pitchFamily="49" charset="-122"/>
                <a:ea typeface="楷体" panose="02010609060101010101" pitchFamily="49" charset="-122"/>
              </a:rPr>
              <a:t>头发是一种由丰富角蛋白组成的天然生物材料，具有高拉伸强度、高隔热性、完全的生物降解性以及容易获得等优点。由于头发中</a:t>
            </a:r>
            <a:r>
              <a:rPr lang="en-US" altLang="zh-CN" sz="2000" dirty="0">
                <a:latin typeface="楷体" panose="02010609060101010101" pitchFamily="49" charset="-122"/>
                <a:ea typeface="楷体" panose="02010609060101010101" pitchFamily="49" charset="-122"/>
              </a:rPr>
              <a:t>α-</a:t>
            </a:r>
            <a:r>
              <a:rPr lang="zh-CN" altLang="en-US" sz="2000" dirty="0">
                <a:latin typeface="楷体" panose="02010609060101010101" pitchFamily="49" charset="-122"/>
                <a:ea typeface="楷体" panose="02010609060101010101" pitchFamily="49" charset="-122"/>
              </a:rPr>
              <a:t>角蛋白对水具有高灵敏响应性，因此头发适合制备自固定的人工肌肉。</a:t>
            </a:r>
            <a:endParaRPr lang="en-US" altLang="zh-CN" sz="2000" dirty="0">
              <a:latin typeface="楷体" panose="02010609060101010101" pitchFamily="49" charset="-122"/>
              <a:ea typeface="楷体" panose="02010609060101010101" pitchFamily="49" charset="-122"/>
            </a:endParaRPr>
          </a:p>
          <a:p>
            <a:pPr algn="just">
              <a:lnSpc>
                <a:spcPct val="120000"/>
              </a:lnSpc>
              <a:spcBef>
                <a:spcPct val="0"/>
              </a:spcBef>
              <a:buClrTx/>
              <a:buFontTx/>
              <a:buNone/>
            </a:pPr>
            <a:r>
              <a:rPr lang="en-US" altLang="zh-CN" sz="2000" dirty="0">
                <a:latin typeface="楷体" panose="02010609060101010101" pitchFamily="49" charset="-122"/>
                <a:ea typeface="楷体" panose="02010609060101010101" pitchFamily="49" charset="-122"/>
              </a:rPr>
              <a:t>   </a:t>
            </a:r>
            <a:r>
              <a:rPr lang="zh-CN" altLang="en-US" sz="2000" dirty="0">
                <a:latin typeface="楷体" panose="02010609060101010101" pitchFamily="49" charset="-122"/>
                <a:ea typeface="楷体" panose="02010609060101010101" pitchFamily="49" charset="-122"/>
              </a:rPr>
              <a:t>南开大学刘遵峰教授团队，探索利用</a:t>
            </a:r>
            <a:r>
              <a:rPr lang="zh-CN" altLang="en-US" sz="2000" b="1" dirty="0">
                <a:solidFill>
                  <a:srgbClr val="FF0000"/>
                </a:solidFill>
                <a:latin typeface="楷体" panose="02010609060101010101" pitchFamily="49" charset="-122"/>
                <a:ea typeface="楷体" panose="02010609060101010101" pitchFamily="49" charset="-122"/>
              </a:rPr>
              <a:t>头发中二硫键和氢键形成的交联网络</a:t>
            </a:r>
            <a:r>
              <a:rPr lang="zh-CN" altLang="en-US" sz="2000" dirty="0">
                <a:latin typeface="楷体" panose="02010609060101010101" pitchFamily="49" charset="-122"/>
                <a:ea typeface="楷体" panose="02010609060101010101" pitchFamily="49" charset="-122"/>
              </a:rPr>
              <a:t>，开发了一种“智能烫发新技术”，来实现</a:t>
            </a:r>
            <a:r>
              <a:rPr lang="zh-CN" altLang="en-US" sz="2000" b="1" dirty="0">
                <a:solidFill>
                  <a:srgbClr val="0070C0"/>
                </a:solidFill>
                <a:latin typeface="楷体" panose="02010609060101010101" pitchFamily="49" charset="-122"/>
                <a:ea typeface="楷体" panose="02010609060101010101" pitchFamily="49" charset="-122"/>
              </a:rPr>
              <a:t>湿度响应</a:t>
            </a:r>
            <a:r>
              <a:rPr lang="zh-CN" altLang="en-US" sz="2000" dirty="0">
                <a:latin typeface="楷体" panose="02010609060101010101" pitchFamily="49" charset="-122"/>
                <a:ea typeface="楷体" panose="02010609060101010101" pitchFamily="49" charset="-122"/>
              </a:rPr>
              <a:t>的头发人工肌肉的自固定。首先，将加捻后的头发纤维用</a:t>
            </a:r>
            <a:r>
              <a:rPr lang="zh-CN" altLang="en-US" sz="2000" b="1" dirty="0">
                <a:solidFill>
                  <a:srgbClr val="FF0000"/>
                </a:solidFill>
                <a:latin typeface="楷体" panose="02010609060101010101" pitchFamily="49" charset="-122"/>
                <a:ea typeface="楷体" panose="02010609060101010101" pitchFamily="49" charset="-122"/>
              </a:rPr>
              <a:t>硫代乙醇酸铵溶液还原</a:t>
            </a:r>
            <a:r>
              <a:rPr lang="zh-CN" altLang="en-US" sz="2000" dirty="0">
                <a:latin typeface="楷体" panose="02010609060101010101" pitchFamily="49" charset="-122"/>
                <a:ea typeface="楷体" panose="02010609060101010101" pitchFamily="49" charset="-122"/>
              </a:rPr>
              <a:t>，</a:t>
            </a:r>
            <a:r>
              <a:rPr lang="zh-CN" altLang="en-US" sz="2000" b="1" dirty="0">
                <a:solidFill>
                  <a:srgbClr val="FF0000"/>
                </a:solidFill>
                <a:latin typeface="楷体" panose="02010609060101010101" pitchFamily="49" charset="-122"/>
                <a:ea typeface="楷体" panose="02010609060101010101" pitchFamily="49" charset="-122"/>
              </a:rPr>
              <a:t>打开原来存在的</a:t>
            </a:r>
            <a:r>
              <a:rPr lang="en-US" altLang="zh-CN" sz="2000" b="1" dirty="0">
                <a:solidFill>
                  <a:srgbClr val="FF0000"/>
                </a:solidFill>
                <a:latin typeface="楷体" panose="02010609060101010101" pitchFamily="49" charset="-122"/>
                <a:ea typeface="楷体" panose="02010609060101010101" pitchFamily="49" charset="-122"/>
              </a:rPr>
              <a:t>S-S</a:t>
            </a:r>
            <a:r>
              <a:rPr lang="zh-CN" altLang="en-US" sz="2000" b="1" dirty="0">
                <a:solidFill>
                  <a:srgbClr val="FF0000"/>
                </a:solidFill>
                <a:latin typeface="楷体" panose="02010609060101010101" pitchFamily="49" charset="-122"/>
                <a:ea typeface="楷体" panose="02010609060101010101" pitchFamily="49" charset="-122"/>
              </a:rPr>
              <a:t>键形成</a:t>
            </a:r>
            <a:r>
              <a:rPr lang="en-US" altLang="zh-CN" sz="2000" b="1" dirty="0">
                <a:solidFill>
                  <a:srgbClr val="FF0000"/>
                </a:solidFill>
                <a:latin typeface="楷体" panose="02010609060101010101" pitchFamily="49" charset="-122"/>
                <a:ea typeface="楷体" panose="02010609060101010101" pitchFamily="49" charset="-122"/>
              </a:rPr>
              <a:t>–SH</a:t>
            </a:r>
            <a:r>
              <a:rPr lang="zh-CN" altLang="en-US" sz="2000" b="1" dirty="0">
                <a:solidFill>
                  <a:srgbClr val="FF0000"/>
                </a:solidFill>
                <a:latin typeface="楷体" panose="02010609060101010101" pitchFamily="49" charset="-122"/>
                <a:ea typeface="楷体" panose="02010609060101010101" pitchFamily="49" charset="-122"/>
              </a:rPr>
              <a:t>键</a:t>
            </a:r>
            <a:r>
              <a:rPr lang="zh-CN" altLang="en-US" sz="2000" dirty="0">
                <a:latin typeface="楷体" panose="02010609060101010101" pitchFamily="49" charset="-122"/>
                <a:ea typeface="楷体" panose="02010609060101010101" pitchFamily="49" charset="-122"/>
              </a:rPr>
              <a:t>。然后，在</a:t>
            </a:r>
            <a:r>
              <a:rPr lang="zh-CN" altLang="en-US" sz="2000" b="1" dirty="0">
                <a:solidFill>
                  <a:srgbClr val="FF0000"/>
                </a:solidFill>
                <a:latin typeface="楷体" panose="02010609060101010101" pitchFamily="49" charset="-122"/>
                <a:ea typeface="楷体" panose="02010609060101010101" pitchFamily="49" charset="-122"/>
              </a:rPr>
              <a:t>月桂胺氧化物溶液中氧化</a:t>
            </a:r>
            <a:r>
              <a:rPr lang="en-US" altLang="zh-CN" sz="2000" b="1" dirty="0">
                <a:solidFill>
                  <a:srgbClr val="FF0000"/>
                </a:solidFill>
                <a:latin typeface="楷体" panose="02010609060101010101" pitchFamily="49" charset="-122"/>
                <a:ea typeface="楷体" panose="02010609060101010101" pitchFamily="49" charset="-122"/>
              </a:rPr>
              <a:t>S-S</a:t>
            </a:r>
            <a:r>
              <a:rPr lang="zh-CN" altLang="en-US" sz="2000" b="1" dirty="0">
                <a:solidFill>
                  <a:srgbClr val="FF0000"/>
                </a:solidFill>
                <a:latin typeface="楷体" panose="02010609060101010101" pitchFamily="49" charset="-122"/>
                <a:ea typeface="楷体" panose="02010609060101010101" pitchFamily="49" charset="-122"/>
              </a:rPr>
              <a:t>键</a:t>
            </a:r>
            <a:r>
              <a:rPr lang="zh-CN" altLang="en-US" sz="2000" dirty="0">
                <a:latin typeface="楷体" panose="02010609060101010101" pitchFamily="49" charset="-122"/>
                <a:ea typeface="楷体" panose="02010609060101010101" pitchFamily="49" charset="-122"/>
              </a:rPr>
              <a:t>重组形成新的交联网络，来保持头发纤维的捻度，实现“智能烫发新技术”的自固定。</a:t>
            </a:r>
          </a:p>
        </p:txBody>
      </p:sp>
      <p:pic>
        <p:nvPicPr>
          <p:cNvPr id="10" name="图片 4">
            <a:extLst>
              <a:ext uri="{FF2B5EF4-FFF2-40B4-BE49-F238E27FC236}">
                <a16:creationId xmlns:a16="http://schemas.microsoft.com/office/drawing/2014/main" id="{574C4153-80D9-43AC-B1F9-3217BDC3E9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0912" y="3723545"/>
            <a:ext cx="7242175" cy="3041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2944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41275" y="149394"/>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高分子分离膜</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pic>
        <p:nvPicPr>
          <p:cNvPr id="9" name="Picture 5" descr="01">
            <a:extLst>
              <a:ext uri="{FF2B5EF4-FFF2-40B4-BE49-F238E27FC236}">
                <a16:creationId xmlns:a16="http://schemas.microsoft.com/office/drawing/2014/main" id="{C79C5097-26CD-49EB-A9DA-5AFE3681FC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669131" y="1325880"/>
            <a:ext cx="7696200" cy="5100638"/>
          </a:xfrm>
          <a:prstGeom prst="rect">
            <a:avLst/>
          </a:prstGeom>
          <a:noFill/>
        </p:spPr>
      </p:pic>
    </p:spTree>
    <p:extLst>
      <p:ext uri="{BB962C8B-B14F-4D97-AF65-F5344CB8AC3E}">
        <p14:creationId xmlns:p14="http://schemas.microsoft.com/office/powerpoint/2010/main" val="1126440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41275" y="149394"/>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高分子分离膜</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0" name="文本框 9">
            <a:extLst>
              <a:ext uri="{FF2B5EF4-FFF2-40B4-BE49-F238E27FC236}">
                <a16:creationId xmlns:a16="http://schemas.microsoft.com/office/drawing/2014/main" id="{BFF9158A-D4CE-49BD-87CC-1D125E16F713}"/>
              </a:ext>
            </a:extLst>
          </p:cNvPr>
          <p:cNvSpPr txBox="1"/>
          <p:nvPr/>
        </p:nvSpPr>
        <p:spPr>
          <a:xfrm>
            <a:off x="317817" y="1317626"/>
            <a:ext cx="8508365" cy="4503477"/>
          </a:xfrm>
          <a:prstGeom prst="rect">
            <a:avLst/>
          </a:prstGeom>
          <a:noFill/>
        </p:spPr>
        <p:txBody>
          <a:bodyPr wrap="square" rtlCol="0">
            <a:spAutoFit/>
          </a:bodyPr>
          <a:lstStyle/>
          <a:p>
            <a:pPr algn="just">
              <a:lnSpc>
                <a:spcPct val="170000"/>
              </a:lnSpc>
            </a:pPr>
            <a:r>
              <a:rPr lang="zh-CN" altLang="en-US" sz="2800" b="1" i="0" dirty="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       </a:t>
            </a:r>
            <a:r>
              <a:rPr lang="zh-CN" altLang="en-US" sz="2800" b="1" i="0" dirty="0">
                <a:solidFill>
                  <a:srgbClr val="C00000"/>
                </a:solidFill>
                <a:effectLst/>
                <a:latin typeface="Times New Roman" panose="02020603050405020304" pitchFamily="18" charset="0"/>
                <a:ea typeface="楷体" panose="02010609060101010101" pitchFamily="49" charset="-122"/>
                <a:cs typeface="Times New Roman" panose="02020603050405020304" pitchFamily="18" charset="0"/>
              </a:rPr>
              <a:t>为什么要制备仿生膜？</a:t>
            </a:r>
            <a:endParaRPr lang="en-US" altLang="zh-CN" sz="2800" b="1" i="0" dirty="0">
              <a:solidFill>
                <a:srgbClr val="C00000"/>
              </a:solidFill>
              <a:effectLst/>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70000"/>
              </a:lnSpc>
            </a:pPr>
            <a:r>
              <a:rPr lang="en-US" altLang="zh-CN" sz="22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多孔膜材料在应用中仍然存在一定的问题：如反渗透膜在海水淡化中存在能耗高的问题；纳滤膜对一价和二价金属离子选择分离性低的问题；微滤膜在油水分离过程中抗污染性差等。</a:t>
            </a:r>
            <a:endParaRPr lang="en-US" altLang="zh-CN" sz="24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70000"/>
              </a:lnSpc>
            </a:pPr>
            <a:r>
              <a:rPr lang="en-US" altLang="zh-CN" sz="24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en-US" sz="24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rPr>
              <a:t>经长时间进化的生物膜：在特定环境下有独特的选择分离性、智能响应性和智能门控性等。如含有水通道蛋白的仿生多孔膜；光响应特性的智能响应性多孔膜。</a:t>
            </a:r>
            <a:endParaRPr lang="en-US" altLang="zh-CN" sz="2400" b="1" dirty="0">
              <a:solidFill>
                <a:srgbClr val="0070C0"/>
              </a:solidFill>
              <a:latin typeface="Times New Roman" panose="02020603050405020304" pitchFamily="18" charset="0"/>
              <a:ea typeface="楷体"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4839305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41275" y="149394"/>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仿生高分子分离膜</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pic>
        <p:nvPicPr>
          <p:cNvPr id="3" name="图片 2">
            <a:extLst>
              <a:ext uri="{FF2B5EF4-FFF2-40B4-BE49-F238E27FC236}">
                <a16:creationId xmlns:a16="http://schemas.microsoft.com/office/drawing/2014/main" id="{3E784F51-CE5A-4594-BFFC-26924E136EEB}"/>
              </a:ext>
            </a:extLst>
          </p:cNvPr>
          <p:cNvPicPr>
            <a:picLocks noChangeAspect="1"/>
          </p:cNvPicPr>
          <p:nvPr/>
        </p:nvPicPr>
        <p:blipFill>
          <a:blip r:embed="rId2"/>
          <a:stretch>
            <a:fillRect/>
          </a:stretch>
        </p:blipFill>
        <p:spPr>
          <a:xfrm>
            <a:off x="-55511" y="880760"/>
            <a:ext cx="9199511" cy="4286598"/>
          </a:xfrm>
          <a:prstGeom prst="rect">
            <a:avLst/>
          </a:prstGeom>
        </p:spPr>
      </p:pic>
      <p:pic>
        <p:nvPicPr>
          <p:cNvPr id="5" name="图片 4">
            <a:extLst>
              <a:ext uri="{FF2B5EF4-FFF2-40B4-BE49-F238E27FC236}">
                <a16:creationId xmlns:a16="http://schemas.microsoft.com/office/drawing/2014/main" id="{798DBDC7-5DB8-4A6C-995D-39B7C65E0323}"/>
              </a:ext>
            </a:extLst>
          </p:cNvPr>
          <p:cNvPicPr>
            <a:picLocks noChangeAspect="1"/>
          </p:cNvPicPr>
          <p:nvPr/>
        </p:nvPicPr>
        <p:blipFill>
          <a:blip r:embed="rId3"/>
          <a:stretch>
            <a:fillRect/>
          </a:stretch>
        </p:blipFill>
        <p:spPr>
          <a:xfrm>
            <a:off x="403954" y="5352220"/>
            <a:ext cx="8585697" cy="664527"/>
          </a:xfrm>
          <a:prstGeom prst="rect">
            <a:avLst/>
          </a:prstGeom>
        </p:spPr>
      </p:pic>
    </p:spTree>
    <p:extLst>
      <p:ext uri="{BB962C8B-B14F-4D97-AF65-F5344CB8AC3E}">
        <p14:creationId xmlns:p14="http://schemas.microsoft.com/office/powerpoint/2010/main" val="19581996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41275" y="149394"/>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仿生高分子分离膜</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pic>
        <p:nvPicPr>
          <p:cNvPr id="4" name="图片 3">
            <a:extLst>
              <a:ext uri="{FF2B5EF4-FFF2-40B4-BE49-F238E27FC236}">
                <a16:creationId xmlns:a16="http://schemas.microsoft.com/office/drawing/2014/main" id="{2D30059C-67DA-48D9-A27A-F07F3E7D5022}"/>
              </a:ext>
            </a:extLst>
          </p:cNvPr>
          <p:cNvPicPr>
            <a:picLocks noChangeAspect="1"/>
          </p:cNvPicPr>
          <p:nvPr/>
        </p:nvPicPr>
        <p:blipFill>
          <a:blip r:embed="rId2"/>
          <a:stretch>
            <a:fillRect/>
          </a:stretch>
        </p:blipFill>
        <p:spPr>
          <a:xfrm>
            <a:off x="1052979" y="738736"/>
            <a:ext cx="7083071" cy="5204863"/>
          </a:xfrm>
          <a:prstGeom prst="rect">
            <a:avLst/>
          </a:prstGeom>
        </p:spPr>
      </p:pic>
      <p:pic>
        <p:nvPicPr>
          <p:cNvPr id="13" name="图片 12">
            <a:extLst>
              <a:ext uri="{FF2B5EF4-FFF2-40B4-BE49-F238E27FC236}">
                <a16:creationId xmlns:a16="http://schemas.microsoft.com/office/drawing/2014/main" id="{2A96CCE4-C55A-484D-B764-A2DDD5FD5934}"/>
              </a:ext>
            </a:extLst>
          </p:cNvPr>
          <p:cNvPicPr>
            <a:picLocks noChangeAspect="1"/>
          </p:cNvPicPr>
          <p:nvPr/>
        </p:nvPicPr>
        <p:blipFill>
          <a:blip r:embed="rId3"/>
          <a:stretch>
            <a:fillRect/>
          </a:stretch>
        </p:blipFill>
        <p:spPr>
          <a:xfrm>
            <a:off x="1296988" y="1175924"/>
            <a:ext cx="6444986" cy="3227982"/>
          </a:xfrm>
          <a:prstGeom prst="rect">
            <a:avLst/>
          </a:prstGeom>
        </p:spPr>
      </p:pic>
      <p:sp>
        <p:nvSpPr>
          <p:cNvPr id="15" name="文本框 5">
            <a:extLst>
              <a:ext uri="{FF2B5EF4-FFF2-40B4-BE49-F238E27FC236}">
                <a16:creationId xmlns:a16="http://schemas.microsoft.com/office/drawing/2014/main" id="{8D074F8C-0A39-4F0F-9A4C-DC4F69C80A90}"/>
              </a:ext>
            </a:extLst>
          </p:cNvPr>
          <p:cNvSpPr txBox="1">
            <a:spLocks noChangeArrowheads="1"/>
          </p:cNvSpPr>
          <p:nvPr/>
        </p:nvSpPr>
        <p:spPr bwMode="auto">
          <a:xfrm>
            <a:off x="7428865" y="6162103"/>
            <a:ext cx="15513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zh-CN" sz="2000" dirty="0" err="1">
                <a:latin typeface="Times New Roman" panose="02020603050405020304" pitchFamily="18" charset="0"/>
              </a:rPr>
              <a:t>Angew</a:t>
            </a:r>
            <a:r>
              <a:rPr lang="en-US" altLang="zh-CN" sz="2000" dirty="0">
                <a:latin typeface="Times New Roman" panose="02020603050405020304" pitchFamily="18" charset="0"/>
              </a:rPr>
              <a:t>, 2018</a:t>
            </a:r>
            <a:endParaRPr lang="zh-CN" altLang="en-US" sz="2000" dirty="0">
              <a:latin typeface="Times New Roman" panose="02020603050405020304" pitchFamily="18" charset="0"/>
            </a:endParaRPr>
          </a:p>
        </p:txBody>
      </p:sp>
    </p:spTree>
    <p:extLst>
      <p:ext uri="{BB962C8B-B14F-4D97-AF65-F5344CB8AC3E}">
        <p14:creationId xmlns:p14="http://schemas.microsoft.com/office/powerpoint/2010/main" val="3923016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32" fill="hold" nodeType="clickEffect">
                                  <p:stCondLst>
                                    <p:cond delay="0"/>
                                  </p:stCondLst>
                                  <p:childTnLst>
                                    <p:animEffect transition="out" filter="diamond(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41275" y="149394"/>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高分子分离膜</a:t>
            </a:r>
            <a:r>
              <a:rPr lang="en-US" altLang="zh-CN" sz="2673" b="1" dirty="0">
                <a:solidFill>
                  <a:srgbClr val="000000"/>
                </a:solidFill>
                <a:latin typeface="黑体" panose="02010609060101010101" pitchFamily="49" charset="-122"/>
                <a:ea typeface="黑体" panose="02010609060101010101" pitchFamily="49" charset="-122"/>
              </a:rPr>
              <a:t>-</a:t>
            </a:r>
            <a:r>
              <a:rPr lang="zh-CN" altLang="en-US" sz="2673" b="1" dirty="0">
                <a:solidFill>
                  <a:srgbClr val="000000"/>
                </a:solidFill>
                <a:latin typeface="黑体" panose="02010609060101010101" pitchFamily="49" charset="-122"/>
                <a:ea typeface="黑体" panose="02010609060101010101" pitchFamily="49" charset="-122"/>
              </a:rPr>
              <a:t>仿生图灵结构</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pic>
        <p:nvPicPr>
          <p:cNvPr id="9" name="图片 6">
            <a:extLst>
              <a:ext uri="{FF2B5EF4-FFF2-40B4-BE49-F238E27FC236}">
                <a16:creationId xmlns:a16="http://schemas.microsoft.com/office/drawing/2014/main" id="{C41D85D7-85B9-4D08-AED6-E3F6AEB735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54" y="823595"/>
            <a:ext cx="2768599" cy="1891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文本框 9">
            <a:extLst>
              <a:ext uri="{FF2B5EF4-FFF2-40B4-BE49-F238E27FC236}">
                <a16:creationId xmlns:a16="http://schemas.microsoft.com/office/drawing/2014/main" id="{283112BE-B358-44E4-8DA2-6E197A183462}"/>
              </a:ext>
            </a:extLst>
          </p:cNvPr>
          <p:cNvSpPr txBox="1">
            <a:spLocks noChangeArrowheads="1"/>
          </p:cNvSpPr>
          <p:nvPr/>
        </p:nvSpPr>
        <p:spPr bwMode="auto">
          <a:xfrm>
            <a:off x="3604716" y="1026795"/>
            <a:ext cx="4875881" cy="3075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ClrTx/>
              <a:buFontTx/>
              <a:buNone/>
            </a:pPr>
            <a:r>
              <a:rPr lang="zh-CN" altLang="en-US" sz="2000" dirty="0">
                <a:latin typeface="Times New Roman" panose="02020603050405020304" pitchFamily="18" charset="0"/>
                <a:ea typeface="黑体" panose="02010609060101010101" pitchFamily="49" charset="-122"/>
                <a:cs typeface="Times New Roman" panose="02020603050405020304" pitchFamily="18" charset="0"/>
              </a:rPr>
              <a:t>       </a:t>
            </a:r>
            <a:r>
              <a:rPr lang="zh-CN" altLang="en-US" sz="2200" dirty="0">
                <a:latin typeface="Times New Roman" panose="02020603050405020304" pitchFamily="18" charset="0"/>
                <a:ea typeface="黑体" panose="02010609060101010101" pitchFamily="49" charset="-122"/>
                <a:cs typeface="Times New Roman" panose="02020603050405020304" pitchFamily="18" charset="0"/>
              </a:rPr>
              <a:t>图灵结构是在均匀状态下自然出现的图案，它们可以是条纹、斑点或螺旋。</a:t>
            </a:r>
            <a:r>
              <a:rPr lang="en-US" altLang="zh-CN" sz="2200" dirty="0">
                <a:latin typeface="Times New Roman" panose="02020603050405020304" pitchFamily="18" charset="0"/>
                <a:ea typeface="黑体" panose="02010609060101010101" pitchFamily="49" charset="-122"/>
                <a:cs typeface="Times New Roman" panose="02020603050405020304" pitchFamily="18" charset="0"/>
              </a:rPr>
              <a:t>1952</a:t>
            </a:r>
            <a:r>
              <a:rPr lang="zh-CN" altLang="en-US" sz="2200" dirty="0">
                <a:latin typeface="Times New Roman" panose="02020603050405020304" pitchFamily="18" charset="0"/>
                <a:ea typeface="黑体" panose="02010609060101010101" pitchFamily="49" charset="-122"/>
                <a:cs typeface="Times New Roman" panose="02020603050405020304" pitchFamily="18" charset="0"/>
              </a:rPr>
              <a:t>年，著名的英国计算机科学家图灵</a:t>
            </a:r>
            <a:r>
              <a:rPr lang="en-US" altLang="zh-CN" sz="2200" dirty="0">
                <a:latin typeface="Times New Roman" panose="02020603050405020304" pitchFamily="18" charset="0"/>
                <a:ea typeface="黑体" panose="02010609060101010101" pitchFamily="49" charset="-122"/>
                <a:cs typeface="Times New Roman" panose="02020603050405020304" pitchFamily="18" charset="0"/>
              </a:rPr>
              <a:t>(Alan Turing)</a:t>
            </a:r>
            <a:r>
              <a:rPr lang="zh-CN" altLang="en-US" sz="2200" dirty="0">
                <a:latin typeface="Times New Roman" panose="02020603050405020304" pitchFamily="18" charset="0"/>
                <a:ea typeface="黑体" panose="02010609060101010101" pitchFamily="49" charset="-122"/>
                <a:cs typeface="Times New Roman" panose="02020603050405020304" pitchFamily="18" charset="0"/>
              </a:rPr>
              <a:t>提出了一种图案的形成机制，并用数学推论出这些图案是由一种非常普遍的不稳定性所致。</a:t>
            </a:r>
          </a:p>
        </p:txBody>
      </p:sp>
      <p:sp>
        <p:nvSpPr>
          <p:cNvPr id="11" name="文本框 11">
            <a:extLst>
              <a:ext uri="{FF2B5EF4-FFF2-40B4-BE49-F238E27FC236}">
                <a16:creationId xmlns:a16="http://schemas.microsoft.com/office/drawing/2014/main" id="{66B85E03-6051-4044-9E34-CABEF2EFB8BF}"/>
              </a:ext>
            </a:extLst>
          </p:cNvPr>
          <p:cNvSpPr txBox="1">
            <a:spLocks noChangeArrowheads="1"/>
          </p:cNvSpPr>
          <p:nvPr/>
        </p:nvSpPr>
        <p:spPr bwMode="auto">
          <a:xfrm>
            <a:off x="461328" y="4986444"/>
            <a:ext cx="8395051" cy="1551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nSpc>
                <a:spcPct val="150000"/>
              </a:lnSpc>
              <a:spcBef>
                <a:spcPct val="0"/>
              </a:spcBef>
              <a:buClrTx/>
              <a:buFontTx/>
              <a:buNone/>
            </a:pPr>
            <a:r>
              <a:rPr lang="zh-CN" altLang="en-US" sz="2200" dirty="0">
                <a:latin typeface="Times New Roman" panose="02020603050405020304" pitchFamily="18" charset="0"/>
                <a:ea typeface="黑体" panose="02010609060101010101" pitchFamily="49" charset="-122"/>
                <a:cs typeface="Times New Roman" panose="02020603050405020304" pitchFamily="18" charset="0"/>
              </a:rPr>
              <a:t>     在化学体系中构建图灵结构难度很大，这主要是因为在大部分化学系统中，物质的扩散系数差异性小，不满足图灵结构形成的要求，即激活剂的扩散速度要比抑制剂小许多。</a:t>
            </a:r>
          </a:p>
        </p:txBody>
      </p:sp>
      <p:pic>
        <p:nvPicPr>
          <p:cNvPr id="3" name="图片 2">
            <a:extLst>
              <a:ext uri="{FF2B5EF4-FFF2-40B4-BE49-F238E27FC236}">
                <a16:creationId xmlns:a16="http://schemas.microsoft.com/office/drawing/2014/main" id="{A2EB3D5C-AF1C-48AD-BF4D-38C0A7ED2972}"/>
              </a:ext>
            </a:extLst>
          </p:cNvPr>
          <p:cNvPicPr>
            <a:picLocks noChangeAspect="1"/>
          </p:cNvPicPr>
          <p:nvPr/>
        </p:nvPicPr>
        <p:blipFill>
          <a:blip r:embed="rId3"/>
          <a:stretch>
            <a:fillRect/>
          </a:stretch>
        </p:blipFill>
        <p:spPr>
          <a:xfrm>
            <a:off x="457450" y="2838699"/>
            <a:ext cx="2451803" cy="2104905"/>
          </a:xfrm>
          <a:prstGeom prst="rect">
            <a:avLst/>
          </a:prstGeom>
        </p:spPr>
      </p:pic>
    </p:spTree>
    <p:extLst>
      <p:ext uri="{BB962C8B-B14F-4D97-AF65-F5344CB8AC3E}">
        <p14:creationId xmlns:p14="http://schemas.microsoft.com/office/powerpoint/2010/main" val="23974356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41275" y="149394"/>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高分子分离膜</a:t>
            </a:r>
            <a:r>
              <a:rPr lang="en-US" altLang="zh-CN" sz="2673" b="1" dirty="0">
                <a:solidFill>
                  <a:srgbClr val="000000"/>
                </a:solidFill>
                <a:latin typeface="黑体" panose="02010609060101010101" pitchFamily="49" charset="-122"/>
                <a:ea typeface="黑体" panose="02010609060101010101" pitchFamily="49" charset="-122"/>
              </a:rPr>
              <a:t>-</a:t>
            </a:r>
            <a:r>
              <a:rPr lang="zh-CN" altLang="en-US" sz="2673" b="1" dirty="0">
                <a:solidFill>
                  <a:srgbClr val="000000"/>
                </a:solidFill>
                <a:latin typeface="黑体" panose="02010609060101010101" pitchFamily="49" charset="-122"/>
                <a:ea typeface="黑体" panose="02010609060101010101" pitchFamily="49" charset="-122"/>
              </a:rPr>
              <a:t>仿生图灵结构</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9" name="文本框 7">
            <a:extLst>
              <a:ext uri="{FF2B5EF4-FFF2-40B4-BE49-F238E27FC236}">
                <a16:creationId xmlns:a16="http://schemas.microsoft.com/office/drawing/2014/main" id="{D2DBBC15-925B-47D5-AD83-76F8D7E4816A}"/>
              </a:ext>
            </a:extLst>
          </p:cNvPr>
          <p:cNvSpPr txBox="1">
            <a:spLocks noChangeArrowheads="1"/>
          </p:cNvSpPr>
          <p:nvPr/>
        </p:nvSpPr>
        <p:spPr bwMode="auto">
          <a:xfrm>
            <a:off x="157480" y="1261712"/>
            <a:ext cx="8829040" cy="4598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ClrTx/>
              <a:buFontTx/>
              <a:buNone/>
            </a:pPr>
            <a:r>
              <a:rPr lang="zh-CN" altLang="en-US" sz="2200" dirty="0">
                <a:latin typeface="Times New Roman" panose="02020603050405020304" pitchFamily="18" charset="0"/>
                <a:ea typeface="楷体" panose="02010609060101010101" pitchFamily="49" charset="-122"/>
                <a:cs typeface="Times New Roman" panose="02020603050405020304" pitchFamily="18" charset="0"/>
              </a:rPr>
              <a:t>        生物学细胞能够通过一个被称为</a:t>
            </a:r>
            <a:r>
              <a:rPr lang="zh-CN" altLang="en-US"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细胞间反应扩散（</a:t>
            </a:r>
            <a:r>
              <a:rPr lang="en-US" altLang="zh-CN"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intercellular reaction-diffusion</a:t>
            </a:r>
            <a:r>
              <a:rPr lang="zh-CN" altLang="en-US" sz="2200" b="1" dirty="0">
                <a:solidFill>
                  <a:srgbClr val="FF0000"/>
                </a:solidFill>
                <a:latin typeface="Times New Roman" panose="02020603050405020304" pitchFamily="18" charset="0"/>
                <a:ea typeface="楷体" panose="02010609060101010101" pitchFamily="49" charset="-122"/>
                <a:cs typeface="Times New Roman" panose="02020603050405020304" pitchFamily="18" charset="0"/>
              </a:rPr>
              <a:t>）的过程</a:t>
            </a:r>
            <a:r>
              <a:rPr lang="zh-CN" altLang="en-US" sz="2200" dirty="0">
                <a:latin typeface="Times New Roman" panose="02020603050405020304" pitchFamily="18" charset="0"/>
                <a:ea typeface="楷体" panose="02010609060101010101" pitchFamily="49" charset="-122"/>
                <a:cs typeface="Times New Roman" panose="02020603050405020304" pitchFamily="18" charset="0"/>
              </a:rPr>
              <a:t>，发生分化、改变形状并形成特定的细胞模式。</a:t>
            </a:r>
            <a:endParaRPr lang="en-US" altLang="zh-CN" sz="2200" dirty="0">
              <a:latin typeface="Times New Roman" panose="02020603050405020304" pitchFamily="18" charset="0"/>
              <a:ea typeface="楷体" panose="02010609060101010101" pitchFamily="49" charset="-122"/>
              <a:cs typeface="Times New Roman" panose="02020603050405020304" pitchFamily="18" charset="0"/>
            </a:endParaRPr>
          </a:p>
          <a:p>
            <a:pPr algn="just">
              <a:lnSpc>
                <a:spcPct val="150000"/>
              </a:lnSpc>
              <a:spcBef>
                <a:spcPct val="0"/>
              </a:spcBef>
              <a:buClrTx/>
              <a:buFontTx/>
              <a:buNone/>
            </a:pPr>
            <a:r>
              <a:rPr lang="en-US" altLang="zh-CN" sz="2200" dirty="0">
                <a:latin typeface="Times New Roman" panose="02020603050405020304" pitchFamily="18" charset="0"/>
                <a:ea typeface="楷体" panose="02010609060101010101" pitchFamily="49" charset="-122"/>
                <a:cs typeface="Times New Roman" panose="02020603050405020304" pitchFamily="18" charset="0"/>
              </a:rPr>
              <a:t>        </a:t>
            </a:r>
            <a:r>
              <a:rPr lang="zh-CN" altLang="en-US" sz="2200" dirty="0">
                <a:latin typeface="Times New Roman" panose="02020603050405020304" pitchFamily="18" charset="0"/>
                <a:ea typeface="楷体" panose="02010609060101010101" pitchFamily="49" charset="-122"/>
                <a:cs typeface="Times New Roman" panose="02020603050405020304" pitchFamily="18" charset="0"/>
              </a:rPr>
              <a:t>在此机制中，两种主要的反应物（或细胞）将相互作用，发生化学反应并在空间中发生扩散。其中一种促进反应的发生被称为“</a:t>
            </a:r>
            <a:r>
              <a:rPr lang="zh-CN" altLang="en-US" sz="2200" b="1" dirty="0">
                <a:solidFill>
                  <a:srgbClr val="009900"/>
                </a:solidFill>
                <a:latin typeface="Times New Roman" panose="02020603050405020304" pitchFamily="18" charset="0"/>
                <a:ea typeface="楷体" panose="02010609060101010101" pitchFamily="49" charset="-122"/>
                <a:cs typeface="Times New Roman" panose="02020603050405020304" pitchFamily="18" charset="0"/>
              </a:rPr>
              <a:t>激活因子</a:t>
            </a:r>
            <a:r>
              <a:rPr lang="zh-CN" altLang="en-US" sz="22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dirty="0">
                <a:latin typeface="Times New Roman" panose="02020603050405020304" pitchFamily="18" charset="0"/>
                <a:ea typeface="楷体" panose="02010609060101010101" pitchFamily="49" charset="-122"/>
                <a:cs typeface="Times New Roman" panose="02020603050405020304" pitchFamily="18" charset="0"/>
              </a:rPr>
              <a:t>activator</a:t>
            </a:r>
            <a:r>
              <a:rPr lang="zh-CN" altLang="en-US" sz="2200" dirty="0">
                <a:latin typeface="Times New Roman" panose="02020603050405020304" pitchFamily="18" charset="0"/>
                <a:ea typeface="楷体" panose="02010609060101010101" pitchFamily="49" charset="-122"/>
                <a:cs typeface="Times New Roman" panose="02020603050405020304" pitchFamily="18" charset="0"/>
              </a:rPr>
              <a:t>），另一种抑制反应的进行被称为“</a:t>
            </a:r>
            <a:r>
              <a:rPr lang="zh-CN" altLang="en-US" sz="2200" b="1" dirty="0">
                <a:solidFill>
                  <a:srgbClr val="009900"/>
                </a:solidFill>
                <a:latin typeface="Times New Roman" panose="02020603050405020304" pitchFamily="18" charset="0"/>
                <a:ea typeface="楷体" panose="02010609060101010101" pitchFamily="49" charset="-122"/>
                <a:cs typeface="Times New Roman" panose="02020603050405020304" pitchFamily="18" charset="0"/>
              </a:rPr>
              <a:t>抑制因子</a:t>
            </a:r>
            <a:r>
              <a:rPr lang="zh-CN" altLang="en-US" sz="2200" dirty="0">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dirty="0">
                <a:latin typeface="Times New Roman" panose="02020603050405020304" pitchFamily="18" charset="0"/>
                <a:ea typeface="楷体" panose="02010609060101010101" pitchFamily="49" charset="-122"/>
                <a:cs typeface="Times New Roman" panose="02020603050405020304" pitchFamily="18" charset="0"/>
              </a:rPr>
              <a:t>inhibitor</a:t>
            </a:r>
            <a:r>
              <a:rPr lang="zh-CN" altLang="en-US" sz="2200" dirty="0">
                <a:latin typeface="Times New Roman" panose="02020603050405020304" pitchFamily="18" charset="0"/>
                <a:ea typeface="楷体" panose="02010609060101010101" pitchFamily="49" charset="-122"/>
                <a:cs typeface="Times New Roman" panose="02020603050405020304" pitchFamily="18" charset="0"/>
              </a:rPr>
              <a:t>）。两者相遇后一边反应一边扩散，在均匀的情况下，这个系统会呈现出均相体系特征，不会产生图案；但两者扩散存在差异达到一定程度时，会导致系统失稳，最终形成周期性的复杂图案。</a:t>
            </a:r>
          </a:p>
        </p:txBody>
      </p:sp>
    </p:spTree>
    <p:extLst>
      <p:ext uri="{BB962C8B-B14F-4D97-AF65-F5344CB8AC3E}">
        <p14:creationId xmlns:p14="http://schemas.microsoft.com/office/powerpoint/2010/main" val="11259195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41275" y="149394"/>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zh-CN" altLang="en-US" sz="2673"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高分子分离膜</a:t>
            </a:r>
            <a:r>
              <a:rPr kumimoji="0" lang="en-US" altLang="zh-CN" sz="2673"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zh-CN" altLang="en-US" sz="2673"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仿生图灵结构</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1" name="文本框 5">
            <a:extLst>
              <a:ext uri="{FF2B5EF4-FFF2-40B4-BE49-F238E27FC236}">
                <a16:creationId xmlns:a16="http://schemas.microsoft.com/office/drawing/2014/main" id="{A63F42D8-4D59-4974-B32C-307599386499}"/>
              </a:ext>
            </a:extLst>
          </p:cNvPr>
          <p:cNvSpPr txBox="1">
            <a:spLocks noChangeArrowheads="1"/>
          </p:cNvSpPr>
          <p:nvPr/>
        </p:nvSpPr>
        <p:spPr bwMode="auto">
          <a:xfrm>
            <a:off x="4958076" y="1259216"/>
            <a:ext cx="3860800" cy="5110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just" defTabSz="457200" rtl="0" eaLnBrk="1" fontAlgn="auto" latinLnBrk="0" hangingPunct="1">
              <a:lnSpc>
                <a:spcPct val="150000"/>
              </a:lnSpc>
              <a:spcBef>
                <a:spcPct val="0"/>
              </a:spcBef>
              <a:spcAft>
                <a:spcPts val="0"/>
              </a:spcAft>
              <a:buClrTx/>
              <a:buSzTx/>
              <a:buFontTx/>
              <a:buNone/>
              <a:tabLst/>
              <a:defRPr/>
            </a:pPr>
            <a:r>
              <a:rPr kumimoji="0" lang="zh-CN" altLang="en-US" sz="20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     界面聚合制备超薄分离膜技术从上世纪</a:t>
            </a:r>
            <a:r>
              <a:rPr kumimoji="0" lang="en-US" altLang="zh-CN" sz="20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80</a:t>
            </a:r>
            <a:r>
              <a:rPr kumimoji="0" lang="zh-CN" altLang="en-US" sz="20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年代问世沿用至今，但同是界面聚合制备的纳滤膜和反渗透膜虽然制备工艺和反应机理完全一致，两者的表面结构却有很大差异：纳滤膜表面光滑，而反渗透膜表面呈峰谷结构，较为粗糙。张林团队对这个被“忽视”的问题进行深入研究。他们发现界面聚合过程属于典型的“反应</a:t>
            </a:r>
            <a:r>
              <a:rPr kumimoji="0" lang="en-US" altLang="zh-CN" sz="20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a:t>
            </a:r>
            <a:r>
              <a:rPr kumimoji="0" lang="zh-CN" altLang="en-US" sz="2000" b="0"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rPr>
              <a:t>扩散”体系。</a:t>
            </a:r>
          </a:p>
        </p:txBody>
      </p:sp>
      <p:sp>
        <p:nvSpPr>
          <p:cNvPr id="12" name="矩形 4">
            <a:extLst>
              <a:ext uri="{FF2B5EF4-FFF2-40B4-BE49-F238E27FC236}">
                <a16:creationId xmlns:a16="http://schemas.microsoft.com/office/drawing/2014/main" id="{C522B371-ED80-4454-A85B-A5BB111DB02D}"/>
              </a:ext>
            </a:extLst>
          </p:cNvPr>
          <p:cNvSpPr>
            <a:spLocks noChangeArrowheads="1"/>
          </p:cNvSpPr>
          <p:nvPr/>
        </p:nvSpPr>
        <p:spPr bwMode="auto">
          <a:xfrm>
            <a:off x="511810" y="859106"/>
            <a:ext cx="597526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altLang="zh-CN" sz="20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mn-cs"/>
              </a:rPr>
              <a:t>Turing-type structures in interfacial polymerization</a:t>
            </a:r>
            <a:endParaRPr kumimoji="0" lang="zh-CN" altLang="en-US" sz="2000" b="1"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mn-cs"/>
            </a:endParaRPr>
          </a:p>
        </p:txBody>
      </p:sp>
      <p:sp>
        <p:nvSpPr>
          <p:cNvPr id="13" name="文本框 5">
            <a:extLst>
              <a:ext uri="{FF2B5EF4-FFF2-40B4-BE49-F238E27FC236}">
                <a16:creationId xmlns:a16="http://schemas.microsoft.com/office/drawing/2014/main" id="{DAF7C4F4-DF15-41BC-A7B7-F605FB0598E9}"/>
              </a:ext>
            </a:extLst>
          </p:cNvPr>
          <p:cNvSpPr txBox="1">
            <a:spLocks noChangeArrowheads="1"/>
          </p:cNvSpPr>
          <p:nvPr/>
        </p:nvSpPr>
        <p:spPr bwMode="auto">
          <a:xfrm>
            <a:off x="6991985" y="6476951"/>
            <a:ext cx="1622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altLang="zh-CN" sz="2000" b="0"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mn-cs"/>
              </a:rPr>
              <a:t>Science, 2018</a:t>
            </a:r>
            <a:endParaRPr kumimoji="0" lang="zh-CN"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等线" panose="02010600030101010101" pitchFamily="2" charset="-122"/>
              <a:cs typeface="+mn-cs"/>
            </a:endParaRPr>
          </a:p>
        </p:txBody>
      </p:sp>
      <p:pic>
        <p:nvPicPr>
          <p:cNvPr id="3" name="图片 2">
            <a:extLst>
              <a:ext uri="{FF2B5EF4-FFF2-40B4-BE49-F238E27FC236}">
                <a16:creationId xmlns:a16="http://schemas.microsoft.com/office/drawing/2014/main" id="{5CF2BC72-3B37-4960-AE2A-25C094344B22}"/>
              </a:ext>
            </a:extLst>
          </p:cNvPr>
          <p:cNvPicPr>
            <a:picLocks noChangeAspect="1"/>
          </p:cNvPicPr>
          <p:nvPr/>
        </p:nvPicPr>
        <p:blipFill>
          <a:blip r:embed="rId2"/>
          <a:stretch>
            <a:fillRect/>
          </a:stretch>
        </p:blipFill>
        <p:spPr>
          <a:xfrm>
            <a:off x="-34887" y="1846826"/>
            <a:ext cx="4992963" cy="3241302"/>
          </a:xfrm>
          <a:prstGeom prst="rect">
            <a:avLst/>
          </a:prstGeom>
        </p:spPr>
      </p:pic>
    </p:spTree>
    <p:extLst>
      <p:ext uri="{BB962C8B-B14F-4D97-AF65-F5344CB8AC3E}">
        <p14:creationId xmlns:p14="http://schemas.microsoft.com/office/powerpoint/2010/main" val="11804302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FBB5D63C-F9D2-4E5C-91A5-DD1ADDA9BF53}"/>
              </a:ext>
            </a:extLst>
          </p:cNvPr>
          <p:cNvPicPr>
            <a:picLocks noChangeAspect="1"/>
          </p:cNvPicPr>
          <p:nvPr/>
        </p:nvPicPr>
        <p:blipFill>
          <a:blip r:embed="rId2"/>
          <a:stretch>
            <a:fillRect/>
          </a:stretch>
        </p:blipFill>
        <p:spPr>
          <a:xfrm>
            <a:off x="122555" y="1080581"/>
            <a:ext cx="5423179" cy="3568883"/>
          </a:xfrm>
          <a:prstGeom prst="rect">
            <a:avLst/>
          </a:prstGeom>
        </p:spPr>
      </p:pic>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41275" y="149394"/>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高分子分离膜</a:t>
            </a:r>
            <a:r>
              <a:rPr lang="en-US" altLang="zh-CN" sz="2673" b="1" dirty="0">
                <a:solidFill>
                  <a:srgbClr val="000000"/>
                </a:solidFill>
                <a:latin typeface="黑体" panose="02010609060101010101" pitchFamily="49" charset="-122"/>
                <a:ea typeface="黑体" panose="02010609060101010101" pitchFamily="49" charset="-122"/>
              </a:rPr>
              <a:t>-</a:t>
            </a:r>
            <a:r>
              <a:rPr lang="zh-CN" altLang="en-US" sz="2673" b="1" dirty="0">
                <a:solidFill>
                  <a:srgbClr val="000000"/>
                </a:solidFill>
                <a:latin typeface="黑体" panose="02010609060101010101" pitchFamily="49" charset="-122"/>
                <a:ea typeface="黑体" panose="02010609060101010101" pitchFamily="49" charset="-122"/>
              </a:rPr>
              <a:t>仿生图灵结构</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1" name="文本框 5">
            <a:extLst>
              <a:ext uri="{FF2B5EF4-FFF2-40B4-BE49-F238E27FC236}">
                <a16:creationId xmlns:a16="http://schemas.microsoft.com/office/drawing/2014/main" id="{A63F42D8-4D59-4974-B32C-307599386499}"/>
              </a:ext>
            </a:extLst>
          </p:cNvPr>
          <p:cNvSpPr txBox="1">
            <a:spLocks noChangeArrowheads="1"/>
          </p:cNvSpPr>
          <p:nvPr/>
        </p:nvSpPr>
        <p:spPr bwMode="auto">
          <a:xfrm>
            <a:off x="122555" y="4517103"/>
            <a:ext cx="5423179" cy="1521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ClrTx/>
              <a:buFontTx/>
              <a:buNone/>
            </a:pPr>
            <a:r>
              <a:rPr lang="zh-CN" altLang="en-US" sz="1600" b="1" dirty="0">
                <a:ea typeface="楷体" panose="02010609060101010101" pitchFamily="49" charset="-122"/>
                <a:cs typeface="Arial" panose="020B0604020202020204" pitchFamily="34" charset="0"/>
              </a:rPr>
              <a:t>图灵结构聚酰胺膜生成的示意图。左边是在水相反应物体系中加入聚乙烯醇，降低反应物扩散系数的界面聚合反应过程；右边是不同聚乙烯醇添加量生成的具有点状和条状图灵结构的聚酰胺膜扫描电镜图。</a:t>
            </a:r>
          </a:p>
        </p:txBody>
      </p:sp>
      <p:sp>
        <p:nvSpPr>
          <p:cNvPr id="12" name="矩形 4">
            <a:extLst>
              <a:ext uri="{FF2B5EF4-FFF2-40B4-BE49-F238E27FC236}">
                <a16:creationId xmlns:a16="http://schemas.microsoft.com/office/drawing/2014/main" id="{C522B371-ED80-4454-A85B-A5BB111DB02D}"/>
              </a:ext>
            </a:extLst>
          </p:cNvPr>
          <p:cNvSpPr>
            <a:spLocks noChangeArrowheads="1"/>
          </p:cNvSpPr>
          <p:nvPr/>
        </p:nvSpPr>
        <p:spPr bwMode="auto">
          <a:xfrm>
            <a:off x="288290" y="837686"/>
            <a:ext cx="597526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zh-CN" sz="2000" b="1" dirty="0">
                <a:latin typeface="Times New Roman" panose="02020603050405020304" pitchFamily="18" charset="0"/>
              </a:rPr>
              <a:t>Turing-type structures in interfacial polymerization</a:t>
            </a:r>
            <a:endParaRPr lang="zh-CN" altLang="en-US" sz="2000" b="1" dirty="0">
              <a:latin typeface="Times New Roman" panose="02020603050405020304" pitchFamily="18" charset="0"/>
            </a:endParaRPr>
          </a:p>
        </p:txBody>
      </p:sp>
      <p:sp>
        <p:nvSpPr>
          <p:cNvPr id="13" name="文本框 5">
            <a:extLst>
              <a:ext uri="{FF2B5EF4-FFF2-40B4-BE49-F238E27FC236}">
                <a16:creationId xmlns:a16="http://schemas.microsoft.com/office/drawing/2014/main" id="{DAF7C4F4-DF15-41BC-A7B7-F605FB0598E9}"/>
              </a:ext>
            </a:extLst>
          </p:cNvPr>
          <p:cNvSpPr txBox="1">
            <a:spLocks noChangeArrowheads="1"/>
          </p:cNvSpPr>
          <p:nvPr/>
        </p:nvSpPr>
        <p:spPr bwMode="auto">
          <a:xfrm>
            <a:off x="6991985" y="6476951"/>
            <a:ext cx="1622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zh-CN" sz="2000" dirty="0">
                <a:latin typeface="Times New Roman" panose="02020603050405020304" pitchFamily="18" charset="0"/>
              </a:rPr>
              <a:t>Science, 2018</a:t>
            </a:r>
            <a:endParaRPr lang="zh-CN" altLang="en-US" sz="2000" dirty="0">
              <a:latin typeface="Times New Roman" panose="02020603050405020304" pitchFamily="18" charset="0"/>
            </a:endParaRPr>
          </a:p>
        </p:txBody>
      </p:sp>
      <p:sp>
        <p:nvSpPr>
          <p:cNvPr id="14" name="文本框 5">
            <a:extLst>
              <a:ext uri="{FF2B5EF4-FFF2-40B4-BE49-F238E27FC236}">
                <a16:creationId xmlns:a16="http://schemas.microsoft.com/office/drawing/2014/main" id="{09139BAA-B776-49CE-BE7E-9E590604E7FB}"/>
              </a:ext>
            </a:extLst>
          </p:cNvPr>
          <p:cNvSpPr txBox="1">
            <a:spLocks noChangeArrowheads="1"/>
          </p:cNvSpPr>
          <p:nvPr/>
        </p:nvSpPr>
        <p:spPr bwMode="auto">
          <a:xfrm>
            <a:off x="5780265" y="1379584"/>
            <a:ext cx="3241180" cy="4649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lnSpc>
                <a:spcPct val="150000"/>
              </a:lnSpc>
              <a:spcBef>
                <a:spcPct val="0"/>
              </a:spcBef>
              <a:buClrTx/>
              <a:buFontTx/>
              <a:buNone/>
            </a:pPr>
            <a:r>
              <a:rPr lang="zh-CN" altLang="en-US" sz="2000" b="1" dirty="0">
                <a:ea typeface="楷体" panose="02010609060101010101" pitchFamily="49" charset="-122"/>
                <a:cs typeface="Arial" panose="020B0604020202020204" pitchFamily="34" charset="0"/>
              </a:rPr>
              <a:t>       尝试添加各种亲水大分子，使溶于水的反应物向油中扩散的速率降下来，并在水与油的接触面上，与油中的反应物发生反应形成具有周期性变化的图灵结构的新型纳滤膜。最终发现</a:t>
            </a:r>
            <a:r>
              <a:rPr lang="zh-CN" altLang="en-US" sz="2000" b="1" dirty="0">
                <a:solidFill>
                  <a:srgbClr val="00B050"/>
                </a:solidFill>
                <a:ea typeface="楷体" panose="02010609060101010101" pitchFamily="49" charset="-122"/>
                <a:cs typeface="Arial" panose="020B0604020202020204" pitchFamily="34" charset="0"/>
              </a:rPr>
              <a:t>聚乙烯醇作为抑制反应物扩散的亲水大分子的效果最好</a:t>
            </a:r>
            <a:r>
              <a:rPr lang="zh-CN" altLang="en-US" sz="2000" b="1" dirty="0">
                <a:ea typeface="楷体" panose="02010609060101010101" pitchFamily="49" charset="-122"/>
                <a:cs typeface="Arial" panose="020B0604020202020204" pitchFamily="34" charset="0"/>
              </a:rPr>
              <a:t>。</a:t>
            </a:r>
          </a:p>
        </p:txBody>
      </p:sp>
    </p:spTree>
    <p:extLst>
      <p:ext uri="{BB962C8B-B14F-4D97-AF65-F5344CB8AC3E}">
        <p14:creationId xmlns:p14="http://schemas.microsoft.com/office/powerpoint/2010/main" val="9889503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41275" y="149394"/>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仿生分级多孔膜</a:t>
            </a:r>
            <a:r>
              <a:rPr lang="en-US" altLang="zh-CN" sz="2673" b="1" dirty="0">
                <a:solidFill>
                  <a:srgbClr val="000000"/>
                </a:solidFill>
                <a:latin typeface="黑体" panose="02010609060101010101" pitchFamily="49" charset="-122"/>
                <a:ea typeface="黑体" panose="02010609060101010101" pitchFamily="49" charset="-122"/>
              </a:rPr>
              <a:t>—</a:t>
            </a:r>
            <a:r>
              <a:rPr lang="zh-CN" altLang="en-US" sz="2673" b="1" dirty="0">
                <a:solidFill>
                  <a:srgbClr val="000000"/>
                </a:solidFill>
                <a:latin typeface="黑体" panose="02010609060101010101" pitchFamily="49" charset="-122"/>
                <a:ea typeface="黑体" panose="02010609060101010101" pitchFamily="49" charset="-122"/>
              </a:rPr>
              <a:t>海水提铀</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3" name="文本框 5">
            <a:extLst>
              <a:ext uri="{FF2B5EF4-FFF2-40B4-BE49-F238E27FC236}">
                <a16:creationId xmlns:a16="http://schemas.microsoft.com/office/drawing/2014/main" id="{DAF7C4F4-DF15-41BC-A7B7-F605FB0598E9}"/>
              </a:ext>
            </a:extLst>
          </p:cNvPr>
          <p:cNvSpPr txBox="1">
            <a:spLocks noChangeArrowheads="1"/>
          </p:cNvSpPr>
          <p:nvPr/>
        </p:nvSpPr>
        <p:spPr bwMode="auto">
          <a:xfrm>
            <a:off x="6859905" y="6389818"/>
            <a:ext cx="20217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zh-CN" sz="2000" dirty="0">
                <a:latin typeface="Times New Roman" panose="02020603050405020304" pitchFamily="18" charset="0"/>
              </a:rPr>
              <a:t>Nature Sus., 2021</a:t>
            </a:r>
            <a:endParaRPr lang="zh-CN" altLang="en-US" sz="2000" dirty="0">
              <a:latin typeface="Times New Roman" panose="02020603050405020304" pitchFamily="18" charset="0"/>
            </a:endParaRPr>
          </a:p>
        </p:txBody>
      </p:sp>
      <p:sp>
        <p:nvSpPr>
          <p:cNvPr id="14" name="文本框 13">
            <a:extLst>
              <a:ext uri="{FF2B5EF4-FFF2-40B4-BE49-F238E27FC236}">
                <a16:creationId xmlns:a16="http://schemas.microsoft.com/office/drawing/2014/main" id="{224C5936-A980-429F-ADDC-2C0094188E29}"/>
              </a:ext>
            </a:extLst>
          </p:cNvPr>
          <p:cNvSpPr txBox="1"/>
          <p:nvPr/>
        </p:nvSpPr>
        <p:spPr>
          <a:xfrm>
            <a:off x="161695" y="1192729"/>
            <a:ext cx="8719917" cy="4969374"/>
          </a:xfrm>
          <a:prstGeom prst="rect">
            <a:avLst/>
          </a:prstGeom>
          <a:noFill/>
        </p:spPr>
        <p:txBody>
          <a:bodyPr wrap="square">
            <a:spAutoFit/>
          </a:bodyPr>
          <a:lstStyle/>
          <a:p>
            <a:pPr algn="just">
              <a:lnSpc>
                <a:spcPct val="150000"/>
              </a:lnSpc>
            </a:pPr>
            <a:r>
              <a:rPr lang="zh-CN" altLang="en-US" sz="2400" b="0" i="0" dirty="0">
                <a:solidFill>
                  <a:srgbClr val="555555"/>
                </a:solidFill>
                <a:effectLst/>
                <a:latin typeface="楷体" panose="02010609060101010101" pitchFamily="49" charset="-122"/>
                <a:ea typeface="楷体" panose="02010609060101010101" pitchFamily="49" charset="-122"/>
              </a:rPr>
              <a:t>    核能作为清洁能源，是应对能源危机的重要手段之一。铀是核能发展必不可少的元素，而我国是一个贫铀国家，这使得铀资源的开发充满挑战。</a:t>
            </a:r>
          </a:p>
          <a:p>
            <a:pPr algn="just">
              <a:lnSpc>
                <a:spcPct val="150000"/>
              </a:lnSpc>
            </a:pPr>
            <a:r>
              <a:rPr lang="zh-CN" altLang="en-US" sz="2400" b="0" i="0" dirty="0">
                <a:solidFill>
                  <a:srgbClr val="555555"/>
                </a:solidFill>
                <a:effectLst/>
                <a:latin typeface="楷体" panose="02010609060101010101" pitchFamily="49" charset="-122"/>
                <a:ea typeface="楷体" panose="02010609060101010101" pitchFamily="49" charset="-122"/>
              </a:rPr>
              <a:t>　　 海水中铀的蕴藏量</a:t>
            </a:r>
            <a:r>
              <a:rPr lang="zh-CN" altLang="en-US" sz="2400" b="1" i="0" dirty="0">
                <a:solidFill>
                  <a:srgbClr val="FF0000"/>
                </a:solidFill>
                <a:effectLst/>
                <a:latin typeface="楷体" panose="02010609060101010101" pitchFamily="49" charset="-122"/>
                <a:ea typeface="楷体" panose="02010609060101010101" pitchFamily="49" charset="-122"/>
              </a:rPr>
              <a:t>超过了</a:t>
            </a:r>
            <a:r>
              <a:rPr lang="en-US" altLang="zh-CN" sz="2400" b="1" i="0" dirty="0">
                <a:solidFill>
                  <a:srgbClr val="FF0000"/>
                </a:solidFill>
                <a:effectLst/>
                <a:latin typeface="楷体" panose="02010609060101010101" pitchFamily="49" charset="-122"/>
                <a:ea typeface="楷体" panose="02010609060101010101" pitchFamily="49" charset="-122"/>
              </a:rPr>
              <a:t>40</a:t>
            </a:r>
            <a:r>
              <a:rPr lang="zh-CN" altLang="en-US" sz="2400" b="1" i="0" dirty="0">
                <a:solidFill>
                  <a:srgbClr val="FF0000"/>
                </a:solidFill>
                <a:effectLst/>
                <a:latin typeface="楷体" panose="02010609060101010101" pitchFamily="49" charset="-122"/>
                <a:ea typeface="楷体" panose="02010609060101010101" pitchFamily="49" charset="-122"/>
              </a:rPr>
              <a:t>亿吨</a:t>
            </a:r>
            <a:r>
              <a:rPr lang="zh-CN" altLang="en-US" sz="2400" b="0" i="0" dirty="0">
                <a:solidFill>
                  <a:srgbClr val="555555"/>
                </a:solidFill>
                <a:effectLst/>
                <a:latin typeface="楷体" panose="02010609060101010101" pitchFamily="49" charset="-122"/>
                <a:ea typeface="楷体" panose="02010609060101010101" pitchFamily="49" charset="-122"/>
              </a:rPr>
              <a:t>，相当于</a:t>
            </a:r>
            <a:r>
              <a:rPr lang="zh-CN" altLang="en-US" sz="2400" b="1" i="0" dirty="0">
                <a:solidFill>
                  <a:srgbClr val="FF0000"/>
                </a:solidFill>
                <a:effectLst/>
                <a:latin typeface="楷体" panose="02010609060101010101" pitchFamily="49" charset="-122"/>
                <a:ea typeface="楷体" panose="02010609060101010101" pitchFamily="49" charset="-122"/>
              </a:rPr>
              <a:t>陆地铀矿储量的一千倍</a:t>
            </a:r>
            <a:r>
              <a:rPr lang="zh-CN" altLang="en-US" sz="2400" b="0" i="0" dirty="0">
                <a:solidFill>
                  <a:srgbClr val="555555"/>
                </a:solidFill>
                <a:effectLst/>
                <a:latin typeface="楷体" panose="02010609060101010101" pitchFamily="49" charset="-122"/>
                <a:ea typeface="楷体" panose="02010609060101010101" pitchFamily="49" charset="-122"/>
              </a:rPr>
              <a:t>，从海水中有效提取铀将助力我国核工程领域长久发展。然而由于海水中的铀浓度相对较低，因此，开发出</a:t>
            </a:r>
            <a:r>
              <a:rPr lang="zh-CN" altLang="en-US" sz="2400" b="1" i="0" dirty="0">
                <a:solidFill>
                  <a:srgbClr val="FF0000"/>
                </a:solidFill>
                <a:effectLst/>
                <a:latin typeface="楷体" panose="02010609060101010101" pitchFamily="49" charset="-122"/>
                <a:ea typeface="楷体" panose="02010609060101010101" pitchFamily="49" charset="-122"/>
              </a:rPr>
              <a:t>选择性好、吸附容量高、可重复使用</a:t>
            </a:r>
            <a:r>
              <a:rPr lang="zh-CN" altLang="en-US" sz="2400" b="0" i="0" dirty="0">
                <a:solidFill>
                  <a:srgbClr val="555555"/>
                </a:solidFill>
                <a:effectLst/>
                <a:latin typeface="楷体" panose="02010609060101010101" pitchFamily="49" charset="-122"/>
                <a:ea typeface="楷体" panose="02010609060101010101" pitchFamily="49" charset="-122"/>
              </a:rPr>
              <a:t>的海水提铀吸附剂尤为重要，也是这一领域的重要挑战。</a:t>
            </a:r>
          </a:p>
          <a:p>
            <a:pPr marL="0" marR="0" lvl="0" indent="0" algn="just" defTabSz="457200" rtl="0" eaLnBrk="1" fontAlgn="auto" latinLnBrk="0" hangingPunct="1">
              <a:lnSpc>
                <a:spcPct val="150000"/>
              </a:lnSpc>
              <a:spcBef>
                <a:spcPts val="0"/>
              </a:spcBef>
              <a:spcAft>
                <a:spcPts val="0"/>
              </a:spcAft>
              <a:buClrTx/>
              <a:buSzTx/>
              <a:buFontTx/>
              <a:buNone/>
              <a:tabLst/>
              <a:defRPr/>
            </a:pPr>
            <a:endParaRPr kumimoji="0" lang="en-US" altLang="zh-CN" sz="2200" b="1" i="0" u="none" strike="noStrike" kern="1200" cap="none" spc="0" normalizeH="0" baseline="0" noProof="0" dirty="0">
              <a:ln>
                <a:noFill/>
              </a:ln>
              <a:solidFill>
                <a:prstClr val="black"/>
              </a:solidFill>
              <a:effectLst/>
              <a:uLnTx/>
              <a:uFillTx/>
              <a:latin typeface="Arial" panose="020B0604020202020204" pitchFamily="34" charset="0"/>
              <a:ea typeface="楷体" panose="02010609060101010101" pitchFamily="49" charset="-122"/>
              <a:cs typeface="Arial" panose="020B0604020202020204" pitchFamily="34" charset="0"/>
            </a:endParaRPr>
          </a:p>
        </p:txBody>
      </p:sp>
    </p:spTree>
    <p:extLst>
      <p:ext uri="{BB962C8B-B14F-4D97-AF65-F5344CB8AC3E}">
        <p14:creationId xmlns:p14="http://schemas.microsoft.com/office/powerpoint/2010/main" val="5570327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41275" y="149394"/>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仿生分级多孔膜</a:t>
            </a:r>
            <a:r>
              <a:rPr lang="en-US" altLang="zh-CN" sz="2673" b="1" dirty="0">
                <a:solidFill>
                  <a:srgbClr val="000000"/>
                </a:solidFill>
                <a:latin typeface="黑体" panose="02010609060101010101" pitchFamily="49" charset="-122"/>
                <a:ea typeface="黑体" panose="02010609060101010101" pitchFamily="49" charset="-122"/>
              </a:rPr>
              <a:t>—</a:t>
            </a:r>
            <a:r>
              <a:rPr lang="zh-CN" altLang="en-US" sz="2673" b="1" dirty="0">
                <a:solidFill>
                  <a:srgbClr val="000000"/>
                </a:solidFill>
                <a:latin typeface="黑体" panose="02010609060101010101" pitchFamily="49" charset="-122"/>
                <a:ea typeface="黑体" panose="02010609060101010101" pitchFamily="49" charset="-122"/>
              </a:rPr>
              <a:t>海水提铀</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3" name="文本框 5">
            <a:extLst>
              <a:ext uri="{FF2B5EF4-FFF2-40B4-BE49-F238E27FC236}">
                <a16:creationId xmlns:a16="http://schemas.microsoft.com/office/drawing/2014/main" id="{DAF7C4F4-DF15-41BC-A7B7-F605FB0598E9}"/>
              </a:ext>
            </a:extLst>
          </p:cNvPr>
          <p:cNvSpPr txBox="1">
            <a:spLocks noChangeArrowheads="1"/>
          </p:cNvSpPr>
          <p:nvPr/>
        </p:nvSpPr>
        <p:spPr bwMode="auto">
          <a:xfrm>
            <a:off x="6859905" y="6389818"/>
            <a:ext cx="20217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zh-CN" sz="2000" dirty="0">
                <a:latin typeface="Times New Roman" panose="02020603050405020304" pitchFamily="18" charset="0"/>
              </a:rPr>
              <a:t>Nature Sus., 2021</a:t>
            </a:r>
            <a:endParaRPr lang="zh-CN" altLang="en-US" sz="2000" dirty="0">
              <a:latin typeface="Times New Roman" panose="02020603050405020304" pitchFamily="18" charset="0"/>
            </a:endParaRPr>
          </a:p>
        </p:txBody>
      </p:sp>
      <p:pic>
        <p:nvPicPr>
          <p:cNvPr id="3" name="图片 2">
            <a:extLst>
              <a:ext uri="{FF2B5EF4-FFF2-40B4-BE49-F238E27FC236}">
                <a16:creationId xmlns:a16="http://schemas.microsoft.com/office/drawing/2014/main" id="{5D489FF4-0B41-44D0-8A8D-57E6237FCE19}"/>
              </a:ext>
            </a:extLst>
          </p:cNvPr>
          <p:cNvPicPr>
            <a:picLocks noChangeAspect="1"/>
          </p:cNvPicPr>
          <p:nvPr/>
        </p:nvPicPr>
        <p:blipFill>
          <a:blip r:embed="rId2"/>
          <a:stretch>
            <a:fillRect/>
          </a:stretch>
        </p:blipFill>
        <p:spPr>
          <a:xfrm>
            <a:off x="178618" y="965200"/>
            <a:ext cx="8365942" cy="5243387"/>
          </a:xfrm>
          <a:prstGeom prst="rect">
            <a:avLst/>
          </a:prstGeom>
        </p:spPr>
      </p:pic>
    </p:spTree>
    <p:extLst>
      <p:ext uri="{BB962C8B-B14F-4D97-AF65-F5344CB8AC3E}">
        <p14:creationId xmlns:p14="http://schemas.microsoft.com/office/powerpoint/2010/main" val="24275040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Box 5">
            <a:extLst>
              <a:ext uri="{FF2B5EF4-FFF2-40B4-BE49-F238E27FC236}">
                <a16:creationId xmlns:a16="http://schemas.microsoft.com/office/drawing/2014/main" id="{106F7979-4AB4-4AB1-96F7-18F1661E8E17}"/>
              </a:ext>
            </a:extLst>
          </p:cNvPr>
          <p:cNvSpPr txBox="1">
            <a:spLocks noChangeArrowheads="1"/>
          </p:cNvSpPr>
          <p:nvPr/>
        </p:nvSpPr>
        <p:spPr bwMode="auto">
          <a:xfrm>
            <a:off x="41275" y="149394"/>
            <a:ext cx="7126883" cy="503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ClrTx/>
              <a:buFontTx/>
              <a:buNone/>
            </a:pPr>
            <a:r>
              <a:rPr lang="zh-CN" altLang="en-US" sz="2673" b="1" dirty="0">
                <a:solidFill>
                  <a:srgbClr val="000000"/>
                </a:solidFill>
                <a:latin typeface="黑体" panose="02010609060101010101" pitchFamily="49" charset="-122"/>
                <a:ea typeface="黑体" panose="02010609060101010101" pitchFamily="49" charset="-122"/>
              </a:rPr>
              <a:t>总结</a:t>
            </a:r>
          </a:p>
        </p:txBody>
      </p:sp>
      <p:grpSp>
        <p:nvGrpSpPr>
          <p:cNvPr id="6" name="组合 65">
            <a:extLst>
              <a:ext uri="{FF2B5EF4-FFF2-40B4-BE49-F238E27FC236}">
                <a16:creationId xmlns:a16="http://schemas.microsoft.com/office/drawing/2014/main" id="{658C2EDA-7E54-4A28-AC84-D439A972754B}"/>
              </a:ext>
            </a:extLst>
          </p:cNvPr>
          <p:cNvGrpSpPr>
            <a:grpSpLocks/>
          </p:cNvGrpSpPr>
          <p:nvPr/>
        </p:nvGrpSpPr>
        <p:grpSpPr bwMode="auto">
          <a:xfrm>
            <a:off x="41275" y="695897"/>
            <a:ext cx="9102725" cy="0"/>
            <a:chOff x="40944" y="1173707"/>
            <a:chExt cx="9103056" cy="0"/>
          </a:xfrm>
        </p:grpSpPr>
        <p:cxnSp>
          <p:nvCxnSpPr>
            <p:cNvPr id="7" name="直接连接符 6">
              <a:extLst>
                <a:ext uri="{FF2B5EF4-FFF2-40B4-BE49-F238E27FC236}">
                  <a16:creationId xmlns:a16="http://schemas.microsoft.com/office/drawing/2014/main" id="{3D59319E-C149-47D8-B5E9-2A1D664BE2DD}"/>
                </a:ext>
              </a:extLst>
            </p:cNvPr>
            <p:cNvCxnSpPr/>
            <p:nvPr/>
          </p:nvCxnSpPr>
          <p:spPr>
            <a:xfrm>
              <a:off x="40944" y="1173707"/>
              <a:ext cx="1255759" cy="0"/>
            </a:xfrm>
            <a:prstGeom prst="line">
              <a:avLst/>
            </a:prstGeom>
            <a:ln w="38100">
              <a:solidFill>
                <a:srgbClr val="EF1611"/>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ECCBDDFA-8848-44C0-AD00-B6F3DDE8D8B4}"/>
                </a:ext>
              </a:extLst>
            </p:cNvPr>
            <p:cNvCxnSpPr/>
            <p:nvPr/>
          </p:nvCxnSpPr>
          <p:spPr>
            <a:xfrm>
              <a:off x="1350680" y="1173707"/>
              <a:ext cx="7793320" cy="0"/>
            </a:xfrm>
            <a:prstGeom prst="line">
              <a:avLst/>
            </a:prstGeom>
            <a:ln w="38100">
              <a:solidFill>
                <a:srgbClr val="2718EE"/>
              </a:solidFill>
            </a:ln>
          </p:spPr>
          <p:style>
            <a:lnRef idx="1">
              <a:schemeClr val="accent1"/>
            </a:lnRef>
            <a:fillRef idx="0">
              <a:schemeClr val="accent1"/>
            </a:fillRef>
            <a:effectRef idx="0">
              <a:schemeClr val="accent1"/>
            </a:effectRef>
            <a:fontRef idx="minor">
              <a:schemeClr val="tx1"/>
            </a:fontRef>
          </p:style>
        </p:cxnSp>
      </p:grpSp>
      <p:sp>
        <p:nvSpPr>
          <p:cNvPr id="13" name="文本框 5">
            <a:extLst>
              <a:ext uri="{FF2B5EF4-FFF2-40B4-BE49-F238E27FC236}">
                <a16:creationId xmlns:a16="http://schemas.microsoft.com/office/drawing/2014/main" id="{DAF7C4F4-DF15-41BC-A7B7-F605FB0598E9}"/>
              </a:ext>
            </a:extLst>
          </p:cNvPr>
          <p:cNvSpPr txBox="1">
            <a:spLocks noChangeArrowheads="1"/>
          </p:cNvSpPr>
          <p:nvPr/>
        </p:nvSpPr>
        <p:spPr bwMode="auto">
          <a:xfrm>
            <a:off x="6859905" y="6389818"/>
            <a:ext cx="20217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Font typeface="Wingdings" panose="05000000000000000000" pitchFamily="2" charset="2"/>
              <a:buChar char="v"/>
              <a:defRPr sz="28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600">
                <a:solidFill>
                  <a:schemeClr val="tx1"/>
                </a:solidFill>
                <a:latin typeface="Arial" panose="020B0604020202020204" pitchFamily="34" charset="0"/>
              </a:defRPr>
            </a:lvl2pPr>
            <a:lvl3pPr marL="1143000" indent="-228600">
              <a:spcBef>
                <a:spcPct val="20000"/>
              </a:spcBef>
              <a:buClr>
                <a:schemeClr val="accent2"/>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r>
              <a:rPr lang="en-US" altLang="zh-CN" sz="2000" dirty="0">
                <a:latin typeface="Times New Roman" panose="02020603050405020304" pitchFamily="18" charset="0"/>
              </a:rPr>
              <a:t>Nature Sus., 2021</a:t>
            </a:r>
            <a:endParaRPr lang="zh-CN" altLang="en-US" sz="2000" dirty="0">
              <a:latin typeface="Times New Roman" panose="02020603050405020304" pitchFamily="18" charset="0"/>
            </a:endParaRPr>
          </a:p>
        </p:txBody>
      </p:sp>
      <p:sp>
        <p:nvSpPr>
          <p:cNvPr id="9" name="Text Box 4">
            <a:extLst>
              <a:ext uri="{FF2B5EF4-FFF2-40B4-BE49-F238E27FC236}">
                <a16:creationId xmlns:a16="http://schemas.microsoft.com/office/drawing/2014/main" id="{E8122835-ED1F-4FD1-84F3-E4EBE4AE3736}"/>
              </a:ext>
            </a:extLst>
          </p:cNvPr>
          <p:cNvSpPr>
            <a:spLocks noChangeArrowheads="1"/>
          </p:cNvSpPr>
          <p:nvPr/>
        </p:nvSpPr>
        <p:spPr bwMode="auto">
          <a:xfrm>
            <a:off x="161925" y="1125538"/>
            <a:ext cx="882015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50000"/>
              </a:spcBef>
              <a:buFont typeface="Wingdings" panose="05000000000000000000" pitchFamily="2" charset="2"/>
              <a:buChar char="Ø"/>
            </a:pPr>
            <a:r>
              <a:rPr lang="zh-CN" altLang="en-US"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膜材料特点与膜制备方法</a:t>
            </a:r>
            <a:endParaRPr lang="en-US" altLang="zh-CN"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endParaRPr>
          </a:p>
          <a:p>
            <a:pPr eaLnBrk="1" hangingPunct="1">
              <a:spcBef>
                <a:spcPct val="50000"/>
              </a:spcBef>
              <a:buFont typeface="Wingdings" panose="05000000000000000000" pitchFamily="2" charset="2"/>
              <a:buChar char="Ø"/>
            </a:pPr>
            <a:r>
              <a:rPr lang="zh-CN" altLang="en-US"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压力驱动型分离过程：微滤、超滤、纳滤和反渗透</a:t>
            </a:r>
            <a:endParaRPr lang="en-US" altLang="zh-CN"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endParaRPr>
          </a:p>
          <a:p>
            <a:pPr eaLnBrk="1" hangingPunct="1">
              <a:spcBef>
                <a:spcPct val="50000"/>
              </a:spcBef>
              <a:buFont typeface="Wingdings" panose="05000000000000000000" pitchFamily="2" charset="2"/>
              <a:buChar char="Ø"/>
            </a:pPr>
            <a:r>
              <a:rPr lang="en-US" altLang="zh-CN"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 </a:t>
            </a:r>
            <a:r>
              <a:rPr lang="zh-CN" altLang="en-US"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正渗透 及水凝胶</a:t>
            </a:r>
            <a:endParaRPr lang="en-US" altLang="zh-CN"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endParaRPr>
          </a:p>
          <a:p>
            <a:pPr eaLnBrk="1" hangingPunct="1">
              <a:spcBef>
                <a:spcPct val="50000"/>
              </a:spcBef>
              <a:buFont typeface="Wingdings" panose="05000000000000000000" pitchFamily="2" charset="2"/>
              <a:buChar char="Ø"/>
            </a:pPr>
            <a:r>
              <a:rPr lang="zh-CN" altLang="en-US"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 渗析</a:t>
            </a:r>
            <a:r>
              <a:rPr lang="en-US" altLang="zh-CN"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&amp;</a:t>
            </a:r>
            <a:r>
              <a:rPr lang="zh-CN" altLang="en-US"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电渗析 </a:t>
            </a:r>
            <a:endParaRPr lang="en-US" altLang="zh-CN"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endParaRPr>
          </a:p>
          <a:p>
            <a:pPr eaLnBrk="1" hangingPunct="1">
              <a:spcBef>
                <a:spcPct val="50000"/>
              </a:spcBef>
              <a:buFont typeface="Wingdings" panose="05000000000000000000" pitchFamily="2" charset="2"/>
              <a:buChar char="Ø"/>
            </a:pPr>
            <a:r>
              <a:rPr lang="en-US" altLang="zh-CN"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 </a:t>
            </a:r>
            <a:r>
              <a:rPr lang="zh-CN" altLang="en-US"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膜蒸馏</a:t>
            </a:r>
            <a:endParaRPr lang="en-US" altLang="zh-CN"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endParaRPr>
          </a:p>
          <a:p>
            <a:pPr eaLnBrk="1" hangingPunct="1">
              <a:spcBef>
                <a:spcPct val="50000"/>
              </a:spcBef>
              <a:buFont typeface="Wingdings" panose="05000000000000000000" pitchFamily="2" charset="2"/>
              <a:buChar char="Ø"/>
            </a:pPr>
            <a:r>
              <a:rPr lang="en-US" altLang="zh-CN"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 </a:t>
            </a:r>
            <a:r>
              <a:rPr lang="zh-CN" altLang="en-US"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纳米复合膜（</a:t>
            </a:r>
            <a:r>
              <a:rPr lang="en-US" altLang="zh-CN"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MOF</a:t>
            </a:r>
            <a:r>
              <a:rPr lang="zh-CN" altLang="en-US"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材料）</a:t>
            </a:r>
            <a:endParaRPr lang="en-US" altLang="zh-CN"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endParaRPr>
          </a:p>
          <a:p>
            <a:pPr eaLnBrk="1" hangingPunct="1">
              <a:spcBef>
                <a:spcPct val="50000"/>
              </a:spcBef>
              <a:buFont typeface="Wingdings" panose="05000000000000000000" pitchFamily="2" charset="2"/>
              <a:buChar char="Ø"/>
            </a:pPr>
            <a:r>
              <a:rPr lang="en-US" altLang="zh-CN"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 </a:t>
            </a:r>
            <a:r>
              <a:rPr lang="zh-CN" altLang="en-US"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宋体" panose="02010600030101010101" pitchFamily="2" charset="-122"/>
              </a:rPr>
              <a:t>智能仿生膜材料</a:t>
            </a:r>
            <a:endParaRPr lang="zh-CN" altLang="en-US" sz="2800" b="1" dirty="0">
              <a:solidFill>
                <a:srgbClr val="000000"/>
              </a:solidFill>
              <a:latin typeface="Times New Roman" panose="02020603050405020304" pitchFamily="18" charset="0"/>
              <a:ea typeface="楷体" panose="02010609060101010101" pitchFamily="49" charset="-122"/>
              <a:cs typeface="Times New Roman" panose="02020603050405020304" pitchFamily="18" charset="0"/>
              <a:sym typeface="Times New Roman" panose="02020603050405020304" pitchFamily="18" charset="0"/>
            </a:endParaRPr>
          </a:p>
        </p:txBody>
      </p:sp>
    </p:spTree>
    <p:extLst>
      <p:ext uri="{BB962C8B-B14F-4D97-AF65-F5344CB8AC3E}">
        <p14:creationId xmlns:p14="http://schemas.microsoft.com/office/powerpoint/2010/main" val="3469230214"/>
      </p:ext>
    </p:extLst>
  </p:cSld>
  <p:clrMapOvr>
    <a:masterClrMapping/>
  </p:clrMapOvr>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10495</TotalTime>
  <Words>1433</Words>
  <Application>Microsoft Office PowerPoint</Application>
  <PresentationFormat>全屏显示(4:3)</PresentationFormat>
  <Paragraphs>66</Paragraphs>
  <Slides>21</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21</vt:i4>
      </vt:variant>
    </vt:vector>
  </HeadingPairs>
  <TitlesOfParts>
    <vt:vector size="31" baseType="lpstr">
      <vt:lpstr>等线</vt:lpstr>
      <vt:lpstr>仿宋</vt:lpstr>
      <vt:lpstr>黑体</vt:lpstr>
      <vt:lpstr>楷体</vt:lpstr>
      <vt:lpstr>Arial</vt:lpstr>
      <vt:lpstr>Calibri</vt:lpstr>
      <vt:lpstr>Calibri Light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qi pengfei</dc:creator>
  <cp:lastModifiedBy>qi pengfei</cp:lastModifiedBy>
  <cp:revision>170</cp:revision>
  <dcterms:created xsi:type="dcterms:W3CDTF">2021-10-20T11:40:33Z</dcterms:created>
  <dcterms:modified xsi:type="dcterms:W3CDTF">2021-12-19T12:50:18Z</dcterms:modified>
</cp:coreProperties>
</file>