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colors6.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drawing6.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layout6.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diagrams/quickStyle6.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449" r:id="rId3"/>
    <p:sldId id="261" r:id="rId4"/>
    <p:sldId id="396" r:id="rId5"/>
    <p:sldId id="406" r:id="rId6"/>
    <p:sldId id="408" r:id="rId7"/>
    <p:sldId id="407" r:id="rId8"/>
    <p:sldId id="410" r:id="rId9"/>
    <p:sldId id="411" r:id="rId10"/>
    <p:sldId id="409" r:id="rId11"/>
    <p:sldId id="412" r:id="rId12"/>
    <p:sldId id="414" r:id="rId13"/>
    <p:sldId id="415" r:id="rId14"/>
    <p:sldId id="413" r:id="rId15"/>
    <p:sldId id="416" r:id="rId16"/>
    <p:sldId id="417" r:id="rId17"/>
    <p:sldId id="418" r:id="rId18"/>
    <p:sldId id="419" r:id="rId19"/>
    <p:sldId id="420" r:id="rId20"/>
    <p:sldId id="421" r:id="rId21"/>
    <p:sldId id="422" r:id="rId22"/>
    <p:sldId id="423" r:id="rId23"/>
    <p:sldId id="424" r:id="rId24"/>
    <p:sldId id="425" r:id="rId25"/>
    <p:sldId id="426" r:id="rId26"/>
    <p:sldId id="427" r:id="rId27"/>
    <p:sldId id="428" r:id="rId28"/>
    <p:sldId id="429" r:id="rId29"/>
    <p:sldId id="430" r:id="rId30"/>
    <p:sldId id="431" r:id="rId31"/>
    <p:sldId id="432" r:id="rId32"/>
    <p:sldId id="433" r:id="rId33"/>
    <p:sldId id="434" r:id="rId34"/>
    <p:sldId id="435" r:id="rId35"/>
    <p:sldId id="436" r:id="rId36"/>
    <p:sldId id="440" r:id="rId37"/>
    <p:sldId id="442" r:id="rId38"/>
    <p:sldId id="443" r:id="rId39"/>
    <p:sldId id="441" r:id="rId40"/>
    <p:sldId id="444" r:id="rId41"/>
    <p:sldId id="437" r:id="rId42"/>
    <p:sldId id="445" r:id="rId43"/>
    <p:sldId id="446" r:id="rId44"/>
    <p:sldId id="438" r:id="rId45"/>
    <p:sldId id="439" r:id="rId46"/>
    <p:sldId id="447" r:id="rId47"/>
    <p:sldId id="405" r:id="rId48"/>
  </p:sldIdLst>
  <p:sldSz cx="12192000" cy="6858000"/>
  <p:notesSz cx="6858000" cy="9144000"/>
  <p:custDataLst>
    <p:tags r:id="rId5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63" userDrawn="1">
          <p15:clr>
            <a:srgbClr val="A4A3A4"/>
          </p15:clr>
        </p15:guide>
        <p15:guide id="3" pos="370" userDrawn="1">
          <p15:clr>
            <a:srgbClr val="A4A3A4"/>
          </p15:clr>
        </p15:guide>
        <p15:guide id="4" pos="7265" userDrawn="1">
          <p15:clr>
            <a:srgbClr val="A4A3A4"/>
          </p15:clr>
        </p15:guide>
        <p15:guide id="5" orient="horz" pos="618" userDrawn="1">
          <p15:clr>
            <a:srgbClr val="A4A3A4"/>
          </p15:clr>
        </p15:guide>
        <p15:guide id="8" orient="horz" pos="40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DC7D"/>
    <a:srgbClr val="FCFCFE"/>
    <a:srgbClr val="1C7EDF"/>
    <a:srgbClr val="FBFCFC"/>
    <a:srgbClr val="F5F7FA"/>
    <a:srgbClr val="36ADEB"/>
    <a:srgbClr val="1978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主题样式 1 - 强调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p:scale>
          <a:sx n="66" d="100"/>
          <a:sy n="66" d="100"/>
        </p:scale>
        <p:origin x="858" y="222"/>
      </p:cViewPr>
      <p:guideLst>
        <p:guide pos="3863"/>
        <p:guide pos="370"/>
        <p:guide pos="7265"/>
        <p:guide orient="horz" pos="618"/>
        <p:guide orient="horz" pos="4020"/>
      </p:guideLst>
    </p:cSldViewPr>
  </p:slideViewPr>
  <p:notesTextViewPr>
    <p:cViewPr>
      <p:scale>
        <a:sx n="1" d="1"/>
        <a:sy n="1" d="1"/>
      </p:scale>
      <p:origin x="0" y="0"/>
    </p:cViewPr>
  </p:notesTextViewPr>
  <p:sorterViewPr>
    <p:cViewPr varScale="1">
      <p:scale>
        <a:sx n="1" d="1"/>
        <a:sy n="1" d="1"/>
      </p:scale>
      <p:origin x="0" y="-1525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2" Type="http://schemas.openxmlformats.org/officeDocument/2006/relationships/tags" Target="tags/tag1.xml"/><Relationship Id="rId51" Type="http://schemas.openxmlformats.org/officeDocument/2006/relationships/tableStyles" Target="tableStyles.xml"/><Relationship Id="rId50" Type="http://schemas.openxmlformats.org/officeDocument/2006/relationships/viewProps" Target="viewProps.xml"/><Relationship Id="rId5" Type="http://schemas.openxmlformats.org/officeDocument/2006/relationships/slide" Target="slides/slide3.xml"/><Relationship Id="rId49" Type="http://schemas.openxmlformats.org/officeDocument/2006/relationships/presProps" Target="presProps.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603FE927-4ABD-4FF4-BAC4-6D9F7B65B7EA}" type="doc">
      <dgm:prSet loTypeId="urn:microsoft.com/office/officeart/2005/8/layout/hProcess9" loCatId="process" qsTypeId="urn:microsoft.com/office/officeart/2005/8/quickstyle/3d3" qsCatId="3D" csTypeId="urn:microsoft.com/office/officeart/2005/8/colors/accent1_2" csCatId="accent1"/>
      <dgm:spPr/>
      <dgm:t>
        <a:bodyPr/>
        <a:lstStyle/>
        <a:p>
          <a:endParaRPr lang="zh-CN" altLang="en-US"/>
        </a:p>
      </dgm:t>
    </dgm:pt>
    <dgm:pt modelId="{E2A8AC5D-D57C-4E31-8D75-52A39606A1B5}">
      <dgm:prSet/>
      <dgm:spPr/>
      <dgm:t>
        <a:bodyPr/>
        <a:lstStyle/>
        <a:p>
          <a:pPr rtl="0"/>
          <a:r>
            <a:rPr lang="zh-CN" smtClean="0"/>
            <a:t>确定目标</a:t>
          </a:r>
          <a:endParaRPr lang="zh-CN"/>
        </a:p>
      </dgm:t>
    </dgm:pt>
    <dgm:pt modelId="{B71CA8EF-F2EE-475B-B30E-CE00C2439967}" cxnId="{CDA5D24D-427F-4B12-851C-FD7EC52444B9}" type="parTrans">
      <dgm:prSet/>
      <dgm:spPr/>
      <dgm:t>
        <a:bodyPr/>
        <a:lstStyle/>
        <a:p>
          <a:endParaRPr lang="zh-CN" altLang="en-US"/>
        </a:p>
      </dgm:t>
    </dgm:pt>
    <dgm:pt modelId="{38D1D039-CE89-4E0C-9E31-8F1077FAC162}" cxnId="{CDA5D24D-427F-4B12-851C-FD7EC52444B9}" type="sibTrans">
      <dgm:prSet/>
      <dgm:spPr/>
      <dgm:t>
        <a:bodyPr/>
        <a:lstStyle/>
        <a:p>
          <a:endParaRPr lang="zh-CN" altLang="en-US"/>
        </a:p>
      </dgm:t>
    </dgm:pt>
    <dgm:pt modelId="{1CC1EA5B-BE6B-4D3F-A516-25A19FB237EF}">
      <dgm:prSet/>
      <dgm:spPr/>
      <dgm:t>
        <a:bodyPr/>
        <a:lstStyle/>
        <a:p>
          <a:pPr rtl="0"/>
          <a:r>
            <a:rPr lang="zh-CN" smtClean="0"/>
            <a:t>界定问题</a:t>
          </a:r>
          <a:endParaRPr lang="zh-CN"/>
        </a:p>
      </dgm:t>
    </dgm:pt>
    <dgm:pt modelId="{6DEE3270-62AF-4B52-9DD6-CBA113365B3E}" cxnId="{F3A12C99-DC5E-4062-9B93-BD716BB697C1}" type="parTrans">
      <dgm:prSet/>
      <dgm:spPr/>
      <dgm:t>
        <a:bodyPr/>
        <a:lstStyle/>
        <a:p>
          <a:endParaRPr lang="zh-CN" altLang="en-US"/>
        </a:p>
      </dgm:t>
    </dgm:pt>
    <dgm:pt modelId="{791439BE-209A-4069-A444-74DB190D4796}" cxnId="{F3A12C99-DC5E-4062-9B93-BD716BB697C1}" type="sibTrans">
      <dgm:prSet/>
      <dgm:spPr/>
      <dgm:t>
        <a:bodyPr/>
        <a:lstStyle/>
        <a:p>
          <a:endParaRPr lang="zh-CN" altLang="en-US"/>
        </a:p>
      </dgm:t>
    </dgm:pt>
    <dgm:pt modelId="{1282D301-E723-471E-91A9-3E280FBE8A09}">
      <dgm:prSet/>
      <dgm:spPr/>
      <dgm:t>
        <a:bodyPr/>
        <a:lstStyle/>
        <a:p>
          <a:pPr rtl="0"/>
          <a:r>
            <a:rPr lang="zh-CN" smtClean="0"/>
            <a:t>找出问题产生的原因</a:t>
          </a:r>
          <a:endParaRPr lang="zh-CN"/>
        </a:p>
      </dgm:t>
    </dgm:pt>
    <dgm:pt modelId="{D3EF5CC1-1C5F-4857-A326-991011696271}" cxnId="{388AAA1C-594A-4A18-A2A4-35B1B46DBE55}" type="parTrans">
      <dgm:prSet/>
      <dgm:spPr/>
      <dgm:t>
        <a:bodyPr/>
        <a:lstStyle/>
        <a:p>
          <a:endParaRPr lang="zh-CN" altLang="en-US"/>
        </a:p>
      </dgm:t>
    </dgm:pt>
    <dgm:pt modelId="{9850427B-B8AC-45C2-9D37-9F687ACB7E53}" cxnId="{388AAA1C-594A-4A18-A2A4-35B1B46DBE55}" type="sibTrans">
      <dgm:prSet/>
      <dgm:spPr/>
      <dgm:t>
        <a:bodyPr/>
        <a:lstStyle/>
        <a:p>
          <a:endParaRPr lang="zh-CN" altLang="en-US"/>
        </a:p>
      </dgm:t>
    </dgm:pt>
    <dgm:pt modelId="{89202AAE-9648-43CF-A8A9-9B99597ACE09}">
      <dgm:prSet/>
      <dgm:spPr/>
      <dgm:t>
        <a:bodyPr/>
        <a:lstStyle/>
        <a:p>
          <a:pPr rtl="0"/>
          <a:r>
            <a:rPr lang="zh-CN" smtClean="0"/>
            <a:t>提出可供选择的方案</a:t>
          </a:r>
          <a:endParaRPr lang="zh-CN"/>
        </a:p>
      </dgm:t>
    </dgm:pt>
    <dgm:pt modelId="{B312B2A4-A097-4190-A552-9AE5F6FB4278}" cxnId="{3B1CC3F1-9E6B-46C4-AEFF-98138BA5886A}" type="parTrans">
      <dgm:prSet/>
      <dgm:spPr/>
      <dgm:t>
        <a:bodyPr/>
        <a:lstStyle/>
        <a:p>
          <a:endParaRPr lang="zh-CN" altLang="en-US"/>
        </a:p>
      </dgm:t>
    </dgm:pt>
    <dgm:pt modelId="{45D1121D-3FFC-4383-8810-EB7BE41FFD3C}" cxnId="{3B1CC3F1-9E6B-46C4-AEFF-98138BA5886A}" type="sibTrans">
      <dgm:prSet/>
      <dgm:spPr/>
      <dgm:t>
        <a:bodyPr/>
        <a:lstStyle/>
        <a:p>
          <a:endParaRPr lang="zh-CN" altLang="en-US"/>
        </a:p>
      </dgm:t>
    </dgm:pt>
    <dgm:pt modelId="{187422CE-ACF1-4FE0-8CD2-C28ECCC277FA}">
      <dgm:prSet/>
      <dgm:spPr/>
      <dgm:t>
        <a:bodyPr/>
        <a:lstStyle/>
        <a:p>
          <a:pPr rtl="0"/>
          <a:r>
            <a:rPr lang="zh-CN" smtClean="0"/>
            <a:t>收集和估计数据</a:t>
          </a:r>
          <a:endParaRPr lang="zh-CN"/>
        </a:p>
      </dgm:t>
    </dgm:pt>
    <dgm:pt modelId="{8FF80B33-9B40-4C13-8029-8230B87394F8}" cxnId="{08834DE4-5999-46B7-B7C1-A3B418C85846}" type="parTrans">
      <dgm:prSet/>
      <dgm:spPr/>
      <dgm:t>
        <a:bodyPr/>
        <a:lstStyle/>
        <a:p>
          <a:endParaRPr lang="zh-CN" altLang="en-US"/>
        </a:p>
      </dgm:t>
    </dgm:pt>
    <dgm:pt modelId="{0A1D130B-7B3E-4C2C-92B2-E8E9AA554151}" cxnId="{08834DE4-5999-46B7-B7C1-A3B418C85846}" type="sibTrans">
      <dgm:prSet/>
      <dgm:spPr/>
      <dgm:t>
        <a:bodyPr/>
        <a:lstStyle/>
        <a:p>
          <a:endParaRPr lang="zh-CN" altLang="en-US"/>
        </a:p>
      </dgm:t>
    </dgm:pt>
    <dgm:pt modelId="{B8B127E5-E8E3-419B-ADF1-2A0E153FF574}">
      <dgm:prSet/>
      <dgm:spPr/>
      <dgm:t>
        <a:bodyPr/>
        <a:lstStyle/>
        <a:p>
          <a:pPr rtl="0"/>
          <a:r>
            <a:rPr lang="zh-CN" smtClean="0"/>
            <a:t>对各种可能的方案进行评估，从中选出最优方案</a:t>
          </a:r>
          <a:endParaRPr lang="zh-CN"/>
        </a:p>
      </dgm:t>
    </dgm:pt>
    <dgm:pt modelId="{436628F1-DE82-4620-A0A3-0CC401F53C5A}" cxnId="{235D474C-5300-45E1-84BF-B061F452C471}" type="parTrans">
      <dgm:prSet/>
      <dgm:spPr/>
      <dgm:t>
        <a:bodyPr/>
        <a:lstStyle/>
        <a:p>
          <a:endParaRPr lang="zh-CN" altLang="en-US"/>
        </a:p>
      </dgm:t>
    </dgm:pt>
    <dgm:pt modelId="{B83171A4-C6A6-4214-A5ED-4971EB615374}" cxnId="{235D474C-5300-45E1-84BF-B061F452C471}" type="sibTrans">
      <dgm:prSet/>
      <dgm:spPr/>
      <dgm:t>
        <a:bodyPr/>
        <a:lstStyle/>
        <a:p>
          <a:endParaRPr lang="zh-CN" altLang="en-US"/>
        </a:p>
      </dgm:t>
    </dgm:pt>
    <dgm:pt modelId="{98142CCD-18C9-4D63-AA68-8188B624013B}">
      <dgm:prSet/>
      <dgm:spPr/>
      <dgm:t>
        <a:bodyPr/>
        <a:lstStyle/>
        <a:p>
          <a:pPr rtl="0"/>
          <a:r>
            <a:rPr lang="zh-CN" smtClean="0"/>
            <a:t>实施和监控</a:t>
          </a:r>
          <a:endParaRPr lang="zh-CN"/>
        </a:p>
      </dgm:t>
    </dgm:pt>
    <dgm:pt modelId="{98971E04-CCDE-4D27-864A-01EE4893D73B}" cxnId="{7C0D878E-F095-49FE-BAC6-06EF98710CF4}" type="parTrans">
      <dgm:prSet/>
      <dgm:spPr/>
      <dgm:t>
        <a:bodyPr/>
        <a:lstStyle/>
        <a:p>
          <a:endParaRPr lang="zh-CN" altLang="en-US"/>
        </a:p>
      </dgm:t>
    </dgm:pt>
    <dgm:pt modelId="{A95694FF-7D6F-4014-85AB-C213D894CD25}" cxnId="{7C0D878E-F095-49FE-BAC6-06EF98710CF4}" type="sibTrans">
      <dgm:prSet/>
      <dgm:spPr/>
      <dgm:t>
        <a:bodyPr/>
        <a:lstStyle/>
        <a:p>
          <a:endParaRPr lang="zh-CN" altLang="en-US"/>
        </a:p>
      </dgm:t>
    </dgm:pt>
    <dgm:pt modelId="{543DB498-E855-4AA4-86AD-8271D9473EAC}" type="pres">
      <dgm:prSet presAssocID="{603FE927-4ABD-4FF4-BAC4-6D9F7B65B7EA}" presName="CompostProcess" presStyleCnt="0">
        <dgm:presLayoutVars>
          <dgm:dir/>
          <dgm:resizeHandles val="exact"/>
        </dgm:presLayoutVars>
      </dgm:prSet>
      <dgm:spPr/>
      <dgm:t>
        <a:bodyPr/>
        <a:lstStyle/>
        <a:p>
          <a:endParaRPr lang="zh-CN" altLang="en-US"/>
        </a:p>
      </dgm:t>
    </dgm:pt>
    <dgm:pt modelId="{56BF07BD-F832-4E15-AB8C-9817F6694CFC}" type="pres">
      <dgm:prSet presAssocID="{603FE927-4ABD-4FF4-BAC4-6D9F7B65B7EA}" presName="arrow" presStyleLbl="bgShp" presStyleIdx="0" presStyleCnt="1"/>
      <dgm:spPr/>
    </dgm:pt>
    <dgm:pt modelId="{4C25B742-96BE-4B9B-979B-FD1626FAFF07}" type="pres">
      <dgm:prSet presAssocID="{603FE927-4ABD-4FF4-BAC4-6D9F7B65B7EA}" presName="linearProcess" presStyleCnt="0"/>
      <dgm:spPr/>
    </dgm:pt>
    <dgm:pt modelId="{1BEF822C-4B28-4167-A92A-5730D3BEC129}" type="pres">
      <dgm:prSet presAssocID="{E2A8AC5D-D57C-4E31-8D75-52A39606A1B5}" presName="textNode" presStyleLbl="node1" presStyleIdx="0" presStyleCnt="7">
        <dgm:presLayoutVars>
          <dgm:bulletEnabled val="1"/>
        </dgm:presLayoutVars>
      </dgm:prSet>
      <dgm:spPr/>
      <dgm:t>
        <a:bodyPr/>
        <a:lstStyle/>
        <a:p>
          <a:endParaRPr lang="zh-CN" altLang="en-US"/>
        </a:p>
      </dgm:t>
    </dgm:pt>
    <dgm:pt modelId="{6095FBCB-FFCE-4FD7-829B-95505C4E2ECD}" type="pres">
      <dgm:prSet presAssocID="{38D1D039-CE89-4E0C-9E31-8F1077FAC162}" presName="sibTrans" presStyleCnt="0"/>
      <dgm:spPr/>
    </dgm:pt>
    <dgm:pt modelId="{D2A44CDD-9B8F-4E36-BFE6-5238A7700391}" type="pres">
      <dgm:prSet presAssocID="{1CC1EA5B-BE6B-4D3F-A516-25A19FB237EF}" presName="textNode" presStyleLbl="node1" presStyleIdx="1" presStyleCnt="7">
        <dgm:presLayoutVars>
          <dgm:bulletEnabled val="1"/>
        </dgm:presLayoutVars>
      </dgm:prSet>
      <dgm:spPr/>
      <dgm:t>
        <a:bodyPr/>
        <a:lstStyle/>
        <a:p>
          <a:endParaRPr lang="zh-CN" altLang="en-US"/>
        </a:p>
      </dgm:t>
    </dgm:pt>
    <dgm:pt modelId="{FEF94DEE-E7DC-4C08-A2A2-9EE6B82BCDEB}" type="pres">
      <dgm:prSet presAssocID="{791439BE-209A-4069-A444-74DB190D4796}" presName="sibTrans" presStyleCnt="0"/>
      <dgm:spPr/>
    </dgm:pt>
    <dgm:pt modelId="{4551BBF8-F55F-465D-8E83-1B745F4238C5}" type="pres">
      <dgm:prSet presAssocID="{1282D301-E723-471E-91A9-3E280FBE8A09}" presName="textNode" presStyleLbl="node1" presStyleIdx="2" presStyleCnt="7">
        <dgm:presLayoutVars>
          <dgm:bulletEnabled val="1"/>
        </dgm:presLayoutVars>
      </dgm:prSet>
      <dgm:spPr/>
      <dgm:t>
        <a:bodyPr/>
        <a:lstStyle/>
        <a:p>
          <a:endParaRPr lang="zh-CN" altLang="en-US"/>
        </a:p>
      </dgm:t>
    </dgm:pt>
    <dgm:pt modelId="{19C6C202-5BBB-4C99-891C-830AA9DCE44C}" type="pres">
      <dgm:prSet presAssocID="{9850427B-B8AC-45C2-9D37-9F687ACB7E53}" presName="sibTrans" presStyleCnt="0"/>
      <dgm:spPr/>
    </dgm:pt>
    <dgm:pt modelId="{34D2B8E1-EB0F-4D1D-8756-41E937314E9A}" type="pres">
      <dgm:prSet presAssocID="{89202AAE-9648-43CF-A8A9-9B99597ACE09}" presName="textNode" presStyleLbl="node1" presStyleIdx="3" presStyleCnt="7">
        <dgm:presLayoutVars>
          <dgm:bulletEnabled val="1"/>
        </dgm:presLayoutVars>
      </dgm:prSet>
      <dgm:spPr/>
      <dgm:t>
        <a:bodyPr/>
        <a:lstStyle/>
        <a:p>
          <a:endParaRPr lang="zh-CN" altLang="en-US"/>
        </a:p>
      </dgm:t>
    </dgm:pt>
    <dgm:pt modelId="{DCEB722E-D313-4F3F-B726-20CE6AB0A26A}" type="pres">
      <dgm:prSet presAssocID="{45D1121D-3FFC-4383-8810-EB7BE41FFD3C}" presName="sibTrans" presStyleCnt="0"/>
      <dgm:spPr/>
    </dgm:pt>
    <dgm:pt modelId="{7E72C08A-AC51-48E6-AADB-CBD633008EC8}" type="pres">
      <dgm:prSet presAssocID="{187422CE-ACF1-4FE0-8CD2-C28ECCC277FA}" presName="textNode" presStyleLbl="node1" presStyleIdx="4" presStyleCnt="7">
        <dgm:presLayoutVars>
          <dgm:bulletEnabled val="1"/>
        </dgm:presLayoutVars>
      </dgm:prSet>
      <dgm:spPr/>
      <dgm:t>
        <a:bodyPr/>
        <a:lstStyle/>
        <a:p>
          <a:endParaRPr lang="zh-CN" altLang="en-US"/>
        </a:p>
      </dgm:t>
    </dgm:pt>
    <dgm:pt modelId="{7506BDE7-5F05-4FA9-A4EF-AB25DB16EC15}" type="pres">
      <dgm:prSet presAssocID="{0A1D130B-7B3E-4C2C-92B2-E8E9AA554151}" presName="sibTrans" presStyleCnt="0"/>
      <dgm:spPr/>
    </dgm:pt>
    <dgm:pt modelId="{173307EF-7C51-4D6B-B89D-FD0E4BAFB31E}" type="pres">
      <dgm:prSet presAssocID="{B8B127E5-E8E3-419B-ADF1-2A0E153FF574}" presName="textNode" presStyleLbl="node1" presStyleIdx="5" presStyleCnt="7">
        <dgm:presLayoutVars>
          <dgm:bulletEnabled val="1"/>
        </dgm:presLayoutVars>
      </dgm:prSet>
      <dgm:spPr/>
      <dgm:t>
        <a:bodyPr/>
        <a:lstStyle/>
        <a:p>
          <a:endParaRPr lang="zh-CN" altLang="en-US"/>
        </a:p>
      </dgm:t>
    </dgm:pt>
    <dgm:pt modelId="{6BC1DA01-C32E-4D2E-8855-41EE33F658F6}" type="pres">
      <dgm:prSet presAssocID="{B83171A4-C6A6-4214-A5ED-4971EB615374}" presName="sibTrans" presStyleCnt="0"/>
      <dgm:spPr/>
    </dgm:pt>
    <dgm:pt modelId="{0944F023-F267-470B-A302-4BE38F117C01}" type="pres">
      <dgm:prSet presAssocID="{98142CCD-18C9-4D63-AA68-8188B624013B}" presName="textNode" presStyleLbl="node1" presStyleIdx="6" presStyleCnt="7">
        <dgm:presLayoutVars>
          <dgm:bulletEnabled val="1"/>
        </dgm:presLayoutVars>
      </dgm:prSet>
      <dgm:spPr/>
      <dgm:t>
        <a:bodyPr/>
        <a:lstStyle/>
        <a:p>
          <a:endParaRPr lang="zh-CN" altLang="en-US"/>
        </a:p>
      </dgm:t>
    </dgm:pt>
  </dgm:ptLst>
  <dgm:cxnLst>
    <dgm:cxn modelId="{9785A511-F5FA-4529-A558-971A774CCA25}" type="presOf" srcId="{E2A8AC5D-D57C-4E31-8D75-52A39606A1B5}" destId="{1BEF822C-4B28-4167-A92A-5730D3BEC129}" srcOrd="0" destOrd="0" presId="urn:microsoft.com/office/officeart/2005/8/layout/hProcess9"/>
    <dgm:cxn modelId="{4A8E9BD3-1DBB-451F-9EDE-639AE72FC6C7}" type="presOf" srcId="{89202AAE-9648-43CF-A8A9-9B99597ACE09}" destId="{34D2B8E1-EB0F-4D1D-8756-41E937314E9A}" srcOrd="0" destOrd="0" presId="urn:microsoft.com/office/officeart/2005/8/layout/hProcess9"/>
    <dgm:cxn modelId="{388AAA1C-594A-4A18-A2A4-35B1B46DBE55}" srcId="{603FE927-4ABD-4FF4-BAC4-6D9F7B65B7EA}" destId="{1282D301-E723-471E-91A9-3E280FBE8A09}" srcOrd="2" destOrd="0" parTransId="{D3EF5CC1-1C5F-4857-A326-991011696271}" sibTransId="{9850427B-B8AC-45C2-9D37-9F687ACB7E53}"/>
    <dgm:cxn modelId="{3B1CC3F1-9E6B-46C4-AEFF-98138BA5886A}" srcId="{603FE927-4ABD-4FF4-BAC4-6D9F7B65B7EA}" destId="{89202AAE-9648-43CF-A8A9-9B99597ACE09}" srcOrd="3" destOrd="0" parTransId="{B312B2A4-A097-4190-A552-9AE5F6FB4278}" sibTransId="{45D1121D-3FFC-4383-8810-EB7BE41FFD3C}"/>
    <dgm:cxn modelId="{7C0D878E-F095-49FE-BAC6-06EF98710CF4}" srcId="{603FE927-4ABD-4FF4-BAC4-6D9F7B65B7EA}" destId="{98142CCD-18C9-4D63-AA68-8188B624013B}" srcOrd="6" destOrd="0" parTransId="{98971E04-CCDE-4D27-864A-01EE4893D73B}" sibTransId="{A95694FF-7D6F-4014-85AB-C213D894CD25}"/>
    <dgm:cxn modelId="{CDA5D24D-427F-4B12-851C-FD7EC52444B9}" srcId="{603FE927-4ABD-4FF4-BAC4-6D9F7B65B7EA}" destId="{E2A8AC5D-D57C-4E31-8D75-52A39606A1B5}" srcOrd="0" destOrd="0" parTransId="{B71CA8EF-F2EE-475B-B30E-CE00C2439967}" sibTransId="{38D1D039-CE89-4E0C-9E31-8F1077FAC162}"/>
    <dgm:cxn modelId="{F3A12C99-DC5E-4062-9B93-BD716BB697C1}" srcId="{603FE927-4ABD-4FF4-BAC4-6D9F7B65B7EA}" destId="{1CC1EA5B-BE6B-4D3F-A516-25A19FB237EF}" srcOrd="1" destOrd="0" parTransId="{6DEE3270-62AF-4B52-9DD6-CBA113365B3E}" sibTransId="{791439BE-209A-4069-A444-74DB190D4796}"/>
    <dgm:cxn modelId="{AA54384A-00C6-4AB1-8958-E427BA6E47AF}" type="presOf" srcId="{98142CCD-18C9-4D63-AA68-8188B624013B}" destId="{0944F023-F267-470B-A302-4BE38F117C01}" srcOrd="0" destOrd="0" presId="urn:microsoft.com/office/officeart/2005/8/layout/hProcess9"/>
    <dgm:cxn modelId="{08834DE4-5999-46B7-B7C1-A3B418C85846}" srcId="{603FE927-4ABD-4FF4-BAC4-6D9F7B65B7EA}" destId="{187422CE-ACF1-4FE0-8CD2-C28ECCC277FA}" srcOrd="4" destOrd="0" parTransId="{8FF80B33-9B40-4C13-8029-8230B87394F8}" sibTransId="{0A1D130B-7B3E-4C2C-92B2-E8E9AA554151}"/>
    <dgm:cxn modelId="{20FFF55B-4ED6-4FDF-B314-77E969805B7C}" type="presOf" srcId="{603FE927-4ABD-4FF4-BAC4-6D9F7B65B7EA}" destId="{543DB498-E855-4AA4-86AD-8271D9473EAC}" srcOrd="0" destOrd="0" presId="urn:microsoft.com/office/officeart/2005/8/layout/hProcess9"/>
    <dgm:cxn modelId="{DCC0BE93-E967-4F05-A34D-E8D74A90FD4B}" type="presOf" srcId="{187422CE-ACF1-4FE0-8CD2-C28ECCC277FA}" destId="{7E72C08A-AC51-48E6-AADB-CBD633008EC8}" srcOrd="0" destOrd="0" presId="urn:microsoft.com/office/officeart/2005/8/layout/hProcess9"/>
    <dgm:cxn modelId="{235D474C-5300-45E1-84BF-B061F452C471}" srcId="{603FE927-4ABD-4FF4-BAC4-6D9F7B65B7EA}" destId="{B8B127E5-E8E3-419B-ADF1-2A0E153FF574}" srcOrd="5" destOrd="0" parTransId="{436628F1-DE82-4620-A0A3-0CC401F53C5A}" sibTransId="{B83171A4-C6A6-4214-A5ED-4971EB615374}"/>
    <dgm:cxn modelId="{13242772-32E0-43C9-83F3-9B9D816DBF48}" type="presOf" srcId="{1CC1EA5B-BE6B-4D3F-A516-25A19FB237EF}" destId="{D2A44CDD-9B8F-4E36-BFE6-5238A7700391}" srcOrd="0" destOrd="0" presId="urn:microsoft.com/office/officeart/2005/8/layout/hProcess9"/>
    <dgm:cxn modelId="{6E624B44-D563-4947-9457-DBE756351F94}" type="presOf" srcId="{B8B127E5-E8E3-419B-ADF1-2A0E153FF574}" destId="{173307EF-7C51-4D6B-B89D-FD0E4BAFB31E}" srcOrd="0" destOrd="0" presId="urn:microsoft.com/office/officeart/2005/8/layout/hProcess9"/>
    <dgm:cxn modelId="{F3711745-5430-419E-9179-696EA3048B93}" type="presOf" srcId="{1282D301-E723-471E-91A9-3E280FBE8A09}" destId="{4551BBF8-F55F-465D-8E83-1B745F4238C5}" srcOrd="0" destOrd="0" presId="urn:microsoft.com/office/officeart/2005/8/layout/hProcess9"/>
    <dgm:cxn modelId="{AF3BD910-11AB-40DF-839B-54B015F7E784}" type="presParOf" srcId="{543DB498-E855-4AA4-86AD-8271D9473EAC}" destId="{56BF07BD-F832-4E15-AB8C-9817F6694CFC}" srcOrd="0" destOrd="0" presId="urn:microsoft.com/office/officeart/2005/8/layout/hProcess9"/>
    <dgm:cxn modelId="{476F0A64-9EDC-4B18-807A-DD103D2576B3}" type="presParOf" srcId="{543DB498-E855-4AA4-86AD-8271D9473EAC}" destId="{4C25B742-96BE-4B9B-979B-FD1626FAFF07}" srcOrd="1" destOrd="0" presId="urn:microsoft.com/office/officeart/2005/8/layout/hProcess9"/>
    <dgm:cxn modelId="{51ABB2D7-8004-40D5-9011-F36386671D53}" type="presParOf" srcId="{4C25B742-96BE-4B9B-979B-FD1626FAFF07}" destId="{1BEF822C-4B28-4167-A92A-5730D3BEC129}" srcOrd="0" destOrd="0" presId="urn:microsoft.com/office/officeart/2005/8/layout/hProcess9"/>
    <dgm:cxn modelId="{FC0F77F7-B2F5-4217-917A-0A00D9132570}" type="presParOf" srcId="{4C25B742-96BE-4B9B-979B-FD1626FAFF07}" destId="{6095FBCB-FFCE-4FD7-829B-95505C4E2ECD}" srcOrd="1" destOrd="0" presId="urn:microsoft.com/office/officeart/2005/8/layout/hProcess9"/>
    <dgm:cxn modelId="{DB454B7F-C32A-4D7B-ABD4-D3409A766746}" type="presParOf" srcId="{4C25B742-96BE-4B9B-979B-FD1626FAFF07}" destId="{D2A44CDD-9B8F-4E36-BFE6-5238A7700391}" srcOrd="2" destOrd="0" presId="urn:microsoft.com/office/officeart/2005/8/layout/hProcess9"/>
    <dgm:cxn modelId="{2B5E4E51-D893-45B7-AFC4-F1886E60948B}" type="presParOf" srcId="{4C25B742-96BE-4B9B-979B-FD1626FAFF07}" destId="{FEF94DEE-E7DC-4C08-A2A2-9EE6B82BCDEB}" srcOrd="3" destOrd="0" presId="urn:microsoft.com/office/officeart/2005/8/layout/hProcess9"/>
    <dgm:cxn modelId="{26A550A4-7121-41A8-AB3C-27AB89959B0B}" type="presParOf" srcId="{4C25B742-96BE-4B9B-979B-FD1626FAFF07}" destId="{4551BBF8-F55F-465D-8E83-1B745F4238C5}" srcOrd="4" destOrd="0" presId="urn:microsoft.com/office/officeart/2005/8/layout/hProcess9"/>
    <dgm:cxn modelId="{E3126698-3AC3-4092-AD91-46CFF5E1F233}" type="presParOf" srcId="{4C25B742-96BE-4B9B-979B-FD1626FAFF07}" destId="{19C6C202-5BBB-4C99-891C-830AA9DCE44C}" srcOrd="5" destOrd="0" presId="urn:microsoft.com/office/officeart/2005/8/layout/hProcess9"/>
    <dgm:cxn modelId="{ADFC7AF2-54C8-4A08-AD23-32ED777EA15E}" type="presParOf" srcId="{4C25B742-96BE-4B9B-979B-FD1626FAFF07}" destId="{34D2B8E1-EB0F-4D1D-8756-41E937314E9A}" srcOrd="6" destOrd="0" presId="urn:microsoft.com/office/officeart/2005/8/layout/hProcess9"/>
    <dgm:cxn modelId="{30E96688-FEE4-4DC5-B2E4-17964C5EF735}" type="presParOf" srcId="{4C25B742-96BE-4B9B-979B-FD1626FAFF07}" destId="{DCEB722E-D313-4F3F-B726-20CE6AB0A26A}" srcOrd="7" destOrd="0" presId="urn:microsoft.com/office/officeart/2005/8/layout/hProcess9"/>
    <dgm:cxn modelId="{0AB5EAA5-35C4-483E-8668-BDC197A43955}" type="presParOf" srcId="{4C25B742-96BE-4B9B-979B-FD1626FAFF07}" destId="{7E72C08A-AC51-48E6-AADB-CBD633008EC8}" srcOrd="8" destOrd="0" presId="urn:microsoft.com/office/officeart/2005/8/layout/hProcess9"/>
    <dgm:cxn modelId="{0A1C45DA-BC14-47B0-AB4B-D4AF62286B95}" type="presParOf" srcId="{4C25B742-96BE-4B9B-979B-FD1626FAFF07}" destId="{7506BDE7-5F05-4FA9-A4EF-AB25DB16EC15}" srcOrd="9" destOrd="0" presId="urn:microsoft.com/office/officeart/2005/8/layout/hProcess9"/>
    <dgm:cxn modelId="{19DEA2B5-05A4-4B69-908E-BA8BE9ED7B69}" type="presParOf" srcId="{4C25B742-96BE-4B9B-979B-FD1626FAFF07}" destId="{173307EF-7C51-4D6B-B89D-FD0E4BAFB31E}" srcOrd="10" destOrd="0" presId="urn:microsoft.com/office/officeart/2005/8/layout/hProcess9"/>
    <dgm:cxn modelId="{6E51F792-FA27-4DC0-80BB-320180CCA75D}" type="presParOf" srcId="{4C25B742-96BE-4B9B-979B-FD1626FAFF07}" destId="{6BC1DA01-C32E-4D2E-8855-41EE33F658F6}" srcOrd="11" destOrd="0" presId="urn:microsoft.com/office/officeart/2005/8/layout/hProcess9"/>
    <dgm:cxn modelId="{F36EBE27-30BE-42D4-B9C2-F1A39A63977C}" type="presParOf" srcId="{4C25B742-96BE-4B9B-979B-FD1626FAFF07}" destId="{0944F023-F267-470B-A302-4BE38F117C01}" srcOrd="12" destOrd="0" presId="urn:microsoft.com/office/officeart/2005/8/layout/hProcess9"/>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90C264-946D-435D-894B-6AB60C5153D3}" type="doc">
      <dgm:prSet loTypeId="urn:microsoft.com/office/officeart/2005/8/layout/venn1" loCatId="relationship" qsTypeId="urn:microsoft.com/office/officeart/2005/8/quickstyle/3d3" qsCatId="3D" csTypeId="urn:microsoft.com/office/officeart/2005/8/colors/accent1_2" csCatId="accent1"/>
      <dgm:spPr/>
      <dgm:t>
        <a:bodyPr/>
        <a:lstStyle/>
        <a:p>
          <a:endParaRPr lang="zh-CN" altLang="en-US"/>
        </a:p>
      </dgm:t>
    </dgm:pt>
    <dgm:pt modelId="{A6C901CF-6D5E-4E8B-BBB7-5F4E77601256}">
      <dgm:prSet/>
      <dgm:spPr/>
      <dgm:t>
        <a:bodyPr/>
        <a:lstStyle/>
        <a:p>
          <a:pPr rtl="0"/>
          <a:r>
            <a:rPr lang="zh-CN" b="1" dirty="0" smtClean="0"/>
            <a:t>自主经营</a:t>
          </a:r>
          <a:endParaRPr lang="zh-CN" dirty="0"/>
        </a:p>
      </dgm:t>
    </dgm:pt>
    <dgm:pt modelId="{07911D2F-FA5A-46A0-92DC-1400CCB6A8E8}" cxnId="{09750B96-C953-4B0B-B0A8-4F239EFF9555}" type="parTrans">
      <dgm:prSet/>
      <dgm:spPr/>
      <dgm:t>
        <a:bodyPr/>
        <a:lstStyle/>
        <a:p>
          <a:endParaRPr lang="zh-CN" altLang="en-US"/>
        </a:p>
      </dgm:t>
    </dgm:pt>
    <dgm:pt modelId="{0B8CDF9F-4F12-4722-9E53-B79614C6B1D1}" cxnId="{09750B96-C953-4B0B-B0A8-4F239EFF9555}" type="sibTrans">
      <dgm:prSet/>
      <dgm:spPr/>
      <dgm:t>
        <a:bodyPr/>
        <a:lstStyle/>
        <a:p>
          <a:endParaRPr lang="zh-CN" altLang="en-US"/>
        </a:p>
      </dgm:t>
    </dgm:pt>
    <dgm:pt modelId="{329B1957-27C1-4049-A889-D455927A5C76}">
      <dgm:prSet/>
      <dgm:spPr/>
      <dgm:t>
        <a:bodyPr/>
        <a:lstStyle/>
        <a:p>
          <a:pPr rtl="0"/>
          <a:r>
            <a:rPr lang="zh-CN" b="1" smtClean="0"/>
            <a:t>自负盈亏</a:t>
          </a:r>
          <a:endParaRPr lang="zh-CN"/>
        </a:p>
      </dgm:t>
    </dgm:pt>
    <dgm:pt modelId="{16416466-1D5E-423D-8E4A-437A86506EBA}" cxnId="{7161CF56-248F-43A1-BC87-A4B9CB397968}" type="parTrans">
      <dgm:prSet/>
      <dgm:spPr/>
      <dgm:t>
        <a:bodyPr/>
        <a:lstStyle/>
        <a:p>
          <a:endParaRPr lang="zh-CN" altLang="en-US"/>
        </a:p>
      </dgm:t>
    </dgm:pt>
    <dgm:pt modelId="{995BC282-C1D6-4F22-BF1C-C90E1344DAE2}" cxnId="{7161CF56-248F-43A1-BC87-A4B9CB397968}" type="sibTrans">
      <dgm:prSet/>
      <dgm:spPr/>
      <dgm:t>
        <a:bodyPr/>
        <a:lstStyle/>
        <a:p>
          <a:endParaRPr lang="zh-CN" altLang="en-US"/>
        </a:p>
      </dgm:t>
    </dgm:pt>
    <dgm:pt modelId="{45F759B2-23FA-495F-9CAB-DE18C2607AA1}">
      <dgm:prSet/>
      <dgm:spPr/>
      <dgm:t>
        <a:bodyPr/>
        <a:lstStyle/>
        <a:p>
          <a:pPr rtl="0"/>
          <a:r>
            <a:rPr lang="zh-CN" b="1" smtClean="0"/>
            <a:t>产权明晰</a:t>
          </a:r>
          <a:endParaRPr lang="zh-CN"/>
        </a:p>
      </dgm:t>
    </dgm:pt>
    <dgm:pt modelId="{34C9FC43-2FC9-47BE-99E3-DE3F6034F150}" cxnId="{1F0C0DE4-C1CA-4D3A-8278-2CD78E0C36D7}" type="parTrans">
      <dgm:prSet/>
      <dgm:spPr/>
      <dgm:t>
        <a:bodyPr/>
        <a:lstStyle/>
        <a:p>
          <a:endParaRPr lang="zh-CN" altLang="en-US"/>
        </a:p>
      </dgm:t>
    </dgm:pt>
    <dgm:pt modelId="{1247055C-18F4-4C87-8814-FE8A32D50606}" cxnId="{1F0C0DE4-C1CA-4D3A-8278-2CD78E0C36D7}" type="sibTrans">
      <dgm:prSet/>
      <dgm:spPr/>
      <dgm:t>
        <a:bodyPr/>
        <a:lstStyle/>
        <a:p>
          <a:endParaRPr lang="zh-CN" altLang="en-US"/>
        </a:p>
      </dgm:t>
    </dgm:pt>
    <dgm:pt modelId="{155A0941-CE10-4769-841C-F0CA8D1BB252}" type="pres">
      <dgm:prSet presAssocID="{FA90C264-946D-435D-894B-6AB60C5153D3}" presName="compositeShape" presStyleCnt="0">
        <dgm:presLayoutVars>
          <dgm:chMax val="7"/>
          <dgm:dir/>
          <dgm:resizeHandles val="exact"/>
        </dgm:presLayoutVars>
      </dgm:prSet>
      <dgm:spPr/>
      <dgm:t>
        <a:bodyPr/>
        <a:lstStyle/>
        <a:p>
          <a:endParaRPr lang="zh-CN" altLang="en-US"/>
        </a:p>
      </dgm:t>
    </dgm:pt>
    <dgm:pt modelId="{82F6274C-E360-4007-B462-EA8D38F98BB3}" type="pres">
      <dgm:prSet presAssocID="{A6C901CF-6D5E-4E8B-BBB7-5F4E77601256}" presName="circ1" presStyleLbl="vennNode1" presStyleIdx="0" presStyleCnt="3"/>
      <dgm:spPr/>
      <dgm:t>
        <a:bodyPr/>
        <a:lstStyle/>
        <a:p>
          <a:endParaRPr lang="zh-CN" altLang="en-US"/>
        </a:p>
      </dgm:t>
    </dgm:pt>
    <dgm:pt modelId="{87A29105-5B67-4032-99E2-C595CE50371F}" type="pres">
      <dgm:prSet presAssocID="{A6C901CF-6D5E-4E8B-BBB7-5F4E77601256}" presName="circ1Tx" presStyleLbl="revTx" presStyleIdx="0" presStyleCnt="0">
        <dgm:presLayoutVars>
          <dgm:chMax val="0"/>
          <dgm:chPref val="0"/>
          <dgm:bulletEnabled val="1"/>
        </dgm:presLayoutVars>
      </dgm:prSet>
      <dgm:spPr/>
      <dgm:t>
        <a:bodyPr/>
        <a:lstStyle/>
        <a:p>
          <a:endParaRPr lang="zh-CN" altLang="en-US"/>
        </a:p>
      </dgm:t>
    </dgm:pt>
    <dgm:pt modelId="{3228AB2E-5538-4735-948C-B94CB1BDC78A}" type="pres">
      <dgm:prSet presAssocID="{329B1957-27C1-4049-A889-D455927A5C76}" presName="circ2" presStyleLbl="vennNode1" presStyleIdx="1" presStyleCnt="3"/>
      <dgm:spPr/>
      <dgm:t>
        <a:bodyPr/>
        <a:lstStyle/>
        <a:p>
          <a:endParaRPr lang="zh-CN" altLang="en-US"/>
        </a:p>
      </dgm:t>
    </dgm:pt>
    <dgm:pt modelId="{5D4D51B8-A9AD-45EC-8821-1A38E3362DD6}" type="pres">
      <dgm:prSet presAssocID="{329B1957-27C1-4049-A889-D455927A5C76}" presName="circ2Tx" presStyleLbl="revTx" presStyleIdx="0" presStyleCnt="0">
        <dgm:presLayoutVars>
          <dgm:chMax val="0"/>
          <dgm:chPref val="0"/>
          <dgm:bulletEnabled val="1"/>
        </dgm:presLayoutVars>
      </dgm:prSet>
      <dgm:spPr/>
      <dgm:t>
        <a:bodyPr/>
        <a:lstStyle/>
        <a:p>
          <a:endParaRPr lang="zh-CN" altLang="en-US"/>
        </a:p>
      </dgm:t>
    </dgm:pt>
    <dgm:pt modelId="{8B2A754D-54B7-4DCB-88E1-B8CF26C02AD0}" type="pres">
      <dgm:prSet presAssocID="{45F759B2-23FA-495F-9CAB-DE18C2607AA1}" presName="circ3" presStyleLbl="vennNode1" presStyleIdx="2" presStyleCnt="3"/>
      <dgm:spPr/>
      <dgm:t>
        <a:bodyPr/>
        <a:lstStyle/>
        <a:p>
          <a:endParaRPr lang="zh-CN" altLang="en-US"/>
        </a:p>
      </dgm:t>
    </dgm:pt>
    <dgm:pt modelId="{0EE685E2-D6B2-4292-B26C-950C564E59F3}" type="pres">
      <dgm:prSet presAssocID="{45F759B2-23FA-495F-9CAB-DE18C2607AA1}" presName="circ3Tx" presStyleLbl="revTx" presStyleIdx="0" presStyleCnt="0">
        <dgm:presLayoutVars>
          <dgm:chMax val="0"/>
          <dgm:chPref val="0"/>
          <dgm:bulletEnabled val="1"/>
        </dgm:presLayoutVars>
      </dgm:prSet>
      <dgm:spPr/>
      <dgm:t>
        <a:bodyPr/>
        <a:lstStyle/>
        <a:p>
          <a:endParaRPr lang="zh-CN" altLang="en-US"/>
        </a:p>
      </dgm:t>
    </dgm:pt>
  </dgm:ptLst>
  <dgm:cxnLst>
    <dgm:cxn modelId="{405325CB-985C-44AD-9E60-643C930DCBA2}" type="presOf" srcId="{329B1957-27C1-4049-A889-D455927A5C76}" destId="{5D4D51B8-A9AD-45EC-8821-1A38E3362DD6}" srcOrd="1" destOrd="0" presId="urn:microsoft.com/office/officeart/2005/8/layout/venn1"/>
    <dgm:cxn modelId="{0094959E-A8A1-407F-AA89-5E91668C976E}" type="presOf" srcId="{A6C901CF-6D5E-4E8B-BBB7-5F4E77601256}" destId="{87A29105-5B67-4032-99E2-C595CE50371F}" srcOrd="1" destOrd="0" presId="urn:microsoft.com/office/officeart/2005/8/layout/venn1"/>
    <dgm:cxn modelId="{1F0C0DE4-C1CA-4D3A-8278-2CD78E0C36D7}" srcId="{FA90C264-946D-435D-894B-6AB60C5153D3}" destId="{45F759B2-23FA-495F-9CAB-DE18C2607AA1}" srcOrd="2" destOrd="0" parTransId="{34C9FC43-2FC9-47BE-99E3-DE3F6034F150}" sibTransId="{1247055C-18F4-4C87-8814-FE8A32D50606}"/>
    <dgm:cxn modelId="{09750B96-C953-4B0B-B0A8-4F239EFF9555}" srcId="{FA90C264-946D-435D-894B-6AB60C5153D3}" destId="{A6C901CF-6D5E-4E8B-BBB7-5F4E77601256}" srcOrd="0" destOrd="0" parTransId="{07911D2F-FA5A-46A0-92DC-1400CCB6A8E8}" sibTransId="{0B8CDF9F-4F12-4722-9E53-B79614C6B1D1}"/>
    <dgm:cxn modelId="{BCDAE97C-2029-4006-B370-870DF6AF76FB}" type="presOf" srcId="{FA90C264-946D-435D-894B-6AB60C5153D3}" destId="{155A0941-CE10-4769-841C-F0CA8D1BB252}" srcOrd="0" destOrd="0" presId="urn:microsoft.com/office/officeart/2005/8/layout/venn1"/>
    <dgm:cxn modelId="{06101253-98E0-42E9-890E-B718D1D32C83}" type="presOf" srcId="{329B1957-27C1-4049-A889-D455927A5C76}" destId="{3228AB2E-5538-4735-948C-B94CB1BDC78A}" srcOrd="0" destOrd="0" presId="urn:microsoft.com/office/officeart/2005/8/layout/venn1"/>
    <dgm:cxn modelId="{42111FC7-3046-4723-A0FF-7ACFEBED7152}" type="presOf" srcId="{45F759B2-23FA-495F-9CAB-DE18C2607AA1}" destId="{0EE685E2-D6B2-4292-B26C-950C564E59F3}" srcOrd="1" destOrd="0" presId="urn:microsoft.com/office/officeart/2005/8/layout/venn1"/>
    <dgm:cxn modelId="{7161CF56-248F-43A1-BC87-A4B9CB397968}" srcId="{FA90C264-946D-435D-894B-6AB60C5153D3}" destId="{329B1957-27C1-4049-A889-D455927A5C76}" srcOrd="1" destOrd="0" parTransId="{16416466-1D5E-423D-8E4A-437A86506EBA}" sibTransId="{995BC282-C1D6-4F22-BF1C-C90E1344DAE2}"/>
    <dgm:cxn modelId="{AF188856-6515-4546-8C60-D4130EBC2ED7}" type="presOf" srcId="{45F759B2-23FA-495F-9CAB-DE18C2607AA1}" destId="{8B2A754D-54B7-4DCB-88E1-B8CF26C02AD0}" srcOrd="0" destOrd="0" presId="urn:microsoft.com/office/officeart/2005/8/layout/venn1"/>
    <dgm:cxn modelId="{85EC8515-2DD1-44A8-8F9E-B6F044638893}" type="presOf" srcId="{A6C901CF-6D5E-4E8B-BBB7-5F4E77601256}" destId="{82F6274C-E360-4007-B462-EA8D38F98BB3}" srcOrd="0" destOrd="0" presId="urn:microsoft.com/office/officeart/2005/8/layout/venn1"/>
    <dgm:cxn modelId="{50FCC272-4C4C-48D1-8981-0FFB1939B116}" type="presParOf" srcId="{155A0941-CE10-4769-841C-F0CA8D1BB252}" destId="{82F6274C-E360-4007-B462-EA8D38F98BB3}" srcOrd="0" destOrd="0" presId="urn:microsoft.com/office/officeart/2005/8/layout/venn1"/>
    <dgm:cxn modelId="{0C8502EC-1C58-413B-B3AC-734A7F58EED4}" type="presParOf" srcId="{155A0941-CE10-4769-841C-F0CA8D1BB252}" destId="{87A29105-5B67-4032-99E2-C595CE50371F}" srcOrd="1" destOrd="0" presId="urn:microsoft.com/office/officeart/2005/8/layout/venn1"/>
    <dgm:cxn modelId="{9645053A-3ED4-4EC1-AE3E-04D7713FD5DA}" type="presParOf" srcId="{155A0941-CE10-4769-841C-F0CA8D1BB252}" destId="{3228AB2E-5538-4735-948C-B94CB1BDC78A}" srcOrd="2" destOrd="0" presId="urn:microsoft.com/office/officeart/2005/8/layout/venn1"/>
    <dgm:cxn modelId="{FBC06BC9-185D-4454-A5B0-C1337D8E01E8}" type="presParOf" srcId="{155A0941-CE10-4769-841C-F0CA8D1BB252}" destId="{5D4D51B8-A9AD-45EC-8821-1A38E3362DD6}" srcOrd="3" destOrd="0" presId="urn:microsoft.com/office/officeart/2005/8/layout/venn1"/>
    <dgm:cxn modelId="{E76D8C1C-0CD5-4DF4-AAA5-5F1F897D2326}" type="presParOf" srcId="{155A0941-CE10-4769-841C-F0CA8D1BB252}" destId="{8B2A754D-54B7-4DCB-88E1-B8CF26C02AD0}" srcOrd="4" destOrd="0" presId="urn:microsoft.com/office/officeart/2005/8/layout/venn1"/>
    <dgm:cxn modelId="{30068C2A-FCD5-49D6-AE79-5D676D8BFABD}" type="presParOf" srcId="{155A0941-CE10-4769-841C-F0CA8D1BB252}" destId="{0EE685E2-D6B2-4292-B26C-950C564E59F3}" srcOrd="5" destOrd="0" presId="urn:microsoft.com/office/officeart/2005/8/layout/venn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8FF667-6F6A-437A-BEB3-65B006E28605}" type="doc">
      <dgm:prSet loTypeId="urn:microsoft.com/office/officeart/2005/8/layout/process1" loCatId="process" qsTypeId="urn:microsoft.com/office/officeart/2005/8/quickstyle/3d3" qsCatId="3D" csTypeId="urn:microsoft.com/office/officeart/2005/8/colors/accent1_2" csCatId="accent1"/>
      <dgm:spPr/>
      <dgm:t>
        <a:bodyPr/>
        <a:lstStyle/>
        <a:p>
          <a:endParaRPr lang="zh-CN" altLang="en-US"/>
        </a:p>
      </dgm:t>
    </dgm:pt>
    <dgm:pt modelId="{7FE7191C-91FC-4B1C-B2F2-A2D349FD0A1F}">
      <dgm:prSet/>
      <dgm:spPr/>
      <dgm:t>
        <a:bodyPr/>
        <a:lstStyle/>
        <a:p>
          <a:pPr rtl="0"/>
          <a:r>
            <a:rPr lang="zh-CN" smtClean="0"/>
            <a:t>提供产品和服务</a:t>
          </a:r>
          <a:endParaRPr lang="zh-CN"/>
        </a:p>
      </dgm:t>
    </dgm:pt>
    <dgm:pt modelId="{CF4850A9-2FEB-44B3-8534-C20E1653867B}" cxnId="{C9779989-31A9-47A6-8758-CC893E01727E}" type="parTrans">
      <dgm:prSet/>
      <dgm:spPr/>
      <dgm:t>
        <a:bodyPr/>
        <a:lstStyle/>
        <a:p>
          <a:endParaRPr lang="zh-CN" altLang="en-US"/>
        </a:p>
      </dgm:t>
    </dgm:pt>
    <dgm:pt modelId="{8E6C7367-88BB-44F7-BE5B-2363D87EEEFD}" cxnId="{C9779989-31A9-47A6-8758-CC893E01727E}" type="sibTrans">
      <dgm:prSet/>
      <dgm:spPr/>
      <dgm:t>
        <a:bodyPr/>
        <a:lstStyle/>
        <a:p>
          <a:endParaRPr lang="zh-CN" altLang="en-US"/>
        </a:p>
      </dgm:t>
    </dgm:pt>
    <dgm:pt modelId="{4BBCB447-76EC-4559-929D-BC0CAADB5FFC}">
      <dgm:prSet/>
      <dgm:spPr/>
      <dgm:t>
        <a:bodyPr/>
        <a:lstStyle/>
        <a:p>
          <a:pPr rtl="0"/>
          <a:r>
            <a:rPr lang="zh-CN" smtClean="0"/>
            <a:t>创造就业</a:t>
          </a:r>
          <a:endParaRPr lang="zh-CN"/>
        </a:p>
      </dgm:t>
    </dgm:pt>
    <dgm:pt modelId="{DD79624B-89BC-4570-AB6D-DBC25E55F7DC}" cxnId="{ABAF6698-86FD-4438-852A-116D0308CA8B}" type="parTrans">
      <dgm:prSet/>
      <dgm:spPr/>
      <dgm:t>
        <a:bodyPr/>
        <a:lstStyle/>
        <a:p>
          <a:endParaRPr lang="zh-CN" altLang="en-US"/>
        </a:p>
      </dgm:t>
    </dgm:pt>
    <dgm:pt modelId="{CDE44BCE-9B00-4A81-90F9-B5FAACC30562}" cxnId="{ABAF6698-86FD-4438-852A-116D0308CA8B}" type="sibTrans">
      <dgm:prSet/>
      <dgm:spPr/>
      <dgm:t>
        <a:bodyPr/>
        <a:lstStyle/>
        <a:p>
          <a:endParaRPr lang="zh-CN" altLang="en-US"/>
        </a:p>
      </dgm:t>
    </dgm:pt>
    <dgm:pt modelId="{86D70AF5-8655-49CC-9664-B27368245988}">
      <dgm:prSet/>
      <dgm:spPr/>
      <dgm:t>
        <a:bodyPr/>
        <a:lstStyle/>
        <a:p>
          <a:pPr rtl="0"/>
          <a:r>
            <a:rPr lang="zh-CN" smtClean="0"/>
            <a:t>提供税收</a:t>
          </a:r>
          <a:endParaRPr lang="zh-CN"/>
        </a:p>
      </dgm:t>
    </dgm:pt>
    <dgm:pt modelId="{ADB2D53F-D5E2-40C6-875D-B1DCA43EC491}" cxnId="{49936301-A565-494B-B22C-A9C561CD60B4}" type="parTrans">
      <dgm:prSet/>
      <dgm:spPr/>
      <dgm:t>
        <a:bodyPr/>
        <a:lstStyle/>
        <a:p>
          <a:endParaRPr lang="zh-CN" altLang="en-US"/>
        </a:p>
      </dgm:t>
    </dgm:pt>
    <dgm:pt modelId="{F8F5ECF9-8620-49BC-8666-8E08D8C4C56B}" cxnId="{49936301-A565-494B-B22C-A9C561CD60B4}" type="sibTrans">
      <dgm:prSet/>
      <dgm:spPr/>
      <dgm:t>
        <a:bodyPr/>
        <a:lstStyle/>
        <a:p>
          <a:endParaRPr lang="zh-CN" altLang="en-US"/>
        </a:p>
      </dgm:t>
    </dgm:pt>
    <dgm:pt modelId="{086E602B-5847-48E7-A6D1-2DCB8BAC0CE6}" type="pres">
      <dgm:prSet presAssocID="{5D8FF667-6F6A-437A-BEB3-65B006E28605}" presName="Name0" presStyleCnt="0">
        <dgm:presLayoutVars>
          <dgm:dir/>
          <dgm:resizeHandles val="exact"/>
        </dgm:presLayoutVars>
      </dgm:prSet>
      <dgm:spPr/>
      <dgm:t>
        <a:bodyPr/>
        <a:lstStyle/>
        <a:p>
          <a:endParaRPr lang="zh-CN" altLang="en-US"/>
        </a:p>
      </dgm:t>
    </dgm:pt>
    <dgm:pt modelId="{DFE64EC8-8198-4362-84ED-A4E3D0E0499D}" type="pres">
      <dgm:prSet presAssocID="{7FE7191C-91FC-4B1C-B2F2-A2D349FD0A1F}" presName="node" presStyleLbl="node1" presStyleIdx="0" presStyleCnt="3">
        <dgm:presLayoutVars>
          <dgm:bulletEnabled val="1"/>
        </dgm:presLayoutVars>
      </dgm:prSet>
      <dgm:spPr/>
      <dgm:t>
        <a:bodyPr/>
        <a:lstStyle/>
        <a:p>
          <a:endParaRPr lang="zh-CN" altLang="en-US"/>
        </a:p>
      </dgm:t>
    </dgm:pt>
    <dgm:pt modelId="{34C28561-C413-48E6-8F6D-BEEB65E55600}" type="pres">
      <dgm:prSet presAssocID="{8E6C7367-88BB-44F7-BE5B-2363D87EEEFD}" presName="sibTrans" presStyleLbl="sibTrans2D1" presStyleIdx="0" presStyleCnt="2"/>
      <dgm:spPr/>
      <dgm:t>
        <a:bodyPr/>
        <a:lstStyle/>
        <a:p>
          <a:endParaRPr lang="zh-CN" altLang="en-US"/>
        </a:p>
      </dgm:t>
    </dgm:pt>
    <dgm:pt modelId="{B77BF641-67F5-4552-B503-D276B057C50A}" type="pres">
      <dgm:prSet presAssocID="{8E6C7367-88BB-44F7-BE5B-2363D87EEEFD}" presName="connectorText" presStyleLbl="sibTrans2D1" presStyleIdx="0" presStyleCnt="2"/>
      <dgm:spPr/>
      <dgm:t>
        <a:bodyPr/>
        <a:lstStyle/>
        <a:p>
          <a:endParaRPr lang="zh-CN" altLang="en-US"/>
        </a:p>
      </dgm:t>
    </dgm:pt>
    <dgm:pt modelId="{8F35B128-7880-4FC4-BA63-29ECD6D599C3}" type="pres">
      <dgm:prSet presAssocID="{4BBCB447-76EC-4559-929D-BC0CAADB5FFC}" presName="node" presStyleLbl="node1" presStyleIdx="1" presStyleCnt="3">
        <dgm:presLayoutVars>
          <dgm:bulletEnabled val="1"/>
        </dgm:presLayoutVars>
      </dgm:prSet>
      <dgm:spPr/>
      <dgm:t>
        <a:bodyPr/>
        <a:lstStyle/>
        <a:p>
          <a:endParaRPr lang="zh-CN" altLang="en-US"/>
        </a:p>
      </dgm:t>
    </dgm:pt>
    <dgm:pt modelId="{49E8C258-390C-4A80-B359-52BAAE65EADB}" type="pres">
      <dgm:prSet presAssocID="{CDE44BCE-9B00-4A81-90F9-B5FAACC30562}" presName="sibTrans" presStyleLbl="sibTrans2D1" presStyleIdx="1" presStyleCnt="2"/>
      <dgm:spPr/>
      <dgm:t>
        <a:bodyPr/>
        <a:lstStyle/>
        <a:p>
          <a:endParaRPr lang="zh-CN" altLang="en-US"/>
        </a:p>
      </dgm:t>
    </dgm:pt>
    <dgm:pt modelId="{F8E22034-3598-4653-AC91-61A6FBE8F867}" type="pres">
      <dgm:prSet presAssocID="{CDE44BCE-9B00-4A81-90F9-B5FAACC30562}" presName="connectorText" presStyleLbl="sibTrans2D1" presStyleIdx="1" presStyleCnt="2"/>
      <dgm:spPr/>
      <dgm:t>
        <a:bodyPr/>
        <a:lstStyle/>
        <a:p>
          <a:endParaRPr lang="zh-CN" altLang="en-US"/>
        </a:p>
      </dgm:t>
    </dgm:pt>
    <dgm:pt modelId="{1BE7E430-A9EA-4A2B-A7F2-D55A08F36CE2}" type="pres">
      <dgm:prSet presAssocID="{86D70AF5-8655-49CC-9664-B27368245988}" presName="node" presStyleLbl="node1" presStyleIdx="2" presStyleCnt="3">
        <dgm:presLayoutVars>
          <dgm:bulletEnabled val="1"/>
        </dgm:presLayoutVars>
      </dgm:prSet>
      <dgm:spPr/>
      <dgm:t>
        <a:bodyPr/>
        <a:lstStyle/>
        <a:p>
          <a:endParaRPr lang="zh-CN" altLang="en-US"/>
        </a:p>
      </dgm:t>
    </dgm:pt>
  </dgm:ptLst>
  <dgm:cxnLst>
    <dgm:cxn modelId="{869247E7-D349-4650-BE5A-46D8F8BAEFBE}" type="presOf" srcId="{CDE44BCE-9B00-4A81-90F9-B5FAACC30562}" destId="{49E8C258-390C-4A80-B359-52BAAE65EADB}" srcOrd="0" destOrd="0" presId="urn:microsoft.com/office/officeart/2005/8/layout/process1"/>
    <dgm:cxn modelId="{49936301-A565-494B-B22C-A9C561CD60B4}" srcId="{5D8FF667-6F6A-437A-BEB3-65B006E28605}" destId="{86D70AF5-8655-49CC-9664-B27368245988}" srcOrd="2" destOrd="0" parTransId="{ADB2D53F-D5E2-40C6-875D-B1DCA43EC491}" sibTransId="{F8F5ECF9-8620-49BC-8666-8E08D8C4C56B}"/>
    <dgm:cxn modelId="{37256C05-6DAF-4649-9031-CD663BDA72D7}" type="presOf" srcId="{7FE7191C-91FC-4B1C-B2F2-A2D349FD0A1F}" destId="{DFE64EC8-8198-4362-84ED-A4E3D0E0499D}" srcOrd="0" destOrd="0" presId="urn:microsoft.com/office/officeart/2005/8/layout/process1"/>
    <dgm:cxn modelId="{E669D29F-1992-4E17-8BDE-D39887B478DE}" type="presOf" srcId="{4BBCB447-76EC-4559-929D-BC0CAADB5FFC}" destId="{8F35B128-7880-4FC4-BA63-29ECD6D599C3}" srcOrd="0" destOrd="0" presId="urn:microsoft.com/office/officeart/2005/8/layout/process1"/>
    <dgm:cxn modelId="{ABAF6698-86FD-4438-852A-116D0308CA8B}" srcId="{5D8FF667-6F6A-437A-BEB3-65B006E28605}" destId="{4BBCB447-76EC-4559-929D-BC0CAADB5FFC}" srcOrd="1" destOrd="0" parTransId="{DD79624B-89BC-4570-AB6D-DBC25E55F7DC}" sibTransId="{CDE44BCE-9B00-4A81-90F9-B5FAACC30562}"/>
    <dgm:cxn modelId="{20DE9DCE-28DE-493B-A12D-5AF7CFA0CCD3}" type="presOf" srcId="{8E6C7367-88BB-44F7-BE5B-2363D87EEEFD}" destId="{34C28561-C413-48E6-8F6D-BEEB65E55600}" srcOrd="0" destOrd="0" presId="urn:microsoft.com/office/officeart/2005/8/layout/process1"/>
    <dgm:cxn modelId="{80324CD1-5C96-4F30-8496-C93BDAB17D78}" type="presOf" srcId="{CDE44BCE-9B00-4A81-90F9-B5FAACC30562}" destId="{F8E22034-3598-4653-AC91-61A6FBE8F867}" srcOrd="1" destOrd="0" presId="urn:microsoft.com/office/officeart/2005/8/layout/process1"/>
    <dgm:cxn modelId="{C9779989-31A9-47A6-8758-CC893E01727E}" srcId="{5D8FF667-6F6A-437A-BEB3-65B006E28605}" destId="{7FE7191C-91FC-4B1C-B2F2-A2D349FD0A1F}" srcOrd="0" destOrd="0" parTransId="{CF4850A9-2FEB-44B3-8534-C20E1653867B}" sibTransId="{8E6C7367-88BB-44F7-BE5B-2363D87EEEFD}"/>
    <dgm:cxn modelId="{85E649B3-D254-402A-A8B3-D55F4C21456C}" type="presOf" srcId="{86D70AF5-8655-49CC-9664-B27368245988}" destId="{1BE7E430-A9EA-4A2B-A7F2-D55A08F36CE2}" srcOrd="0" destOrd="0" presId="urn:microsoft.com/office/officeart/2005/8/layout/process1"/>
    <dgm:cxn modelId="{C7DD2E35-6619-497F-8178-AE8B6B08AA31}" type="presOf" srcId="{8E6C7367-88BB-44F7-BE5B-2363D87EEEFD}" destId="{B77BF641-67F5-4552-B503-D276B057C50A}" srcOrd="1" destOrd="0" presId="urn:microsoft.com/office/officeart/2005/8/layout/process1"/>
    <dgm:cxn modelId="{27916C82-1E8E-44E4-8CDF-A3E1660449A2}" type="presOf" srcId="{5D8FF667-6F6A-437A-BEB3-65B006E28605}" destId="{086E602B-5847-48E7-A6D1-2DCB8BAC0CE6}" srcOrd="0" destOrd="0" presId="urn:microsoft.com/office/officeart/2005/8/layout/process1"/>
    <dgm:cxn modelId="{DEB10EC6-EA89-41BB-87C5-6B4A982C15D2}" type="presParOf" srcId="{086E602B-5847-48E7-A6D1-2DCB8BAC0CE6}" destId="{DFE64EC8-8198-4362-84ED-A4E3D0E0499D}" srcOrd="0" destOrd="0" presId="urn:microsoft.com/office/officeart/2005/8/layout/process1"/>
    <dgm:cxn modelId="{9A08A52C-3FFB-4D4C-94A5-AB0654611D3E}" type="presParOf" srcId="{086E602B-5847-48E7-A6D1-2DCB8BAC0CE6}" destId="{34C28561-C413-48E6-8F6D-BEEB65E55600}" srcOrd="1" destOrd="0" presId="urn:microsoft.com/office/officeart/2005/8/layout/process1"/>
    <dgm:cxn modelId="{0D31C719-4597-440F-B29C-19E57F31BD02}" type="presParOf" srcId="{34C28561-C413-48E6-8F6D-BEEB65E55600}" destId="{B77BF641-67F5-4552-B503-D276B057C50A}" srcOrd="0" destOrd="0" presId="urn:microsoft.com/office/officeart/2005/8/layout/process1"/>
    <dgm:cxn modelId="{9B6265F6-2865-4FC6-B518-6D6C0FEA025A}" type="presParOf" srcId="{086E602B-5847-48E7-A6D1-2DCB8BAC0CE6}" destId="{8F35B128-7880-4FC4-BA63-29ECD6D599C3}" srcOrd="2" destOrd="0" presId="urn:microsoft.com/office/officeart/2005/8/layout/process1"/>
    <dgm:cxn modelId="{AF9D6E13-930F-4465-8AE8-EA3D0532CD05}" type="presParOf" srcId="{086E602B-5847-48E7-A6D1-2DCB8BAC0CE6}" destId="{49E8C258-390C-4A80-B359-52BAAE65EADB}" srcOrd="3" destOrd="0" presId="urn:microsoft.com/office/officeart/2005/8/layout/process1"/>
    <dgm:cxn modelId="{CE98C883-9738-415D-8A39-C46A44600983}" type="presParOf" srcId="{49E8C258-390C-4A80-B359-52BAAE65EADB}" destId="{F8E22034-3598-4653-AC91-61A6FBE8F867}" srcOrd="0" destOrd="0" presId="urn:microsoft.com/office/officeart/2005/8/layout/process1"/>
    <dgm:cxn modelId="{22082572-9418-4956-A692-91CA5CA318D2}" type="presParOf" srcId="{086E602B-5847-48E7-A6D1-2DCB8BAC0CE6}" destId="{1BE7E430-A9EA-4A2B-A7F2-D55A08F36CE2}" srcOrd="4" destOrd="0" presId="urn:microsoft.com/office/officeart/2005/8/layout/process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D8FF667-6F6A-437A-BEB3-65B006E28605}" type="doc">
      <dgm:prSet loTypeId="urn:microsoft.com/office/officeart/2005/8/layout/vProcess5" loCatId="process" qsTypeId="urn:microsoft.com/office/officeart/2005/8/quickstyle/3d3" qsCatId="3D" csTypeId="urn:microsoft.com/office/officeart/2005/8/colors/accent1_2" csCatId="accent1" phldr="1"/>
      <dgm:spPr/>
      <dgm:t>
        <a:bodyPr/>
        <a:lstStyle/>
        <a:p>
          <a:endParaRPr lang="zh-CN" altLang="en-US"/>
        </a:p>
      </dgm:t>
    </dgm:pt>
    <dgm:pt modelId="{7FE7191C-91FC-4B1C-B2F2-A2D349FD0A1F}">
      <dgm:prSet/>
      <dgm:spPr/>
      <dgm:t>
        <a:bodyPr/>
        <a:lstStyle/>
        <a:p>
          <a:pPr rtl="0"/>
          <a:r>
            <a:rPr lang="zh-CN" smtClean="0"/>
            <a:t>促使管理人员坚持长期行为</a:t>
          </a:r>
          <a:endParaRPr lang="zh-CN" dirty="0"/>
        </a:p>
      </dgm:t>
    </dgm:pt>
    <dgm:pt modelId="{CF4850A9-2FEB-44B3-8534-C20E1653867B}" cxnId="{C9779989-31A9-47A6-8758-CC893E01727E}" type="parTrans">
      <dgm:prSet/>
      <dgm:spPr/>
      <dgm:t>
        <a:bodyPr/>
        <a:lstStyle/>
        <a:p>
          <a:endParaRPr lang="zh-CN" altLang="en-US"/>
        </a:p>
      </dgm:t>
    </dgm:pt>
    <dgm:pt modelId="{8E6C7367-88BB-44F7-BE5B-2363D87EEEFD}" cxnId="{C9779989-31A9-47A6-8758-CC893E01727E}" type="sibTrans">
      <dgm:prSet/>
      <dgm:spPr/>
      <dgm:t>
        <a:bodyPr/>
        <a:lstStyle/>
        <a:p>
          <a:endParaRPr lang="zh-CN" altLang="en-US"/>
        </a:p>
      </dgm:t>
    </dgm:pt>
    <dgm:pt modelId="{B815038E-07F8-483B-828A-2ACAD48B3720}">
      <dgm:prSet/>
      <dgm:spPr/>
      <dgm:t>
        <a:bodyPr/>
        <a:lstStyle/>
        <a:p>
          <a:r>
            <a:rPr lang="zh-CN" smtClean="0"/>
            <a:t>促使管理人员在决策时考虑收益的时间性</a:t>
          </a:r>
          <a:endParaRPr lang="zh-CN"/>
        </a:p>
      </dgm:t>
    </dgm:pt>
    <dgm:pt modelId="{29DC8F3F-5018-478A-926B-47D8A4F2BA9E}" cxnId="{A6523885-0828-43B4-827B-1043209AD601}" type="parTrans">
      <dgm:prSet/>
      <dgm:spPr/>
      <dgm:t>
        <a:bodyPr/>
        <a:lstStyle/>
        <a:p>
          <a:endParaRPr lang="zh-CN" altLang="en-US"/>
        </a:p>
      </dgm:t>
    </dgm:pt>
    <dgm:pt modelId="{7A2A8802-F160-4111-B021-3482CE4BE86E}" cxnId="{A6523885-0828-43B4-827B-1043209AD601}" type="sibTrans">
      <dgm:prSet/>
      <dgm:spPr/>
      <dgm:t>
        <a:bodyPr/>
        <a:lstStyle/>
        <a:p>
          <a:endParaRPr lang="zh-CN" altLang="en-US"/>
        </a:p>
      </dgm:t>
    </dgm:pt>
    <dgm:pt modelId="{D7BC9A2B-BECE-4BE8-9FBF-947195D7308E}">
      <dgm:prSet/>
      <dgm:spPr/>
      <dgm:t>
        <a:bodyPr/>
        <a:lstStyle/>
        <a:p>
          <a:r>
            <a:rPr lang="zh-CN" smtClean="0"/>
            <a:t>促使管理人员在决策时考虑经营的风险性</a:t>
          </a:r>
          <a:endParaRPr lang="zh-CN"/>
        </a:p>
      </dgm:t>
    </dgm:pt>
    <dgm:pt modelId="{E368A242-821B-4637-BBDB-E79977689B77}" cxnId="{999BEC48-F53C-4A47-A3F0-7A9BB9556D3D}" type="parTrans">
      <dgm:prSet/>
      <dgm:spPr/>
      <dgm:t>
        <a:bodyPr/>
        <a:lstStyle/>
        <a:p>
          <a:endParaRPr lang="zh-CN" altLang="en-US"/>
        </a:p>
      </dgm:t>
    </dgm:pt>
    <dgm:pt modelId="{414F104D-1491-4636-B34F-0B518C4C9BE6}" cxnId="{999BEC48-F53C-4A47-A3F0-7A9BB9556D3D}" type="sibTrans">
      <dgm:prSet/>
      <dgm:spPr/>
      <dgm:t>
        <a:bodyPr/>
        <a:lstStyle/>
        <a:p>
          <a:endParaRPr lang="zh-CN" altLang="en-US"/>
        </a:p>
      </dgm:t>
    </dgm:pt>
    <dgm:pt modelId="{A06DA318-11A1-4579-9F90-55D1982FFA4C}" type="pres">
      <dgm:prSet presAssocID="{5D8FF667-6F6A-437A-BEB3-65B006E28605}" presName="outerComposite" presStyleCnt="0">
        <dgm:presLayoutVars>
          <dgm:chMax val="5"/>
          <dgm:dir/>
          <dgm:resizeHandles val="exact"/>
        </dgm:presLayoutVars>
      </dgm:prSet>
      <dgm:spPr/>
      <dgm:t>
        <a:bodyPr/>
        <a:lstStyle/>
        <a:p>
          <a:endParaRPr lang="zh-CN" altLang="en-US"/>
        </a:p>
      </dgm:t>
    </dgm:pt>
    <dgm:pt modelId="{7871D528-24FF-4F70-8B28-3B954E5B6EFA}" type="pres">
      <dgm:prSet presAssocID="{5D8FF667-6F6A-437A-BEB3-65B006E28605}" presName="dummyMaxCanvas" presStyleCnt="0">
        <dgm:presLayoutVars/>
      </dgm:prSet>
      <dgm:spPr/>
    </dgm:pt>
    <dgm:pt modelId="{C382A946-6294-4930-B0AD-2E983A6756EC}" type="pres">
      <dgm:prSet presAssocID="{5D8FF667-6F6A-437A-BEB3-65B006E28605}" presName="ThreeNodes_1" presStyleLbl="node1" presStyleIdx="0" presStyleCnt="3">
        <dgm:presLayoutVars>
          <dgm:bulletEnabled val="1"/>
        </dgm:presLayoutVars>
      </dgm:prSet>
      <dgm:spPr/>
      <dgm:t>
        <a:bodyPr/>
        <a:lstStyle/>
        <a:p>
          <a:endParaRPr lang="zh-CN" altLang="en-US"/>
        </a:p>
      </dgm:t>
    </dgm:pt>
    <dgm:pt modelId="{F642DF23-8F60-49F5-9A8E-C72250606100}" type="pres">
      <dgm:prSet presAssocID="{5D8FF667-6F6A-437A-BEB3-65B006E28605}" presName="ThreeNodes_2" presStyleLbl="node1" presStyleIdx="1" presStyleCnt="3">
        <dgm:presLayoutVars>
          <dgm:bulletEnabled val="1"/>
        </dgm:presLayoutVars>
      </dgm:prSet>
      <dgm:spPr/>
      <dgm:t>
        <a:bodyPr/>
        <a:lstStyle/>
        <a:p>
          <a:endParaRPr lang="zh-CN" altLang="en-US"/>
        </a:p>
      </dgm:t>
    </dgm:pt>
    <dgm:pt modelId="{6B22ADC6-B79E-4137-B808-F6027D061CE2}" type="pres">
      <dgm:prSet presAssocID="{5D8FF667-6F6A-437A-BEB3-65B006E28605}" presName="ThreeNodes_3" presStyleLbl="node1" presStyleIdx="2" presStyleCnt="3">
        <dgm:presLayoutVars>
          <dgm:bulletEnabled val="1"/>
        </dgm:presLayoutVars>
      </dgm:prSet>
      <dgm:spPr/>
      <dgm:t>
        <a:bodyPr/>
        <a:lstStyle/>
        <a:p>
          <a:endParaRPr lang="zh-CN" altLang="en-US"/>
        </a:p>
      </dgm:t>
    </dgm:pt>
    <dgm:pt modelId="{47DC6228-AE67-4048-AAE7-C25685FB672B}" type="pres">
      <dgm:prSet presAssocID="{5D8FF667-6F6A-437A-BEB3-65B006E28605}" presName="ThreeConn_1-2" presStyleLbl="fgAccFollowNode1" presStyleIdx="0" presStyleCnt="2">
        <dgm:presLayoutVars>
          <dgm:bulletEnabled val="1"/>
        </dgm:presLayoutVars>
      </dgm:prSet>
      <dgm:spPr/>
      <dgm:t>
        <a:bodyPr/>
        <a:lstStyle/>
        <a:p>
          <a:endParaRPr lang="zh-CN" altLang="en-US"/>
        </a:p>
      </dgm:t>
    </dgm:pt>
    <dgm:pt modelId="{3B48B789-DBD0-409B-AAD7-0465DEE34C6D}" type="pres">
      <dgm:prSet presAssocID="{5D8FF667-6F6A-437A-BEB3-65B006E28605}" presName="ThreeConn_2-3" presStyleLbl="fgAccFollowNode1" presStyleIdx="1" presStyleCnt="2">
        <dgm:presLayoutVars>
          <dgm:bulletEnabled val="1"/>
        </dgm:presLayoutVars>
      </dgm:prSet>
      <dgm:spPr/>
      <dgm:t>
        <a:bodyPr/>
        <a:lstStyle/>
        <a:p>
          <a:endParaRPr lang="zh-CN" altLang="en-US"/>
        </a:p>
      </dgm:t>
    </dgm:pt>
    <dgm:pt modelId="{74E8DBB6-3614-42B1-870A-44B3A4A6BDEB}" type="pres">
      <dgm:prSet presAssocID="{5D8FF667-6F6A-437A-BEB3-65B006E28605}" presName="ThreeNodes_1_text" presStyleLbl="node1" presStyleIdx="2" presStyleCnt="3">
        <dgm:presLayoutVars>
          <dgm:bulletEnabled val="1"/>
        </dgm:presLayoutVars>
      </dgm:prSet>
      <dgm:spPr/>
      <dgm:t>
        <a:bodyPr/>
        <a:lstStyle/>
        <a:p>
          <a:endParaRPr lang="zh-CN" altLang="en-US"/>
        </a:p>
      </dgm:t>
    </dgm:pt>
    <dgm:pt modelId="{B737131A-9EC3-4DD7-A1C5-7BD104F5B62B}" type="pres">
      <dgm:prSet presAssocID="{5D8FF667-6F6A-437A-BEB3-65B006E28605}" presName="ThreeNodes_2_text" presStyleLbl="node1" presStyleIdx="2" presStyleCnt="3">
        <dgm:presLayoutVars>
          <dgm:bulletEnabled val="1"/>
        </dgm:presLayoutVars>
      </dgm:prSet>
      <dgm:spPr/>
      <dgm:t>
        <a:bodyPr/>
        <a:lstStyle/>
        <a:p>
          <a:endParaRPr lang="zh-CN" altLang="en-US"/>
        </a:p>
      </dgm:t>
    </dgm:pt>
    <dgm:pt modelId="{36B7D7E6-8F06-43CE-85B7-3B58FA0B4E59}" type="pres">
      <dgm:prSet presAssocID="{5D8FF667-6F6A-437A-BEB3-65B006E28605}" presName="ThreeNodes_3_text" presStyleLbl="node1" presStyleIdx="2" presStyleCnt="3">
        <dgm:presLayoutVars>
          <dgm:bulletEnabled val="1"/>
        </dgm:presLayoutVars>
      </dgm:prSet>
      <dgm:spPr/>
      <dgm:t>
        <a:bodyPr/>
        <a:lstStyle/>
        <a:p>
          <a:endParaRPr lang="zh-CN" altLang="en-US"/>
        </a:p>
      </dgm:t>
    </dgm:pt>
  </dgm:ptLst>
  <dgm:cxnLst>
    <dgm:cxn modelId="{247DB94A-FB4A-465F-BD76-FC469351DCA8}" type="presOf" srcId="{B815038E-07F8-483B-828A-2ACAD48B3720}" destId="{B737131A-9EC3-4DD7-A1C5-7BD104F5B62B}" srcOrd="1" destOrd="0" presId="urn:microsoft.com/office/officeart/2005/8/layout/vProcess5"/>
    <dgm:cxn modelId="{F093AB2C-C27A-4BAB-8384-C5FF2F4474F8}" type="presOf" srcId="{B815038E-07F8-483B-828A-2ACAD48B3720}" destId="{F642DF23-8F60-49F5-9A8E-C72250606100}" srcOrd="0" destOrd="0" presId="urn:microsoft.com/office/officeart/2005/8/layout/vProcess5"/>
    <dgm:cxn modelId="{22C832E1-3710-4CA8-94DE-DAC6C57040BC}" type="presOf" srcId="{7FE7191C-91FC-4B1C-B2F2-A2D349FD0A1F}" destId="{74E8DBB6-3614-42B1-870A-44B3A4A6BDEB}" srcOrd="1" destOrd="0" presId="urn:microsoft.com/office/officeart/2005/8/layout/vProcess5"/>
    <dgm:cxn modelId="{CC209BBC-51EF-4E5C-BEE0-42DC9FADBCE5}" type="presOf" srcId="{D7BC9A2B-BECE-4BE8-9FBF-947195D7308E}" destId="{36B7D7E6-8F06-43CE-85B7-3B58FA0B4E59}" srcOrd="1" destOrd="0" presId="urn:microsoft.com/office/officeart/2005/8/layout/vProcess5"/>
    <dgm:cxn modelId="{F37A1C3C-C095-43AA-83F6-DA8BB28315A6}" type="presOf" srcId="{8E6C7367-88BB-44F7-BE5B-2363D87EEEFD}" destId="{47DC6228-AE67-4048-AAE7-C25685FB672B}" srcOrd="0" destOrd="0" presId="urn:microsoft.com/office/officeart/2005/8/layout/vProcess5"/>
    <dgm:cxn modelId="{A6523885-0828-43B4-827B-1043209AD601}" srcId="{5D8FF667-6F6A-437A-BEB3-65B006E28605}" destId="{B815038E-07F8-483B-828A-2ACAD48B3720}" srcOrd="1" destOrd="0" parTransId="{29DC8F3F-5018-478A-926B-47D8A4F2BA9E}" sibTransId="{7A2A8802-F160-4111-B021-3482CE4BE86E}"/>
    <dgm:cxn modelId="{863DE9E7-3792-4AC7-8277-3E2C4AD60B82}" type="presOf" srcId="{D7BC9A2B-BECE-4BE8-9FBF-947195D7308E}" destId="{6B22ADC6-B79E-4137-B808-F6027D061CE2}" srcOrd="0" destOrd="0" presId="urn:microsoft.com/office/officeart/2005/8/layout/vProcess5"/>
    <dgm:cxn modelId="{6E2E07A3-7FDF-4DCD-8823-44B2288D2177}" type="presOf" srcId="{7A2A8802-F160-4111-B021-3482CE4BE86E}" destId="{3B48B789-DBD0-409B-AAD7-0465DEE34C6D}" srcOrd="0" destOrd="0" presId="urn:microsoft.com/office/officeart/2005/8/layout/vProcess5"/>
    <dgm:cxn modelId="{915F9F7A-933D-435F-8977-6F4A61B1AF05}" type="presOf" srcId="{7FE7191C-91FC-4B1C-B2F2-A2D349FD0A1F}" destId="{C382A946-6294-4930-B0AD-2E983A6756EC}" srcOrd="0" destOrd="0" presId="urn:microsoft.com/office/officeart/2005/8/layout/vProcess5"/>
    <dgm:cxn modelId="{999BEC48-F53C-4A47-A3F0-7A9BB9556D3D}" srcId="{5D8FF667-6F6A-437A-BEB3-65B006E28605}" destId="{D7BC9A2B-BECE-4BE8-9FBF-947195D7308E}" srcOrd="2" destOrd="0" parTransId="{E368A242-821B-4637-BBDB-E79977689B77}" sibTransId="{414F104D-1491-4636-B34F-0B518C4C9BE6}"/>
    <dgm:cxn modelId="{C9779989-31A9-47A6-8758-CC893E01727E}" srcId="{5D8FF667-6F6A-437A-BEB3-65B006E28605}" destId="{7FE7191C-91FC-4B1C-B2F2-A2D349FD0A1F}" srcOrd="0" destOrd="0" parTransId="{CF4850A9-2FEB-44B3-8534-C20E1653867B}" sibTransId="{8E6C7367-88BB-44F7-BE5B-2363D87EEEFD}"/>
    <dgm:cxn modelId="{F913DE7B-0EB5-4FD0-9BAE-BAA17AF2276A}" type="presOf" srcId="{5D8FF667-6F6A-437A-BEB3-65B006E28605}" destId="{A06DA318-11A1-4579-9F90-55D1982FFA4C}" srcOrd="0" destOrd="0" presId="urn:microsoft.com/office/officeart/2005/8/layout/vProcess5"/>
    <dgm:cxn modelId="{B39D8BC5-8266-44A2-9154-CD7B46A5BDB8}" type="presParOf" srcId="{A06DA318-11A1-4579-9F90-55D1982FFA4C}" destId="{7871D528-24FF-4F70-8B28-3B954E5B6EFA}" srcOrd="0" destOrd="0" presId="urn:microsoft.com/office/officeart/2005/8/layout/vProcess5"/>
    <dgm:cxn modelId="{A2B95B03-FB1E-40E3-B8C8-38F09060B79A}" type="presParOf" srcId="{A06DA318-11A1-4579-9F90-55D1982FFA4C}" destId="{C382A946-6294-4930-B0AD-2E983A6756EC}" srcOrd="1" destOrd="0" presId="urn:microsoft.com/office/officeart/2005/8/layout/vProcess5"/>
    <dgm:cxn modelId="{289FF55B-8250-4690-A2D1-81B51DE50275}" type="presParOf" srcId="{A06DA318-11A1-4579-9F90-55D1982FFA4C}" destId="{F642DF23-8F60-49F5-9A8E-C72250606100}" srcOrd="2" destOrd="0" presId="urn:microsoft.com/office/officeart/2005/8/layout/vProcess5"/>
    <dgm:cxn modelId="{4F6E3A45-8E26-4E86-B8D7-CDAAEACE7334}" type="presParOf" srcId="{A06DA318-11A1-4579-9F90-55D1982FFA4C}" destId="{6B22ADC6-B79E-4137-B808-F6027D061CE2}" srcOrd="3" destOrd="0" presId="urn:microsoft.com/office/officeart/2005/8/layout/vProcess5"/>
    <dgm:cxn modelId="{AFC68C6A-3001-4F73-9A80-2EA3849B9499}" type="presParOf" srcId="{A06DA318-11A1-4579-9F90-55D1982FFA4C}" destId="{47DC6228-AE67-4048-AAE7-C25685FB672B}" srcOrd="4" destOrd="0" presId="urn:microsoft.com/office/officeart/2005/8/layout/vProcess5"/>
    <dgm:cxn modelId="{E2D53E82-E059-4DF8-BFE3-39199C95E14C}" type="presParOf" srcId="{A06DA318-11A1-4579-9F90-55D1982FFA4C}" destId="{3B48B789-DBD0-409B-AAD7-0465DEE34C6D}" srcOrd="5" destOrd="0" presId="urn:microsoft.com/office/officeart/2005/8/layout/vProcess5"/>
    <dgm:cxn modelId="{56C231EA-069F-4C41-A59B-4EDC44601790}" type="presParOf" srcId="{A06DA318-11A1-4579-9F90-55D1982FFA4C}" destId="{74E8DBB6-3614-42B1-870A-44B3A4A6BDEB}" srcOrd="6" destOrd="0" presId="urn:microsoft.com/office/officeart/2005/8/layout/vProcess5"/>
    <dgm:cxn modelId="{E0B8F744-AB0E-4315-8C16-50013C16F99D}" type="presParOf" srcId="{A06DA318-11A1-4579-9F90-55D1982FFA4C}" destId="{B737131A-9EC3-4DD7-A1C5-7BD104F5B62B}" srcOrd="7" destOrd="0" presId="urn:microsoft.com/office/officeart/2005/8/layout/vProcess5"/>
    <dgm:cxn modelId="{DE3A4B14-C1D0-4DCA-82BB-7D18D7D82F95}" type="presParOf" srcId="{A06DA318-11A1-4579-9F90-55D1982FFA4C}" destId="{36B7D7E6-8F06-43CE-85B7-3B58FA0B4E59}" srcOrd="8" destOrd="0" presId="urn:microsoft.com/office/officeart/2005/8/layout/vProcess5"/>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DE78FF6-E8BA-49F0-B467-32A285BCD90D}" type="doc">
      <dgm:prSet loTypeId="urn:microsoft.com/office/officeart/2005/8/layout/arrow6" loCatId="relationship" qsTypeId="urn:microsoft.com/office/officeart/2005/8/quickstyle/3d1" qsCatId="3D" csTypeId="urn:microsoft.com/office/officeart/2005/8/colors/accent1_2" csCatId="accent1"/>
      <dgm:spPr/>
      <dgm:t>
        <a:bodyPr/>
        <a:lstStyle/>
        <a:p>
          <a:endParaRPr lang="zh-CN" altLang="en-US"/>
        </a:p>
      </dgm:t>
    </dgm:pt>
    <dgm:pt modelId="{9D91F8D5-0D69-474A-BFDA-D99896C1F40C}">
      <dgm:prSet/>
      <dgm:spPr/>
      <dgm:t>
        <a:bodyPr/>
        <a:lstStyle/>
        <a:p>
          <a:pPr rtl="0"/>
          <a:r>
            <a:rPr lang="zh-CN" smtClean="0"/>
            <a:t>会计利润</a:t>
          </a:r>
          <a:r>
            <a:rPr lang="en-US" smtClean="0"/>
            <a:t>=</a:t>
          </a:r>
          <a:r>
            <a:rPr lang="zh-CN" smtClean="0"/>
            <a:t>销售收入</a:t>
          </a:r>
          <a:r>
            <a:rPr lang="en-US" smtClean="0"/>
            <a:t>-</a:t>
          </a:r>
          <a:r>
            <a:rPr lang="zh-CN" smtClean="0"/>
            <a:t>会计成本</a:t>
          </a:r>
          <a:endParaRPr lang="zh-CN"/>
        </a:p>
      </dgm:t>
    </dgm:pt>
    <dgm:pt modelId="{8BBFFE47-8C02-4692-A63D-87B27BD48B69}" cxnId="{DD509682-2DE3-4665-83B7-FE25D5C276F2}" type="parTrans">
      <dgm:prSet/>
      <dgm:spPr/>
      <dgm:t>
        <a:bodyPr/>
        <a:lstStyle/>
        <a:p>
          <a:endParaRPr lang="zh-CN" altLang="en-US"/>
        </a:p>
      </dgm:t>
    </dgm:pt>
    <dgm:pt modelId="{14195F45-4088-4E58-8869-3679792382CA}" cxnId="{DD509682-2DE3-4665-83B7-FE25D5C276F2}" type="sibTrans">
      <dgm:prSet/>
      <dgm:spPr/>
      <dgm:t>
        <a:bodyPr/>
        <a:lstStyle/>
        <a:p>
          <a:endParaRPr lang="zh-CN" altLang="en-US"/>
        </a:p>
      </dgm:t>
    </dgm:pt>
    <dgm:pt modelId="{7F198BAE-786E-4457-A151-66614FA39E9B}">
      <dgm:prSet/>
      <dgm:spPr/>
      <dgm:t>
        <a:bodyPr/>
        <a:lstStyle/>
        <a:p>
          <a:pPr rtl="0"/>
          <a:r>
            <a:rPr lang="zh-CN" smtClean="0"/>
            <a:t>经济利润</a:t>
          </a:r>
          <a:r>
            <a:rPr lang="en-US" smtClean="0"/>
            <a:t>=</a:t>
          </a:r>
          <a:r>
            <a:rPr lang="zh-CN" smtClean="0"/>
            <a:t>销售收入</a:t>
          </a:r>
          <a:r>
            <a:rPr lang="en-US" smtClean="0"/>
            <a:t>-</a:t>
          </a:r>
          <a:r>
            <a:rPr lang="zh-CN" smtClean="0"/>
            <a:t>机会成本</a:t>
          </a:r>
          <a:endParaRPr lang="zh-CN"/>
        </a:p>
      </dgm:t>
    </dgm:pt>
    <dgm:pt modelId="{F5BEDE2A-B70E-4C91-B9F1-3A595A90215B}" cxnId="{F24EC713-CB2C-47EE-BD3B-403FA5840D07}" type="parTrans">
      <dgm:prSet/>
      <dgm:spPr/>
      <dgm:t>
        <a:bodyPr/>
        <a:lstStyle/>
        <a:p>
          <a:endParaRPr lang="zh-CN" altLang="en-US"/>
        </a:p>
      </dgm:t>
    </dgm:pt>
    <dgm:pt modelId="{54B8ED9E-6FF3-4B5F-A89D-E0570D2DBAB7}" cxnId="{F24EC713-CB2C-47EE-BD3B-403FA5840D07}" type="sibTrans">
      <dgm:prSet/>
      <dgm:spPr/>
      <dgm:t>
        <a:bodyPr/>
        <a:lstStyle/>
        <a:p>
          <a:endParaRPr lang="zh-CN" altLang="en-US"/>
        </a:p>
      </dgm:t>
    </dgm:pt>
    <dgm:pt modelId="{94B68F26-619B-429E-97F9-3E81BD58C8A7}" type="pres">
      <dgm:prSet presAssocID="{CDE78FF6-E8BA-49F0-B467-32A285BCD90D}" presName="compositeShape" presStyleCnt="0">
        <dgm:presLayoutVars>
          <dgm:chMax val="2"/>
          <dgm:dir/>
          <dgm:resizeHandles val="exact"/>
        </dgm:presLayoutVars>
      </dgm:prSet>
      <dgm:spPr/>
      <dgm:t>
        <a:bodyPr/>
        <a:lstStyle/>
        <a:p>
          <a:endParaRPr lang="zh-CN" altLang="en-US"/>
        </a:p>
      </dgm:t>
    </dgm:pt>
    <dgm:pt modelId="{2413E6E0-0471-4491-B5B2-9ACD4AC39D16}" type="pres">
      <dgm:prSet presAssocID="{CDE78FF6-E8BA-49F0-B467-32A285BCD90D}" presName="ribbon" presStyleLbl="node1" presStyleIdx="0" presStyleCnt="1"/>
      <dgm:spPr/>
    </dgm:pt>
    <dgm:pt modelId="{4001BE9F-5440-4A15-AA85-AB45DFF047F2}" type="pres">
      <dgm:prSet presAssocID="{CDE78FF6-E8BA-49F0-B467-32A285BCD90D}" presName="leftArrowText" presStyleLbl="node1" presStyleIdx="0" presStyleCnt="1">
        <dgm:presLayoutVars>
          <dgm:chMax val="0"/>
          <dgm:bulletEnabled val="1"/>
        </dgm:presLayoutVars>
      </dgm:prSet>
      <dgm:spPr/>
      <dgm:t>
        <a:bodyPr/>
        <a:lstStyle/>
        <a:p>
          <a:endParaRPr lang="zh-CN" altLang="en-US"/>
        </a:p>
      </dgm:t>
    </dgm:pt>
    <dgm:pt modelId="{C4D9A3B9-A32C-4B21-8D60-F6CFC2803534}" type="pres">
      <dgm:prSet presAssocID="{CDE78FF6-E8BA-49F0-B467-32A285BCD90D}" presName="rightArrowText" presStyleLbl="node1" presStyleIdx="0" presStyleCnt="1">
        <dgm:presLayoutVars>
          <dgm:chMax val="0"/>
          <dgm:bulletEnabled val="1"/>
        </dgm:presLayoutVars>
      </dgm:prSet>
      <dgm:spPr/>
      <dgm:t>
        <a:bodyPr/>
        <a:lstStyle/>
        <a:p>
          <a:endParaRPr lang="zh-CN" altLang="en-US"/>
        </a:p>
      </dgm:t>
    </dgm:pt>
  </dgm:ptLst>
  <dgm:cxnLst>
    <dgm:cxn modelId="{A82AF195-3385-4C5B-8B47-5912ABCAF7E4}" type="presOf" srcId="{7F198BAE-786E-4457-A151-66614FA39E9B}" destId="{C4D9A3B9-A32C-4B21-8D60-F6CFC2803534}" srcOrd="0" destOrd="0" presId="urn:microsoft.com/office/officeart/2005/8/layout/arrow6"/>
    <dgm:cxn modelId="{9E846770-6D09-4FD4-BA8D-95C6CB1CBB42}" type="presOf" srcId="{CDE78FF6-E8BA-49F0-B467-32A285BCD90D}" destId="{94B68F26-619B-429E-97F9-3E81BD58C8A7}" srcOrd="0" destOrd="0" presId="urn:microsoft.com/office/officeart/2005/8/layout/arrow6"/>
    <dgm:cxn modelId="{F24EC713-CB2C-47EE-BD3B-403FA5840D07}" srcId="{CDE78FF6-E8BA-49F0-B467-32A285BCD90D}" destId="{7F198BAE-786E-4457-A151-66614FA39E9B}" srcOrd="1" destOrd="0" parTransId="{F5BEDE2A-B70E-4C91-B9F1-3A595A90215B}" sibTransId="{54B8ED9E-6FF3-4B5F-A89D-E0570D2DBAB7}"/>
    <dgm:cxn modelId="{CF775F28-C36C-472F-9B0F-3E98CEB4632C}" type="presOf" srcId="{9D91F8D5-0D69-474A-BFDA-D99896C1F40C}" destId="{4001BE9F-5440-4A15-AA85-AB45DFF047F2}" srcOrd="0" destOrd="0" presId="urn:microsoft.com/office/officeart/2005/8/layout/arrow6"/>
    <dgm:cxn modelId="{DD509682-2DE3-4665-83B7-FE25D5C276F2}" srcId="{CDE78FF6-E8BA-49F0-B467-32A285BCD90D}" destId="{9D91F8D5-0D69-474A-BFDA-D99896C1F40C}" srcOrd="0" destOrd="0" parTransId="{8BBFFE47-8C02-4692-A63D-87B27BD48B69}" sibTransId="{14195F45-4088-4E58-8869-3679792382CA}"/>
    <dgm:cxn modelId="{9DA7E84F-3C4C-4DF8-B63D-3F9466DF2A4C}" type="presParOf" srcId="{94B68F26-619B-429E-97F9-3E81BD58C8A7}" destId="{2413E6E0-0471-4491-B5B2-9ACD4AC39D16}" srcOrd="0" destOrd="0" presId="urn:microsoft.com/office/officeart/2005/8/layout/arrow6"/>
    <dgm:cxn modelId="{AA1C5E5D-6192-4A28-80D5-1E0E87775E3A}" type="presParOf" srcId="{94B68F26-619B-429E-97F9-3E81BD58C8A7}" destId="{4001BE9F-5440-4A15-AA85-AB45DFF047F2}" srcOrd="1" destOrd="0" presId="urn:microsoft.com/office/officeart/2005/8/layout/arrow6"/>
    <dgm:cxn modelId="{6260D807-A6DF-4349-81A8-55D6909B2E0B}" type="presParOf" srcId="{94B68F26-619B-429E-97F9-3E81BD58C8A7}" destId="{C4D9A3B9-A32C-4B21-8D60-F6CFC2803534}" srcOrd="2" destOrd="0" presId="urn:microsoft.com/office/officeart/2005/8/layout/arrow6"/>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519A17E-9AE8-456F-A1D3-C5F756786D7B}" type="doc">
      <dgm:prSet loTypeId="urn:microsoft.com/office/officeart/2005/8/layout/vList2" loCatId="list" qsTypeId="urn:microsoft.com/office/officeart/2005/8/quickstyle/3d3" qsCatId="3D" csTypeId="urn:microsoft.com/office/officeart/2005/8/colors/accent1_2" csCatId="accent1"/>
      <dgm:spPr/>
      <dgm:t>
        <a:bodyPr/>
        <a:lstStyle/>
        <a:p>
          <a:endParaRPr lang="zh-CN" altLang="en-US"/>
        </a:p>
      </dgm:t>
    </dgm:pt>
    <dgm:pt modelId="{9A5B779A-47B8-4423-ADB8-77DD2657E94D}">
      <dgm:prSet/>
      <dgm:spPr/>
      <dgm:t>
        <a:bodyPr/>
        <a:lstStyle/>
        <a:p>
          <a:pPr algn="ctr" rtl="0"/>
          <a:r>
            <a:rPr lang="zh-CN" b="1" dirty="0" smtClean="0"/>
            <a:t>经济利润</a:t>
          </a:r>
          <a:r>
            <a:rPr lang="en-US" b="1" dirty="0" smtClean="0"/>
            <a:t>=</a:t>
          </a:r>
          <a:r>
            <a:rPr lang="zh-CN" b="1" dirty="0" smtClean="0"/>
            <a:t>销售收入</a:t>
          </a:r>
          <a:r>
            <a:rPr lang="en-US" b="1" dirty="0" smtClean="0"/>
            <a:t>-</a:t>
          </a:r>
          <a:r>
            <a:rPr lang="zh-CN" b="1" dirty="0" smtClean="0"/>
            <a:t>（外显成本</a:t>
          </a:r>
          <a:r>
            <a:rPr lang="en-US" b="1" dirty="0" smtClean="0"/>
            <a:t>+</a:t>
          </a:r>
          <a:r>
            <a:rPr lang="zh-CN" b="1" dirty="0" smtClean="0"/>
            <a:t>内涵成本）</a:t>
          </a:r>
          <a:endParaRPr lang="zh-CN" dirty="0"/>
        </a:p>
      </dgm:t>
    </dgm:pt>
    <dgm:pt modelId="{F9F1EFB7-7D3A-419C-A574-3D08D4E216D7}" cxnId="{B43AE068-4AED-4131-AA1F-379E43A07270}" type="parTrans">
      <dgm:prSet/>
      <dgm:spPr/>
      <dgm:t>
        <a:bodyPr/>
        <a:lstStyle/>
        <a:p>
          <a:endParaRPr lang="zh-CN" altLang="en-US"/>
        </a:p>
      </dgm:t>
    </dgm:pt>
    <dgm:pt modelId="{59E184A2-1C9F-450A-A52C-33CE8B1C428D}" cxnId="{B43AE068-4AED-4131-AA1F-379E43A07270}" type="sibTrans">
      <dgm:prSet/>
      <dgm:spPr/>
      <dgm:t>
        <a:bodyPr/>
        <a:lstStyle/>
        <a:p>
          <a:endParaRPr lang="zh-CN" altLang="en-US"/>
        </a:p>
      </dgm:t>
    </dgm:pt>
    <dgm:pt modelId="{7980BD90-1298-42E5-80E6-A488D0FF9B33}" type="pres">
      <dgm:prSet presAssocID="{5519A17E-9AE8-456F-A1D3-C5F756786D7B}" presName="linear" presStyleCnt="0">
        <dgm:presLayoutVars>
          <dgm:animLvl val="lvl"/>
          <dgm:resizeHandles val="exact"/>
        </dgm:presLayoutVars>
      </dgm:prSet>
      <dgm:spPr/>
      <dgm:t>
        <a:bodyPr/>
        <a:lstStyle/>
        <a:p>
          <a:endParaRPr lang="zh-CN" altLang="en-US"/>
        </a:p>
      </dgm:t>
    </dgm:pt>
    <dgm:pt modelId="{AAF441C4-8394-4523-9156-4D0CBF8FAE1B}" type="pres">
      <dgm:prSet presAssocID="{9A5B779A-47B8-4423-ADB8-77DD2657E94D}" presName="parentText" presStyleLbl="node1" presStyleIdx="0" presStyleCnt="1">
        <dgm:presLayoutVars>
          <dgm:chMax val="0"/>
          <dgm:bulletEnabled val="1"/>
        </dgm:presLayoutVars>
      </dgm:prSet>
      <dgm:spPr/>
      <dgm:t>
        <a:bodyPr/>
        <a:lstStyle/>
        <a:p>
          <a:endParaRPr lang="zh-CN" altLang="en-US"/>
        </a:p>
      </dgm:t>
    </dgm:pt>
  </dgm:ptLst>
  <dgm:cxnLst>
    <dgm:cxn modelId="{B43AE068-4AED-4131-AA1F-379E43A07270}" srcId="{5519A17E-9AE8-456F-A1D3-C5F756786D7B}" destId="{9A5B779A-47B8-4423-ADB8-77DD2657E94D}" srcOrd="0" destOrd="0" parTransId="{F9F1EFB7-7D3A-419C-A574-3D08D4E216D7}" sibTransId="{59E184A2-1C9F-450A-A52C-33CE8B1C428D}"/>
    <dgm:cxn modelId="{C6C1BCBF-0114-4588-AB81-040393620787}" type="presOf" srcId="{9A5B779A-47B8-4423-ADB8-77DD2657E94D}" destId="{AAF441C4-8394-4523-9156-4D0CBF8FAE1B}" srcOrd="0" destOrd="0" presId="urn:microsoft.com/office/officeart/2005/8/layout/vList2"/>
    <dgm:cxn modelId="{35A6319C-3CCB-4E50-903A-AF292D4F7B2B}" type="presOf" srcId="{5519A17E-9AE8-456F-A1D3-C5F756786D7B}" destId="{7980BD90-1298-42E5-80E6-A488D0FF9B33}" srcOrd="0" destOrd="0" presId="urn:microsoft.com/office/officeart/2005/8/layout/vList2"/>
    <dgm:cxn modelId="{CFBDB7DC-D0C4-4D00-9F59-300879C68AF8}" type="presParOf" srcId="{7980BD90-1298-42E5-80E6-A488D0FF9B33}" destId="{AAF441C4-8394-4523-9156-4D0CBF8FAE1B}" srcOrd="0" destOrd="0" presId="urn:microsoft.com/office/officeart/2005/8/layout/vList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741905" cy="3469412"/>
        <a:chOff x="0" y="0"/>
        <a:chExt cx="8741905" cy="3469412"/>
      </a:xfrm>
    </dsp:grpSpPr>
    <dsp:sp modelId="{56BF07BD-F832-4E15-AB8C-9817F6694CFC}">
      <dsp:nvSpPr>
        <dsp:cNvPr id="3" name="右箭头 2"/>
        <dsp:cNvSpPr/>
      </dsp:nvSpPr>
      <dsp:spPr bwMode="white">
        <a:xfrm>
          <a:off x="655643" y="0"/>
          <a:ext cx="7430619" cy="3469412"/>
        </a:xfrm>
        <a:prstGeom prst="rightArrow">
          <a:avLst/>
        </a:prstGeom>
        <a:sp3d z="-300000" prstMaterial="plastic"/>
      </dsp:spPr>
      <dsp:style>
        <a:lnRef idx="1">
          <a:schemeClr val="accent1"/>
        </a:lnRef>
        <a:fillRef idx="1">
          <a:schemeClr val="accent1">
            <a:tint val="40000"/>
          </a:schemeClr>
        </a:fillRef>
        <a:effectRef idx="0">
          <a:scrgbClr r="0" g="0" b="0"/>
        </a:effectRef>
        <a:fontRef idx="minor"/>
      </dsp:style>
      <dsp:txXfrm>
        <a:off x="655643" y="0"/>
        <a:ext cx="7430619" cy="3469412"/>
      </dsp:txXfrm>
    </dsp:sp>
    <dsp:sp modelId="{1BEF822C-4B28-4167-A92A-5730D3BEC129}">
      <dsp:nvSpPr>
        <dsp:cNvPr id="4" name="圆角矩形 3"/>
        <dsp:cNvSpPr/>
      </dsp:nvSpPr>
      <dsp:spPr bwMode="white">
        <a:xfrm>
          <a:off x="0" y="1040824"/>
          <a:ext cx="1092738" cy="1387765"/>
        </a:xfrm>
        <a:prstGeom prst="roundRect">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57150" tIns="57150" rIns="57150" bIns="5715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zh-CN" smtClean="0"/>
            <a:t>确定目标</a:t>
          </a:r>
          <a:endParaRPr lang="zh-CN"/>
        </a:p>
      </dsp:txBody>
      <dsp:txXfrm>
        <a:off x="0" y="1040824"/>
        <a:ext cx="1092738" cy="1387765"/>
      </dsp:txXfrm>
    </dsp:sp>
    <dsp:sp modelId="{D2A44CDD-9B8F-4E36-BFE6-5238A7700391}">
      <dsp:nvSpPr>
        <dsp:cNvPr id="5" name="圆角矩形 4"/>
        <dsp:cNvSpPr/>
      </dsp:nvSpPr>
      <dsp:spPr bwMode="white">
        <a:xfrm>
          <a:off x="1274861" y="1040824"/>
          <a:ext cx="1092738" cy="1387765"/>
        </a:xfrm>
        <a:prstGeom prst="roundRect">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57150" tIns="57150" rIns="57150" bIns="5715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zh-CN" smtClean="0"/>
            <a:t>界定问题</a:t>
          </a:r>
          <a:endParaRPr lang="zh-CN"/>
        </a:p>
      </dsp:txBody>
      <dsp:txXfrm>
        <a:off x="1274861" y="1040824"/>
        <a:ext cx="1092738" cy="1387765"/>
      </dsp:txXfrm>
    </dsp:sp>
    <dsp:sp modelId="{4551BBF8-F55F-465D-8E83-1B745F4238C5}">
      <dsp:nvSpPr>
        <dsp:cNvPr id="6" name="圆角矩形 5"/>
        <dsp:cNvSpPr/>
      </dsp:nvSpPr>
      <dsp:spPr bwMode="white">
        <a:xfrm>
          <a:off x="2549722" y="1040824"/>
          <a:ext cx="1092738" cy="1387765"/>
        </a:xfrm>
        <a:prstGeom prst="roundRect">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57150" tIns="57150" rIns="57150" bIns="5715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zh-CN" smtClean="0"/>
            <a:t>找出问题产生的原因</a:t>
          </a:r>
          <a:endParaRPr lang="zh-CN"/>
        </a:p>
      </dsp:txBody>
      <dsp:txXfrm>
        <a:off x="2549722" y="1040824"/>
        <a:ext cx="1092738" cy="1387765"/>
      </dsp:txXfrm>
    </dsp:sp>
    <dsp:sp modelId="{34D2B8E1-EB0F-4D1D-8756-41E937314E9A}">
      <dsp:nvSpPr>
        <dsp:cNvPr id="7" name="圆角矩形 6"/>
        <dsp:cNvSpPr/>
      </dsp:nvSpPr>
      <dsp:spPr bwMode="white">
        <a:xfrm>
          <a:off x="3824583" y="1040824"/>
          <a:ext cx="1092738" cy="1387765"/>
        </a:xfrm>
        <a:prstGeom prst="roundRect">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57150" tIns="57150" rIns="57150" bIns="5715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zh-CN" smtClean="0"/>
            <a:t>提出可供选择的方案</a:t>
          </a:r>
          <a:endParaRPr lang="zh-CN"/>
        </a:p>
      </dsp:txBody>
      <dsp:txXfrm>
        <a:off x="3824583" y="1040824"/>
        <a:ext cx="1092738" cy="1387765"/>
      </dsp:txXfrm>
    </dsp:sp>
    <dsp:sp modelId="{7E72C08A-AC51-48E6-AADB-CBD633008EC8}">
      <dsp:nvSpPr>
        <dsp:cNvPr id="8" name="圆角矩形 7"/>
        <dsp:cNvSpPr/>
      </dsp:nvSpPr>
      <dsp:spPr bwMode="white">
        <a:xfrm>
          <a:off x="5099445" y="1040824"/>
          <a:ext cx="1092738" cy="1387765"/>
        </a:xfrm>
        <a:prstGeom prst="roundRect">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57150" tIns="57150" rIns="57150" bIns="5715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zh-CN" smtClean="0"/>
            <a:t>收集和估计数据</a:t>
          </a:r>
          <a:endParaRPr lang="zh-CN"/>
        </a:p>
      </dsp:txBody>
      <dsp:txXfrm>
        <a:off x="5099445" y="1040824"/>
        <a:ext cx="1092738" cy="1387765"/>
      </dsp:txXfrm>
    </dsp:sp>
    <dsp:sp modelId="{173307EF-7C51-4D6B-B89D-FD0E4BAFB31E}">
      <dsp:nvSpPr>
        <dsp:cNvPr id="9" name="圆角矩形 8"/>
        <dsp:cNvSpPr/>
      </dsp:nvSpPr>
      <dsp:spPr bwMode="white">
        <a:xfrm>
          <a:off x="6374306" y="1040824"/>
          <a:ext cx="1092738" cy="1387765"/>
        </a:xfrm>
        <a:prstGeom prst="roundRect">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57150" tIns="57150" rIns="57150" bIns="5715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zh-CN" smtClean="0"/>
            <a:t>对各种可能的方案进行评估，从中选出最优方案</a:t>
          </a:r>
          <a:endParaRPr lang="zh-CN"/>
        </a:p>
      </dsp:txBody>
      <dsp:txXfrm>
        <a:off x="6374306" y="1040824"/>
        <a:ext cx="1092738" cy="1387765"/>
      </dsp:txXfrm>
    </dsp:sp>
    <dsp:sp modelId="{0944F023-F267-470B-A302-4BE38F117C01}">
      <dsp:nvSpPr>
        <dsp:cNvPr id="10" name="圆角矩形 9"/>
        <dsp:cNvSpPr/>
      </dsp:nvSpPr>
      <dsp:spPr bwMode="white">
        <a:xfrm>
          <a:off x="7649167" y="1040824"/>
          <a:ext cx="1092738" cy="1387765"/>
        </a:xfrm>
        <a:prstGeom prst="roundRect">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57150" tIns="57150" rIns="57150" bIns="5715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zh-CN" smtClean="0"/>
            <a:t>实施和监控</a:t>
          </a:r>
          <a:endParaRPr lang="zh-CN"/>
        </a:p>
      </dsp:txBody>
      <dsp:txXfrm>
        <a:off x="7649167" y="1040824"/>
        <a:ext cx="1092738" cy="1387765"/>
      </dsp:txXfrm>
    </dsp:sp>
  </dsp:spTree>
</dsp:drawing>
</file>

<file path=ppt/diagrams/drawing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2211864" cy="2211864"/>
        <a:chOff x="0" y="0"/>
        <a:chExt cx="2211864" cy="2211864"/>
      </a:xfrm>
    </dsp:grpSpPr>
    <dsp:sp modelId="{82F6274C-E360-4007-B462-EA8D38F98BB3}">
      <dsp:nvSpPr>
        <dsp:cNvPr id="3" name="椭圆 2"/>
        <dsp:cNvSpPr/>
      </dsp:nvSpPr>
      <dsp:spPr bwMode="white">
        <a:xfrm>
          <a:off x="2384441" y="27648"/>
          <a:ext cx="1327118" cy="1327118"/>
        </a:xfrm>
        <a:prstGeom prst="ellipse">
          <a:avLst/>
        </a:prstGeom>
        <a:sp3d contourW="12700" prstMaterial="clear">
          <a:bevelT w="177800" h="254000"/>
          <a:bevelB w="152400"/>
        </a:sp3d>
      </dsp:spPr>
      <dsp:style>
        <a:lnRef idx="0">
          <a:schemeClr val="lt1"/>
        </a:lnRef>
        <a:fillRef idx="1">
          <a:schemeClr val="accent1">
            <a:alpha val="50000"/>
          </a:schemeClr>
        </a:fillRef>
        <a:effectRef idx="0">
          <a:scrgbClr r="0" g="0" b="0"/>
        </a:effectRef>
        <a:fontRef idx="minor">
          <a:schemeClr val="tx1"/>
        </a:fontRef>
      </dsp:style>
      <dsp:txBody>
        <a:bodyPr lIns="0" tIns="0" rIns="0" bIns="0" anchor="ctr"/>
        <a:lstStyle>
          <a:lvl1pPr algn="ctr">
            <a:defRPr sz="1900"/>
          </a:lvl1pPr>
          <a:lvl2pPr marL="114300" indent="-114300" algn="ctr">
            <a:defRPr sz="1400"/>
          </a:lvl2pPr>
          <a:lvl3pPr marL="228600" indent="-114300" algn="ctr">
            <a:defRPr sz="1400"/>
          </a:lvl3pPr>
          <a:lvl4pPr marL="342900" indent="-114300" algn="ctr">
            <a:defRPr sz="1400"/>
          </a:lvl4pPr>
          <a:lvl5pPr marL="457200" indent="-114300" algn="ctr">
            <a:defRPr sz="1400"/>
          </a:lvl5pPr>
          <a:lvl6pPr marL="571500" indent="-114300" algn="ctr">
            <a:defRPr sz="1400"/>
          </a:lvl6pPr>
          <a:lvl7pPr marL="685800" indent="-114300" algn="ctr">
            <a:defRPr sz="1400"/>
          </a:lvl7pPr>
          <a:lvl8pPr marL="800100" indent="-114300" algn="ctr">
            <a:defRPr sz="1400"/>
          </a:lvl8pPr>
          <a:lvl9pPr marL="914400" indent="-114300" algn="ctr">
            <a:defRPr sz="1400"/>
          </a:lvl9pPr>
        </a:lstStyle>
        <a:p>
          <a:pPr lvl="0" rtl="0">
            <a:lnSpc>
              <a:spcPct val="100000"/>
            </a:lnSpc>
            <a:spcBef>
              <a:spcPct val="0"/>
            </a:spcBef>
            <a:spcAft>
              <a:spcPct val="35000"/>
            </a:spcAft>
          </a:pPr>
          <a:r>
            <a:rPr lang="zh-CN" b="1" dirty="0" smtClean="0">
              <a:solidFill>
                <a:schemeClr val="tx1"/>
              </a:solidFill>
            </a:rPr>
            <a:t>自主经营</a:t>
          </a:r>
          <a:endParaRPr lang="zh-CN" dirty="0">
            <a:solidFill>
              <a:schemeClr val="tx1"/>
            </a:solidFill>
          </a:endParaRPr>
        </a:p>
      </dsp:txBody>
      <dsp:txXfrm>
        <a:off x="2384441" y="27648"/>
        <a:ext cx="1327118" cy="1327118"/>
      </dsp:txXfrm>
    </dsp:sp>
    <dsp:sp modelId="{3228AB2E-5538-4735-948C-B94CB1BDC78A}">
      <dsp:nvSpPr>
        <dsp:cNvPr id="4" name="椭圆 3"/>
        <dsp:cNvSpPr/>
      </dsp:nvSpPr>
      <dsp:spPr bwMode="white">
        <a:xfrm>
          <a:off x="2863309" y="857097"/>
          <a:ext cx="1327118" cy="1327118"/>
        </a:xfrm>
        <a:prstGeom prst="ellipse">
          <a:avLst/>
        </a:prstGeom>
        <a:sp3d contourW="12700" prstMaterial="clear">
          <a:bevelT w="177800" h="254000"/>
          <a:bevelB w="152400"/>
        </a:sp3d>
      </dsp:spPr>
      <dsp:style>
        <a:lnRef idx="0">
          <a:schemeClr val="lt1"/>
        </a:lnRef>
        <a:fillRef idx="1">
          <a:schemeClr val="accent1">
            <a:alpha val="50000"/>
          </a:schemeClr>
        </a:fillRef>
        <a:effectRef idx="0">
          <a:scrgbClr r="0" g="0" b="0"/>
        </a:effectRef>
        <a:fontRef idx="minor">
          <a:schemeClr val="tx1"/>
        </a:fontRef>
      </dsp:style>
      <dsp:txBody>
        <a:bodyPr lIns="0" tIns="0" rIns="0" bIns="0" anchor="ctr"/>
        <a:lstStyle>
          <a:lvl1pPr algn="ctr">
            <a:defRPr sz="1900"/>
          </a:lvl1pPr>
          <a:lvl2pPr marL="114300" indent="-114300" algn="ctr">
            <a:defRPr sz="1400"/>
          </a:lvl2pPr>
          <a:lvl3pPr marL="228600" indent="-114300" algn="ctr">
            <a:defRPr sz="1400"/>
          </a:lvl3pPr>
          <a:lvl4pPr marL="342900" indent="-114300" algn="ctr">
            <a:defRPr sz="1400"/>
          </a:lvl4pPr>
          <a:lvl5pPr marL="457200" indent="-114300" algn="ctr">
            <a:defRPr sz="1400"/>
          </a:lvl5pPr>
          <a:lvl6pPr marL="571500" indent="-114300" algn="ctr">
            <a:defRPr sz="1400"/>
          </a:lvl6pPr>
          <a:lvl7pPr marL="685800" indent="-114300" algn="ctr">
            <a:defRPr sz="1400"/>
          </a:lvl7pPr>
          <a:lvl8pPr marL="800100" indent="-114300" algn="ctr">
            <a:defRPr sz="1400"/>
          </a:lvl8pPr>
          <a:lvl9pPr marL="914400" indent="-114300" algn="ctr">
            <a:defRPr sz="1400"/>
          </a:lvl9pPr>
        </a:lstStyle>
        <a:p>
          <a:pPr lvl="0" rtl="0">
            <a:lnSpc>
              <a:spcPct val="100000"/>
            </a:lnSpc>
            <a:spcBef>
              <a:spcPct val="0"/>
            </a:spcBef>
            <a:spcAft>
              <a:spcPct val="35000"/>
            </a:spcAft>
          </a:pPr>
          <a:r>
            <a:rPr lang="zh-CN" b="1" smtClean="0">
              <a:solidFill>
                <a:schemeClr val="tx1"/>
              </a:solidFill>
            </a:rPr>
            <a:t>自负盈亏</a:t>
          </a:r>
          <a:endParaRPr lang="zh-CN">
            <a:solidFill>
              <a:schemeClr val="tx1"/>
            </a:solidFill>
          </a:endParaRPr>
        </a:p>
      </dsp:txBody>
      <dsp:txXfrm>
        <a:off x="2863309" y="857097"/>
        <a:ext cx="1327118" cy="1327118"/>
      </dsp:txXfrm>
    </dsp:sp>
    <dsp:sp modelId="{8B2A754D-54B7-4DCB-88E1-B8CF26C02AD0}">
      <dsp:nvSpPr>
        <dsp:cNvPr id="5" name="椭圆 4"/>
        <dsp:cNvSpPr/>
      </dsp:nvSpPr>
      <dsp:spPr bwMode="white">
        <a:xfrm>
          <a:off x="1905572" y="857097"/>
          <a:ext cx="1327118" cy="1327118"/>
        </a:xfrm>
        <a:prstGeom prst="ellipse">
          <a:avLst/>
        </a:prstGeom>
        <a:sp3d contourW="12700" prstMaterial="clear">
          <a:bevelT w="177800" h="254000"/>
          <a:bevelB w="152400"/>
        </a:sp3d>
      </dsp:spPr>
      <dsp:style>
        <a:lnRef idx="0">
          <a:schemeClr val="lt1"/>
        </a:lnRef>
        <a:fillRef idx="1">
          <a:schemeClr val="accent1">
            <a:alpha val="50000"/>
          </a:schemeClr>
        </a:fillRef>
        <a:effectRef idx="0">
          <a:scrgbClr r="0" g="0" b="0"/>
        </a:effectRef>
        <a:fontRef idx="minor">
          <a:schemeClr val="tx1"/>
        </a:fontRef>
      </dsp:style>
      <dsp:txBody>
        <a:bodyPr lIns="0" tIns="0" rIns="0" bIns="0" anchor="ctr"/>
        <a:lstStyle>
          <a:lvl1pPr algn="ctr">
            <a:defRPr sz="1900"/>
          </a:lvl1pPr>
          <a:lvl2pPr marL="114300" indent="-114300" algn="ctr">
            <a:defRPr sz="1400"/>
          </a:lvl2pPr>
          <a:lvl3pPr marL="228600" indent="-114300" algn="ctr">
            <a:defRPr sz="1400"/>
          </a:lvl3pPr>
          <a:lvl4pPr marL="342900" indent="-114300" algn="ctr">
            <a:defRPr sz="1400"/>
          </a:lvl4pPr>
          <a:lvl5pPr marL="457200" indent="-114300" algn="ctr">
            <a:defRPr sz="1400"/>
          </a:lvl5pPr>
          <a:lvl6pPr marL="571500" indent="-114300" algn="ctr">
            <a:defRPr sz="1400"/>
          </a:lvl6pPr>
          <a:lvl7pPr marL="685800" indent="-114300" algn="ctr">
            <a:defRPr sz="1400"/>
          </a:lvl7pPr>
          <a:lvl8pPr marL="800100" indent="-114300" algn="ctr">
            <a:defRPr sz="1400"/>
          </a:lvl8pPr>
          <a:lvl9pPr marL="914400" indent="-114300" algn="ctr">
            <a:defRPr sz="1400"/>
          </a:lvl9pPr>
        </a:lstStyle>
        <a:p>
          <a:pPr lvl="0" rtl="0">
            <a:lnSpc>
              <a:spcPct val="100000"/>
            </a:lnSpc>
            <a:spcBef>
              <a:spcPct val="0"/>
            </a:spcBef>
            <a:spcAft>
              <a:spcPct val="35000"/>
            </a:spcAft>
          </a:pPr>
          <a:r>
            <a:rPr lang="zh-CN" b="1" smtClean="0">
              <a:solidFill>
                <a:schemeClr val="tx1"/>
              </a:solidFill>
            </a:rPr>
            <a:t>产权明晰</a:t>
          </a:r>
          <a:endParaRPr lang="zh-CN">
            <a:solidFill>
              <a:schemeClr val="tx1"/>
            </a:solidFill>
          </a:endParaRPr>
        </a:p>
      </dsp:txBody>
      <dsp:txXfrm>
        <a:off x="1905572" y="857097"/>
        <a:ext cx="1327118" cy="1327118"/>
      </dsp:txXfrm>
    </dsp:sp>
  </dsp:spTree>
</dsp:drawing>
</file>

<file path=ppt/diagrams/drawing3.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6096000" cy="707886"/>
        <a:chOff x="0" y="0"/>
        <a:chExt cx="6096000" cy="707886"/>
      </a:xfrm>
    </dsp:grpSpPr>
    <dsp:sp modelId="{DFE64EC8-8198-4362-84ED-A4E3D0E0499D}">
      <dsp:nvSpPr>
        <dsp:cNvPr id="3" name="圆角矩形 2"/>
        <dsp:cNvSpPr/>
      </dsp:nvSpPr>
      <dsp:spPr bwMode="white">
        <a:xfrm>
          <a:off x="0" y="0"/>
          <a:ext cx="1604211" cy="707886"/>
        </a:xfrm>
        <a:prstGeom prst="roundRect">
          <a:avLst>
            <a:gd name="adj" fmla="val 10000"/>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64769" tIns="64769" rIns="64769" bIns="64769" anchor="ctr"/>
        <a:lstStyle>
          <a:lvl1pPr algn="ctr">
            <a:defRPr sz="1700"/>
          </a:lvl1pPr>
          <a:lvl2pPr marL="114300" indent="-114300" algn="ctr">
            <a:defRPr sz="1300"/>
          </a:lvl2pPr>
          <a:lvl3pPr marL="228600" indent="-114300" algn="ctr">
            <a:defRPr sz="1300"/>
          </a:lvl3pPr>
          <a:lvl4pPr marL="342900" indent="-114300" algn="ctr">
            <a:defRPr sz="1300"/>
          </a:lvl4pPr>
          <a:lvl5pPr marL="457200" indent="-114300" algn="ctr">
            <a:defRPr sz="1300"/>
          </a:lvl5pPr>
          <a:lvl6pPr marL="571500" indent="-114300" algn="ctr">
            <a:defRPr sz="1300"/>
          </a:lvl6pPr>
          <a:lvl7pPr marL="685800" indent="-114300" algn="ctr">
            <a:defRPr sz="1300"/>
          </a:lvl7pPr>
          <a:lvl8pPr marL="800100" indent="-114300" algn="ctr">
            <a:defRPr sz="1300"/>
          </a:lvl8pPr>
          <a:lvl9pPr marL="914400" indent="-114300" algn="ctr">
            <a:defRPr sz="1300"/>
          </a:lvl9pPr>
        </a:lstStyle>
        <a:p>
          <a:pPr lvl="0" rtl="0">
            <a:lnSpc>
              <a:spcPct val="100000"/>
            </a:lnSpc>
            <a:spcBef>
              <a:spcPct val="0"/>
            </a:spcBef>
            <a:spcAft>
              <a:spcPct val="35000"/>
            </a:spcAft>
          </a:pPr>
          <a:r>
            <a:rPr lang="zh-CN" smtClean="0"/>
            <a:t>提供产品和服务</a:t>
          </a:r>
          <a:endParaRPr lang="zh-CN"/>
        </a:p>
      </dsp:txBody>
      <dsp:txXfrm>
        <a:off x="0" y="0"/>
        <a:ext cx="1604211" cy="707886"/>
      </dsp:txXfrm>
    </dsp:sp>
    <dsp:sp modelId="{34C28561-C413-48E6-8F6D-BEEB65E55600}">
      <dsp:nvSpPr>
        <dsp:cNvPr id="4" name="右箭头 3"/>
        <dsp:cNvSpPr/>
      </dsp:nvSpPr>
      <dsp:spPr bwMode="white">
        <a:xfrm>
          <a:off x="1755006" y="155021"/>
          <a:ext cx="340093" cy="397844"/>
        </a:xfrm>
        <a:prstGeom prst="rightArrow">
          <a:avLst>
            <a:gd name="adj1" fmla="val 60000"/>
            <a:gd name="adj2" fmla="val 50000"/>
          </a:avLst>
        </a:prstGeom>
        <a:sp3d z="-182000" contourW="19050" prstMaterial="metal">
          <a:bevelT w="88900" h="203200"/>
          <a:bevelB w="165100" h="254000"/>
        </a:sp3d>
      </dsp:spPr>
      <dsp:style>
        <a:lnRef idx="0">
          <a:schemeClr val="accent1">
            <a:tint val="60000"/>
          </a:schemeClr>
        </a:lnRef>
        <a:fillRef idx="1">
          <a:schemeClr val="accent1">
            <a:tint val="60000"/>
          </a:schemeClr>
        </a:fillRef>
        <a:effectRef idx="0">
          <a:scrgbClr r="0" g="0" b="0"/>
        </a:effectRef>
        <a:fontRef idx="minor">
          <a:schemeClr val="lt1"/>
        </a:fontRef>
      </dsp:style>
      <dsp:txBody>
        <a:bodyPr lIns="0" tIns="0" rIns="0" bIns="0" anchor="ctr"/>
        <a:lstStyle>
          <a:lvl1pPr algn="ctr">
            <a:defRPr sz="1500"/>
          </a:lvl1pPr>
          <a:lvl2pPr marL="114300" indent="-114300" algn="ctr">
            <a:defRPr sz="1200"/>
          </a:lvl2pPr>
          <a:lvl3pPr marL="228600" indent="-114300" algn="ctr">
            <a:defRPr sz="1200"/>
          </a:lvl3pPr>
          <a:lvl4pPr marL="342900" indent="-114300" algn="ctr">
            <a:defRPr sz="1200"/>
          </a:lvl4pPr>
          <a:lvl5pPr marL="457200" indent="-114300" algn="ctr">
            <a:defRPr sz="1200"/>
          </a:lvl5pPr>
          <a:lvl6pPr marL="571500" indent="-114300" algn="ctr">
            <a:defRPr sz="1200"/>
          </a:lvl6pPr>
          <a:lvl7pPr marL="685800" indent="-114300" algn="ctr">
            <a:defRPr sz="1200"/>
          </a:lvl7pPr>
          <a:lvl8pPr marL="800100" indent="-114300" algn="ctr">
            <a:defRPr sz="1200"/>
          </a:lvl8pPr>
          <a:lvl9pPr marL="914400" indent="-114300" algn="ctr">
            <a:defRPr sz="1200"/>
          </a:lvl9pPr>
        </a:lstStyle>
        <a:p>
          <a:pPr lvl="0">
            <a:lnSpc>
              <a:spcPct val="100000"/>
            </a:lnSpc>
            <a:spcBef>
              <a:spcPct val="0"/>
            </a:spcBef>
            <a:spcAft>
              <a:spcPct val="35000"/>
            </a:spcAft>
          </a:pPr>
          <a:endParaRPr lang="zh-CN" altLang="en-US"/>
        </a:p>
      </dsp:txBody>
      <dsp:txXfrm>
        <a:off x="1755006" y="155021"/>
        <a:ext cx="340093" cy="397844"/>
      </dsp:txXfrm>
    </dsp:sp>
    <dsp:sp modelId="{8F35B128-7880-4FC4-BA63-29ECD6D599C3}">
      <dsp:nvSpPr>
        <dsp:cNvPr id="5" name="圆角矩形 4"/>
        <dsp:cNvSpPr/>
      </dsp:nvSpPr>
      <dsp:spPr bwMode="white">
        <a:xfrm>
          <a:off x="2245895" y="0"/>
          <a:ext cx="1604211" cy="707886"/>
        </a:xfrm>
        <a:prstGeom prst="roundRect">
          <a:avLst>
            <a:gd name="adj" fmla="val 10000"/>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64769" tIns="64769" rIns="64769" bIns="64769" anchor="ctr"/>
        <a:lstStyle>
          <a:lvl1pPr algn="ctr">
            <a:defRPr sz="1700"/>
          </a:lvl1pPr>
          <a:lvl2pPr marL="114300" indent="-114300" algn="ctr">
            <a:defRPr sz="1300"/>
          </a:lvl2pPr>
          <a:lvl3pPr marL="228600" indent="-114300" algn="ctr">
            <a:defRPr sz="1300"/>
          </a:lvl3pPr>
          <a:lvl4pPr marL="342900" indent="-114300" algn="ctr">
            <a:defRPr sz="1300"/>
          </a:lvl4pPr>
          <a:lvl5pPr marL="457200" indent="-114300" algn="ctr">
            <a:defRPr sz="1300"/>
          </a:lvl5pPr>
          <a:lvl6pPr marL="571500" indent="-114300" algn="ctr">
            <a:defRPr sz="1300"/>
          </a:lvl6pPr>
          <a:lvl7pPr marL="685800" indent="-114300" algn="ctr">
            <a:defRPr sz="1300"/>
          </a:lvl7pPr>
          <a:lvl8pPr marL="800100" indent="-114300" algn="ctr">
            <a:defRPr sz="1300"/>
          </a:lvl8pPr>
          <a:lvl9pPr marL="914400" indent="-114300" algn="ctr">
            <a:defRPr sz="1300"/>
          </a:lvl9pPr>
        </a:lstStyle>
        <a:p>
          <a:pPr lvl="0" rtl="0">
            <a:lnSpc>
              <a:spcPct val="100000"/>
            </a:lnSpc>
            <a:spcBef>
              <a:spcPct val="0"/>
            </a:spcBef>
            <a:spcAft>
              <a:spcPct val="35000"/>
            </a:spcAft>
          </a:pPr>
          <a:r>
            <a:rPr lang="zh-CN" smtClean="0"/>
            <a:t>创造就业</a:t>
          </a:r>
          <a:endParaRPr lang="zh-CN"/>
        </a:p>
      </dsp:txBody>
      <dsp:txXfrm>
        <a:off x="2245895" y="0"/>
        <a:ext cx="1604211" cy="707886"/>
      </dsp:txXfrm>
    </dsp:sp>
    <dsp:sp modelId="{49E8C258-390C-4A80-B359-52BAAE65EADB}">
      <dsp:nvSpPr>
        <dsp:cNvPr id="6" name="右箭头 5"/>
        <dsp:cNvSpPr/>
      </dsp:nvSpPr>
      <dsp:spPr bwMode="white">
        <a:xfrm>
          <a:off x="4000901" y="155021"/>
          <a:ext cx="340093" cy="397844"/>
        </a:xfrm>
        <a:prstGeom prst="rightArrow">
          <a:avLst>
            <a:gd name="adj1" fmla="val 60000"/>
            <a:gd name="adj2" fmla="val 50000"/>
          </a:avLst>
        </a:prstGeom>
        <a:sp3d z="-182000" contourW="19050" prstMaterial="metal">
          <a:bevelT w="88900" h="203200"/>
          <a:bevelB w="165100" h="254000"/>
        </a:sp3d>
      </dsp:spPr>
      <dsp:style>
        <a:lnRef idx="0">
          <a:schemeClr val="accent1">
            <a:tint val="60000"/>
          </a:schemeClr>
        </a:lnRef>
        <a:fillRef idx="1">
          <a:schemeClr val="accent1">
            <a:tint val="60000"/>
          </a:schemeClr>
        </a:fillRef>
        <a:effectRef idx="0">
          <a:scrgbClr r="0" g="0" b="0"/>
        </a:effectRef>
        <a:fontRef idx="minor">
          <a:schemeClr val="lt1"/>
        </a:fontRef>
      </dsp:style>
      <dsp:txBody>
        <a:bodyPr lIns="0" tIns="0" rIns="0" bIns="0" anchor="ctr"/>
        <a:lstStyle>
          <a:lvl1pPr algn="ctr">
            <a:defRPr sz="1500"/>
          </a:lvl1pPr>
          <a:lvl2pPr marL="114300" indent="-114300" algn="ctr">
            <a:defRPr sz="1200"/>
          </a:lvl2pPr>
          <a:lvl3pPr marL="228600" indent="-114300" algn="ctr">
            <a:defRPr sz="1200"/>
          </a:lvl3pPr>
          <a:lvl4pPr marL="342900" indent="-114300" algn="ctr">
            <a:defRPr sz="1200"/>
          </a:lvl4pPr>
          <a:lvl5pPr marL="457200" indent="-114300" algn="ctr">
            <a:defRPr sz="1200"/>
          </a:lvl5pPr>
          <a:lvl6pPr marL="571500" indent="-114300" algn="ctr">
            <a:defRPr sz="1200"/>
          </a:lvl6pPr>
          <a:lvl7pPr marL="685800" indent="-114300" algn="ctr">
            <a:defRPr sz="1200"/>
          </a:lvl7pPr>
          <a:lvl8pPr marL="800100" indent="-114300" algn="ctr">
            <a:defRPr sz="1200"/>
          </a:lvl8pPr>
          <a:lvl9pPr marL="914400" indent="-114300" algn="ctr">
            <a:defRPr sz="1200"/>
          </a:lvl9pPr>
        </a:lstStyle>
        <a:p>
          <a:pPr lvl="0">
            <a:lnSpc>
              <a:spcPct val="100000"/>
            </a:lnSpc>
            <a:spcBef>
              <a:spcPct val="0"/>
            </a:spcBef>
            <a:spcAft>
              <a:spcPct val="35000"/>
            </a:spcAft>
          </a:pPr>
          <a:endParaRPr lang="zh-CN" altLang="en-US"/>
        </a:p>
      </dsp:txBody>
      <dsp:txXfrm>
        <a:off x="4000901" y="155021"/>
        <a:ext cx="340093" cy="397844"/>
      </dsp:txXfrm>
    </dsp:sp>
    <dsp:sp modelId="{1BE7E430-A9EA-4A2B-A7F2-D55A08F36CE2}">
      <dsp:nvSpPr>
        <dsp:cNvPr id="7" name="圆角矩形 6"/>
        <dsp:cNvSpPr/>
      </dsp:nvSpPr>
      <dsp:spPr bwMode="white">
        <a:xfrm>
          <a:off x="4491789" y="0"/>
          <a:ext cx="1604211" cy="707886"/>
        </a:xfrm>
        <a:prstGeom prst="roundRect">
          <a:avLst>
            <a:gd name="adj" fmla="val 10000"/>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64769" tIns="64769" rIns="64769" bIns="64769" anchor="ctr"/>
        <a:lstStyle>
          <a:lvl1pPr algn="ctr">
            <a:defRPr sz="1700"/>
          </a:lvl1pPr>
          <a:lvl2pPr marL="114300" indent="-114300" algn="ctr">
            <a:defRPr sz="1300"/>
          </a:lvl2pPr>
          <a:lvl3pPr marL="228600" indent="-114300" algn="ctr">
            <a:defRPr sz="1300"/>
          </a:lvl3pPr>
          <a:lvl4pPr marL="342900" indent="-114300" algn="ctr">
            <a:defRPr sz="1300"/>
          </a:lvl4pPr>
          <a:lvl5pPr marL="457200" indent="-114300" algn="ctr">
            <a:defRPr sz="1300"/>
          </a:lvl5pPr>
          <a:lvl6pPr marL="571500" indent="-114300" algn="ctr">
            <a:defRPr sz="1300"/>
          </a:lvl6pPr>
          <a:lvl7pPr marL="685800" indent="-114300" algn="ctr">
            <a:defRPr sz="1300"/>
          </a:lvl7pPr>
          <a:lvl8pPr marL="800100" indent="-114300" algn="ctr">
            <a:defRPr sz="1300"/>
          </a:lvl8pPr>
          <a:lvl9pPr marL="914400" indent="-114300" algn="ctr">
            <a:defRPr sz="1300"/>
          </a:lvl9pPr>
        </a:lstStyle>
        <a:p>
          <a:pPr lvl="0" rtl="0">
            <a:lnSpc>
              <a:spcPct val="100000"/>
            </a:lnSpc>
            <a:spcBef>
              <a:spcPct val="0"/>
            </a:spcBef>
            <a:spcAft>
              <a:spcPct val="35000"/>
            </a:spcAft>
          </a:pPr>
          <a:r>
            <a:rPr lang="zh-CN" smtClean="0"/>
            <a:t>提供税收</a:t>
          </a:r>
          <a:endParaRPr lang="zh-CN"/>
        </a:p>
      </dsp:txBody>
      <dsp:txXfrm>
        <a:off x="4491789" y="0"/>
        <a:ext cx="1604211" cy="707886"/>
      </dsp:txXfrm>
    </dsp:sp>
  </dsp:spTree>
</dsp:drawing>
</file>

<file path=ppt/diagrams/drawing4.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6096000" cy="1626221"/>
        <a:chOff x="0" y="0"/>
        <a:chExt cx="6096000" cy="1626221"/>
      </a:xfrm>
    </dsp:grpSpPr>
    <dsp:sp modelId="{C382A946-6294-4930-B0AD-2E983A6756EC}">
      <dsp:nvSpPr>
        <dsp:cNvPr id="3" name="圆角矩形 2"/>
        <dsp:cNvSpPr/>
      </dsp:nvSpPr>
      <dsp:spPr bwMode="white">
        <a:xfrm>
          <a:off x="0" y="0"/>
          <a:ext cx="5181600" cy="487866"/>
        </a:xfrm>
        <a:prstGeom prst="roundRect">
          <a:avLst>
            <a:gd name="adj" fmla="val 10000"/>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68580" tIns="68580" rIns="68580" bIns="68580" anchor="ctr"/>
        <a:lstStyle>
          <a:lvl1pPr algn="l">
            <a:defRPr sz="1800"/>
          </a:lvl1pPr>
          <a:lvl2pPr marL="114300" indent="-114300" algn="l">
            <a:defRPr sz="1400"/>
          </a:lvl2pPr>
          <a:lvl3pPr marL="228600" indent="-114300" algn="l">
            <a:defRPr sz="1400"/>
          </a:lvl3pPr>
          <a:lvl4pPr marL="342900" indent="-114300" algn="l">
            <a:defRPr sz="1400"/>
          </a:lvl4pPr>
          <a:lvl5pPr marL="457200" indent="-114300" algn="l">
            <a:defRPr sz="1400"/>
          </a:lvl5pPr>
          <a:lvl6pPr marL="571500" indent="-114300" algn="l">
            <a:defRPr sz="1400"/>
          </a:lvl6pPr>
          <a:lvl7pPr marL="685800" indent="-114300" algn="l">
            <a:defRPr sz="1400"/>
          </a:lvl7pPr>
          <a:lvl8pPr marL="800100" indent="-114300" algn="l">
            <a:defRPr sz="1400"/>
          </a:lvl8pPr>
          <a:lvl9pPr marL="914400" indent="-114300" algn="l">
            <a:defRPr sz="1400"/>
          </a:lvl9pPr>
        </a:lstStyle>
        <a:p>
          <a:pPr lvl="0" rtl="0">
            <a:lnSpc>
              <a:spcPct val="100000"/>
            </a:lnSpc>
            <a:spcBef>
              <a:spcPct val="0"/>
            </a:spcBef>
            <a:spcAft>
              <a:spcPct val="35000"/>
            </a:spcAft>
          </a:pPr>
          <a:r>
            <a:rPr lang="zh-CN" smtClean="0"/>
            <a:t>促使管理人员坚持长期行为</a:t>
          </a:r>
          <a:endParaRPr lang="zh-CN" dirty="0"/>
        </a:p>
      </dsp:txBody>
      <dsp:txXfrm>
        <a:off x="0" y="0"/>
        <a:ext cx="5181600" cy="487866"/>
      </dsp:txXfrm>
    </dsp:sp>
    <dsp:sp modelId="{F642DF23-8F60-49F5-9A8E-C72250606100}">
      <dsp:nvSpPr>
        <dsp:cNvPr id="4" name="圆角矩形 3"/>
        <dsp:cNvSpPr/>
      </dsp:nvSpPr>
      <dsp:spPr bwMode="white">
        <a:xfrm>
          <a:off x="457200" y="569177"/>
          <a:ext cx="5181600" cy="487866"/>
        </a:xfrm>
        <a:prstGeom prst="roundRect">
          <a:avLst>
            <a:gd name="adj" fmla="val 10000"/>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68580" tIns="68580" rIns="68580" bIns="68580" anchor="ctr"/>
        <a:lstStyle>
          <a:lvl1pPr algn="l">
            <a:defRPr sz="1800"/>
          </a:lvl1pPr>
          <a:lvl2pPr marL="114300" indent="-114300" algn="l">
            <a:defRPr sz="1400"/>
          </a:lvl2pPr>
          <a:lvl3pPr marL="228600" indent="-114300" algn="l">
            <a:defRPr sz="1400"/>
          </a:lvl3pPr>
          <a:lvl4pPr marL="342900" indent="-114300" algn="l">
            <a:defRPr sz="1400"/>
          </a:lvl4pPr>
          <a:lvl5pPr marL="457200" indent="-114300" algn="l">
            <a:defRPr sz="1400"/>
          </a:lvl5pPr>
          <a:lvl6pPr marL="571500" indent="-114300" algn="l">
            <a:defRPr sz="1400"/>
          </a:lvl6pPr>
          <a:lvl7pPr marL="685800" indent="-114300" algn="l">
            <a:defRPr sz="1400"/>
          </a:lvl7pPr>
          <a:lvl8pPr marL="800100" indent="-114300" algn="l">
            <a:defRPr sz="1400"/>
          </a:lvl8pPr>
          <a:lvl9pPr marL="914400" indent="-114300" algn="l">
            <a:defRPr sz="1400"/>
          </a:lvl9pPr>
        </a:lstStyle>
        <a:p>
          <a:pPr lvl="0">
            <a:lnSpc>
              <a:spcPct val="100000"/>
            </a:lnSpc>
            <a:spcBef>
              <a:spcPct val="0"/>
            </a:spcBef>
            <a:spcAft>
              <a:spcPct val="35000"/>
            </a:spcAft>
          </a:pPr>
          <a:r>
            <a:rPr lang="zh-CN" smtClean="0"/>
            <a:t>促使管理人员在决策时考虑收益的时间性</a:t>
          </a:r>
          <a:endParaRPr lang="zh-CN"/>
        </a:p>
      </dsp:txBody>
      <dsp:txXfrm>
        <a:off x="457200" y="569177"/>
        <a:ext cx="5181600" cy="487866"/>
      </dsp:txXfrm>
    </dsp:sp>
    <dsp:sp modelId="{6B22ADC6-B79E-4137-B808-F6027D061CE2}">
      <dsp:nvSpPr>
        <dsp:cNvPr id="5" name="圆角矩形 4"/>
        <dsp:cNvSpPr/>
      </dsp:nvSpPr>
      <dsp:spPr bwMode="white">
        <a:xfrm>
          <a:off x="914400" y="1138355"/>
          <a:ext cx="5181600" cy="487866"/>
        </a:xfrm>
        <a:prstGeom prst="roundRect">
          <a:avLst>
            <a:gd name="adj" fmla="val 10000"/>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68580" tIns="68580" rIns="68580" bIns="68580" anchor="ctr"/>
        <a:lstStyle>
          <a:lvl1pPr algn="l">
            <a:defRPr sz="1800"/>
          </a:lvl1pPr>
          <a:lvl2pPr marL="114300" indent="-114300" algn="l">
            <a:defRPr sz="1400"/>
          </a:lvl2pPr>
          <a:lvl3pPr marL="228600" indent="-114300" algn="l">
            <a:defRPr sz="1400"/>
          </a:lvl3pPr>
          <a:lvl4pPr marL="342900" indent="-114300" algn="l">
            <a:defRPr sz="1400"/>
          </a:lvl4pPr>
          <a:lvl5pPr marL="457200" indent="-114300" algn="l">
            <a:defRPr sz="1400"/>
          </a:lvl5pPr>
          <a:lvl6pPr marL="571500" indent="-114300" algn="l">
            <a:defRPr sz="1400"/>
          </a:lvl6pPr>
          <a:lvl7pPr marL="685800" indent="-114300" algn="l">
            <a:defRPr sz="1400"/>
          </a:lvl7pPr>
          <a:lvl8pPr marL="800100" indent="-114300" algn="l">
            <a:defRPr sz="1400"/>
          </a:lvl8pPr>
          <a:lvl9pPr marL="914400" indent="-114300" algn="l">
            <a:defRPr sz="1400"/>
          </a:lvl9pPr>
        </a:lstStyle>
        <a:p>
          <a:pPr lvl="0">
            <a:lnSpc>
              <a:spcPct val="100000"/>
            </a:lnSpc>
            <a:spcBef>
              <a:spcPct val="0"/>
            </a:spcBef>
            <a:spcAft>
              <a:spcPct val="35000"/>
            </a:spcAft>
          </a:pPr>
          <a:r>
            <a:rPr lang="zh-CN" smtClean="0"/>
            <a:t>促使管理人员在决策时考虑经营的风险性</a:t>
          </a:r>
          <a:endParaRPr lang="zh-CN"/>
        </a:p>
      </dsp:txBody>
      <dsp:txXfrm>
        <a:off x="914400" y="1138355"/>
        <a:ext cx="5181600" cy="487866"/>
      </dsp:txXfrm>
    </dsp:sp>
    <dsp:sp modelId="{47DC6228-AE67-4048-AAE7-C25685FB672B}">
      <dsp:nvSpPr>
        <dsp:cNvPr id="6" name="下箭头 5"/>
        <dsp:cNvSpPr/>
      </dsp:nvSpPr>
      <dsp:spPr bwMode="white">
        <a:xfrm>
          <a:off x="4864487" y="369965"/>
          <a:ext cx="317113" cy="317113"/>
        </a:xfrm>
        <a:prstGeom prst="downArrow">
          <a:avLst>
            <a:gd name="adj1" fmla="val 55000"/>
            <a:gd name="adj2" fmla="val 45000"/>
          </a:avLst>
        </a:prstGeom>
        <a:sp3d z="300000" contourW="19050" prstMaterial="metal">
          <a:bevelT w="88900" h="203200"/>
          <a:bevelB w="165100" h="254000"/>
        </a:sp3d>
      </dsp:spPr>
      <dsp:style>
        <a:lnRef idx="0">
          <a:schemeClr val="accent1">
            <a:alpha val="90000"/>
            <a:tint val="40000"/>
          </a:schemeClr>
        </a:lnRef>
        <a:fillRef idx="1">
          <a:schemeClr val="accent1">
            <a:alpha val="90000"/>
            <a:tint val="40000"/>
          </a:schemeClr>
        </a:fillRef>
        <a:effectRef idx="0">
          <a:scrgbClr r="0" g="0" b="0"/>
        </a:effectRef>
        <a:fontRef idx="minor"/>
      </dsp:style>
      <dsp:txBody>
        <a:bodyPr lIns="16510" tIns="16510" rIns="16510" bIns="16510" anchor="ctr"/>
        <a:lstStyle>
          <a:lvl1pPr algn="ctr">
            <a:defRPr sz="1300"/>
          </a:lvl1pPr>
          <a:lvl2pPr marL="57150" indent="-57150" algn="ctr">
            <a:defRPr sz="1000"/>
          </a:lvl2pPr>
          <a:lvl3pPr marL="114300" indent="-57150" algn="ctr">
            <a:defRPr sz="1000"/>
          </a:lvl3pPr>
          <a:lvl4pPr marL="171450" indent="-57150" algn="ctr">
            <a:defRPr sz="1000"/>
          </a:lvl4pPr>
          <a:lvl5pPr marL="228600" indent="-57150" algn="ctr">
            <a:defRPr sz="1000"/>
          </a:lvl5pPr>
          <a:lvl6pPr marL="285750" indent="-57150" algn="ctr">
            <a:defRPr sz="1000"/>
          </a:lvl6pPr>
          <a:lvl7pPr marL="342900" indent="-57150" algn="ctr">
            <a:defRPr sz="1000"/>
          </a:lvl7pPr>
          <a:lvl8pPr marL="400050" indent="-57150" algn="ctr">
            <a:defRPr sz="1000"/>
          </a:lvl8pPr>
          <a:lvl9pPr marL="457200" indent="-57150" algn="ctr">
            <a:defRPr sz="1000"/>
          </a:lvl9pPr>
        </a:lstStyle>
        <a:p>
          <a:pPr lvl="0">
            <a:lnSpc>
              <a:spcPct val="100000"/>
            </a:lnSpc>
            <a:spcBef>
              <a:spcPct val="0"/>
            </a:spcBef>
            <a:spcAft>
              <a:spcPct val="35000"/>
            </a:spcAft>
          </a:pPr>
          <a:endParaRPr lang="zh-CN" altLang="en-US">
            <a:solidFill>
              <a:schemeClr val="dk1"/>
            </a:solidFill>
          </a:endParaRPr>
        </a:p>
      </dsp:txBody>
      <dsp:txXfrm>
        <a:off x="4864487" y="369965"/>
        <a:ext cx="317113" cy="317113"/>
      </dsp:txXfrm>
    </dsp:sp>
    <dsp:sp modelId="{3B48B789-DBD0-409B-AAD7-0465DEE34C6D}">
      <dsp:nvSpPr>
        <dsp:cNvPr id="7" name="下箭头 6"/>
        <dsp:cNvSpPr/>
      </dsp:nvSpPr>
      <dsp:spPr bwMode="white">
        <a:xfrm>
          <a:off x="5321687" y="935890"/>
          <a:ext cx="317113" cy="317113"/>
        </a:xfrm>
        <a:prstGeom prst="downArrow">
          <a:avLst>
            <a:gd name="adj1" fmla="val 55000"/>
            <a:gd name="adj2" fmla="val 45000"/>
          </a:avLst>
        </a:prstGeom>
        <a:sp3d z="300000" contourW="19050" prstMaterial="metal">
          <a:bevelT w="88900" h="203200"/>
          <a:bevelB w="165100" h="254000"/>
        </a:sp3d>
      </dsp:spPr>
      <dsp:style>
        <a:lnRef idx="0">
          <a:schemeClr val="accent1">
            <a:alpha val="90000"/>
            <a:tint val="40000"/>
          </a:schemeClr>
        </a:lnRef>
        <a:fillRef idx="1">
          <a:schemeClr val="accent1">
            <a:alpha val="90000"/>
            <a:tint val="40000"/>
          </a:schemeClr>
        </a:fillRef>
        <a:effectRef idx="0">
          <a:scrgbClr r="0" g="0" b="0"/>
        </a:effectRef>
        <a:fontRef idx="minor"/>
      </dsp:style>
      <dsp:txBody>
        <a:bodyPr lIns="16510" tIns="16510" rIns="16510" bIns="16510" anchor="ctr"/>
        <a:lstStyle>
          <a:lvl1pPr algn="ctr">
            <a:defRPr sz="1300"/>
          </a:lvl1pPr>
          <a:lvl2pPr marL="57150" indent="-57150" algn="ctr">
            <a:defRPr sz="1000"/>
          </a:lvl2pPr>
          <a:lvl3pPr marL="114300" indent="-57150" algn="ctr">
            <a:defRPr sz="1000"/>
          </a:lvl3pPr>
          <a:lvl4pPr marL="171450" indent="-57150" algn="ctr">
            <a:defRPr sz="1000"/>
          </a:lvl4pPr>
          <a:lvl5pPr marL="228600" indent="-57150" algn="ctr">
            <a:defRPr sz="1000"/>
          </a:lvl5pPr>
          <a:lvl6pPr marL="285750" indent="-57150" algn="ctr">
            <a:defRPr sz="1000"/>
          </a:lvl6pPr>
          <a:lvl7pPr marL="342900" indent="-57150" algn="ctr">
            <a:defRPr sz="1000"/>
          </a:lvl7pPr>
          <a:lvl8pPr marL="400050" indent="-57150" algn="ctr">
            <a:defRPr sz="1000"/>
          </a:lvl8pPr>
          <a:lvl9pPr marL="457200" indent="-57150" algn="ctr">
            <a:defRPr sz="1000"/>
          </a:lvl9pPr>
        </a:lstStyle>
        <a:p>
          <a:pPr lvl="0">
            <a:lnSpc>
              <a:spcPct val="100000"/>
            </a:lnSpc>
            <a:spcBef>
              <a:spcPct val="0"/>
            </a:spcBef>
            <a:spcAft>
              <a:spcPct val="35000"/>
            </a:spcAft>
          </a:pPr>
          <a:endParaRPr lang="zh-CN" altLang="en-US">
            <a:solidFill>
              <a:schemeClr val="dk1"/>
            </a:solidFill>
          </a:endParaRPr>
        </a:p>
      </dsp:txBody>
      <dsp:txXfrm>
        <a:off x="5321687" y="935890"/>
        <a:ext cx="317113" cy="317113"/>
      </dsp:txXfrm>
    </dsp:sp>
  </dsp:spTree>
</dsp:drawing>
</file>

<file path=ppt/diagrams/drawing5.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4237515" cy="1695006"/>
        <a:chOff x="0" y="0"/>
        <a:chExt cx="4237515" cy="1695006"/>
      </a:xfrm>
    </dsp:grpSpPr>
    <dsp:sp modelId="{2413E6E0-0471-4491-B5B2-9ACD4AC39D16}">
      <dsp:nvSpPr>
        <dsp:cNvPr id="3" name="形状 2"/>
        <dsp:cNvSpPr/>
      </dsp:nvSpPr>
      <dsp:spPr bwMode="white">
        <a:xfrm>
          <a:off x="929243" y="0"/>
          <a:ext cx="4237515" cy="1695006"/>
        </a:xfrm>
        <a:prstGeom prst="leftRightRibbon">
          <a:avLst/>
        </a:prstGeom>
        <a:sp3d prstMaterial="plastic">
          <a:bevelT w="120900" h="88900"/>
          <a:bevelB w="88900" h="31750" prst="angle"/>
        </a:sp3d>
      </dsp:spPr>
      <dsp:style>
        <a:lnRef idx="0">
          <a:schemeClr val="lt1"/>
        </a:lnRef>
        <a:fillRef idx="3">
          <a:schemeClr val="accent1"/>
        </a:fillRef>
        <a:effectRef idx="2">
          <a:scrgbClr r="0" g="0" b="0"/>
        </a:effectRef>
        <a:fontRef idx="minor">
          <a:schemeClr val="lt1"/>
        </a:fontRef>
      </dsp:style>
      <dsp:txXfrm>
        <a:off x="929243" y="0"/>
        <a:ext cx="4237515" cy="1695006"/>
      </dsp:txXfrm>
    </dsp:sp>
    <dsp:sp modelId="{4001BE9F-5440-4A15-AA85-AB45DFF047F2}">
      <dsp:nvSpPr>
        <dsp:cNvPr id="4" name="矩形 3"/>
        <dsp:cNvSpPr/>
      </dsp:nvSpPr>
      <dsp:spPr bwMode="white">
        <a:xfrm>
          <a:off x="1437744" y="296626"/>
          <a:ext cx="1398380" cy="830553"/>
        </a:xfrm>
        <a:prstGeom prst="rect">
          <a:avLst/>
        </a:prstGeom>
        <a:noFill/>
        <a:ln>
          <a:noFill/>
        </a:ln>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lIns="0" tIns="56896" rIns="0" bIns="60960" anchor="ctr"/>
        <a:lstStyle>
          <a:lvl1pPr algn="ctr">
            <a:defRPr sz="1600"/>
          </a:lvl1pPr>
          <a:lvl2pPr marL="114300" indent="-114300" algn="ctr">
            <a:defRPr sz="1200"/>
          </a:lvl2pPr>
          <a:lvl3pPr marL="228600" indent="-114300" algn="ctr">
            <a:defRPr sz="1200"/>
          </a:lvl3pPr>
          <a:lvl4pPr marL="342900" indent="-114300" algn="ctr">
            <a:defRPr sz="1200"/>
          </a:lvl4pPr>
          <a:lvl5pPr marL="457200" indent="-114300" algn="ctr">
            <a:defRPr sz="1200"/>
          </a:lvl5pPr>
          <a:lvl6pPr marL="571500" indent="-114300" algn="ctr">
            <a:defRPr sz="1200"/>
          </a:lvl6pPr>
          <a:lvl7pPr marL="685800" indent="-114300" algn="ctr">
            <a:defRPr sz="1200"/>
          </a:lvl7pPr>
          <a:lvl8pPr marL="800100" indent="-114300" algn="ctr">
            <a:defRPr sz="1200"/>
          </a:lvl8pPr>
          <a:lvl9pPr marL="914400" indent="-114300" algn="ctr">
            <a:defRPr sz="1200"/>
          </a:lvl9pPr>
        </a:lstStyle>
        <a:p>
          <a:pPr lvl="0" rtl="0">
            <a:lnSpc>
              <a:spcPct val="100000"/>
            </a:lnSpc>
            <a:spcBef>
              <a:spcPct val="0"/>
            </a:spcBef>
            <a:spcAft>
              <a:spcPct val="35000"/>
            </a:spcAft>
          </a:pPr>
          <a:r>
            <a:rPr lang="zh-CN" smtClean="0"/>
            <a:t>会计利润</a:t>
          </a:r>
          <a:r>
            <a:rPr lang="en-US" smtClean="0"/>
            <a:t>=</a:t>
          </a:r>
          <a:r>
            <a:rPr lang="zh-CN" smtClean="0"/>
            <a:t>销售收入</a:t>
          </a:r>
          <a:r>
            <a:rPr lang="en-US" smtClean="0"/>
            <a:t>-</a:t>
          </a:r>
          <a:r>
            <a:rPr lang="zh-CN" smtClean="0"/>
            <a:t>会计成本</a:t>
          </a:r>
          <a:endParaRPr lang="zh-CN"/>
        </a:p>
      </dsp:txBody>
      <dsp:txXfrm>
        <a:off x="1437744" y="296626"/>
        <a:ext cx="1398380" cy="830553"/>
      </dsp:txXfrm>
    </dsp:sp>
    <dsp:sp modelId="{C4D9A3B9-A32C-4B21-8D60-F6CFC2803534}">
      <dsp:nvSpPr>
        <dsp:cNvPr id="5" name="矩形 4"/>
        <dsp:cNvSpPr/>
      </dsp:nvSpPr>
      <dsp:spPr bwMode="white">
        <a:xfrm>
          <a:off x="3048000" y="567827"/>
          <a:ext cx="1652631" cy="830553"/>
        </a:xfrm>
        <a:prstGeom prst="rect">
          <a:avLst/>
        </a:prstGeom>
        <a:noFill/>
        <a:ln>
          <a:noFill/>
        </a:ln>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lIns="0" tIns="56896" rIns="0" bIns="60960" anchor="ctr"/>
        <a:lstStyle>
          <a:lvl1pPr algn="ctr">
            <a:defRPr sz="1600"/>
          </a:lvl1pPr>
          <a:lvl2pPr marL="114300" indent="-114300" algn="ctr">
            <a:defRPr sz="1200"/>
          </a:lvl2pPr>
          <a:lvl3pPr marL="228600" indent="-114300" algn="ctr">
            <a:defRPr sz="1200"/>
          </a:lvl3pPr>
          <a:lvl4pPr marL="342900" indent="-114300" algn="ctr">
            <a:defRPr sz="1200"/>
          </a:lvl4pPr>
          <a:lvl5pPr marL="457200" indent="-114300" algn="ctr">
            <a:defRPr sz="1200"/>
          </a:lvl5pPr>
          <a:lvl6pPr marL="571500" indent="-114300" algn="ctr">
            <a:defRPr sz="1200"/>
          </a:lvl6pPr>
          <a:lvl7pPr marL="685800" indent="-114300" algn="ctr">
            <a:defRPr sz="1200"/>
          </a:lvl7pPr>
          <a:lvl8pPr marL="800100" indent="-114300" algn="ctr">
            <a:defRPr sz="1200"/>
          </a:lvl8pPr>
          <a:lvl9pPr marL="914400" indent="-114300" algn="ctr">
            <a:defRPr sz="1200"/>
          </a:lvl9pPr>
        </a:lstStyle>
        <a:p>
          <a:pPr lvl="0" rtl="0">
            <a:lnSpc>
              <a:spcPct val="100000"/>
            </a:lnSpc>
            <a:spcBef>
              <a:spcPct val="0"/>
            </a:spcBef>
            <a:spcAft>
              <a:spcPct val="35000"/>
            </a:spcAft>
          </a:pPr>
          <a:r>
            <a:rPr lang="zh-CN" smtClean="0"/>
            <a:t>经济利润</a:t>
          </a:r>
          <a:r>
            <a:rPr lang="en-US" smtClean="0"/>
            <a:t>=</a:t>
          </a:r>
          <a:r>
            <a:rPr lang="zh-CN" smtClean="0"/>
            <a:t>销售收入</a:t>
          </a:r>
          <a:r>
            <a:rPr lang="en-US" smtClean="0"/>
            <a:t>-</a:t>
          </a:r>
          <a:r>
            <a:rPr lang="zh-CN" smtClean="0"/>
            <a:t>机会成本</a:t>
          </a:r>
          <a:endParaRPr lang="zh-CN"/>
        </a:p>
      </dsp:txBody>
      <dsp:txXfrm>
        <a:off x="3048000" y="567827"/>
        <a:ext cx="1652631" cy="830553"/>
      </dsp:txXfrm>
    </dsp:sp>
  </dsp:spTree>
</dsp:drawing>
</file>

<file path=ppt/diagrams/drawing6.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5732660" cy="553998"/>
        <a:chOff x="0" y="0"/>
        <a:chExt cx="5732660" cy="553998"/>
      </a:xfrm>
    </dsp:grpSpPr>
    <dsp:sp modelId="{AAF441C4-8394-4523-9156-4D0CBF8FAE1B}">
      <dsp:nvSpPr>
        <dsp:cNvPr id="3" name="圆角矩形 2"/>
        <dsp:cNvSpPr/>
      </dsp:nvSpPr>
      <dsp:spPr bwMode="white">
        <a:xfrm>
          <a:off x="0" y="11251"/>
          <a:ext cx="5732660" cy="531495"/>
        </a:xfrm>
        <a:prstGeom prst="roundRect">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76200" tIns="76200" rIns="76200" bIns="76200" anchor="ctr"/>
        <a:lstStyle>
          <a:lvl1pPr algn="l">
            <a:defRPr sz="2000"/>
          </a:lvl1pPr>
          <a:lvl2pPr marL="114300" indent="-114300" algn="l">
            <a:defRPr sz="1500"/>
          </a:lvl2pPr>
          <a:lvl3pPr marL="228600" indent="-114300" algn="l">
            <a:defRPr sz="1500"/>
          </a:lvl3pPr>
          <a:lvl4pPr marL="342900" indent="-114300" algn="l">
            <a:defRPr sz="1500"/>
          </a:lvl4pPr>
          <a:lvl5pPr marL="457200" indent="-114300" algn="l">
            <a:defRPr sz="1500"/>
          </a:lvl5pPr>
          <a:lvl6pPr marL="571500" indent="-114300" algn="l">
            <a:defRPr sz="1500"/>
          </a:lvl6pPr>
          <a:lvl7pPr marL="685800" indent="-114300" algn="l">
            <a:defRPr sz="1500"/>
          </a:lvl7pPr>
          <a:lvl8pPr marL="800100" indent="-114300" algn="l">
            <a:defRPr sz="1500"/>
          </a:lvl8pPr>
          <a:lvl9pPr marL="914400" indent="-114300" algn="l">
            <a:defRPr sz="1500"/>
          </a:lvl9pPr>
        </a:lstStyle>
        <a:p>
          <a:pPr lvl="0" algn="ctr" rtl="0">
            <a:lnSpc>
              <a:spcPct val="100000"/>
            </a:lnSpc>
            <a:spcBef>
              <a:spcPct val="0"/>
            </a:spcBef>
            <a:spcAft>
              <a:spcPct val="35000"/>
            </a:spcAft>
          </a:pPr>
          <a:r>
            <a:rPr lang="zh-CN" b="1" dirty="0" smtClean="0"/>
            <a:t>经济利润</a:t>
          </a:r>
          <a:r>
            <a:rPr lang="en-US" b="1" dirty="0" smtClean="0"/>
            <a:t>=</a:t>
          </a:r>
          <a:r>
            <a:rPr lang="zh-CN" b="1" dirty="0" smtClean="0"/>
            <a:t>销售收入</a:t>
          </a:r>
          <a:r>
            <a:rPr lang="en-US" b="1" dirty="0" smtClean="0"/>
            <a:t>-</a:t>
          </a:r>
          <a:r>
            <a:rPr lang="zh-CN" b="1" dirty="0" smtClean="0"/>
            <a:t>（外显成本</a:t>
          </a:r>
          <a:r>
            <a:rPr lang="en-US" b="1" dirty="0" smtClean="0"/>
            <a:t>+</a:t>
          </a:r>
          <a:r>
            <a:rPr lang="zh-CN" b="1" dirty="0" smtClean="0"/>
            <a:t>内涵成本）</a:t>
          </a:r>
          <a:endParaRPr lang="zh-CN" dirty="0"/>
        </a:p>
      </dsp:txBody>
      <dsp:txXfrm>
        <a:off x="0" y="11251"/>
        <a:ext cx="5732660" cy="53149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vertAlign" val="mid"/>
      <dgm:param type="horzAlign" val="ctr"/>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ar" val="2.5"/>
      <dgm:param type="vertAlign" val="mid"/>
      <dgm:param type="horzAlign" val="ctr"/>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与结束页">
    <p:spTree>
      <p:nvGrpSpPr>
        <p:cNvPr id="1" name=""/>
        <p:cNvGrpSpPr/>
        <p:nvPr/>
      </p:nvGrpSpPr>
      <p:grpSpPr>
        <a:xfrm>
          <a:off x="0" y="0"/>
          <a:ext cx="0" cy="0"/>
          <a:chOff x="0" y="0"/>
          <a:chExt cx="0" cy="0"/>
        </a:xfrm>
      </p:grpSpPr>
      <p:pic>
        <p:nvPicPr>
          <p:cNvPr id="6" name="图片 5"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userDrawn="1"/>
        </p:nvSpPr>
        <p:spPr>
          <a:xfrm>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9" name="任意多边形: 形状 8"/>
          <p:cNvSpPr/>
          <p:nvPr userDrawn="1"/>
        </p:nvSpPr>
        <p:spPr>
          <a:xfrm>
            <a:off x="2866260"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目录与转场">
    <p:spTree>
      <p:nvGrpSpPr>
        <p:cNvPr id="1" name=""/>
        <p:cNvGrpSpPr/>
        <p:nvPr/>
      </p:nvGrpSpPr>
      <p:grpSpPr>
        <a:xfrm>
          <a:off x="0" y="0"/>
          <a:ext cx="0" cy="0"/>
          <a:chOff x="0" y="0"/>
          <a:chExt cx="0" cy="0"/>
        </a:xfrm>
      </p:grpSpPr>
      <p:pic>
        <p:nvPicPr>
          <p:cNvPr id="5" name="图片 4"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p:nvSpPr>
        <p:spPr>
          <a:xfrm flipH="1">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8" name="任意多边形: 形状 7"/>
          <p:cNvSpPr/>
          <p:nvPr/>
        </p:nvSpPr>
        <p:spPr>
          <a:xfrm flipH="1">
            <a:off x="403618"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11664" y="11896"/>
            <a:ext cx="12168671" cy="6834208"/>
          </a:xfrm>
          <a:prstGeom prst="rect">
            <a:avLst/>
          </a:prstGeom>
        </p:spPr>
      </p:pic>
      <p:sp>
        <p:nvSpPr>
          <p:cNvPr id="6" name="矩形 5"/>
          <p:cNvSpPr/>
          <p:nvPr userDrawn="1"/>
        </p:nvSpPr>
        <p:spPr>
          <a:xfrm>
            <a:off x="11664" y="319778"/>
            <a:ext cx="12192000" cy="873125"/>
          </a:xfrm>
          <a:prstGeom prst="rect">
            <a:avLst/>
          </a:prstGeom>
          <a:solidFill>
            <a:schemeClr val="bg1"/>
          </a:solidFill>
          <a:ln>
            <a:noFill/>
          </a:ln>
          <a:effectLst>
            <a:outerShdw blurRad="241300" dist="50800" dir="5400000" algn="ctr" rotWithShape="0">
              <a:srgbClr val="115CA7">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8" name="标题 7"/>
          <p:cNvSpPr>
            <a:spLocks noGrp="1"/>
          </p:cNvSpPr>
          <p:nvPr>
            <p:ph type="title"/>
          </p:nvPr>
        </p:nvSpPr>
        <p:spPr>
          <a:xfrm>
            <a:off x="1044575" y="486296"/>
            <a:ext cx="8875041" cy="535531"/>
          </a:xfrm>
        </p:spPr>
        <p:txBody>
          <a:bodyPr wrap="square" anchor="ctr">
            <a:spAutoFit/>
          </a:bodyPr>
          <a:lstStyle>
            <a:lvl1pPr>
              <a:defRPr lang="zh-CN" altLang="en-US"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微软雅黑 Light" panose="020B0502040204020203" pitchFamily="34" charset="-122"/>
                <a:ea typeface="微软雅黑 Light" panose="020B0502040204020203" pitchFamily="34" charset="-122"/>
                <a:cs typeface="+mn-cs"/>
              </a:defRPr>
            </a:lvl1pPr>
          </a:lstStyle>
          <a:p>
            <a:pPr marL="0" lvl="0"/>
            <a:r>
              <a:rPr lang="zh-CN" altLang="en-US" dirty="0"/>
              <a:t>单击此处编辑母版标题样式</a:t>
            </a:r>
            <a:endParaRPr lang="zh-CN" altLang="en-US" dirty="0"/>
          </a:p>
        </p:txBody>
      </p:sp>
      <p:sp>
        <p:nvSpPr>
          <p:cNvPr id="10" name="椭圆 9"/>
          <p:cNvSpPr/>
          <p:nvPr userDrawn="1"/>
        </p:nvSpPr>
        <p:spPr>
          <a:xfrm>
            <a:off x="546100" y="548757"/>
            <a:ext cx="245510" cy="245510"/>
          </a:xfrm>
          <a:prstGeom prst="ellipse">
            <a:avLst/>
          </a:prstGeom>
          <a:gradFill>
            <a:gsLst>
              <a:gs pos="23000">
                <a:schemeClr val="accent1"/>
              </a:gs>
              <a:gs pos="63000">
                <a:schemeClr val="accent1">
                  <a:lumMod val="69000"/>
                  <a:lumOff val="31000"/>
                </a:schemeClr>
              </a:gs>
              <a:gs pos="100000">
                <a:srgbClr val="FF0000"/>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11" name="椭圆 10"/>
          <p:cNvSpPr/>
          <p:nvPr userDrawn="1"/>
        </p:nvSpPr>
        <p:spPr>
          <a:xfrm>
            <a:off x="697861" y="820759"/>
            <a:ext cx="105414" cy="105414"/>
          </a:xfrm>
          <a:prstGeom prst="ellipse">
            <a:avLst/>
          </a:prstGeom>
          <a:gradFill>
            <a:gsLst>
              <a:gs pos="23000">
                <a:srgbClr val="FF0000"/>
              </a:gs>
              <a:gs pos="63000">
                <a:srgbClr val="C00000"/>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结尾页">
    <p:spTree>
      <p:nvGrpSpPr>
        <p:cNvPr id="1" name=""/>
        <p:cNvGrpSpPr/>
        <p:nvPr/>
      </p:nvGrpSpPr>
      <p:grpSpPr>
        <a:xfrm>
          <a:off x="0" y="0"/>
          <a:ext cx="0" cy="0"/>
          <a:chOff x="0" y="0"/>
          <a:chExt cx="0" cy="0"/>
        </a:xfrm>
      </p:grpSpPr>
      <p:grpSp>
        <p:nvGrpSpPr>
          <p:cNvPr id="4" name="组合 3"/>
          <p:cNvGrpSpPr/>
          <p:nvPr userDrawn="1"/>
        </p:nvGrpSpPr>
        <p:grpSpPr>
          <a:xfrm>
            <a:off x="2730502" y="1973179"/>
            <a:ext cx="6730998" cy="2160874"/>
            <a:chOff x="731839" y="731839"/>
            <a:chExt cx="10728323" cy="5394323"/>
          </a:xfrm>
        </p:grpSpPr>
        <p:sp>
          <p:nvSpPr>
            <p:cNvPr id="13" name="矩形 12"/>
            <p:cNvSpPr/>
            <p:nvPr userDrawn="1"/>
          </p:nvSpPr>
          <p:spPr>
            <a:xfrm>
              <a:off x="731839" y="731839"/>
              <a:ext cx="10728323" cy="5394323"/>
            </a:xfrm>
            <a:prstGeom prst="rect">
              <a:avLst/>
            </a:prstGeom>
            <a:solidFill>
              <a:schemeClr val="bg1"/>
            </a:solidFill>
            <a:ln>
              <a:solidFill>
                <a:schemeClr val="accent1"/>
              </a:solidFill>
            </a:ln>
            <a:effectLst>
              <a:outerShdw blurRad="342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lvl="0" algn="ctr"/>
              <a:endParaRPr lang="zh-CN" altLang="en-US"/>
            </a:p>
          </p:txBody>
        </p:sp>
        <p:sp>
          <p:nvSpPr>
            <p:cNvPr id="14" name="矩形 13"/>
            <p:cNvSpPr/>
            <p:nvPr userDrawn="1"/>
          </p:nvSpPr>
          <p:spPr>
            <a:xfrm>
              <a:off x="892705" y="980130"/>
              <a:ext cx="10406591" cy="489774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p>
          </p:txBody>
        </p:sp>
      </p:grpSp>
      <p:grpSp>
        <p:nvGrpSpPr>
          <p:cNvPr id="7" name="组合 6"/>
          <p:cNvGrpSpPr/>
          <p:nvPr userDrawn="1"/>
        </p:nvGrpSpPr>
        <p:grpSpPr>
          <a:xfrm>
            <a:off x="3839501" y="2495699"/>
            <a:ext cx="4512998" cy="923330"/>
            <a:chOff x="2370667" y="2413000"/>
            <a:chExt cx="4512998" cy="923330"/>
          </a:xfrm>
        </p:grpSpPr>
        <p:sp>
          <p:nvSpPr>
            <p:cNvPr id="8" name="文本框 7"/>
            <p:cNvSpPr txBox="1"/>
            <p:nvPr/>
          </p:nvSpPr>
          <p:spPr>
            <a:xfrm>
              <a:off x="2370667" y="2413000"/>
              <a:ext cx="3121047" cy="923330"/>
            </a:xfrm>
            <a:prstGeom prst="rect">
              <a:avLst/>
            </a:prstGeom>
            <a:noFill/>
          </p:spPr>
          <p:txBody>
            <a:bodyPr wrap="none" lIns="0" tIns="0" rIns="0" bIns="0" rtlCol="0">
              <a:noAutofit/>
            </a:bodyPr>
            <a:lstStyle/>
            <a:p>
              <a:r>
                <a:rPr lang="en-US" altLang="zh-CN" sz="6000" dirty="0">
                  <a:solidFill>
                    <a:schemeClr val="accent1"/>
                  </a:solidFill>
                </a:rPr>
                <a:t>THANKS</a:t>
              </a:r>
              <a:endParaRPr lang="zh-CN" altLang="en-US" sz="6000" dirty="0">
                <a:solidFill>
                  <a:schemeClr val="accent1"/>
                </a:solidFill>
              </a:endParaRPr>
            </a:p>
          </p:txBody>
        </p:sp>
        <p:grpSp>
          <p:nvGrpSpPr>
            <p:cNvPr id="9" name="组合 8"/>
            <p:cNvGrpSpPr/>
            <p:nvPr/>
          </p:nvGrpSpPr>
          <p:grpSpPr>
            <a:xfrm>
              <a:off x="5753106" y="2597408"/>
              <a:ext cx="1039452" cy="582097"/>
              <a:chOff x="5770563" y="2584450"/>
              <a:chExt cx="1039452" cy="582097"/>
            </a:xfrm>
          </p:grpSpPr>
          <p:sp>
            <p:nvSpPr>
              <p:cNvPr id="11" name="文本框 10"/>
              <p:cNvSpPr txBox="1"/>
              <p:nvPr/>
            </p:nvSpPr>
            <p:spPr>
              <a:xfrm>
                <a:off x="5770563" y="2584450"/>
                <a:ext cx="1039452" cy="307777"/>
              </a:xfrm>
              <a:prstGeom prst="rect">
                <a:avLst/>
              </a:prstGeom>
              <a:noFill/>
            </p:spPr>
            <p:txBody>
              <a:bodyPr wrap="none" lIns="0" tIns="0" rIns="0" bIns="0" rtlCol="0">
                <a:noAutofit/>
              </a:bodyPr>
              <a:lstStyle/>
              <a:p>
                <a:r>
                  <a:rPr lang="en-US" altLang="zh-CN" sz="2000" dirty="0">
                    <a:solidFill>
                      <a:schemeClr val="accent1"/>
                    </a:solidFill>
                  </a:rPr>
                  <a:t>For Your </a:t>
                </a:r>
                <a:endParaRPr lang="zh-CN" altLang="en-US" sz="2000" dirty="0">
                  <a:solidFill>
                    <a:schemeClr val="accent1"/>
                  </a:solidFill>
                </a:endParaRPr>
              </a:p>
            </p:txBody>
          </p:sp>
          <p:sp>
            <p:nvSpPr>
              <p:cNvPr id="12" name="文本框 11"/>
              <p:cNvSpPr txBox="1"/>
              <p:nvPr/>
            </p:nvSpPr>
            <p:spPr>
              <a:xfrm>
                <a:off x="5770563" y="2858770"/>
                <a:ext cx="1011495" cy="307777"/>
              </a:xfrm>
              <a:prstGeom prst="rect">
                <a:avLst/>
              </a:prstGeom>
              <a:noFill/>
            </p:spPr>
            <p:txBody>
              <a:bodyPr wrap="none" lIns="0" tIns="0" rIns="0" bIns="0" rtlCol="0">
                <a:noAutofit/>
              </a:bodyPr>
              <a:lstStyle/>
              <a:p>
                <a:r>
                  <a:rPr lang="en-US" altLang="zh-CN" sz="2000" dirty="0">
                    <a:solidFill>
                      <a:schemeClr val="accent1"/>
                    </a:solidFill>
                  </a:rPr>
                  <a:t>Attention</a:t>
                </a:r>
                <a:endParaRPr lang="zh-CN" altLang="en-US" sz="2000" dirty="0">
                  <a:solidFill>
                    <a:schemeClr val="accent1"/>
                  </a:solidFill>
                </a:endParaRPr>
              </a:p>
            </p:txBody>
          </p:sp>
        </p:grpSp>
        <p:sp>
          <p:nvSpPr>
            <p:cNvPr id="10" name="矩形: 圆角 9"/>
            <p:cNvSpPr/>
            <p:nvPr/>
          </p:nvSpPr>
          <p:spPr>
            <a:xfrm>
              <a:off x="5626100" y="2557463"/>
              <a:ext cx="1257565" cy="661987"/>
            </a:xfrm>
            <a:prstGeom prst="roundRect">
              <a:avLst>
                <a:gd name="adj" fmla="val 15708"/>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accent1"/>
                </a:solidFill>
              </a:endParaRPr>
            </a:p>
          </p:txBody>
        </p:sp>
      </p:grpSp>
      <p:cxnSp>
        <p:nvCxnSpPr>
          <p:cNvPr id="15" name="直接连接符 14"/>
          <p:cNvCxnSpPr/>
          <p:nvPr userDrawn="1"/>
        </p:nvCxnSpPr>
        <p:spPr>
          <a:xfrm>
            <a:off x="731838" y="5748041"/>
            <a:ext cx="107283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split orient="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25.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3.xml"/><Relationship Id="rId4" Type="http://schemas.openxmlformats.org/officeDocument/2006/relationships/diagramColors" Target="../diagrams/colors3.xml"/><Relationship Id="rId3" Type="http://schemas.openxmlformats.org/officeDocument/2006/relationships/diagramQuickStyle" Target="../diagrams/quickStyle3.xml"/><Relationship Id="rId2" Type="http://schemas.openxmlformats.org/officeDocument/2006/relationships/diagramLayout" Target="../diagrams/layout3.xml"/><Relationship Id="rId1" Type="http://schemas.openxmlformats.org/officeDocument/2006/relationships/diagramData" Target="../diagrams/data3.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png"/></Relationships>
</file>

<file path=ppt/slides/_rels/slide27.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4.xml"/><Relationship Id="rId4" Type="http://schemas.openxmlformats.org/officeDocument/2006/relationships/diagramColors" Target="../diagrams/colors4.xml"/><Relationship Id="rId3" Type="http://schemas.openxmlformats.org/officeDocument/2006/relationships/diagramQuickStyle" Target="../diagrams/quickStyle4.xml"/><Relationship Id="rId2" Type="http://schemas.openxmlformats.org/officeDocument/2006/relationships/diagramLayout" Target="../diagrams/layout4.xml"/><Relationship Id="rId1" Type="http://schemas.openxmlformats.org/officeDocument/2006/relationships/diagramData" Target="../diagrams/data4.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4.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5.xml"/><Relationship Id="rId4" Type="http://schemas.openxmlformats.org/officeDocument/2006/relationships/diagramColors" Target="../diagrams/colors5.xml"/><Relationship Id="rId3" Type="http://schemas.openxmlformats.org/officeDocument/2006/relationships/diagramQuickStyle" Target="../diagrams/quickStyle5.xml"/><Relationship Id="rId2" Type="http://schemas.openxmlformats.org/officeDocument/2006/relationships/diagramLayout" Target="../diagrams/layout5.xml"/><Relationship Id="rId1" Type="http://schemas.openxmlformats.org/officeDocument/2006/relationships/diagramData" Target="../diagrams/data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6.xml"/><Relationship Id="rId4" Type="http://schemas.openxmlformats.org/officeDocument/2006/relationships/diagramColors" Target="../diagrams/colors6.xml"/><Relationship Id="rId3" Type="http://schemas.openxmlformats.org/officeDocument/2006/relationships/diagramQuickStyle" Target="../diagrams/quickStyle6.xml"/><Relationship Id="rId2" Type="http://schemas.openxmlformats.org/officeDocument/2006/relationships/diagramLayout" Target="../diagrams/layout6.xml"/><Relationship Id="rId1" Type="http://schemas.openxmlformats.org/officeDocument/2006/relationships/diagramData" Target="../diagrams/data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椭圆 77"/>
          <p:cNvSpPr/>
          <p:nvPr/>
        </p:nvSpPr>
        <p:spPr>
          <a:xfrm>
            <a:off x="4827622" y="1157148"/>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961745" y="2796957"/>
            <a:ext cx="5585394" cy="1015663"/>
          </a:xfrm>
          <a:prstGeom prst="rect">
            <a:avLst/>
          </a:prstGeom>
          <a:noFill/>
        </p:spPr>
        <p:txBody>
          <a:bodyPr wrap="square" rtlCol="0">
            <a:spAutoFit/>
          </a:bodyPr>
          <a:lstStyle/>
          <a:p>
            <a:r>
              <a:rPr lang="zh-CN" altLang="en-US" sz="6000" b="1" spc="100" dirty="0">
                <a:solidFill>
                  <a:srgbClr val="002060"/>
                </a:solidFill>
                <a:latin typeface="微软雅黑 Light" panose="020B0502040204020203" pitchFamily="34" charset="-122"/>
                <a:ea typeface="微软雅黑 Light" panose="020B0502040204020203" pitchFamily="34" charset="-122"/>
              </a:rPr>
              <a:t>绪论</a:t>
            </a:r>
            <a:endParaRPr lang="zh-CN" altLang="en-US" sz="6000" b="1" spc="100" dirty="0">
              <a:solidFill>
                <a:srgbClr val="002060"/>
              </a:solidFill>
              <a:latin typeface="微软雅黑 Light" panose="020B0502040204020203" pitchFamily="34" charset="-122"/>
              <a:ea typeface="微软雅黑 Light" panose="020B0502040204020203" pitchFamily="34" charset="-122"/>
            </a:endParaRPr>
          </a:p>
        </p:txBody>
      </p:sp>
      <p:sp>
        <p:nvSpPr>
          <p:cNvPr id="68" name="矩形 67"/>
          <p:cNvSpPr/>
          <p:nvPr/>
        </p:nvSpPr>
        <p:spPr>
          <a:xfrm>
            <a:off x="4944065" y="1112121"/>
            <a:ext cx="5559138" cy="1015663"/>
          </a:xfrm>
          <a:prstGeom prst="rect">
            <a:avLst/>
          </a:prstGeom>
        </p:spPr>
        <p:txBody>
          <a:bodyPr wrap="square" anchor="ctr">
            <a:spAutoFit/>
          </a:bodyPr>
          <a:lstStyle/>
          <a:p>
            <a:r>
              <a:rPr lang="en-US" altLang="zh-CN" sz="6000" b="1" dirty="0" err="1"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Charpter</a:t>
            </a:r>
            <a:r>
              <a:rPr lang="en-US" altLang="zh-CN" sz="6000" b="1" dirty="0"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 00</a:t>
            </a:r>
            <a:endParaRPr lang="zh-CN" altLang="zh-CN"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5128678" y="2472745"/>
            <a:ext cx="50059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121395" y="2440915"/>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4944065" y="3812620"/>
            <a:ext cx="5190535" cy="369332"/>
          </a:xfrm>
          <a:prstGeom prst="rect">
            <a:avLst/>
          </a:prstGeom>
          <a:noFill/>
        </p:spPr>
        <p:txBody>
          <a:bodyPr wrap="square">
            <a:spAutoFit/>
          </a:bodyPr>
          <a:lstStyle/>
          <a:p>
            <a:pPr algn="dist"/>
            <a:r>
              <a:rPr lang="en-US" altLang="zh-CN" dirty="0">
                <a:solidFill>
                  <a:schemeClr val="bg1">
                    <a:lumMod val="50000"/>
                  </a:schemeClr>
                </a:solidFill>
              </a:rPr>
              <a:t>Managerial Economics</a:t>
            </a:r>
            <a:endParaRPr lang="en-US" altLang="zh-CN" dirty="0">
              <a:solidFill>
                <a:schemeClr val="bg1">
                  <a:lumMod val="50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714712" y="2811550"/>
            <a:ext cx="2313254" cy="646331"/>
          </a:xfrm>
          <a:prstGeom prst="rect">
            <a:avLst/>
          </a:prstGeom>
          <a:noFill/>
        </p:spPr>
        <p:txBody>
          <a:bodyPr wrap="square" rtlCol="0">
            <a:spAutoFit/>
          </a:bodyPr>
          <a:lstStyle/>
          <a:p>
            <a:pPr algn="ctr"/>
            <a:r>
              <a:rPr lang="zh-CN" altLang="zh-CN" dirty="0"/>
              <a:t>管理经济学的研究对象和任务</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311993" y="2811550"/>
            <a:ext cx="2313254" cy="646331"/>
          </a:xfrm>
          <a:prstGeom prst="rect">
            <a:avLst/>
          </a:prstGeom>
          <a:noFill/>
        </p:spPr>
        <p:txBody>
          <a:bodyPr wrap="square" rtlCol="0">
            <a:spAutoFit/>
          </a:bodyPr>
          <a:lstStyle/>
          <a:p>
            <a:pPr algn="ctr"/>
            <a:r>
              <a:rPr lang="zh-CN" altLang="zh-CN" dirty="0"/>
              <a:t>管理经济学与企业管理决策</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78956" y="2786575"/>
            <a:ext cx="2313254" cy="646331"/>
          </a:xfrm>
          <a:prstGeom prst="rect">
            <a:avLst/>
          </a:prstGeom>
          <a:noFill/>
        </p:spPr>
        <p:txBody>
          <a:bodyPr wrap="square" rtlCol="0">
            <a:spAutoFit/>
          </a:bodyPr>
          <a:lstStyle/>
          <a:p>
            <a:pPr algn="ctr"/>
            <a:r>
              <a:rPr lang="zh-CN" altLang="zh-CN" dirty="0"/>
              <a:t>管理经济学的基本方法</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77483"/>
            <a:ext cx="2313254" cy="646331"/>
          </a:xfrm>
          <a:prstGeom prst="rect">
            <a:avLst/>
          </a:prstGeom>
          <a:noFill/>
        </p:spPr>
        <p:txBody>
          <a:bodyPr wrap="square" rtlCol="0">
            <a:spAutoFit/>
          </a:bodyPr>
          <a:lstStyle/>
          <a:p>
            <a:pPr algn="ctr"/>
            <a:r>
              <a:rPr lang="zh-CN" altLang="zh-CN" dirty="0"/>
              <a:t>企业的性质、地位和作用以及目标</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84746" y="4081613"/>
            <a:ext cx="2313254" cy="369332"/>
          </a:xfrm>
          <a:prstGeom prst="rect">
            <a:avLst/>
          </a:prstGeom>
          <a:noFill/>
        </p:spPr>
        <p:txBody>
          <a:bodyPr wrap="square" rtlCol="0">
            <a:spAutoFit/>
          </a:bodyPr>
          <a:lstStyle/>
          <a:p>
            <a:pPr algn="ctr"/>
            <a:r>
              <a:rPr lang="zh-CN" altLang="zh-CN" dirty="0"/>
              <a:t>企业的利润</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lang="zh-CN" altLang="en-US" dirty="0"/>
              <a:t>第</a:t>
            </a:r>
            <a:r>
              <a:rPr lang="en-US" altLang="zh-CN" dirty="0"/>
              <a:t>1</a:t>
            </a:r>
            <a:r>
              <a:rPr lang="zh-CN" altLang="en-US" dirty="0"/>
              <a:t>节  </a:t>
            </a:r>
            <a:r>
              <a:rPr lang="zh-CN" altLang="zh-CN" dirty="0" smtClean="0">
                <a:effectLst/>
              </a:rPr>
              <a:t>管理</a:t>
            </a:r>
            <a:r>
              <a:rPr lang="zh-CN" altLang="zh-CN" dirty="0">
                <a:effectLst/>
              </a:rPr>
              <a:t>经济学的研究对象和任务</a:t>
            </a:r>
            <a:endParaRPr lang="zh-CN" altLang="en-US" dirty="0"/>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管理经济学的研究</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对象</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管理经济学是一门研究如何把传统经济学的理论和经济分析方法应用于企业管理决策实践的学科</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lang="zh-CN" altLang="en-US" dirty="0"/>
              <a:t>第</a:t>
            </a:r>
            <a:r>
              <a:rPr lang="en-US" altLang="zh-CN" dirty="0"/>
              <a:t>1</a:t>
            </a:r>
            <a:r>
              <a:rPr lang="zh-CN" altLang="en-US" dirty="0"/>
              <a:t>节  </a:t>
            </a:r>
            <a:r>
              <a:rPr lang="zh-CN" altLang="zh-CN" dirty="0" smtClean="0">
                <a:effectLst/>
              </a:rPr>
              <a:t>管理</a:t>
            </a:r>
            <a:r>
              <a:rPr lang="zh-CN" altLang="zh-CN" dirty="0">
                <a:effectLst/>
              </a:rPr>
              <a:t>经济学的研究对象和任务</a:t>
            </a:r>
            <a:endParaRPr lang="zh-CN" altLang="en-US" dirty="0"/>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管理经济学与微观经济学的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区别</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graphicFrame>
        <p:nvGraphicFramePr>
          <p:cNvPr id="4" name="Group 187"/>
          <p:cNvGraphicFramePr/>
          <p:nvPr/>
        </p:nvGraphicFramePr>
        <p:xfrm>
          <a:off x="660505" y="2681288"/>
          <a:ext cx="10912369" cy="2846677"/>
        </p:xfrm>
        <a:graphic>
          <a:graphicData uri="http://schemas.openxmlformats.org/drawingml/2006/table">
            <a:tbl>
              <a:tblPr>
                <a:tableStyleId>{3C2FFA5D-87B4-456A-9821-1D502468CF0F}</a:tableStyleId>
              </a:tblPr>
              <a:tblGrid>
                <a:gridCol w="962231"/>
                <a:gridCol w="1412564"/>
                <a:gridCol w="2097489"/>
                <a:gridCol w="1626569"/>
                <a:gridCol w="1940142"/>
                <a:gridCol w="1663700"/>
                <a:gridCol w="1209674"/>
              </a:tblGrid>
              <a:tr h="54449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学科</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研究对象</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假设的企业目标</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环境信息</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和其它学科关系</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研究目的</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学科性质</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r>
              <a:tr h="777087">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微观经济学</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抽象的企业</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a:ln>
                            <a:noFill/>
                          </a:ln>
                          <a:effectLst/>
                        </a:rPr>
                        <a:t>追求利润最大化 </a:t>
                      </a: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全部环境信息是确定的</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a:ln>
                            <a:noFill/>
                          </a:ln>
                          <a:effectLst/>
                        </a:rPr>
                        <a:t>只探讨经济学理论</a:t>
                      </a: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a:ln>
                            <a:noFill/>
                          </a:ln>
                          <a:effectLst/>
                        </a:rPr>
                        <a:t>探讨企业行为一般规律</a:t>
                      </a: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a:ln>
                            <a:noFill/>
                          </a:ln>
                          <a:effectLst/>
                        </a:rPr>
                        <a:t>理论科学</a:t>
                      </a: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r>
              <a:tr h="152510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管理经济学</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a:ln>
                            <a:noFill/>
                          </a:ln>
                          <a:effectLst/>
                        </a:rPr>
                        <a:t>现实的企业</a:t>
                      </a: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短期：有条件地谋求尽可能多的利润</a:t>
                      </a:r>
                      <a:endParaRPr kumimoji="0" lang="zh-CN" altLang="en-US" sz="18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长期：企业价值最大化</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许多信息不确定</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除要用到经济学理论外，还要利用许多学科知识</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a:ln>
                            <a:noFill/>
                          </a:ln>
                          <a:effectLst/>
                        </a:rPr>
                        <a:t>探讨企业如何具体决策</a:t>
                      </a: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1800" u="none" strike="noStrike" cap="none" normalizeH="0" baseline="0" dirty="0">
                          <a:ln>
                            <a:noFill/>
                          </a:ln>
                          <a:effectLst/>
                        </a:rPr>
                        <a:t>应用科学</a:t>
                      </a:r>
                      <a:endParaRPr kumimoji="0" lang="zh-CN" altLang="en-US" sz="1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02447" marR="102447" horzOverflow="overflow"/>
                </a:tc>
              </a:tr>
            </a:tbl>
          </a:graphicData>
        </a:graphic>
      </p:graphicFrame>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714712" y="2811550"/>
            <a:ext cx="2313254" cy="646331"/>
          </a:xfrm>
          <a:prstGeom prst="rect">
            <a:avLst/>
          </a:prstGeom>
          <a:noFill/>
        </p:spPr>
        <p:txBody>
          <a:bodyPr wrap="square" rtlCol="0">
            <a:spAutoFit/>
          </a:bodyPr>
          <a:lstStyle/>
          <a:p>
            <a:pPr algn="ctr"/>
            <a:r>
              <a:rPr lang="zh-CN" altLang="zh-CN" dirty="0"/>
              <a:t>管理经济学的研究对象和任务</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311993" y="2811550"/>
            <a:ext cx="2313254" cy="646331"/>
          </a:xfrm>
          <a:prstGeom prst="rect">
            <a:avLst/>
          </a:prstGeom>
          <a:noFill/>
        </p:spPr>
        <p:txBody>
          <a:bodyPr wrap="square" rtlCol="0">
            <a:spAutoFit/>
          </a:bodyPr>
          <a:lstStyle/>
          <a:p>
            <a:pPr algn="ctr"/>
            <a:r>
              <a:rPr lang="zh-CN" altLang="zh-CN" dirty="0"/>
              <a:t>管理经济学与企业管理决策</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78956" y="2786575"/>
            <a:ext cx="2313254" cy="646331"/>
          </a:xfrm>
          <a:prstGeom prst="rect">
            <a:avLst/>
          </a:prstGeom>
          <a:noFill/>
        </p:spPr>
        <p:txBody>
          <a:bodyPr wrap="square" rtlCol="0">
            <a:spAutoFit/>
          </a:bodyPr>
          <a:lstStyle/>
          <a:p>
            <a:pPr algn="ctr"/>
            <a:r>
              <a:rPr lang="zh-CN" altLang="zh-CN" dirty="0"/>
              <a:t>管理经济学的基本方法</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77483"/>
            <a:ext cx="2313254" cy="646331"/>
          </a:xfrm>
          <a:prstGeom prst="rect">
            <a:avLst/>
          </a:prstGeom>
          <a:noFill/>
        </p:spPr>
        <p:txBody>
          <a:bodyPr wrap="square" rtlCol="0">
            <a:spAutoFit/>
          </a:bodyPr>
          <a:lstStyle/>
          <a:p>
            <a:pPr algn="ctr"/>
            <a:r>
              <a:rPr lang="zh-CN" altLang="zh-CN" dirty="0"/>
              <a:t>企业的性质、地位和作用以及目标</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84746" y="4081613"/>
            <a:ext cx="2313254" cy="369332"/>
          </a:xfrm>
          <a:prstGeom prst="rect">
            <a:avLst/>
          </a:prstGeom>
          <a:noFill/>
        </p:spPr>
        <p:txBody>
          <a:bodyPr wrap="square" rtlCol="0">
            <a:spAutoFit/>
          </a:bodyPr>
          <a:lstStyle/>
          <a:p>
            <a:pPr algn="ctr"/>
            <a:r>
              <a:rPr lang="zh-CN" altLang="zh-CN" dirty="0"/>
              <a:t>企业的利润</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lang="zh-CN" altLang="en-US" dirty="0"/>
              <a:t>第</a:t>
            </a:r>
            <a:r>
              <a:rPr lang="en-US" altLang="zh-CN" dirty="0"/>
              <a:t>2</a:t>
            </a:r>
            <a:r>
              <a:rPr lang="zh-CN" altLang="en-US" dirty="0"/>
              <a:t>节　管理经济学与企业管理决策</a:t>
            </a:r>
            <a:endParaRPr lang="zh-CN" altLang="en-US" dirty="0"/>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企业管理中要决策的问题很多。管理经济学涉及的只是与企业资源合理配置有关的经济决策。</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决策就是选择，即在多个可行方案中选择最优的方案</a:t>
            </a:r>
            <a:r>
              <a:rPr lang="zh-CN" altLang="en-US" sz="2400" b="1" dirty="0" smtClean="0">
                <a:solidFill>
                  <a:srgbClr val="7030A0"/>
                </a:solidFill>
                <a:latin typeface="微软雅黑 Light" panose="020B0502040204020203" pitchFamily="34" charset="-122"/>
                <a:ea typeface="微软雅黑 Light" panose="020B0502040204020203" pitchFamily="34" charset="-122"/>
              </a:rPr>
              <a:t>。</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lang="zh-CN" altLang="en-US" dirty="0"/>
              <a:t>第</a:t>
            </a:r>
            <a:r>
              <a:rPr lang="en-US" altLang="zh-CN" dirty="0"/>
              <a:t>2</a:t>
            </a:r>
            <a:r>
              <a:rPr lang="zh-CN" altLang="en-US" dirty="0"/>
              <a:t>节　管理经济学与企业管理决策</a:t>
            </a:r>
            <a:endParaRPr lang="zh-CN" altLang="en-US" dirty="0"/>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通常把管理决策过程分为七个步骤。</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1745737" y="2499588"/>
          <a:ext cx="8741905" cy="3469412"/>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714712" y="2811550"/>
            <a:ext cx="2313254" cy="646331"/>
          </a:xfrm>
          <a:prstGeom prst="rect">
            <a:avLst/>
          </a:prstGeom>
          <a:noFill/>
        </p:spPr>
        <p:txBody>
          <a:bodyPr wrap="square" rtlCol="0">
            <a:spAutoFit/>
          </a:bodyPr>
          <a:lstStyle/>
          <a:p>
            <a:pPr algn="ctr"/>
            <a:r>
              <a:rPr lang="zh-CN" altLang="zh-CN" dirty="0"/>
              <a:t>管理经济学的研究对象和任务</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311993" y="2811550"/>
            <a:ext cx="2313254" cy="646331"/>
          </a:xfrm>
          <a:prstGeom prst="rect">
            <a:avLst/>
          </a:prstGeom>
          <a:noFill/>
        </p:spPr>
        <p:txBody>
          <a:bodyPr wrap="square" rtlCol="0">
            <a:spAutoFit/>
          </a:bodyPr>
          <a:lstStyle/>
          <a:p>
            <a:pPr algn="ctr"/>
            <a:r>
              <a:rPr lang="zh-CN" altLang="zh-CN" dirty="0"/>
              <a:t>管理经济学与企业管理决策</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78956" y="2786575"/>
            <a:ext cx="2313254" cy="646331"/>
          </a:xfrm>
          <a:prstGeom prst="rect">
            <a:avLst/>
          </a:prstGeom>
          <a:noFill/>
        </p:spPr>
        <p:txBody>
          <a:bodyPr wrap="square" rtlCol="0">
            <a:spAutoFit/>
          </a:bodyPr>
          <a:lstStyle/>
          <a:p>
            <a:pPr algn="ctr"/>
            <a:r>
              <a:rPr lang="zh-CN" altLang="zh-CN" dirty="0"/>
              <a:t>管理经济学的基本方法</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77483"/>
            <a:ext cx="2313254" cy="646331"/>
          </a:xfrm>
          <a:prstGeom prst="rect">
            <a:avLst/>
          </a:prstGeom>
          <a:noFill/>
        </p:spPr>
        <p:txBody>
          <a:bodyPr wrap="square" rtlCol="0">
            <a:spAutoFit/>
          </a:bodyPr>
          <a:lstStyle/>
          <a:p>
            <a:pPr algn="ctr"/>
            <a:r>
              <a:rPr lang="zh-CN" altLang="zh-CN" dirty="0"/>
              <a:t>企业的性质、地位和作用以及目标</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84746" y="4081613"/>
            <a:ext cx="2313254" cy="369332"/>
          </a:xfrm>
          <a:prstGeom prst="rect">
            <a:avLst/>
          </a:prstGeom>
          <a:noFill/>
        </p:spPr>
        <p:txBody>
          <a:bodyPr wrap="square" rtlCol="0">
            <a:spAutoFit/>
          </a:bodyPr>
          <a:lstStyle/>
          <a:p>
            <a:pPr algn="ctr"/>
            <a:r>
              <a:rPr lang="zh-CN" altLang="zh-CN" dirty="0"/>
              <a:t>企业的利润</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管理经济学的基本方法</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一、边际分析法体现向前看的决策</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思想</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2616101"/>
          </a:xfrm>
          <a:prstGeom prst="rect">
            <a:avLst/>
          </a:prstGeom>
        </p:spPr>
        <p:txBody>
          <a:bodyPr wrap="square">
            <a:spAutoFit/>
          </a:bodyPr>
          <a:lstStyle/>
          <a:p>
            <a:pPr indent="457200">
              <a:spcAft>
                <a:spcPts val="0"/>
              </a:spcAft>
            </a:pPr>
            <a:r>
              <a:rPr lang="zh-CN"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0-1</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一家</a:t>
            </a:r>
            <a:r>
              <a:rPr lang="zh-CN"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民航公司经营从甲地到乙地的航班，每名乘客的全部成本为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600</a:t>
            </a:r>
            <a:r>
              <a:rPr lang="zh-CN"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元，那么，当飞机有空位时，它能不能以较低的票价（如每张</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400</a:t>
            </a:r>
            <a:r>
              <a:rPr lang="zh-CN"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元）卖给学生呢？人们往往认为不行，理由是每名乘客的运费是</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600</a:t>
            </a:r>
            <a:r>
              <a:rPr lang="zh-CN"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如果票价低于这个数目，就会导致公司亏损。但根据边际分析法，在决策时不应当使用全部成本（全部成本包括飞机的折旧、维修费用，机场设施和空乘及地勤人员的费用等），而应当使用因学生乘坐飞机额外增加的成本。这种额外增加的成本在边际分析法中叫作边际成本。本例中，因学生乘坐而引起的边际成本是很小的（如</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100</a:t>
            </a:r>
            <a:r>
              <a:rPr lang="zh-CN"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元），它可能只包括学生的餐食和飞机因增加载荷而增加的燃料支出。因学生乘坐而额外增加的收入叫作边际收入，就是学生票价</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400</a:t>
            </a:r>
            <a:r>
              <a:rPr lang="zh-CN"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元。边际收入大于它的边际成本，说明学生乘坐飞机能为公司增加利润，所以按低价向学生出售机票对公司是有利的。</a:t>
            </a:r>
            <a:endParaRPr lang="zh-CN"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管理经济学的基本方法</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二、边际分析法和最优化</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原理</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无约束条件下最优业务量的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确定</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最优化规则是</a:t>
            </a:r>
            <a:r>
              <a:rPr lang="zh-CN" altLang="en-US" b="1" dirty="0" smtClean="0">
                <a:solidFill>
                  <a:srgbClr val="0070C0"/>
                </a:solidFill>
                <a:latin typeface="微软雅黑 Light" panose="020B0502040204020203" pitchFamily="34" charset="-122"/>
                <a:ea typeface="微软雅黑 Light" panose="020B0502040204020203" pitchFamily="34" charset="-122"/>
              </a:rPr>
              <a:t>：</a:t>
            </a:r>
            <a:r>
              <a:rPr lang="zh-CN" altLang="en-US" sz="1600" b="1" dirty="0" smtClean="0">
                <a:solidFill>
                  <a:srgbClr val="0070C0"/>
                </a:solidFill>
                <a:latin typeface="微软雅黑 Light" panose="020B0502040204020203" pitchFamily="34" charset="-122"/>
                <a:ea typeface="微软雅黑 Light" panose="020B0502040204020203" pitchFamily="34" charset="-122"/>
              </a:rPr>
              <a:t>边际利润</a:t>
            </a:r>
            <a:r>
              <a:rPr lang="zh-CN" altLang="en-US" sz="1600" b="1" dirty="0">
                <a:solidFill>
                  <a:srgbClr val="0070C0"/>
                </a:solidFill>
                <a:latin typeface="微软雅黑 Light" panose="020B0502040204020203" pitchFamily="34" charset="-122"/>
                <a:ea typeface="微软雅黑 Light" panose="020B0502040204020203" pitchFamily="34" charset="-122"/>
              </a:rPr>
              <a:t>为正值（边际收入大于边际成本）时，应当增加业务量</a:t>
            </a:r>
            <a:r>
              <a:rPr lang="zh-CN" altLang="en-US" sz="1600" b="1" dirty="0" smtClean="0">
                <a:solidFill>
                  <a:srgbClr val="0070C0"/>
                </a:solidFill>
                <a:latin typeface="微软雅黑 Light" panose="020B0502040204020203" pitchFamily="34" charset="-122"/>
                <a:ea typeface="微软雅黑 Light" panose="020B0502040204020203" pitchFamily="34" charset="-122"/>
              </a:rPr>
              <a:t>；边际利润</a:t>
            </a:r>
            <a:r>
              <a:rPr lang="zh-CN" altLang="en-US" sz="1600" b="1" dirty="0">
                <a:solidFill>
                  <a:srgbClr val="0070C0"/>
                </a:solidFill>
                <a:latin typeface="微软雅黑 Light" panose="020B0502040204020203" pitchFamily="34" charset="-122"/>
                <a:ea typeface="微软雅黑 Light" panose="020B0502040204020203" pitchFamily="34" charset="-122"/>
              </a:rPr>
              <a:t>为负值（边际收入小于边际成本）时，应当减少业务量</a:t>
            </a:r>
            <a:r>
              <a:rPr lang="zh-CN" altLang="en-US" sz="1600" b="1" dirty="0" smtClean="0">
                <a:solidFill>
                  <a:srgbClr val="0070C0"/>
                </a:solidFill>
                <a:latin typeface="微软雅黑 Light" panose="020B0502040204020203" pitchFamily="34" charset="-122"/>
                <a:ea typeface="微软雅黑 Light" panose="020B0502040204020203" pitchFamily="34" charset="-122"/>
              </a:rPr>
              <a:t>；边际利润</a:t>
            </a:r>
            <a:r>
              <a:rPr lang="zh-CN" altLang="en-US" sz="1600" b="1" dirty="0">
                <a:solidFill>
                  <a:srgbClr val="0070C0"/>
                </a:solidFill>
                <a:latin typeface="微软雅黑 Light" panose="020B0502040204020203" pitchFamily="34" charset="-122"/>
                <a:ea typeface="微软雅黑 Light" panose="020B0502040204020203" pitchFamily="34" charset="-122"/>
              </a:rPr>
              <a:t>为零（边际收入等于边际成本）时，业务量为最优，此时利润最大。</a:t>
            </a:r>
            <a:endParaRPr lang="zh-CN" altLang="en-US" sz="1600"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管理经济学的基本方法</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二、边际分析法和最优化原理</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1231106"/>
          </a:xfrm>
          <a:prstGeom prst="rect">
            <a:avLst/>
          </a:prstGeom>
        </p:spPr>
        <p:txBody>
          <a:bodyPr wrap="square">
            <a:spAutoFit/>
          </a:bodyPr>
          <a:lstStyle/>
          <a:p>
            <a:pPr indent="457200">
              <a:spcAft>
                <a:spcPts val="0"/>
              </a:spcAft>
            </a:pPr>
            <a:r>
              <a:rPr lang="zh-CN"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0-2</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某</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农场员工在小麦地里施肥，所用的肥料数量与预期收获量之间的关系估计如</a:t>
            </a: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表所</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示</a:t>
            </a: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假定肥料每千克的价格为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3</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元，小麦每千克的价格为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1.5</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元。问：每亩施肥多少能使农场获利最大？最大利润是多少</a:t>
            </a: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graphicFrame>
        <p:nvGraphicFramePr>
          <p:cNvPr id="4" name="表格 3"/>
          <p:cNvGraphicFramePr>
            <a:graphicFrameLocks noGrp="1"/>
          </p:cNvGraphicFramePr>
          <p:nvPr/>
        </p:nvGraphicFramePr>
        <p:xfrm>
          <a:off x="858890" y="3833992"/>
          <a:ext cx="10515599" cy="1920240"/>
        </p:xfrm>
        <a:graphic>
          <a:graphicData uri="http://schemas.openxmlformats.org/drawingml/2006/table">
            <a:tbl>
              <a:tblPr firstRow="1" firstCol="1" bandRow="1">
                <a:tableStyleId>{5C22544A-7EE6-4342-B048-85BDC9FD1C3A}</a:tableStyleId>
              </a:tblPr>
              <a:tblGrid>
                <a:gridCol w="2499886"/>
                <a:gridCol w="2646404"/>
                <a:gridCol w="5369309"/>
              </a:tblGrid>
              <a:tr h="0">
                <a:tc>
                  <a:txBody>
                    <a:bodyPr/>
                    <a:lstStyle/>
                    <a:p>
                      <a:pPr algn="ctr">
                        <a:lnSpc>
                          <a:spcPct val="100000"/>
                        </a:lnSpc>
                        <a:spcAft>
                          <a:spcPts val="0"/>
                        </a:spcAft>
                      </a:pPr>
                      <a:r>
                        <a:rPr lang="zh-CN" sz="1400" dirty="0">
                          <a:effectLst/>
                        </a:rPr>
                        <a:t>每亩施肥数量</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dirty="0">
                          <a:effectLst/>
                        </a:rPr>
                        <a:t>预期每亩收获量</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预期每千克化肥的每亩边际收获量</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dirty="0">
                          <a:effectLst/>
                        </a:rPr>
                        <a:t>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dirty="0">
                          <a:effectLst/>
                        </a:rPr>
                        <a:t>10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300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dirty="0">
                          <a:effectLst/>
                        </a:rPr>
                        <a:t>20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380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a:effectLst/>
                        </a:rPr>
                        <a:t>30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430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a:effectLst/>
                        </a:rPr>
                        <a:t>40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460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a:effectLst/>
                        </a:rPr>
                        <a:t>50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480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a:effectLst/>
                        </a:rPr>
                        <a:t>60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490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a:effectLst/>
                        </a:rPr>
                        <a:t>70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490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管理经济学的基本方法</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二、边际分析法和最优化原理</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954107"/>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当</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每亩施肥数量为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50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千克时，边际收入</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边际成本，边际利润为零，此时，施肥数量为最优，利润最大</a:t>
            </a: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a:t>
            </a:r>
            <a:r>
              <a:rPr lang="en-US" altLang="zh-CN"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a:t>
            </a: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利润</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总收入</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总成本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=1.5×480-3×50=570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graphicFrame>
        <p:nvGraphicFramePr>
          <p:cNvPr id="5" name="表格 4"/>
          <p:cNvGraphicFramePr>
            <a:graphicFrameLocks noGrp="1"/>
          </p:cNvGraphicFramePr>
          <p:nvPr/>
        </p:nvGraphicFramePr>
        <p:xfrm>
          <a:off x="858890" y="3533091"/>
          <a:ext cx="10515599" cy="1920240"/>
        </p:xfrm>
        <a:graphic>
          <a:graphicData uri="http://schemas.openxmlformats.org/drawingml/2006/table">
            <a:tbl>
              <a:tblPr firstRow="1" firstCol="1" bandRow="1">
                <a:tableStyleId>{5C22544A-7EE6-4342-B048-85BDC9FD1C3A}</a:tableStyleId>
              </a:tblPr>
              <a:tblGrid>
                <a:gridCol w="2939022"/>
                <a:gridCol w="2205888"/>
                <a:gridCol w="2205888"/>
                <a:gridCol w="3164801"/>
              </a:tblGrid>
              <a:tr h="0">
                <a:tc>
                  <a:txBody>
                    <a:bodyPr/>
                    <a:lstStyle/>
                    <a:p>
                      <a:pPr algn="ctr">
                        <a:lnSpc>
                          <a:spcPct val="100000"/>
                        </a:lnSpc>
                        <a:spcAft>
                          <a:spcPts val="0"/>
                        </a:spcAft>
                      </a:pPr>
                      <a:r>
                        <a:rPr lang="zh-CN" sz="1400">
                          <a:effectLst/>
                        </a:rPr>
                        <a:t>每亩施肥数量（千克）</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边际收入（元）</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边际成本（元）</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边际利润（元）</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a:effectLst/>
                        </a:rPr>
                        <a:t>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a:effectLst/>
                        </a:rPr>
                        <a:t>10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a:effectLst/>
                        </a:rPr>
                        <a:t>20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a:effectLst/>
                        </a:rPr>
                        <a:t>30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7.5</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4.5</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a:effectLst/>
                        </a:rPr>
                        <a:t>40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4.5</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a:effectLst/>
                        </a:rPr>
                        <a:t>50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a:effectLst/>
                        </a:rPr>
                        <a:t>60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a:effectLst/>
                        </a:rPr>
                        <a:t>70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-3</a:t>
                      </a:r>
                      <a:endParaRPr lang="zh-CN" sz="14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管理经济学的基本方法</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二、边际分析法和最优化</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原理</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有约束条件下资源的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最优分配</a:t>
            </a:r>
            <a:endParaRPr lang="zh-CN" altLang="en-US"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最优化规则是：当各种使用方向上每增加一单位资源或业务量带来的边际收益都相等时，资源或业务量的分配能使总收益最大；当各种使用方向上每增加一单位资源或业务量引起的边际成本都相等时，资源或业务量的分配能使总成本最低。</a:t>
            </a:r>
            <a:endParaRPr lang="zh-CN" altLang="en-US" b="1" dirty="0">
              <a:solidFill>
                <a:srgbClr val="C0000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管理经济学的基本方法</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二、边际分析法和最优化原理</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1231106"/>
          </a:xfrm>
          <a:prstGeom prst="rect">
            <a:avLst/>
          </a:prstGeom>
        </p:spPr>
        <p:txBody>
          <a:bodyPr wrap="square">
            <a:spAutoFit/>
          </a:bodyPr>
          <a:lstStyle/>
          <a:p>
            <a:pPr indent="457200">
              <a:spcAft>
                <a:spcPts val="0"/>
              </a:spcAft>
            </a:pPr>
            <a:r>
              <a:rPr lang="zh-CN"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0-3</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某公司下属两家分厂甲和乙生产相同的产品，但因技术条件不同，其生产成本也不相同。它们在各种产量下的预计总成本和边际成本数据如表所示。</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现假定公司共有生产任务</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6</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万件。问：应如何在这两家分厂中分配，才能使公司总生产成本最低？</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graphicFrame>
        <p:nvGraphicFramePr>
          <p:cNvPr id="5" name="表格 4"/>
          <p:cNvGraphicFramePr>
            <a:graphicFrameLocks noGrp="1"/>
          </p:cNvGraphicFramePr>
          <p:nvPr/>
        </p:nvGraphicFramePr>
        <p:xfrm>
          <a:off x="858890" y="3843894"/>
          <a:ext cx="10515600" cy="1341120"/>
        </p:xfrm>
        <a:graphic>
          <a:graphicData uri="http://schemas.openxmlformats.org/drawingml/2006/table">
            <a:tbl>
              <a:tblPr firstRow="1" firstCol="1" bandRow="1">
                <a:tableStyleId>{5C22544A-7EE6-4342-B048-85BDC9FD1C3A}</a:tableStyleId>
              </a:tblPr>
              <a:tblGrid>
                <a:gridCol w="2793267"/>
                <a:gridCol w="3455922"/>
                <a:gridCol w="4266411"/>
              </a:tblGrid>
              <a:tr h="0">
                <a:tc>
                  <a:txBody>
                    <a:bodyPr/>
                    <a:lstStyle/>
                    <a:p>
                      <a:pPr algn="ctr">
                        <a:lnSpc>
                          <a:spcPct val="100000"/>
                        </a:lnSpc>
                        <a:spcAft>
                          <a:spcPts val="0"/>
                        </a:spcAft>
                      </a:pPr>
                      <a:r>
                        <a:rPr lang="zh-CN" sz="1200">
                          <a:effectLst/>
                        </a:rPr>
                        <a:t>产量（万件）</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rPr>
                        <a:t>总成本（万元）</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rPr>
                        <a:t>边际成本（元</a:t>
                      </a:r>
                      <a:r>
                        <a:rPr lang="en-US" sz="1200">
                          <a:effectLst/>
                        </a:rPr>
                        <a:t>/</a:t>
                      </a:r>
                      <a:r>
                        <a:rPr lang="zh-CN" sz="1200">
                          <a:effectLst/>
                        </a:rPr>
                        <a:t>件）</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200">
                          <a:effectLst/>
                        </a:rPr>
                        <a:t>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200">
                          <a:effectLst/>
                        </a:rPr>
                        <a:t>1</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200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200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200">
                          <a:effectLst/>
                        </a:rPr>
                        <a:t>2</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600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400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200">
                          <a:effectLst/>
                        </a:rPr>
                        <a:t>3</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1 200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600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200">
                          <a:effectLst/>
                        </a:rPr>
                        <a:t>4</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2 000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800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200">
                          <a:effectLst/>
                        </a:rPr>
                        <a:t>5</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3 000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a:effectLst/>
                        </a:rPr>
                        <a:t>1 000</a:t>
                      </a:r>
                      <a:endParaRPr lang="zh-CN" sz="16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graphicFrame>
        <p:nvGraphicFramePr>
          <p:cNvPr id="6" name="表格 5"/>
          <p:cNvGraphicFramePr>
            <a:graphicFrameLocks noGrp="1"/>
          </p:cNvGraphicFramePr>
          <p:nvPr/>
        </p:nvGraphicFramePr>
        <p:xfrm>
          <a:off x="858890" y="5293451"/>
          <a:ext cx="10515600" cy="1219200"/>
        </p:xfrm>
        <a:graphic>
          <a:graphicData uri="http://schemas.openxmlformats.org/drawingml/2006/table">
            <a:tbl>
              <a:tblPr firstRow="1" firstCol="1" bandRow="1">
                <a:tableStyleId>{5C22544A-7EE6-4342-B048-85BDC9FD1C3A}</a:tableStyleId>
              </a:tblPr>
              <a:tblGrid>
                <a:gridCol w="2793267"/>
                <a:gridCol w="3455922"/>
                <a:gridCol w="4266411"/>
              </a:tblGrid>
              <a:tr h="0">
                <a:tc>
                  <a:txBody>
                    <a:bodyPr/>
                    <a:lstStyle/>
                    <a:p>
                      <a:pPr algn="ctr">
                        <a:lnSpc>
                          <a:spcPct val="100000"/>
                        </a:lnSpc>
                        <a:spcAft>
                          <a:spcPts val="0"/>
                        </a:spcAft>
                      </a:pPr>
                      <a:r>
                        <a:rPr lang="zh-CN" sz="1100">
                          <a:effectLst/>
                        </a:rPr>
                        <a:t>产量（万件）</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100">
                          <a:effectLst/>
                        </a:rPr>
                        <a:t>总成本（万元）</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100">
                          <a:effectLst/>
                        </a:rPr>
                        <a:t>边际成本（元</a:t>
                      </a:r>
                      <a:r>
                        <a:rPr lang="en-US" sz="1100">
                          <a:effectLst/>
                        </a:rPr>
                        <a:t>/</a:t>
                      </a:r>
                      <a:r>
                        <a:rPr lang="zh-CN" sz="1100">
                          <a:effectLst/>
                        </a:rPr>
                        <a:t>件）</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100">
                          <a:effectLst/>
                        </a:rPr>
                        <a:t>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100">
                          <a:effectLst/>
                        </a:rPr>
                        <a:t>1</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100">
                          <a:effectLst/>
                        </a:rPr>
                        <a:t>100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100">
                          <a:effectLst/>
                        </a:rPr>
                        <a:t>100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100">
                          <a:effectLst/>
                        </a:rPr>
                        <a:t>2</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100">
                          <a:effectLst/>
                        </a:rPr>
                        <a:t>300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100">
                          <a:effectLst/>
                        </a:rPr>
                        <a:t>200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100">
                          <a:effectLst/>
                        </a:rPr>
                        <a:t>3</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100">
                          <a:effectLst/>
                        </a:rPr>
                        <a:t>600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100">
                          <a:effectLst/>
                        </a:rPr>
                        <a:t>300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100">
                          <a:effectLst/>
                        </a:rPr>
                        <a:t>4</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100">
                          <a:effectLst/>
                        </a:rPr>
                        <a:t>1 000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100">
                          <a:effectLst/>
                        </a:rPr>
                        <a:t>400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100">
                          <a:effectLst/>
                        </a:rPr>
                        <a:t>5</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100">
                          <a:effectLst/>
                        </a:rPr>
                        <a:t>1 500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100" dirty="0">
                          <a:effectLst/>
                        </a:rPr>
                        <a:t>500</a:t>
                      </a:r>
                      <a:endParaRPr lang="zh-CN" sz="14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管理经济学的基本方法</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二、边际分析法和最优化原理</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1785104"/>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任务的分配应按边际成本的大小顺序来进行：第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个</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万件应分配给乙，因为此时乙的边际成本最低，只有</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2</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3</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个</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万件应分别分配给甲和乙，因为此时甲、乙的边际成本为次低，均为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200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4</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个</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万件应分配给乙，因为此时乙的边际成本为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300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5</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6</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个</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万件则应分别分配给甲和乙，因为此时它们的边际成本均为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400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元。所以，总任务</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6</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万件应分配给甲</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2</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万件、乙</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4</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万件。此时，二者的边际成本相等，均为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400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元；总成本最小，为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1 600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万元（</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600+1 000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管理经济学的基本方法</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二、边际分析法和最优化原理</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1508105"/>
          </a:xfrm>
          <a:prstGeom prst="rect">
            <a:avLst/>
          </a:prstGeom>
        </p:spPr>
        <p:txBody>
          <a:bodyPr wrap="square">
            <a:spAutoFit/>
          </a:bodyPr>
          <a:lstStyle/>
          <a:p>
            <a:pPr indent="457200">
              <a:spcAft>
                <a:spcPts val="0"/>
              </a:spcAft>
            </a:pPr>
            <a:r>
              <a:rPr lang="zh-CN"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0-4</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某企业的广告费预算为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110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万元，打算分别用于电视、广播和报纸广告。经调查，这三种媒体的广告效果预计如表所示。</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假设每做一次广告，电视、广播和报纸的费用分别为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30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万元、</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万元和</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20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万元。问：应如何在不同媒体中分配广告预算，才能使总广告效果最优？</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graphicFrame>
        <p:nvGraphicFramePr>
          <p:cNvPr id="4" name="表格 3"/>
          <p:cNvGraphicFramePr>
            <a:graphicFrameLocks noGrp="1"/>
          </p:cNvGraphicFramePr>
          <p:nvPr/>
        </p:nvGraphicFramePr>
        <p:xfrm>
          <a:off x="858890" y="4153694"/>
          <a:ext cx="10515600" cy="1493520"/>
        </p:xfrm>
        <a:graphic>
          <a:graphicData uri="http://schemas.openxmlformats.org/drawingml/2006/table">
            <a:tbl>
              <a:tblPr firstRow="1" firstCol="1" bandRow="1">
                <a:tableStyleId>{5C22544A-7EE6-4342-B048-85BDC9FD1C3A}</a:tableStyleId>
              </a:tblPr>
              <a:tblGrid>
                <a:gridCol w="3382010"/>
                <a:gridCol w="2231390"/>
                <a:gridCol w="2451100"/>
                <a:gridCol w="2451100"/>
              </a:tblGrid>
              <a:tr h="0">
                <a:tc rowSpan="2">
                  <a:txBody>
                    <a:bodyPr/>
                    <a:lstStyle/>
                    <a:p>
                      <a:pPr algn="ctr">
                        <a:lnSpc>
                          <a:spcPct val="100000"/>
                        </a:lnSpc>
                        <a:spcAft>
                          <a:spcPts val="0"/>
                        </a:spcAft>
                      </a:pPr>
                      <a:r>
                        <a:rPr lang="zh-CN" sz="1400">
                          <a:effectLst/>
                        </a:rPr>
                        <a:t>做广告的次数</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gridSpan="3">
                  <a:txBody>
                    <a:bodyPr/>
                    <a:lstStyle/>
                    <a:p>
                      <a:pPr algn="ctr">
                        <a:lnSpc>
                          <a:spcPct val="100000"/>
                        </a:lnSpc>
                        <a:spcAft>
                          <a:spcPts val="0"/>
                        </a:spcAft>
                      </a:pPr>
                      <a:r>
                        <a:rPr lang="zh-CN" sz="1400">
                          <a:effectLst/>
                        </a:rPr>
                        <a:t>能增加的销售额（万元）</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r>
              <a:tr h="0">
                <a:tc vMerge="1">
                  <a:tcPr/>
                </a:tc>
                <a:tc>
                  <a:txBody>
                    <a:bodyPr/>
                    <a:lstStyle/>
                    <a:p>
                      <a:pPr algn="ctr">
                        <a:lnSpc>
                          <a:spcPct val="100000"/>
                        </a:lnSpc>
                        <a:spcAft>
                          <a:spcPts val="0"/>
                        </a:spcAft>
                      </a:pPr>
                      <a:r>
                        <a:rPr lang="zh-CN" sz="1400">
                          <a:effectLst/>
                        </a:rPr>
                        <a:t>电视</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广播</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报纸</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zh-CN" sz="1400">
                          <a:effectLst/>
                        </a:rPr>
                        <a:t>第</a:t>
                      </a:r>
                      <a:r>
                        <a:rPr lang="en-US" sz="1400">
                          <a:effectLst/>
                        </a:rPr>
                        <a:t>1</a:t>
                      </a:r>
                      <a:r>
                        <a:rPr lang="zh-CN" sz="1400">
                          <a:effectLst/>
                        </a:rPr>
                        <a:t>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zh-CN" sz="1400">
                          <a:effectLst/>
                        </a:rPr>
                        <a:t>第</a:t>
                      </a:r>
                      <a:r>
                        <a:rPr lang="en-US" sz="1400">
                          <a:effectLst/>
                        </a:rPr>
                        <a:t>2</a:t>
                      </a:r>
                      <a:r>
                        <a:rPr lang="zh-CN" sz="1400">
                          <a:effectLst/>
                        </a:rPr>
                        <a:t>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zh-CN" sz="1400">
                          <a:effectLst/>
                        </a:rPr>
                        <a:t>第</a:t>
                      </a:r>
                      <a:r>
                        <a:rPr lang="en-US" sz="1400">
                          <a:effectLst/>
                        </a:rPr>
                        <a:t>3</a:t>
                      </a:r>
                      <a:r>
                        <a:rPr lang="zh-CN" sz="1400">
                          <a:effectLst/>
                        </a:rPr>
                        <a:t>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zh-CN" sz="1400">
                          <a:effectLst/>
                        </a:rPr>
                        <a:t>第</a:t>
                      </a:r>
                      <a:r>
                        <a:rPr lang="en-US" sz="1400">
                          <a:effectLst/>
                        </a:rPr>
                        <a:t>4</a:t>
                      </a:r>
                      <a:r>
                        <a:rPr lang="zh-CN" sz="1400">
                          <a:effectLst/>
                        </a:rPr>
                        <a:t>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1.8</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0.9</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zh-CN" sz="1400">
                          <a:effectLst/>
                        </a:rPr>
                        <a:t>第</a:t>
                      </a:r>
                      <a:r>
                        <a:rPr lang="en-US" sz="1400">
                          <a:effectLst/>
                        </a:rPr>
                        <a:t>5</a:t>
                      </a:r>
                      <a:r>
                        <a:rPr lang="zh-CN" sz="1400">
                          <a:effectLst/>
                        </a:rPr>
                        <a:t>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0.6</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0.8</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管理经济学的基本方法</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二、边际分析法和最优化原理</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2616101"/>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因为广告费资源有限，所以当各种媒体上的每元广告费的边际效果均等时，广告费的分配为最优。</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三种媒体第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次广告每元广告费的边际效果可计算如下：</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电视：</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4/30=0.133</a:t>
            </a:r>
            <a:endPar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广播：</a:t>
            </a:r>
            <a:r>
              <a:rPr lang="en-US" altLang="zh-CN"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1.5/10=0.15</a:t>
            </a:r>
            <a:endParaRPr lang="en-US" altLang="zh-CN"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a:t>
            </a: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报纸</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en-US" altLang="zh-CN"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2/20=0.10</a:t>
            </a:r>
            <a:endParaRPr lang="en-US" altLang="zh-CN"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可见，尽管做一次电视广告的效果比做广播、报纸广告好（</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4&gt;1.5</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4&gt;2</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），但因电视的广告费高，每元广告费的边际效果的值在第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次广告中并不是最大的。广告费的分配应根据每元广告费边际效果的大小来进行</a:t>
            </a: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管理经济学的基本方法</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二、边际分析法和最优化原理</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954107"/>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选择</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广播做</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3</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次广告，电视做</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2</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次广告，报纸做</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次广告，就可以使有限的广告费（</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110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万元）取得最好的广告效果。此时，各种媒体的每元广告费的边际效果均等于</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0.100</a:t>
            </a: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graphicFrame>
        <p:nvGraphicFramePr>
          <p:cNvPr id="4" name="表格 3"/>
          <p:cNvGraphicFramePr>
            <a:graphicFrameLocks noGrp="1"/>
          </p:cNvGraphicFramePr>
          <p:nvPr/>
        </p:nvGraphicFramePr>
        <p:xfrm>
          <a:off x="858890" y="3664394"/>
          <a:ext cx="10515600" cy="1999809"/>
        </p:xfrm>
        <a:graphic>
          <a:graphicData uri="http://schemas.openxmlformats.org/drawingml/2006/table">
            <a:tbl>
              <a:tblPr firstRow="1" firstCol="1" bandRow="1">
                <a:tableStyleId>{5C22544A-7EE6-4342-B048-85BDC9FD1C3A}</a:tableStyleId>
              </a:tblPr>
              <a:tblGrid>
                <a:gridCol w="1985372"/>
                <a:gridCol w="2646731"/>
                <a:gridCol w="3087636"/>
                <a:gridCol w="2795861"/>
              </a:tblGrid>
              <a:tr h="285687">
                <a:tc>
                  <a:txBody>
                    <a:bodyPr/>
                    <a:lstStyle/>
                    <a:p>
                      <a:pPr algn="ctr">
                        <a:lnSpc>
                          <a:spcPct val="100000"/>
                        </a:lnSpc>
                        <a:spcAft>
                          <a:spcPts val="0"/>
                        </a:spcAft>
                      </a:pPr>
                      <a:r>
                        <a:rPr lang="zh-CN" sz="1400">
                          <a:effectLst/>
                        </a:rPr>
                        <a:t>选择的广告</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每元广告费的边际效果</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每元广告费的边际效果排序</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累计广告费（万元）</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85687">
                <a:tc>
                  <a:txBody>
                    <a:bodyPr/>
                    <a:lstStyle/>
                    <a:p>
                      <a:pPr algn="ctr">
                        <a:lnSpc>
                          <a:spcPct val="100000"/>
                        </a:lnSpc>
                        <a:spcAft>
                          <a:spcPts val="0"/>
                        </a:spcAft>
                      </a:pPr>
                      <a:r>
                        <a:rPr lang="zh-CN" sz="1400">
                          <a:effectLst/>
                        </a:rPr>
                        <a:t>广播（第</a:t>
                      </a:r>
                      <a:r>
                        <a:rPr lang="en-US" sz="1400">
                          <a:effectLst/>
                        </a:rPr>
                        <a:t>1</a:t>
                      </a:r>
                      <a:r>
                        <a:rPr lang="zh-CN" sz="1400">
                          <a:effectLst/>
                        </a:rPr>
                        <a:t>次）</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1.5/10=0.150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85687">
                <a:tc>
                  <a:txBody>
                    <a:bodyPr/>
                    <a:lstStyle/>
                    <a:p>
                      <a:pPr algn="ctr">
                        <a:lnSpc>
                          <a:spcPct val="100000"/>
                        </a:lnSpc>
                        <a:spcAft>
                          <a:spcPts val="0"/>
                        </a:spcAft>
                      </a:pPr>
                      <a:r>
                        <a:rPr lang="zh-CN" sz="1400">
                          <a:effectLst/>
                        </a:rPr>
                        <a:t>电视（第</a:t>
                      </a:r>
                      <a:r>
                        <a:rPr lang="en-US" sz="1400">
                          <a:effectLst/>
                        </a:rPr>
                        <a:t>1</a:t>
                      </a:r>
                      <a:r>
                        <a:rPr lang="zh-CN" sz="1400">
                          <a:effectLst/>
                        </a:rPr>
                        <a:t>次）</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4/30=0.133</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85687">
                <a:tc>
                  <a:txBody>
                    <a:bodyPr/>
                    <a:lstStyle/>
                    <a:p>
                      <a:pPr algn="ctr">
                        <a:lnSpc>
                          <a:spcPct val="100000"/>
                        </a:lnSpc>
                        <a:spcAft>
                          <a:spcPts val="0"/>
                        </a:spcAft>
                      </a:pPr>
                      <a:r>
                        <a:rPr lang="zh-CN" sz="1400">
                          <a:effectLst/>
                        </a:rPr>
                        <a:t>广播（第</a:t>
                      </a:r>
                      <a:r>
                        <a:rPr lang="en-US" sz="1400">
                          <a:effectLst/>
                        </a:rPr>
                        <a:t>2</a:t>
                      </a:r>
                      <a:r>
                        <a:rPr lang="zh-CN" sz="1400">
                          <a:effectLst/>
                        </a:rPr>
                        <a:t>次）</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1.3/10=0.130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85687">
                <a:tc>
                  <a:txBody>
                    <a:bodyPr/>
                    <a:lstStyle/>
                    <a:p>
                      <a:pPr algn="ctr">
                        <a:lnSpc>
                          <a:spcPct val="100000"/>
                        </a:lnSpc>
                        <a:spcAft>
                          <a:spcPts val="0"/>
                        </a:spcAft>
                      </a:pPr>
                      <a:r>
                        <a:rPr lang="zh-CN" sz="1400">
                          <a:effectLst/>
                        </a:rPr>
                        <a:t>电视（第</a:t>
                      </a:r>
                      <a:r>
                        <a:rPr lang="en-US" sz="1400">
                          <a:effectLst/>
                        </a:rPr>
                        <a:t>2</a:t>
                      </a:r>
                      <a:r>
                        <a:rPr lang="zh-CN" sz="1400">
                          <a:effectLst/>
                        </a:rPr>
                        <a:t>次）</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3/30=0.100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 </a:t>
                      </a:r>
                      <a:endParaRPr lang="zh-CN" sz="14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85687">
                <a:tc>
                  <a:txBody>
                    <a:bodyPr/>
                    <a:lstStyle/>
                    <a:p>
                      <a:pPr algn="ctr">
                        <a:lnSpc>
                          <a:spcPct val="100000"/>
                        </a:lnSpc>
                        <a:spcAft>
                          <a:spcPts val="0"/>
                        </a:spcAft>
                      </a:pPr>
                      <a:r>
                        <a:rPr lang="zh-CN" sz="1400">
                          <a:effectLst/>
                        </a:rPr>
                        <a:t>广播（第</a:t>
                      </a:r>
                      <a:r>
                        <a:rPr lang="en-US" sz="1400">
                          <a:effectLst/>
                        </a:rPr>
                        <a:t>3</a:t>
                      </a:r>
                      <a:r>
                        <a:rPr lang="zh-CN" sz="1400">
                          <a:effectLst/>
                        </a:rPr>
                        <a:t>次）</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1/10=0.100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85687">
                <a:tc>
                  <a:txBody>
                    <a:bodyPr/>
                    <a:lstStyle/>
                    <a:p>
                      <a:pPr algn="ctr">
                        <a:lnSpc>
                          <a:spcPct val="100000"/>
                        </a:lnSpc>
                        <a:spcAft>
                          <a:spcPts val="0"/>
                        </a:spcAft>
                      </a:pPr>
                      <a:r>
                        <a:rPr lang="zh-CN" sz="1400">
                          <a:effectLst/>
                        </a:rPr>
                        <a:t>报纸（第</a:t>
                      </a:r>
                      <a:r>
                        <a:rPr lang="en-US" sz="1400">
                          <a:effectLst/>
                        </a:rPr>
                        <a:t>1</a:t>
                      </a:r>
                      <a:r>
                        <a:rPr lang="zh-CN" sz="1400">
                          <a:effectLst/>
                        </a:rPr>
                        <a:t>次）</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2/20=0.100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110</a:t>
                      </a:r>
                      <a:endParaRPr lang="zh-CN" sz="14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管理经济学的基本方法</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三、边际分析法扎根于数学</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之中</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因变量的变化率就是函数的一阶导数（如果函数包含两个以上的变量，则可以对每个变量求偏导）。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只要函数关系已知，运用微分学就可以很方便地找出边际值，进行边际分析。</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边际分析法之所以能够在管理经济学中得到广泛应用，是与这种方法深深扎根于数学之中分不开的。</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管理经济学的基本方法</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四、边际分析法的变形</a:t>
            </a:r>
            <a:r>
              <a:rPr lang="en-US" altLang="zh-CN" sz="2400" b="1" dirty="0">
                <a:solidFill>
                  <a:srgbClr val="7030A0"/>
                </a:solidFill>
                <a:latin typeface="微软雅黑 Light" panose="020B0502040204020203" pitchFamily="34" charset="-122"/>
                <a:ea typeface="微软雅黑 Light" panose="020B0502040204020203" pitchFamily="34" charset="-122"/>
              </a:rPr>
              <a:t>——</a:t>
            </a:r>
            <a:r>
              <a:rPr lang="zh-CN" altLang="en-US" sz="2400" b="1" dirty="0">
                <a:solidFill>
                  <a:srgbClr val="7030A0"/>
                </a:solidFill>
                <a:latin typeface="微软雅黑 Light" panose="020B0502040204020203" pitchFamily="34" charset="-122"/>
                <a:ea typeface="微软雅黑 Light" panose="020B0502040204020203" pitchFamily="34" charset="-122"/>
              </a:rPr>
              <a:t>增量分析</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二者的共同之</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处：</a:t>
            </a:r>
            <a:endParaRPr lang="zh-CN" altLang="en-US"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判断一个方案对决策者是否有利，都要看由此引起的收入是否大于由此引起的成本，即看它能否为决策者增加利润。</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管理经济学的基本方法</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四、边际分析法的变形</a:t>
            </a:r>
            <a:r>
              <a:rPr lang="en-US" altLang="zh-CN" sz="2400" b="1" dirty="0">
                <a:solidFill>
                  <a:srgbClr val="7030A0"/>
                </a:solidFill>
                <a:latin typeface="微软雅黑 Light" panose="020B0502040204020203" pitchFamily="34" charset="-122"/>
                <a:ea typeface="微软雅黑 Light" panose="020B0502040204020203" pitchFamily="34" charset="-122"/>
              </a:rPr>
              <a:t>——</a:t>
            </a:r>
            <a:r>
              <a:rPr lang="zh-CN" altLang="en-US" sz="2400" b="1" dirty="0">
                <a:solidFill>
                  <a:srgbClr val="7030A0"/>
                </a:solidFill>
                <a:latin typeface="微软雅黑 Light" panose="020B0502040204020203" pitchFamily="34" charset="-122"/>
                <a:ea typeface="微软雅黑 Light" panose="020B0502040204020203" pitchFamily="34" charset="-122"/>
              </a:rPr>
              <a:t>增量分析</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二者的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区别：</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边际分析法分析的是变量的微量（或单位）变化对收入、成本或利润等的影响，增量分析法分析的则是某种决策对收入、成本或利润等的影响。</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“某种决策”可以是变量的大量变化（不是微量变化），也可以是非数量的变化（如提高产品质量或改进技术等）</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714712" y="2811550"/>
            <a:ext cx="2313254" cy="646331"/>
          </a:xfrm>
          <a:prstGeom prst="rect">
            <a:avLst/>
          </a:prstGeom>
          <a:noFill/>
        </p:spPr>
        <p:txBody>
          <a:bodyPr wrap="square" rtlCol="0">
            <a:spAutoFit/>
          </a:bodyPr>
          <a:lstStyle/>
          <a:p>
            <a:pPr algn="ctr"/>
            <a:r>
              <a:rPr lang="zh-CN" altLang="zh-CN" dirty="0"/>
              <a:t>管理经济学的研究对象和任务</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311993" y="2811550"/>
            <a:ext cx="2313254" cy="646331"/>
          </a:xfrm>
          <a:prstGeom prst="rect">
            <a:avLst/>
          </a:prstGeom>
          <a:noFill/>
        </p:spPr>
        <p:txBody>
          <a:bodyPr wrap="square" rtlCol="0">
            <a:spAutoFit/>
          </a:bodyPr>
          <a:lstStyle/>
          <a:p>
            <a:pPr algn="ctr"/>
            <a:r>
              <a:rPr lang="zh-CN" altLang="zh-CN" dirty="0"/>
              <a:t>管理经济学与企业管理决策</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78956" y="2786575"/>
            <a:ext cx="2313254" cy="646331"/>
          </a:xfrm>
          <a:prstGeom prst="rect">
            <a:avLst/>
          </a:prstGeom>
          <a:noFill/>
        </p:spPr>
        <p:txBody>
          <a:bodyPr wrap="square" rtlCol="0">
            <a:spAutoFit/>
          </a:bodyPr>
          <a:lstStyle/>
          <a:p>
            <a:pPr algn="ctr"/>
            <a:r>
              <a:rPr lang="zh-CN" altLang="zh-CN" dirty="0"/>
              <a:t>管理经济学的基本方法</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77483"/>
            <a:ext cx="2313254" cy="646331"/>
          </a:xfrm>
          <a:prstGeom prst="rect">
            <a:avLst/>
          </a:prstGeom>
          <a:noFill/>
        </p:spPr>
        <p:txBody>
          <a:bodyPr wrap="square" rtlCol="0">
            <a:spAutoFit/>
          </a:bodyPr>
          <a:lstStyle/>
          <a:p>
            <a:pPr algn="ctr"/>
            <a:r>
              <a:rPr lang="zh-CN" altLang="zh-CN" dirty="0"/>
              <a:t>企业的性质、地位和作用以及目标</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84746" y="4081613"/>
            <a:ext cx="2313254" cy="369332"/>
          </a:xfrm>
          <a:prstGeom prst="rect">
            <a:avLst/>
          </a:prstGeom>
          <a:noFill/>
        </p:spPr>
        <p:txBody>
          <a:bodyPr wrap="square" rtlCol="0">
            <a:spAutoFit/>
          </a:bodyPr>
          <a:lstStyle/>
          <a:p>
            <a:pPr algn="ctr"/>
            <a:r>
              <a:rPr lang="zh-CN" altLang="zh-CN" dirty="0"/>
              <a:t>企业的利润</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第</a:t>
            </a:r>
            <a:r>
              <a:rPr lang="en-US" altLang="zh-CN" dirty="0">
                <a:effectLst/>
              </a:rPr>
              <a:t>4</a:t>
            </a:r>
            <a:r>
              <a:rPr lang="zh-CN" altLang="en-US" dirty="0">
                <a:effectLst/>
              </a:rPr>
              <a:t>节　企业的性质、地位和作用以及</a:t>
            </a:r>
            <a:r>
              <a:rPr lang="zh-CN" altLang="en-US" dirty="0" smtClean="0">
                <a:effectLst/>
              </a:rPr>
              <a:t>目标</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一、企业的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性质</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企业产生的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根源</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当市场的交易费用太高，而通过形成一个组织，并允许某个权威（企业家）来支配资源就能节省交易成本时，企业就产生了。</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当企业内部交易费用的增加恰好等于市场交易费用的节约时，企业的规模达到最优，这时的规模也就是企业在市场中的合理边界。</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第</a:t>
            </a:r>
            <a:r>
              <a:rPr lang="en-US" altLang="zh-CN" dirty="0">
                <a:effectLst/>
              </a:rPr>
              <a:t>4</a:t>
            </a:r>
            <a:r>
              <a:rPr lang="zh-CN" altLang="en-US" dirty="0">
                <a:effectLst/>
              </a:rPr>
              <a:t>节　企业的性质、地位和作用以及</a:t>
            </a:r>
            <a:r>
              <a:rPr lang="zh-CN" altLang="en-US" dirty="0" smtClean="0">
                <a:effectLst/>
              </a:rPr>
              <a:t>目标</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一、企业的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性质</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作为市场的主体和基本的决策单元，企业必须具备几个基本特征</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3068690" y="3316101"/>
          <a:ext cx="6096000" cy="2211864"/>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第</a:t>
            </a:r>
            <a:r>
              <a:rPr lang="en-US" altLang="zh-CN" dirty="0">
                <a:effectLst/>
              </a:rPr>
              <a:t>4</a:t>
            </a:r>
            <a:r>
              <a:rPr lang="zh-CN" altLang="en-US" dirty="0">
                <a:effectLst/>
              </a:rPr>
              <a:t>节　企业的性质、地位和作用以及</a:t>
            </a:r>
            <a:r>
              <a:rPr lang="zh-CN" altLang="en-US" dirty="0" smtClean="0">
                <a:effectLst/>
              </a:rPr>
              <a:t>目标</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二、企业在国民经济中的地位和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作用</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企业是构成国民经济的细胞。</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3068690" y="3310451"/>
          <a:ext cx="6096000" cy="707886"/>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第</a:t>
            </a:r>
            <a:r>
              <a:rPr lang="en-US" altLang="zh-CN" dirty="0">
                <a:effectLst/>
              </a:rPr>
              <a:t>4</a:t>
            </a:r>
            <a:r>
              <a:rPr lang="zh-CN" altLang="en-US" dirty="0">
                <a:effectLst/>
              </a:rPr>
              <a:t>节　企业的性质、地位和作用以及</a:t>
            </a:r>
            <a:r>
              <a:rPr lang="zh-CN" altLang="en-US" dirty="0" smtClean="0">
                <a:effectLst/>
              </a:rPr>
              <a:t>目标</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三、企业的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目标</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企业的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目标</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企业的目标是实现企业长期利润的最大化。</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3068690" y="3533249"/>
                <a:ext cx="6096000" cy="1065805"/>
              </a:xfrm>
              <a:prstGeom prst="rect">
                <a:avLst/>
              </a:prstGeom>
            </p:spPr>
            <p:txBody>
              <a:bodyPr>
                <a:spAutoFit/>
              </a:bodyPr>
              <a:lstStyle/>
              <a:p>
                <a:pPr indent="266700">
                  <a:spcAft>
                    <a:spcPts val="0"/>
                  </a:spcAft>
                </a:pPr>
                <a:r>
                  <a:rPr lang="zh-CN" altLang="zh-CN" sz="1600" b="1"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企业价值</a:t>
                </a:r>
                <a:r>
                  <a:rPr lang="en-US" altLang="zh-CN" sz="16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a:t>
                </a:r>
                <a14:m>
                  <m:oMath xmlns:m="http://schemas.openxmlformats.org/officeDocument/2006/math">
                    <m:f>
                      <m:f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𝝅</m:t>
                            </m:r>
                          </m:e>
                          <m:sub>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sub>
                        </m:sSub>
                      </m:num>
                      <m:den>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r>
                          <a:rPr lang="en-US" altLang="zh-CN" sz="16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𝒊</m:t>
                        </m:r>
                      </m:den>
                    </m:f>
                    <m:r>
                      <a:rPr lang="en-US" altLang="zh-CN" sz="16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f>
                      <m:f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𝝅</m:t>
                            </m:r>
                          </m:e>
                          <m:sub>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𝟐</m:t>
                            </m:r>
                          </m:sub>
                        </m:sSub>
                      </m:num>
                      <m:den>
                        <m:r>
                          <m:rPr>
                            <m:nor/>
                          </m:rPr>
                          <a:rPr lang="zh-CN" altLang="zh-CN" sz="16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r>
                          <a:rPr lang="en-US" altLang="zh-CN" sz="16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𝒊</m:t>
                        </m:r>
                        <m:sSup>
                          <m:sSup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m:rPr>
                                <m:nor/>
                              </m:rPr>
                              <a:rPr lang="zh-CN" altLang="zh-CN" sz="16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e>
                          <m:sup>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𝟐</m:t>
                            </m:r>
                          </m:sup>
                        </m:sSup>
                      </m:den>
                    </m:f>
                    <m:r>
                      <a:rPr lang="en-US" altLang="zh-CN" sz="16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r>
                      <m:rPr>
                        <m:nor/>
                      </m:rPr>
                      <a:rPr lang="en-US" altLang="zh-CN" sz="16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16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f>
                      <m:f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𝝅</m:t>
                            </m:r>
                          </m:e>
                          <m:sub>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𝒏</m:t>
                            </m:r>
                          </m:sub>
                        </m:sSub>
                      </m:num>
                      <m:den>
                        <m:r>
                          <m:rPr>
                            <m:nor/>
                          </m:rPr>
                          <a:rPr lang="zh-CN" altLang="zh-CN" sz="16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r>
                          <a:rPr lang="en-US" altLang="zh-CN" sz="16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𝒊</m:t>
                        </m:r>
                        <m:sSup>
                          <m:sSup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m:rPr>
                                <m:nor/>
                              </m:rPr>
                              <a:rPr lang="zh-CN" altLang="zh-CN" sz="16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e>
                          <m:sup>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𝒏</m:t>
                            </m:r>
                          </m:sup>
                        </m:sSup>
                      </m:den>
                    </m:f>
                    <m:r>
                      <a:rPr lang="en-US" altLang="zh-CN" sz="16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limUpp>
                      <m:limUpp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limUppPr>
                      <m:e>
                        <m:limLow>
                          <m:limLow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limLowPr>
                          <m:e>
                            <m:r>
                              <m:rPr>
                                <m:nor/>
                              </m:rPr>
                              <a:rPr lang="en-US" altLang="zh-CN" sz="16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e>
                          <m:lim>
                            <m:r>
                              <a:rPr lang="en-US" altLang="zh-CN" sz="16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𝒕</m:t>
                            </m:r>
                            <m:r>
                              <a:rPr lang="en-US" altLang="zh-CN" sz="16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16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𝟏</m:t>
                            </m:r>
                          </m:lim>
                        </m:limLow>
                      </m:e>
                      <m:lim>
                        <m:r>
                          <a:rPr lang="en-US" altLang="zh-CN" sz="16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𝒏</m:t>
                        </m:r>
                      </m:lim>
                    </m:limUpp>
                    <m:f>
                      <m:f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𝝅</m:t>
                            </m:r>
                          </m:e>
                          <m:sub>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𝒕</m:t>
                            </m:r>
                          </m:sub>
                        </m:sSub>
                      </m:num>
                      <m:den>
                        <m:r>
                          <m:rPr>
                            <m:nor/>
                          </m:rPr>
                          <a:rPr lang="zh-CN" altLang="zh-CN" sz="16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r>
                          <a:rPr lang="en-US" altLang="zh-CN" sz="16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𝒊</m:t>
                        </m:r>
                        <m:sSup>
                          <m:sSup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m:rPr>
                                <m:nor/>
                              </m:rPr>
                              <a:rPr lang="zh-CN" altLang="zh-CN" sz="16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e>
                          <m:sup>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𝒕</m:t>
                            </m:r>
                          </m:sup>
                        </m:sSup>
                      </m:den>
                    </m:f>
                  </m:oMath>
                </a14:m>
                <a:endParaRPr lang="zh-CN" altLang="zh-CN" sz="16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p>
                <a:pPr indent="800100">
                  <a:spcAft>
                    <a:spcPts val="0"/>
                  </a:spcAft>
                </a:pPr>
                <a:r>
                  <a:rPr lang="en-US" altLang="zh-CN" sz="1600" b="1" dirty="0" smtClean="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     =</a:t>
                </a:r>
                <a14:m>
                  <m:oMath xmlns:m="http://schemas.openxmlformats.org/officeDocument/2006/math">
                    <m:limUpp>
                      <m:limUpp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limUppPr>
                      <m:e>
                        <m:limLow>
                          <m:limLow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limLowPr>
                          <m:e>
                            <m:r>
                              <m:rPr>
                                <m:nor/>
                              </m:rPr>
                              <a:rPr lang="en-US" altLang="zh-CN" sz="16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e>
                          <m:lim>
                            <m:r>
                              <a:rPr lang="en-US" altLang="zh-CN" sz="16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𝒕</m:t>
                            </m:r>
                            <m:r>
                              <a:rPr lang="en-US" altLang="zh-CN" sz="16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16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𝟏</m:t>
                            </m:r>
                          </m:lim>
                        </m:limLow>
                      </m:e>
                      <m:lim>
                        <m:r>
                          <a:rPr lang="en-US" altLang="zh-CN" sz="16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𝒏</m:t>
                        </m:r>
                      </m:lim>
                    </m:limUpp>
                    <m:f>
                      <m:f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𝑻</m:t>
                        </m:r>
                        <m:sSub>
                          <m:sSub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𝑹</m:t>
                            </m:r>
                          </m:e>
                          <m:sub>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𝒕</m:t>
                            </m:r>
                          </m:sub>
                        </m:sSub>
                        <m:r>
                          <m:rPr>
                            <m:nor/>
                          </m:rPr>
                          <a:rPr lang="en-US" altLang="zh-CN" sz="1600" b="1" i="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𝑻</m:t>
                        </m:r>
                        <m:sSub>
                          <m:sSub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𝑪</m:t>
                            </m:r>
                          </m:e>
                          <m:sub>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𝒕</m:t>
                            </m:r>
                          </m:sub>
                        </m:sSub>
                      </m:num>
                      <m:den>
                        <m:r>
                          <m:rPr>
                            <m:nor/>
                          </m:rPr>
                          <a:rPr lang="zh-CN" altLang="zh-CN" sz="16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r>
                          <a:rPr lang="en-US" altLang="zh-CN" sz="16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𝒊</m:t>
                        </m:r>
                        <m:sSup>
                          <m:sSupPr>
                            <m:ctrlPr>
                              <a:rPr lang="zh-CN" altLang="zh-CN" sz="16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m:rPr>
                                <m:nor/>
                              </m:rPr>
                              <a:rPr lang="zh-CN" altLang="zh-CN" sz="16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e>
                          <m:sup>
                            <m:r>
                              <a:rPr lang="en-US" altLang="zh-CN" sz="16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𝒕</m:t>
                            </m:r>
                          </m:sup>
                        </m:sSup>
                      </m:den>
                    </m:f>
                  </m:oMath>
                </a14:m>
                <a:endParaRPr lang="zh-CN" altLang="zh-CN" sz="16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p:txBody>
          </p:sp>
        </mc:Choice>
        <mc:Fallback>
          <p:sp>
            <p:nvSpPr>
              <p:cNvPr id="2" name="矩形 1"/>
              <p:cNvSpPr>
                <a:spLocks noRot="1" noChangeAspect="1" noMove="1" noResize="1" noEditPoints="1" noAdjustHandles="1" noChangeArrowheads="1" noChangeShapeType="1" noTextEdit="1"/>
              </p:cNvSpPr>
              <p:nvPr/>
            </p:nvSpPr>
            <p:spPr>
              <a:xfrm>
                <a:off x="3068690" y="3533249"/>
                <a:ext cx="6096000" cy="1065805"/>
              </a:xfrm>
              <a:prstGeom prst="rect">
                <a:avLst/>
              </a:prstGeom>
              <a:blipFill rotWithShape="1">
                <a:blip r:embed="rId1"/>
                <a:stretch>
                  <a:fillRect l="-6" t="-10" r="6" b="36"/>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第</a:t>
            </a:r>
            <a:r>
              <a:rPr lang="en-US" altLang="zh-CN" dirty="0">
                <a:effectLst/>
              </a:rPr>
              <a:t>4</a:t>
            </a:r>
            <a:r>
              <a:rPr lang="zh-CN" altLang="en-US" dirty="0">
                <a:effectLst/>
              </a:rPr>
              <a:t>节　企业的性质、地位和作用以及</a:t>
            </a:r>
            <a:r>
              <a:rPr lang="zh-CN" altLang="en-US" dirty="0" smtClean="0">
                <a:effectLst/>
              </a:rPr>
              <a:t>目标</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三、企业的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目标</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企业的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目标</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与利润最大化相比，企业价值最大化作为企业目标主要有三大优点</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graphicFrame>
        <p:nvGraphicFramePr>
          <p:cNvPr id="5" name="图示 4"/>
          <p:cNvGraphicFramePr/>
          <p:nvPr/>
        </p:nvGraphicFramePr>
        <p:xfrm>
          <a:off x="3068690" y="3526350"/>
          <a:ext cx="6096000" cy="1626221"/>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第</a:t>
            </a:r>
            <a:r>
              <a:rPr lang="en-US" altLang="zh-CN" dirty="0">
                <a:effectLst/>
              </a:rPr>
              <a:t>4</a:t>
            </a:r>
            <a:r>
              <a:rPr lang="zh-CN" altLang="en-US" dirty="0">
                <a:effectLst/>
              </a:rPr>
              <a:t>节　企业的性质、地位和作用以及</a:t>
            </a:r>
            <a:r>
              <a:rPr lang="zh-CN" altLang="en-US" dirty="0" smtClean="0">
                <a:effectLst/>
              </a:rPr>
              <a:t>目标</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三、企业的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目标</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 </a:t>
            </a:r>
            <a:r>
              <a:rPr lang="zh-CN" altLang="en-US" sz="2000" b="1" dirty="0">
                <a:solidFill>
                  <a:srgbClr val="002060"/>
                </a:solidFill>
                <a:latin typeface="微软雅黑 Light" panose="020B0502040204020203" pitchFamily="34" charset="-122"/>
                <a:ea typeface="微软雅黑 Light" panose="020B0502040204020203" pitchFamily="34" charset="-122"/>
              </a:rPr>
              <a:t>利益相关者的诉求对企业目标的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影响</a:t>
            </a:r>
            <a:endParaRPr lang="zh-CN" altLang="en-US" b="1" dirty="0" smtClean="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企业是社会的一个细胞，企业的生存和发展离不开各类利益相关者</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6" name="0-1.EPS" descr="id:2147507981;FounderCES"/>
          <p:cNvPicPr>
            <a:picLocks noChangeAspect="1"/>
          </p:cNvPicPr>
          <p:nvPr/>
        </p:nvPicPr>
        <p:blipFill>
          <a:blip r:embed="rId1">
            <a:duotone>
              <a:schemeClr val="accent1">
                <a:shade val="45000"/>
                <a:satMod val="135000"/>
              </a:schemeClr>
              <a:prstClr val="white"/>
            </a:duotone>
          </a:blip>
          <a:stretch>
            <a:fillRect/>
          </a:stretch>
        </p:blipFill>
        <p:spPr>
          <a:xfrm>
            <a:off x="4167240" y="3664394"/>
            <a:ext cx="2754260" cy="1034424"/>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第</a:t>
            </a:r>
            <a:r>
              <a:rPr lang="en-US" altLang="zh-CN" dirty="0">
                <a:effectLst/>
              </a:rPr>
              <a:t>4</a:t>
            </a:r>
            <a:r>
              <a:rPr lang="zh-CN" altLang="en-US" dirty="0">
                <a:effectLst/>
              </a:rPr>
              <a:t>节　企业的性质、地位和作用以及</a:t>
            </a:r>
            <a:r>
              <a:rPr lang="zh-CN" altLang="en-US" dirty="0" smtClean="0">
                <a:effectLst/>
              </a:rPr>
              <a:t>目标</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三、企业的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目标</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企业目标和经理人行为</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在</a:t>
            </a:r>
            <a:r>
              <a:rPr lang="zh-CN" altLang="en-US" b="1" dirty="0">
                <a:solidFill>
                  <a:srgbClr val="0070C0"/>
                </a:solidFill>
                <a:latin typeface="微软雅黑 Light" panose="020B0502040204020203" pitchFamily="34" charset="-122"/>
                <a:ea typeface="微软雅黑 Light" panose="020B0502040204020203" pitchFamily="34" charset="-122"/>
              </a:rPr>
              <a:t>现代企业中，所有者的目标和经理人员的目标是有差异的，由此产生委托</a:t>
            </a:r>
            <a:r>
              <a:rPr lang="en-US" altLang="zh-CN" b="1" dirty="0">
                <a:solidFill>
                  <a:srgbClr val="0070C0"/>
                </a:solidFill>
                <a:latin typeface="微软雅黑 Light" panose="020B0502040204020203" pitchFamily="34" charset="-122"/>
                <a:ea typeface="微软雅黑 Light" panose="020B0502040204020203" pitchFamily="34" charset="-122"/>
              </a:rPr>
              <a:t>-</a:t>
            </a:r>
            <a:r>
              <a:rPr lang="zh-CN" altLang="en-US" b="1" dirty="0">
                <a:solidFill>
                  <a:srgbClr val="0070C0"/>
                </a:solidFill>
                <a:latin typeface="微软雅黑 Light" panose="020B0502040204020203" pitchFamily="34" charset="-122"/>
                <a:ea typeface="微软雅黑 Light" panose="020B0502040204020203" pitchFamily="34" charset="-122"/>
              </a:rPr>
              <a:t>代理问题。</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为驱使经理人员为实现所有者目标而奋斗，在企业内部应当健全监督和激励机制，在企业外部应造就一个竞争性的市场环境。</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714712" y="2811550"/>
            <a:ext cx="2313254" cy="646331"/>
          </a:xfrm>
          <a:prstGeom prst="rect">
            <a:avLst/>
          </a:prstGeom>
          <a:noFill/>
        </p:spPr>
        <p:txBody>
          <a:bodyPr wrap="square" rtlCol="0">
            <a:spAutoFit/>
          </a:bodyPr>
          <a:lstStyle/>
          <a:p>
            <a:pPr algn="ctr"/>
            <a:r>
              <a:rPr lang="zh-CN" altLang="zh-CN" dirty="0"/>
              <a:t>管理经济学的研究对象和任务</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311993" y="2811550"/>
            <a:ext cx="2313254" cy="646331"/>
          </a:xfrm>
          <a:prstGeom prst="rect">
            <a:avLst/>
          </a:prstGeom>
          <a:noFill/>
        </p:spPr>
        <p:txBody>
          <a:bodyPr wrap="square" rtlCol="0">
            <a:spAutoFit/>
          </a:bodyPr>
          <a:lstStyle/>
          <a:p>
            <a:pPr algn="ctr"/>
            <a:r>
              <a:rPr lang="zh-CN" altLang="zh-CN" dirty="0"/>
              <a:t>管理经济学与企业管理决策</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78956" y="2786575"/>
            <a:ext cx="2313254" cy="646331"/>
          </a:xfrm>
          <a:prstGeom prst="rect">
            <a:avLst/>
          </a:prstGeom>
          <a:noFill/>
        </p:spPr>
        <p:txBody>
          <a:bodyPr wrap="square" rtlCol="0">
            <a:spAutoFit/>
          </a:bodyPr>
          <a:lstStyle/>
          <a:p>
            <a:pPr algn="ctr"/>
            <a:r>
              <a:rPr lang="zh-CN" altLang="zh-CN" dirty="0"/>
              <a:t>管理经济学的基本方法</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77483"/>
            <a:ext cx="2313254" cy="646331"/>
          </a:xfrm>
          <a:prstGeom prst="rect">
            <a:avLst/>
          </a:prstGeom>
          <a:noFill/>
        </p:spPr>
        <p:txBody>
          <a:bodyPr wrap="square" rtlCol="0">
            <a:spAutoFit/>
          </a:bodyPr>
          <a:lstStyle/>
          <a:p>
            <a:pPr algn="ctr"/>
            <a:r>
              <a:rPr lang="zh-CN" altLang="zh-CN" dirty="0"/>
              <a:t>企业的性质、地位和作用以及目标</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84746" y="4081613"/>
            <a:ext cx="2313254" cy="369332"/>
          </a:xfrm>
          <a:prstGeom prst="rect">
            <a:avLst/>
          </a:prstGeom>
          <a:noFill/>
        </p:spPr>
        <p:txBody>
          <a:bodyPr wrap="square" rtlCol="0">
            <a:spAutoFit/>
          </a:bodyPr>
          <a:lstStyle/>
          <a:p>
            <a:pPr algn="ctr"/>
            <a:r>
              <a:rPr lang="zh-CN" altLang="zh-CN" dirty="0"/>
              <a:t>企业的利润</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企业的利润</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一、会计利润和经济</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利润</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会计利润反映企业通过经营增加多少货币收入，是投资者投资和政府征税的根据。</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经济利润反映企业资源配置的优劣程度，是经理人员决策的基础</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3068690" y="3664394"/>
          <a:ext cx="6096000" cy="1695006"/>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企业的利润</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二、机会成本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什么是机会成本</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机会</a:t>
            </a:r>
            <a:r>
              <a:rPr lang="zh-CN" altLang="en-US" b="1" dirty="0">
                <a:solidFill>
                  <a:srgbClr val="0070C0"/>
                </a:solidFill>
                <a:latin typeface="微软雅黑 Light" panose="020B0502040204020203" pitchFamily="34" charset="-122"/>
                <a:ea typeface="微软雅黑 Light" panose="020B0502040204020203" pitchFamily="34" charset="-122"/>
              </a:rPr>
              <a:t>成本就是资源用于次好的、被放弃的其他用途本来可以得到的净收入。</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企业在进行决策时不会忽略会计成本，因为会计成本是企业实际发生的成本；但企业很容易忽略机会成本，因为机会成本是没有实际发生的成本。</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对经济学家来说，只有机会成本才是真正的成本。</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企业的利润</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二、机会成本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几种特殊情况下机会成本的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计算方法</a:t>
            </a:r>
            <a:endParaRPr lang="zh-CN" altLang="en-US"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业主</a:t>
            </a:r>
            <a:r>
              <a:rPr lang="zh-CN" altLang="en-US" b="1" dirty="0">
                <a:solidFill>
                  <a:srgbClr val="0070C0"/>
                </a:solidFill>
                <a:latin typeface="微软雅黑 Light" panose="020B0502040204020203" pitchFamily="34" charset="-122"/>
                <a:ea typeface="微软雅黑 Light" panose="020B0502040204020203" pitchFamily="34" charset="-122"/>
              </a:rPr>
              <a:t>用自己的资金办企业的机会成本，等于如果他把这笔资金借给别人可能得到的利息收入。</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业主</a:t>
            </a:r>
            <a:r>
              <a:rPr lang="zh-CN" altLang="en-US" b="1" dirty="0">
                <a:solidFill>
                  <a:srgbClr val="0070C0"/>
                </a:solidFill>
                <a:latin typeface="微软雅黑 Light" panose="020B0502040204020203" pitchFamily="34" charset="-122"/>
                <a:ea typeface="微软雅黑 Light" panose="020B0502040204020203" pitchFamily="34" charset="-122"/>
              </a:rPr>
              <a:t>自任经理（自己管理企业）的机会成本，等于如果他在别处从事其他工作可能得到的薪酬收入。</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机器</a:t>
            </a:r>
            <a:r>
              <a:rPr lang="zh-CN" altLang="en-US" b="1" dirty="0">
                <a:solidFill>
                  <a:srgbClr val="0070C0"/>
                </a:solidFill>
                <a:latin typeface="微软雅黑 Light" panose="020B0502040204020203" pitchFamily="34" charset="-122"/>
                <a:ea typeface="微软雅黑 Light" panose="020B0502040204020203" pitchFamily="34" charset="-122"/>
              </a:rPr>
              <a:t>如果原来是闲置的，现在用来生产某种产品的机会成本是零</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en-US" altLang="zh-CN" b="1" dirty="0" smtClean="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机器如果原来用来生产产品</a:t>
            </a:r>
            <a:r>
              <a:rPr lang="en-US" altLang="zh-CN" b="1" dirty="0">
                <a:solidFill>
                  <a:srgbClr val="0070C0"/>
                </a:solidFill>
                <a:latin typeface="微软雅黑 Light" panose="020B0502040204020203" pitchFamily="34" charset="-122"/>
                <a:ea typeface="微软雅黑 Light" panose="020B0502040204020203" pitchFamily="34" charset="-122"/>
              </a:rPr>
              <a:t>A</a:t>
            </a:r>
            <a:r>
              <a:rPr lang="zh-CN" altLang="en-US" b="1" dirty="0">
                <a:solidFill>
                  <a:srgbClr val="0070C0"/>
                </a:solidFill>
                <a:latin typeface="微软雅黑 Light" panose="020B0502040204020203" pitchFamily="34" charset="-122"/>
                <a:ea typeface="微软雅黑 Light" panose="020B0502040204020203" pitchFamily="34" charset="-122"/>
              </a:rPr>
              <a:t>，可得到一笔利润收入，现在改用来生产产品</a:t>
            </a:r>
            <a:r>
              <a:rPr lang="en-US" altLang="zh-CN" b="1" dirty="0">
                <a:solidFill>
                  <a:srgbClr val="0070C0"/>
                </a:solidFill>
                <a:latin typeface="微软雅黑 Light" panose="020B0502040204020203" pitchFamily="34" charset="-122"/>
                <a:ea typeface="微软雅黑 Light" panose="020B0502040204020203" pitchFamily="34" charset="-122"/>
              </a:rPr>
              <a:t>B</a:t>
            </a:r>
            <a:r>
              <a:rPr lang="zh-CN" altLang="en-US" b="1" dirty="0">
                <a:solidFill>
                  <a:srgbClr val="0070C0"/>
                </a:solidFill>
                <a:latin typeface="微软雅黑 Light" panose="020B0502040204020203" pitchFamily="34" charset="-122"/>
                <a:ea typeface="微软雅黑 Light" panose="020B0502040204020203" pitchFamily="34" charset="-122"/>
              </a:rPr>
              <a:t>的机会成本，就是它生产产品</a:t>
            </a:r>
            <a:r>
              <a:rPr lang="en-US" altLang="zh-CN" b="1" dirty="0">
                <a:solidFill>
                  <a:srgbClr val="0070C0"/>
                </a:solidFill>
                <a:latin typeface="微软雅黑 Light" panose="020B0502040204020203" pitchFamily="34" charset="-122"/>
                <a:ea typeface="微软雅黑 Light" panose="020B0502040204020203" pitchFamily="34" charset="-122"/>
              </a:rPr>
              <a:t>A</a:t>
            </a:r>
            <a:r>
              <a:rPr lang="zh-CN" altLang="en-US" b="1" dirty="0">
                <a:solidFill>
                  <a:srgbClr val="0070C0"/>
                </a:solidFill>
                <a:latin typeface="微软雅黑 Light" panose="020B0502040204020203" pitchFamily="34" charset="-122"/>
                <a:ea typeface="微软雅黑 Light" panose="020B0502040204020203" pitchFamily="34" charset="-122"/>
              </a:rPr>
              <a:t>可能得到的利润收入</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企业的利润</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二、机会成本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几种特殊情况下机会成本的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计算方法</a:t>
            </a:r>
            <a:endParaRPr lang="zh-CN" altLang="en-US"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过去</a:t>
            </a:r>
            <a:r>
              <a:rPr lang="zh-CN" altLang="en-US" b="1" dirty="0">
                <a:solidFill>
                  <a:srgbClr val="0070C0"/>
                </a:solidFill>
                <a:latin typeface="微软雅黑 Light" panose="020B0502040204020203" pitchFamily="34" charset="-122"/>
                <a:ea typeface="微软雅黑 Light" panose="020B0502040204020203" pitchFamily="34" charset="-122"/>
              </a:rPr>
              <a:t>买进的物料，现在市价变了，其机会成本就应当按现在的市价（即这批物料如不用于生产，而用于出售可能得到的收入）来计算。</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使用</a:t>
            </a:r>
            <a:r>
              <a:rPr lang="zh-CN" altLang="en-US" b="1" dirty="0">
                <a:solidFill>
                  <a:srgbClr val="0070C0"/>
                </a:solidFill>
                <a:latin typeface="微软雅黑 Light" panose="020B0502040204020203" pitchFamily="34" charset="-122"/>
                <a:ea typeface="微软雅黑 Light" panose="020B0502040204020203" pitchFamily="34" charset="-122"/>
              </a:rPr>
              <a:t>按目前市价购进的物料、按目前市场工资水平雇用的员工以及按目前市场利率借入的资金的机会成本与其会计成本是一致的。</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机器设备</a:t>
            </a:r>
            <a:r>
              <a:rPr lang="zh-CN" altLang="en-US" b="1" dirty="0">
                <a:solidFill>
                  <a:srgbClr val="0070C0"/>
                </a:solidFill>
                <a:latin typeface="微软雅黑 Light" panose="020B0502040204020203" pitchFamily="34" charset="-122"/>
                <a:ea typeface="微软雅黑 Light" panose="020B0502040204020203" pitchFamily="34" charset="-122"/>
              </a:rPr>
              <a:t>折旧的机会成本是该机器设备期初与期末可变卖价值之差。</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企业的利润</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二、机会</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954107"/>
          </a:xfrm>
          <a:prstGeom prst="rect">
            <a:avLst/>
          </a:prstGeom>
        </p:spPr>
        <p:txBody>
          <a:bodyPr wrap="square">
            <a:spAutoFit/>
          </a:bodyPr>
          <a:lstStyle/>
          <a:p>
            <a:pPr indent="457200">
              <a:spcAft>
                <a:spcPts val="0"/>
              </a:spcAft>
            </a:pPr>
            <a:r>
              <a:rPr lang="zh-CN"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0-5</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甲用自己的钱</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万元办工厂（如果这笔钱贷出去，每年可得利息</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万元）。乙则从银行借</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万元办同样的工厂，每年支付利息</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万元。试求甲、乙资金的会计成本和机会成本。</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
        <p:nvSpPr>
          <p:cNvPr id="6" name="矩形 5"/>
          <p:cNvSpPr/>
          <p:nvPr/>
        </p:nvSpPr>
        <p:spPr>
          <a:xfrm>
            <a:off x="660506" y="3507651"/>
            <a:ext cx="10912369" cy="1508105"/>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甲：会计成本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乙</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：会计成本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万元，机会成本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万元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从会计观点看，甲的会计成本低于乙，甲的方案似乎比乙的好；但从经济观点看，这两个方案的机会成本相同，说明它们是一样的。</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企业的利润</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二、机会</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954107"/>
          </a:xfrm>
          <a:prstGeom prst="rect">
            <a:avLst/>
          </a:prstGeom>
        </p:spPr>
        <p:txBody>
          <a:bodyPr wrap="square">
            <a:spAutoFit/>
          </a:bodyPr>
          <a:lstStyle/>
          <a:p>
            <a:pPr indent="457200">
              <a:spcAft>
                <a:spcPts val="0"/>
              </a:spcAft>
            </a:pPr>
            <a:r>
              <a:rPr lang="zh-CN"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0-6</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甲自己当经理管理工厂，不拿工资，但如果他在其他单位工作，每月可得工资</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50 000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元。乙聘请别人当经理来管理工厂，每月付工资</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50 000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元，试求甲和乙管理工厂的会计成本和机会成本。</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
        <p:nvSpPr>
          <p:cNvPr id="6" name="矩形 5"/>
          <p:cNvSpPr/>
          <p:nvPr/>
        </p:nvSpPr>
        <p:spPr>
          <a:xfrm>
            <a:off x="660506" y="3507651"/>
            <a:ext cx="10912369" cy="1508105"/>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甲：会计成本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=50 000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乙</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：会计成本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=50 000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=50 000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从会计观点看，甲的管理费用低，其方案似乎较优；但从经济观点看，这两个方案的机会成本相同，说明它们没有优劣之分。</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企业的利润</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二、机会</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2062103"/>
          </a:xfrm>
          <a:prstGeom prst="rect">
            <a:avLst/>
          </a:prstGeom>
        </p:spPr>
        <p:txBody>
          <a:bodyPr wrap="square">
            <a:spAutoFit/>
          </a:bodyPr>
          <a:lstStyle/>
          <a:p>
            <a:pPr indent="457200">
              <a:spcAft>
                <a:spcPts val="0"/>
              </a:spcAft>
            </a:pPr>
            <a:r>
              <a:rPr lang="zh-CN"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0-7</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假定有两个方案。</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方案</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Ⅰ</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：机器甲原来闲置，现在用来生产产品</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B</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，所花的人工、材料费按现行市价计算共为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元，折旧费为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2 000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元（假定折旧费与机器甲期初、期末残值的差额相等）。</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方案</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Ⅱ</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：机器乙原来生产产品</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，利润收入为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2 000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元。现在改为生产产品</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B</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，所花的人工、材料费按现行市价计算共为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元，折旧费为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2 000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元（假定机器乙期初与期末残值的差额为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4 000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试求两个方案的会计成本和机会成本。</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企业的利润</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二、机会成本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3170099"/>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方案</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Ⅰ</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生产产品</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B</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的会计成本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=10 000+2 000=12 000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生产产品</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B</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的机会成本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人工、材料费的机会成本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折旧的机会成本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设备的机会成本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=10 000+2 000+0=12 000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方案</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Ⅱ</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生产产品</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B</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的会计成本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=10 000+2 000=12 000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生产产品</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B</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的机会成本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人工、材料费的机会成本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折旧的机会成本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设备的机会成本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=10 000+4 000+2 000=16 000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从会计观点看，这两个方案的会计成本相同，似乎没有优劣之分；但从经济观点看，方案</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Ⅰ</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的机会成本较低，所以，方案</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Ⅰ</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优于方案</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Ⅱ</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企业的利润</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二、机会</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954107"/>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0-8</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企业甲每年耗用钢材</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吨，用的是库存材料，当时价格为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吨。企业乙每年也耗用钢材</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吨，用的是现购材料，市价为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12 000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吨。试求企业甲和企业乙耗用钢材的会计成本和机会成本。</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
        <p:nvSpPr>
          <p:cNvPr id="6" name="矩形 5"/>
          <p:cNvSpPr/>
          <p:nvPr/>
        </p:nvSpPr>
        <p:spPr>
          <a:xfrm>
            <a:off x="660506" y="3507651"/>
            <a:ext cx="10912369" cy="2616101"/>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企业甲：</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会计成本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=100×10 000=1 000 000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=100×12 000=1 200 000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企业乙：</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会计成本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=100×12 000=1 200 000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=100×12 000=1 200 000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从会计观点看，企业甲的成本较低；但从经济观点看，两个企业的机会成本相同，说明两种做法在决策上没有优劣之分。</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企业的利润</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三、经济利润是资源优化配置的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指示器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如果经济利润大于零，说明资源用于本用途的价值要高于用于其他用途的价值，本用途的资源配置较优。</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如果经济利润小于零，说明资源用于本用途的价值低于用于其他用途的价值，本用途的资源配置不合理</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企业的利润</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三、经济利润是资源优化配置的指示器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3447098"/>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0-9</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某商人拟投资</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500 000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元开设一家商店，自己当经理。年收支情况预计如下（单位：元）：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销售收入	</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1 650 000</a:t>
            </a:r>
            <a:endPar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会计成本	</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1 450 000</a:t>
            </a:r>
            <a:endPar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其中：售货成本	</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1 200 000</a:t>
            </a:r>
            <a:endPar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售货员工资	</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200 000</a:t>
            </a:r>
            <a:endPar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折旧	</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50 000</a:t>
            </a:r>
            <a:endPar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会计利润	</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200 000</a:t>
            </a:r>
            <a:endPar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需要说明的是，该商店的存货是过去购进的，假如现在进这批货，售货成本将为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1 300 000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元。售货员的工资则与现在劳动市场上劳动力的工资水平相当。这 </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500 000 </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元资产预计使用一年后只值</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440 000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元。经理如在别处工作年收入为 </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150 000 </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元。全部投资若投入其他风险相同的事业可获年收入</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40 000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元。试求该商店的年预计经济利润。该商人是否应在这里投资？</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企业的利润</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三、经济利润是资源优化配置的指示器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1508105"/>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全部</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售货机会成本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售货员工资机会成本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折旧机会成本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经理薪酬机会成本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资金机会成本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=1 300 000+200 000+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500 000-440 000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+150 000+40 000=1 750 000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经济</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利润</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销售收入</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全部机会成本</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=1 650 000-1 750 000=-100 000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可见，尽管该商店有会计利润</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200 000</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元，但经济利润为负值，说明该商人在这里投资并不合算。</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企业的利润</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四、经济利润和正常</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利润</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正常利润是指投资者如果把这笔资金投于其他相同风险的事业可能得到的收入。</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也就是为了吸引投资者在本企业投资，必须给他的最低报酬，否则投资者就会因不满意而把资金抽走，投到其他地方去。</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正常利润属于机会成本，是企业全部机会成本的组成部分。</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企业的利润</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五、经济利润与外显成本、内涵成本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外</a:t>
            </a:r>
            <a:r>
              <a:rPr lang="zh-CN" altLang="en-US" sz="2000" b="1" dirty="0">
                <a:solidFill>
                  <a:srgbClr val="002060"/>
                </a:solidFill>
                <a:latin typeface="微软雅黑 Light" panose="020B0502040204020203" pitchFamily="34" charset="-122"/>
                <a:ea typeface="微软雅黑 Light" panose="020B0502040204020203" pitchFamily="34" charset="-122"/>
              </a:rPr>
              <a:t>显成本是指企业实际的支出，通常能在会计账上表现出来；内涵成本是指非实际的支出，是会计账上未表现出来的开支，等于机会成本和外显成本的差额</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3250360" y="3664394"/>
          <a:ext cx="5732660" cy="553998"/>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673100" y="2046514"/>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a:bodyPr>
          <a:lstStyle/>
          <a:p>
            <a:pPr>
              <a:lnSpc>
                <a:spcPct val="130000"/>
              </a:lnSpc>
            </a:pPr>
            <a:r>
              <a:rPr lang="zh-CN" altLang="en-US" sz="2000" spc="100" dirty="0">
                <a:solidFill>
                  <a:srgbClr val="4B0C77"/>
                </a:solidFill>
                <a:latin typeface="Arial" panose="020B0604020202020204" pitchFamily="34" charset="0"/>
              </a:rPr>
              <a:t>管理经济学</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边际分析法</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增量分析法</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企业价值最大化</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委托</a:t>
            </a:r>
            <a:r>
              <a:rPr lang="en-US" altLang="zh-CN" sz="2000" spc="100" dirty="0">
                <a:solidFill>
                  <a:srgbClr val="4B0C77"/>
                </a:solidFill>
                <a:latin typeface="Arial" panose="020B0604020202020204" pitchFamily="34" charset="0"/>
              </a:rPr>
              <a:t>-</a:t>
            </a:r>
            <a:r>
              <a:rPr lang="zh-CN" altLang="en-US" sz="2000" spc="100" dirty="0">
                <a:solidFill>
                  <a:srgbClr val="4B0C77"/>
                </a:solidFill>
                <a:latin typeface="Arial" panose="020B0604020202020204" pitchFamily="34" charset="0"/>
              </a:rPr>
              <a:t>代理问题</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会计利润和经济利润</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机会成本</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正常利润</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外显成本和内涵成本</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slow">
    <p:split orient="vert"/>
  </p:transition>
  <p:timing>
    <p:tnLst>
      <p:par>
        <p:cTn id="1" dur="indefinite" restart="never" nodeType="tmRoot"/>
      </p:par>
    </p:tnLst>
  </p:timing>
</p:sld>
</file>

<file path=ppt/tags/tag1.xml><?xml version="1.0" encoding="utf-8"?>
<p:tagLst xmlns:p="http://schemas.openxmlformats.org/presentationml/2006/main">
  <p:tag name="ISLIDE.GUIDESSETTING" val="{&quot;Id&quot;:&quot;d6be20dd-fee5-446d-8eed-3268aab8dbf7&quot;,&quot;Name&quot;:null,&quot;Kind&quot;:&quot;Custom&quot;,&quot;OldGuidesSetting&quot;:{&quot;HeaderHeight&quot;:13.0,&quot;FooterHeight&quot;:6.0,&quot;SideMargin&quot;:4.0,&quot;TopMargin&quot;:0.0,&quot;BottomMargin&quot;:0.0,&quot;IntervalMargin&quot;:1.5}}"/>
  <p:tag name="commondata" val="eyJoZGlkIjoiZjE0ZTVhMjgxZjQyNGU2Nzc4N2RhNzcyZTczNTIzNWYifQ=="/>
</p:tagLst>
</file>

<file path=ppt/theme/theme1.xml><?xml version="1.0" encoding="utf-8"?>
<a:theme xmlns:a="http://schemas.openxmlformats.org/drawingml/2006/main" name="Office 主题">
  <a:themeElements>
    <a:clrScheme name="自定义 132">
      <a:dk1>
        <a:sysClr val="windowText" lastClr="000000"/>
      </a:dk1>
      <a:lt1>
        <a:sysClr val="window" lastClr="FFFFFF"/>
      </a:lt1>
      <a:dk2>
        <a:srgbClr val="44546A"/>
      </a:dk2>
      <a:lt2>
        <a:srgbClr val="E7E6E6"/>
      </a:lt2>
      <a:accent1>
        <a:srgbClr val="1978DD"/>
      </a:accent1>
      <a:accent2>
        <a:srgbClr val="36ADEB"/>
      </a:accent2>
      <a:accent3>
        <a:srgbClr val="FFC000"/>
      </a:accent3>
      <a:accent4>
        <a:srgbClr val="ED7D31"/>
      </a:accent4>
      <a:accent5>
        <a:srgbClr val="4472C4"/>
      </a:accent5>
      <a:accent6>
        <a:srgbClr val="70AD47"/>
      </a:accent6>
      <a:hlink>
        <a:srgbClr val="0563C1"/>
      </a:hlink>
      <a:folHlink>
        <a:srgbClr val="954F72"/>
      </a:folHlink>
    </a:clrScheme>
    <a:fontScheme name="比赛专用">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7158</Words>
  <Application>WPS 演示</Application>
  <PresentationFormat>宽屏</PresentationFormat>
  <Paragraphs>788</Paragraphs>
  <Slides>46</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46</vt:i4>
      </vt:variant>
    </vt:vector>
  </HeadingPairs>
  <TitlesOfParts>
    <vt:vector size="62" baseType="lpstr">
      <vt:lpstr>Arial</vt:lpstr>
      <vt:lpstr>宋体</vt:lpstr>
      <vt:lpstr>Wingdings</vt:lpstr>
      <vt:lpstr>等线</vt:lpstr>
      <vt:lpstr>微软雅黑 Light</vt:lpstr>
      <vt:lpstr>黑体</vt:lpstr>
      <vt:lpstr>DIN Black</vt:lpstr>
      <vt:lpstr>Segoe Print</vt:lpstr>
      <vt:lpstr>Times New Roman</vt:lpstr>
      <vt:lpstr>微软雅黑</vt:lpstr>
      <vt:lpstr>Arial Unicode MS</vt:lpstr>
      <vt:lpstr>Calibri</vt:lpstr>
      <vt:lpstr>NEU-BZ-S92</vt:lpstr>
      <vt:lpstr>方正书宋_GBK</vt:lpstr>
      <vt:lpstr>Cambria Math</vt:lpstr>
      <vt:lpstr>Office 主题</vt:lpstr>
      <vt:lpstr>PowerPoint 演示文稿</vt:lpstr>
      <vt:lpstr>PowerPoint 演示文稿</vt:lpstr>
      <vt:lpstr>第1节  管理经济学的研究对象和任务</vt:lpstr>
      <vt:lpstr>第1节  管理经济学的研究对象和任务</vt:lpstr>
      <vt:lpstr>PowerPoint 演示文稿</vt:lpstr>
      <vt:lpstr>第2节　管理经济学与企业管理决策</vt:lpstr>
      <vt:lpstr>第2节　管理经济学与企业管理决策</vt:lpstr>
      <vt:lpstr>PowerPoint 演示文稿</vt:lpstr>
      <vt:lpstr>第3节　管理经济学的基本方法</vt:lpstr>
      <vt:lpstr>第3节　管理经济学的基本方法</vt:lpstr>
      <vt:lpstr>第3节　管理经济学的基本方法</vt:lpstr>
      <vt:lpstr>第3节　管理经济学的基本方法</vt:lpstr>
      <vt:lpstr>第3节　管理经济学的基本方法</vt:lpstr>
      <vt:lpstr>第3节　管理经济学的基本方法</vt:lpstr>
      <vt:lpstr>第3节　管理经济学的基本方法</vt:lpstr>
      <vt:lpstr>第3节　管理经济学的基本方法</vt:lpstr>
      <vt:lpstr>第3节　管理经济学的基本方法</vt:lpstr>
      <vt:lpstr>第3节　管理经济学的基本方法</vt:lpstr>
      <vt:lpstr>第3节　管理经济学的基本方法</vt:lpstr>
      <vt:lpstr>第3节　管理经济学的基本方法</vt:lpstr>
      <vt:lpstr>第3节　管理经济学的基本方法</vt:lpstr>
      <vt:lpstr>PowerPoint 演示文稿</vt:lpstr>
      <vt:lpstr>第4节　企业的性质、地位和作用以及目标</vt:lpstr>
      <vt:lpstr>第4节　企业的性质、地位和作用以及目标</vt:lpstr>
      <vt:lpstr>第4节　企业的性质、地位和作用以及目标</vt:lpstr>
      <vt:lpstr>第4节　企业的性质、地位和作用以及目标</vt:lpstr>
      <vt:lpstr>第4节　企业的性质、地位和作用以及目标</vt:lpstr>
      <vt:lpstr>第4节　企业的性质、地位和作用以及目标</vt:lpstr>
      <vt:lpstr>第4节　企业的性质、地位和作用以及目标</vt:lpstr>
      <vt:lpstr>PowerPoint 演示文稿</vt:lpstr>
      <vt:lpstr>第5节　企业的利润</vt:lpstr>
      <vt:lpstr>第5节　企业的利润</vt:lpstr>
      <vt:lpstr>第5节　企业的利润</vt:lpstr>
      <vt:lpstr>第5节　企业的利润</vt:lpstr>
      <vt:lpstr>第5节　企业的利润</vt:lpstr>
      <vt:lpstr>第5节　企业的利润</vt:lpstr>
      <vt:lpstr>第5节　企业的利润</vt:lpstr>
      <vt:lpstr>第5节　企业的利润</vt:lpstr>
      <vt:lpstr>第5节　企业的利润</vt:lpstr>
      <vt:lpstr>第5节　企业的利润</vt:lpstr>
      <vt:lpstr>第5节　企业的利润</vt:lpstr>
      <vt:lpstr>第5节　企业的利润</vt:lpstr>
      <vt:lpstr>第5节　企业的利润</vt:lpstr>
      <vt:lpstr>第5节　企业的利润</vt:lpstr>
      <vt:lpstr>重要术语和名词</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crup</dc:creator>
  <cp:lastModifiedBy>云霄天外</cp:lastModifiedBy>
  <cp:revision>81</cp:revision>
  <dcterms:created xsi:type="dcterms:W3CDTF">2021-12-09T11:43:00Z</dcterms:created>
  <dcterms:modified xsi:type="dcterms:W3CDTF">2023-12-12T01:20:33Z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DDFB2D04D4FA45B39FD193E52C8109AC_12</vt:lpwstr>
  </property>
  <property fmtid="{D5CDD505-2E9C-101B-9397-08002B2CF9AE}" pid="3" name="KSOProductBuildVer">
    <vt:lpwstr>2052-12.1.0.15374</vt:lpwstr>
  </property>
</Properties>
</file>