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colors2.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65" r:id="rId3"/>
    <p:sldId id="469" r:id="rId4"/>
    <p:sldId id="526" r:id="rId5"/>
    <p:sldId id="662" r:id="rId6"/>
    <p:sldId id="663" r:id="rId7"/>
    <p:sldId id="664" r:id="rId8"/>
    <p:sldId id="665" r:id="rId9"/>
    <p:sldId id="666" r:id="rId10"/>
    <p:sldId id="667" r:id="rId11"/>
    <p:sldId id="668" r:id="rId12"/>
    <p:sldId id="669" r:id="rId13"/>
    <p:sldId id="670" r:id="rId14"/>
    <p:sldId id="671" r:id="rId15"/>
    <p:sldId id="614" r:id="rId16"/>
    <p:sldId id="672" r:id="rId17"/>
    <p:sldId id="673" r:id="rId18"/>
    <p:sldId id="674" r:id="rId19"/>
    <p:sldId id="675" r:id="rId20"/>
    <p:sldId id="676" r:id="rId21"/>
    <p:sldId id="677" r:id="rId22"/>
    <p:sldId id="678" r:id="rId23"/>
    <p:sldId id="679" r:id="rId24"/>
    <p:sldId id="680" r:id="rId25"/>
    <p:sldId id="681" r:id="rId26"/>
    <p:sldId id="682" r:id="rId27"/>
    <p:sldId id="684" r:id="rId28"/>
    <p:sldId id="683" r:id="rId29"/>
    <p:sldId id="685" r:id="rId30"/>
    <p:sldId id="686" r:id="rId31"/>
    <p:sldId id="447" r:id="rId32"/>
    <p:sldId id="405" r:id="rId33"/>
  </p:sldIdLst>
  <p:sldSz cx="12192000" cy="6858000"/>
  <p:notesSz cx="6858000" cy="9144000"/>
  <p:custDataLst>
    <p:tags r:id="rId3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63" userDrawn="1">
          <p15:clr>
            <a:srgbClr val="A4A3A4"/>
          </p15:clr>
        </p15:guide>
        <p15:guide id="3" pos="370" userDrawn="1">
          <p15:clr>
            <a:srgbClr val="A4A3A4"/>
          </p15:clr>
        </p15:guide>
        <p15:guide id="4" pos="7265" userDrawn="1">
          <p15:clr>
            <a:srgbClr val="A4A3A4"/>
          </p15:clr>
        </p15:guide>
        <p15:guide id="5" orient="horz" pos="618" userDrawn="1">
          <p15:clr>
            <a:srgbClr val="A4A3A4"/>
          </p15:clr>
        </p15:guide>
        <p15:guide id="8" orient="horz" pos="40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978DD"/>
    <a:srgbClr val="FCDC7D"/>
    <a:srgbClr val="FCFCFE"/>
    <a:srgbClr val="1C7EDF"/>
    <a:srgbClr val="FBFCFC"/>
    <a:srgbClr val="F5F7FA"/>
    <a:srgbClr val="36AD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67" d="100"/>
          <a:sy n="67" d="100"/>
        </p:scale>
        <p:origin x="66" y="150"/>
      </p:cViewPr>
      <p:guideLst>
        <p:guide pos="3863"/>
        <p:guide pos="370"/>
        <p:guide pos="7265"/>
        <p:guide orient="horz" pos="618"/>
        <p:guide orient="horz" pos="4020"/>
      </p:guideLst>
    </p:cSldViewPr>
  </p:slideViewPr>
  <p:notesTextViewPr>
    <p:cViewPr>
      <p:scale>
        <a:sx n="1" d="1"/>
        <a:sy n="1" d="1"/>
      </p:scale>
      <p:origin x="0" y="0"/>
    </p:cViewPr>
  </p:notesTextViewPr>
  <p:sorterViewPr>
    <p:cViewPr varScale="1">
      <p:scale>
        <a:sx n="1" d="1"/>
        <a:sy n="1" d="1"/>
      </p:scale>
      <p:origin x="0" y="-15252"/>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7" Type="http://schemas.openxmlformats.org/officeDocument/2006/relationships/tags" Target="tags/tag1.xml"/><Relationship Id="rId36" Type="http://schemas.openxmlformats.org/officeDocument/2006/relationships/tableStyles" Target="tableStyles.xml"/><Relationship Id="rId35" Type="http://schemas.openxmlformats.org/officeDocument/2006/relationships/viewProps" Target="viewProps.xml"/><Relationship Id="rId34" Type="http://schemas.openxmlformats.org/officeDocument/2006/relationships/presProps" Target="presProps.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90E8C028-0806-4D3E-B344-252DD2072D52}" type="doc">
      <dgm:prSet loTypeId="urn:microsoft.com/office/officeart/2005/8/layout/hProcess9" loCatId="process" qsTypeId="urn:microsoft.com/office/officeart/2005/8/quickstyle/simple1" qsCatId="simple" csTypeId="urn:microsoft.com/office/officeart/2005/8/colors/accent1_2" csCatId="accent1"/>
      <dgm:spPr/>
      <dgm:t>
        <a:bodyPr/>
        <a:lstStyle/>
        <a:p>
          <a:endParaRPr lang="zh-CN" altLang="en-US"/>
        </a:p>
      </dgm:t>
    </dgm:pt>
    <dgm:pt modelId="{B268DBEA-8523-4A8D-ABC9-BE66B1A18C47}">
      <dgm:prSet/>
      <dgm:spPr/>
      <dgm:t>
        <a:bodyPr/>
        <a:lstStyle/>
        <a:p>
          <a:pPr rtl="0"/>
          <a:r>
            <a:rPr lang="en-US" smtClean="0"/>
            <a:t>1.</a:t>
          </a:r>
          <a:r>
            <a:rPr lang="zh-CN" smtClean="0"/>
            <a:t>博弈参与者</a:t>
          </a:r>
          <a:endParaRPr lang="zh-CN"/>
        </a:p>
      </dgm:t>
    </dgm:pt>
    <dgm:pt modelId="{CC169F89-419F-4BBD-835C-A58E5CE7E85F}" cxnId="{D211471D-C345-4375-9220-5539149996DE}" type="parTrans">
      <dgm:prSet/>
      <dgm:spPr/>
      <dgm:t>
        <a:bodyPr/>
        <a:lstStyle/>
        <a:p>
          <a:endParaRPr lang="zh-CN" altLang="en-US"/>
        </a:p>
      </dgm:t>
    </dgm:pt>
    <dgm:pt modelId="{22DC9933-7062-4CB4-B6E0-E143EB07C073}" cxnId="{D211471D-C345-4375-9220-5539149996DE}" type="sibTrans">
      <dgm:prSet/>
      <dgm:spPr/>
      <dgm:t>
        <a:bodyPr/>
        <a:lstStyle/>
        <a:p>
          <a:endParaRPr lang="zh-CN" altLang="en-US"/>
        </a:p>
      </dgm:t>
    </dgm:pt>
    <dgm:pt modelId="{94E70968-3CB3-43AD-8D9B-93101FFF1EE0}">
      <dgm:prSet/>
      <dgm:spPr/>
      <dgm:t>
        <a:bodyPr/>
        <a:lstStyle/>
        <a:p>
          <a:pPr rtl="0"/>
          <a:r>
            <a:rPr lang="en-US" smtClean="0"/>
            <a:t>2.</a:t>
          </a:r>
          <a:r>
            <a:rPr lang="zh-CN" smtClean="0"/>
            <a:t>博弈策略</a:t>
          </a:r>
          <a:endParaRPr lang="zh-CN"/>
        </a:p>
      </dgm:t>
    </dgm:pt>
    <dgm:pt modelId="{6B11A8D4-CB43-4459-A5AC-A943965FD862}" cxnId="{9C3E0783-F566-45AA-B36F-8C5BDDC6EF37}" type="parTrans">
      <dgm:prSet/>
      <dgm:spPr/>
      <dgm:t>
        <a:bodyPr/>
        <a:lstStyle/>
        <a:p>
          <a:endParaRPr lang="zh-CN" altLang="en-US"/>
        </a:p>
      </dgm:t>
    </dgm:pt>
    <dgm:pt modelId="{AE4463B6-BA6E-447E-91AF-508BD3CD38BF}" cxnId="{9C3E0783-F566-45AA-B36F-8C5BDDC6EF37}" type="sibTrans">
      <dgm:prSet/>
      <dgm:spPr/>
      <dgm:t>
        <a:bodyPr/>
        <a:lstStyle/>
        <a:p>
          <a:endParaRPr lang="zh-CN" altLang="en-US"/>
        </a:p>
      </dgm:t>
    </dgm:pt>
    <dgm:pt modelId="{68C34620-7A29-42B5-96C2-5A6B40A38CC3}">
      <dgm:prSet/>
      <dgm:spPr/>
      <dgm:t>
        <a:bodyPr/>
        <a:lstStyle/>
        <a:p>
          <a:pPr rtl="0"/>
          <a:r>
            <a:rPr lang="en-US" smtClean="0"/>
            <a:t>3.</a:t>
          </a:r>
          <a:r>
            <a:rPr lang="zh-CN" smtClean="0"/>
            <a:t>博弈收益</a:t>
          </a:r>
          <a:endParaRPr lang="zh-CN"/>
        </a:p>
      </dgm:t>
    </dgm:pt>
    <dgm:pt modelId="{08CE7BC7-0ADE-44B7-A60F-36E22AA92F1D}" cxnId="{D0D100B7-5FB8-4E3E-81A1-D026D25610D6}" type="parTrans">
      <dgm:prSet/>
      <dgm:spPr/>
      <dgm:t>
        <a:bodyPr/>
        <a:lstStyle/>
        <a:p>
          <a:endParaRPr lang="zh-CN" altLang="en-US"/>
        </a:p>
      </dgm:t>
    </dgm:pt>
    <dgm:pt modelId="{6504F91D-5B2D-4505-90F7-B41996A50584}" cxnId="{D0D100B7-5FB8-4E3E-81A1-D026D25610D6}" type="sibTrans">
      <dgm:prSet/>
      <dgm:spPr/>
      <dgm:t>
        <a:bodyPr/>
        <a:lstStyle/>
        <a:p>
          <a:endParaRPr lang="zh-CN" altLang="en-US"/>
        </a:p>
      </dgm:t>
    </dgm:pt>
    <dgm:pt modelId="{423FD578-C337-4A22-8D75-22AF740B6F29}">
      <dgm:prSet/>
      <dgm:spPr/>
      <dgm:t>
        <a:bodyPr/>
        <a:lstStyle/>
        <a:p>
          <a:pPr rtl="0"/>
          <a:r>
            <a:rPr lang="en-US" smtClean="0"/>
            <a:t>4.</a:t>
          </a:r>
          <a:r>
            <a:rPr lang="zh-CN" smtClean="0"/>
            <a:t>收益矩阵</a:t>
          </a:r>
          <a:endParaRPr lang="zh-CN"/>
        </a:p>
      </dgm:t>
    </dgm:pt>
    <dgm:pt modelId="{D5B6118C-E13A-4A7D-9DC4-AC149D2BF624}" cxnId="{A3FD776E-3463-4D2C-9EDD-EE61CEED80AE}" type="parTrans">
      <dgm:prSet/>
      <dgm:spPr/>
      <dgm:t>
        <a:bodyPr/>
        <a:lstStyle/>
        <a:p>
          <a:endParaRPr lang="zh-CN" altLang="en-US"/>
        </a:p>
      </dgm:t>
    </dgm:pt>
    <dgm:pt modelId="{1C699EEA-571B-49AD-8926-6CAE9EA4AAAF}" cxnId="{A3FD776E-3463-4D2C-9EDD-EE61CEED80AE}" type="sibTrans">
      <dgm:prSet/>
      <dgm:spPr/>
      <dgm:t>
        <a:bodyPr/>
        <a:lstStyle/>
        <a:p>
          <a:endParaRPr lang="zh-CN" altLang="en-US"/>
        </a:p>
      </dgm:t>
    </dgm:pt>
    <dgm:pt modelId="{0FD1CF5C-E7AA-4C6C-A9D2-29037164BA6A}">
      <dgm:prSet/>
      <dgm:spPr/>
      <dgm:t>
        <a:bodyPr/>
        <a:lstStyle/>
        <a:p>
          <a:pPr rtl="0"/>
          <a:r>
            <a:rPr lang="en-US" smtClean="0"/>
            <a:t>5.</a:t>
          </a:r>
          <a:r>
            <a:rPr lang="zh-CN" smtClean="0"/>
            <a:t>博弈决策方式</a:t>
          </a:r>
          <a:endParaRPr lang="zh-CN"/>
        </a:p>
      </dgm:t>
    </dgm:pt>
    <dgm:pt modelId="{20BD2E1A-FCEE-4503-9C1A-0D0045F4E24A}" cxnId="{210BD87E-31A9-45E2-8EE9-45AA407CB281}" type="parTrans">
      <dgm:prSet/>
      <dgm:spPr/>
      <dgm:t>
        <a:bodyPr/>
        <a:lstStyle/>
        <a:p>
          <a:endParaRPr lang="zh-CN" altLang="en-US"/>
        </a:p>
      </dgm:t>
    </dgm:pt>
    <dgm:pt modelId="{18C58F28-30F2-4020-858A-3072EB133478}" cxnId="{210BD87E-31A9-45E2-8EE9-45AA407CB281}" type="sibTrans">
      <dgm:prSet/>
      <dgm:spPr/>
      <dgm:t>
        <a:bodyPr/>
        <a:lstStyle/>
        <a:p>
          <a:endParaRPr lang="zh-CN" altLang="en-US"/>
        </a:p>
      </dgm:t>
    </dgm:pt>
    <dgm:pt modelId="{79D41123-F383-4CC9-A8DF-0E5031003E9A}" type="pres">
      <dgm:prSet presAssocID="{90E8C028-0806-4D3E-B344-252DD2072D52}" presName="CompostProcess" presStyleCnt="0">
        <dgm:presLayoutVars>
          <dgm:dir/>
          <dgm:resizeHandles val="exact"/>
        </dgm:presLayoutVars>
      </dgm:prSet>
      <dgm:spPr/>
    </dgm:pt>
    <dgm:pt modelId="{C4A4E719-A234-486D-A106-D0E2670351D3}" type="pres">
      <dgm:prSet presAssocID="{90E8C028-0806-4D3E-B344-252DD2072D52}" presName="arrow" presStyleLbl="bgShp" presStyleIdx="0" presStyleCnt="1"/>
      <dgm:spPr/>
    </dgm:pt>
    <dgm:pt modelId="{B9AE1474-2CDC-45D7-9F8D-05F25069950B}" type="pres">
      <dgm:prSet presAssocID="{90E8C028-0806-4D3E-B344-252DD2072D52}" presName="linearProcess" presStyleCnt="0"/>
      <dgm:spPr/>
    </dgm:pt>
    <dgm:pt modelId="{51DA1052-2355-41E5-8032-199D3694C00D}" type="pres">
      <dgm:prSet presAssocID="{B268DBEA-8523-4A8D-ABC9-BE66B1A18C47}" presName="textNode" presStyleLbl="node1" presStyleIdx="0" presStyleCnt="5">
        <dgm:presLayoutVars>
          <dgm:bulletEnabled val="1"/>
        </dgm:presLayoutVars>
      </dgm:prSet>
      <dgm:spPr/>
    </dgm:pt>
    <dgm:pt modelId="{29D287A9-6450-457A-BAD3-F2FE5BD9B214}" type="pres">
      <dgm:prSet presAssocID="{22DC9933-7062-4CB4-B6E0-E143EB07C073}" presName="sibTrans" presStyleCnt="0"/>
      <dgm:spPr/>
    </dgm:pt>
    <dgm:pt modelId="{A89796FC-492D-4587-B1D2-DD50B1423CF0}" type="pres">
      <dgm:prSet presAssocID="{94E70968-3CB3-43AD-8D9B-93101FFF1EE0}" presName="textNode" presStyleLbl="node1" presStyleIdx="1" presStyleCnt="5">
        <dgm:presLayoutVars>
          <dgm:bulletEnabled val="1"/>
        </dgm:presLayoutVars>
      </dgm:prSet>
      <dgm:spPr/>
    </dgm:pt>
    <dgm:pt modelId="{EB572DBA-F4FD-4BA0-A987-71F33ACBBC68}" type="pres">
      <dgm:prSet presAssocID="{AE4463B6-BA6E-447E-91AF-508BD3CD38BF}" presName="sibTrans" presStyleCnt="0"/>
      <dgm:spPr/>
    </dgm:pt>
    <dgm:pt modelId="{E940B1DE-2509-4211-B5AF-09F12BA63016}" type="pres">
      <dgm:prSet presAssocID="{68C34620-7A29-42B5-96C2-5A6B40A38CC3}" presName="textNode" presStyleLbl="node1" presStyleIdx="2" presStyleCnt="5">
        <dgm:presLayoutVars>
          <dgm:bulletEnabled val="1"/>
        </dgm:presLayoutVars>
      </dgm:prSet>
      <dgm:spPr/>
    </dgm:pt>
    <dgm:pt modelId="{75B3816B-3D04-43F5-B37F-E54D3F56929D}" type="pres">
      <dgm:prSet presAssocID="{6504F91D-5B2D-4505-90F7-B41996A50584}" presName="sibTrans" presStyleCnt="0"/>
      <dgm:spPr/>
    </dgm:pt>
    <dgm:pt modelId="{3F3623F9-3BB2-4188-A50B-D65D5395460D}" type="pres">
      <dgm:prSet presAssocID="{423FD578-C337-4A22-8D75-22AF740B6F29}" presName="textNode" presStyleLbl="node1" presStyleIdx="3" presStyleCnt="5">
        <dgm:presLayoutVars>
          <dgm:bulletEnabled val="1"/>
        </dgm:presLayoutVars>
      </dgm:prSet>
      <dgm:spPr/>
    </dgm:pt>
    <dgm:pt modelId="{BF05C870-69F8-4EDB-AC38-DA0555972F23}" type="pres">
      <dgm:prSet presAssocID="{1C699EEA-571B-49AD-8926-6CAE9EA4AAAF}" presName="sibTrans" presStyleCnt="0"/>
      <dgm:spPr/>
    </dgm:pt>
    <dgm:pt modelId="{AD7B05FE-5727-4CD3-A418-F9B087CFAC70}" type="pres">
      <dgm:prSet presAssocID="{0FD1CF5C-E7AA-4C6C-A9D2-29037164BA6A}" presName="textNode" presStyleLbl="node1" presStyleIdx="4" presStyleCnt="5">
        <dgm:presLayoutVars>
          <dgm:bulletEnabled val="1"/>
        </dgm:presLayoutVars>
      </dgm:prSet>
      <dgm:spPr/>
    </dgm:pt>
  </dgm:ptLst>
  <dgm:cxnLst>
    <dgm:cxn modelId="{6420505F-7027-4308-B1CA-AF029E14F0C0}" type="presOf" srcId="{0FD1CF5C-E7AA-4C6C-A9D2-29037164BA6A}" destId="{AD7B05FE-5727-4CD3-A418-F9B087CFAC70}" srcOrd="0" destOrd="0" presId="urn:microsoft.com/office/officeart/2005/8/layout/hProcess9"/>
    <dgm:cxn modelId="{D211471D-C345-4375-9220-5539149996DE}" srcId="{90E8C028-0806-4D3E-B344-252DD2072D52}" destId="{B268DBEA-8523-4A8D-ABC9-BE66B1A18C47}" srcOrd="0" destOrd="0" parTransId="{CC169F89-419F-4BBD-835C-A58E5CE7E85F}" sibTransId="{22DC9933-7062-4CB4-B6E0-E143EB07C073}"/>
    <dgm:cxn modelId="{210BD87E-31A9-45E2-8EE9-45AA407CB281}" srcId="{90E8C028-0806-4D3E-B344-252DD2072D52}" destId="{0FD1CF5C-E7AA-4C6C-A9D2-29037164BA6A}" srcOrd="4" destOrd="0" parTransId="{20BD2E1A-FCEE-4503-9C1A-0D0045F4E24A}" sibTransId="{18C58F28-30F2-4020-858A-3072EB133478}"/>
    <dgm:cxn modelId="{9C3E0783-F566-45AA-B36F-8C5BDDC6EF37}" srcId="{90E8C028-0806-4D3E-B344-252DD2072D52}" destId="{94E70968-3CB3-43AD-8D9B-93101FFF1EE0}" srcOrd="1" destOrd="0" parTransId="{6B11A8D4-CB43-4459-A5AC-A943965FD862}" sibTransId="{AE4463B6-BA6E-447E-91AF-508BD3CD38BF}"/>
    <dgm:cxn modelId="{999C3200-C525-42F0-A3DC-C2B3365ED2AB}" type="presOf" srcId="{B268DBEA-8523-4A8D-ABC9-BE66B1A18C47}" destId="{51DA1052-2355-41E5-8032-199D3694C00D}" srcOrd="0" destOrd="0" presId="urn:microsoft.com/office/officeart/2005/8/layout/hProcess9"/>
    <dgm:cxn modelId="{0AFF058C-C54B-41E7-9F47-9D63693D248A}" type="presOf" srcId="{68C34620-7A29-42B5-96C2-5A6B40A38CC3}" destId="{E940B1DE-2509-4211-B5AF-09F12BA63016}" srcOrd="0" destOrd="0" presId="urn:microsoft.com/office/officeart/2005/8/layout/hProcess9"/>
    <dgm:cxn modelId="{E8620471-BE1C-4838-B287-D306C624EBEB}" type="presOf" srcId="{423FD578-C337-4A22-8D75-22AF740B6F29}" destId="{3F3623F9-3BB2-4188-A50B-D65D5395460D}" srcOrd="0" destOrd="0" presId="urn:microsoft.com/office/officeart/2005/8/layout/hProcess9"/>
    <dgm:cxn modelId="{1A6908C1-295F-4990-BD69-72B5F2960FE3}" type="presOf" srcId="{90E8C028-0806-4D3E-B344-252DD2072D52}" destId="{79D41123-F383-4CC9-A8DF-0E5031003E9A}" srcOrd="0" destOrd="0" presId="urn:microsoft.com/office/officeart/2005/8/layout/hProcess9"/>
    <dgm:cxn modelId="{A3FD776E-3463-4D2C-9EDD-EE61CEED80AE}" srcId="{90E8C028-0806-4D3E-B344-252DD2072D52}" destId="{423FD578-C337-4A22-8D75-22AF740B6F29}" srcOrd="3" destOrd="0" parTransId="{D5B6118C-E13A-4A7D-9DC4-AC149D2BF624}" sibTransId="{1C699EEA-571B-49AD-8926-6CAE9EA4AAAF}"/>
    <dgm:cxn modelId="{D0D100B7-5FB8-4E3E-81A1-D026D25610D6}" srcId="{90E8C028-0806-4D3E-B344-252DD2072D52}" destId="{68C34620-7A29-42B5-96C2-5A6B40A38CC3}" srcOrd="2" destOrd="0" parTransId="{08CE7BC7-0ADE-44B7-A60F-36E22AA92F1D}" sibTransId="{6504F91D-5B2D-4505-90F7-B41996A50584}"/>
    <dgm:cxn modelId="{B2627FF9-432C-4C41-99DB-25EA5D65A189}" type="presOf" srcId="{94E70968-3CB3-43AD-8D9B-93101FFF1EE0}" destId="{A89796FC-492D-4587-B1D2-DD50B1423CF0}" srcOrd="0" destOrd="0" presId="urn:microsoft.com/office/officeart/2005/8/layout/hProcess9"/>
    <dgm:cxn modelId="{5BB39636-94D3-4E53-A931-83789328E877}" type="presParOf" srcId="{79D41123-F383-4CC9-A8DF-0E5031003E9A}" destId="{C4A4E719-A234-486D-A106-D0E2670351D3}" srcOrd="0" destOrd="0" presId="urn:microsoft.com/office/officeart/2005/8/layout/hProcess9"/>
    <dgm:cxn modelId="{48867A74-F22A-4EF6-A642-C878B1CD44AC}" type="presParOf" srcId="{79D41123-F383-4CC9-A8DF-0E5031003E9A}" destId="{B9AE1474-2CDC-45D7-9F8D-05F25069950B}" srcOrd="1" destOrd="0" presId="urn:microsoft.com/office/officeart/2005/8/layout/hProcess9"/>
    <dgm:cxn modelId="{D4D2EE5F-C65E-4DBF-A8D0-E5175BC9C039}" type="presParOf" srcId="{B9AE1474-2CDC-45D7-9F8D-05F25069950B}" destId="{51DA1052-2355-41E5-8032-199D3694C00D}" srcOrd="0" destOrd="0" presId="urn:microsoft.com/office/officeart/2005/8/layout/hProcess9"/>
    <dgm:cxn modelId="{FDCCFE0B-4E34-4F75-AD6B-76A6787EF15E}" type="presParOf" srcId="{B9AE1474-2CDC-45D7-9F8D-05F25069950B}" destId="{29D287A9-6450-457A-BAD3-F2FE5BD9B214}" srcOrd="1" destOrd="0" presId="urn:microsoft.com/office/officeart/2005/8/layout/hProcess9"/>
    <dgm:cxn modelId="{27583263-0ECA-4A67-875B-7D6D4DB181F6}" type="presParOf" srcId="{B9AE1474-2CDC-45D7-9F8D-05F25069950B}" destId="{A89796FC-492D-4587-B1D2-DD50B1423CF0}" srcOrd="2" destOrd="0" presId="urn:microsoft.com/office/officeart/2005/8/layout/hProcess9"/>
    <dgm:cxn modelId="{E3160D08-F341-4B54-A10F-D8191801542A}" type="presParOf" srcId="{B9AE1474-2CDC-45D7-9F8D-05F25069950B}" destId="{EB572DBA-F4FD-4BA0-A987-71F33ACBBC68}" srcOrd="3" destOrd="0" presId="urn:microsoft.com/office/officeart/2005/8/layout/hProcess9"/>
    <dgm:cxn modelId="{FEAF3342-1180-400C-B4A6-E18220EAE4A7}" type="presParOf" srcId="{B9AE1474-2CDC-45D7-9F8D-05F25069950B}" destId="{E940B1DE-2509-4211-B5AF-09F12BA63016}" srcOrd="4" destOrd="0" presId="urn:microsoft.com/office/officeart/2005/8/layout/hProcess9"/>
    <dgm:cxn modelId="{F9D12462-43AF-4A27-B6E4-1BFBB80A4FE2}" type="presParOf" srcId="{B9AE1474-2CDC-45D7-9F8D-05F25069950B}" destId="{75B3816B-3D04-43F5-B37F-E54D3F56929D}" srcOrd="5" destOrd="0" presId="urn:microsoft.com/office/officeart/2005/8/layout/hProcess9"/>
    <dgm:cxn modelId="{E33902BB-4936-4E07-8257-060E2EA7539C}" type="presParOf" srcId="{B9AE1474-2CDC-45D7-9F8D-05F25069950B}" destId="{3F3623F9-3BB2-4188-A50B-D65D5395460D}" srcOrd="6" destOrd="0" presId="urn:microsoft.com/office/officeart/2005/8/layout/hProcess9"/>
    <dgm:cxn modelId="{0F2CD663-842F-4BAA-BEA2-0B800A8142D4}" type="presParOf" srcId="{B9AE1474-2CDC-45D7-9F8D-05F25069950B}" destId="{BF05C870-69F8-4EDB-AC38-DA0555972F23}" srcOrd="7" destOrd="0" presId="urn:microsoft.com/office/officeart/2005/8/layout/hProcess9"/>
    <dgm:cxn modelId="{E8A77D5D-BCD6-4203-A420-2788A17E6F52}" type="presParOf" srcId="{B9AE1474-2CDC-45D7-9F8D-05F25069950B}" destId="{AD7B05FE-5727-4CD3-A418-F9B087CFAC70}" srcOrd="8" destOrd="0" presId="urn:microsoft.com/office/officeart/2005/8/layout/hProcess9"/>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BAC37AD-2179-4876-917C-C219BBAA1DE1}" type="doc">
      <dgm:prSet loTypeId="urn:microsoft.com/office/officeart/2005/8/layout/process1" loCatId="process" qsTypeId="urn:microsoft.com/office/officeart/2005/8/quickstyle/simple1" qsCatId="simple" csTypeId="urn:microsoft.com/office/officeart/2005/8/colors/accent1_2" csCatId="accent1"/>
      <dgm:spPr/>
      <dgm:t>
        <a:bodyPr/>
        <a:lstStyle/>
        <a:p>
          <a:endParaRPr lang="zh-CN" altLang="en-US"/>
        </a:p>
      </dgm:t>
    </dgm:pt>
    <dgm:pt modelId="{5328BAC6-19F4-4107-8E0D-31D195DB3EE6}">
      <dgm:prSet/>
      <dgm:spPr/>
      <dgm:t>
        <a:bodyPr/>
        <a:lstStyle/>
        <a:p>
          <a:pPr rtl="0"/>
          <a:r>
            <a:rPr lang="zh-CN" smtClean="0"/>
            <a:t>（</a:t>
          </a:r>
          <a:r>
            <a:rPr lang="en-US" smtClean="0"/>
            <a:t>1</a:t>
          </a:r>
          <a:r>
            <a:rPr lang="zh-CN" smtClean="0"/>
            <a:t>）策略明确简单，不会引发其他博弈者的误解；</a:t>
          </a:r>
          <a:endParaRPr lang="zh-CN"/>
        </a:p>
      </dgm:t>
    </dgm:pt>
    <dgm:pt modelId="{CFB96215-71AA-40C0-9766-303AFDEAF1D1}" cxnId="{B9A71273-C0C1-4E61-837C-11C2752C7606}" type="parTrans">
      <dgm:prSet/>
      <dgm:spPr/>
      <dgm:t>
        <a:bodyPr/>
        <a:lstStyle/>
        <a:p>
          <a:endParaRPr lang="zh-CN" altLang="en-US"/>
        </a:p>
      </dgm:t>
    </dgm:pt>
    <dgm:pt modelId="{43D637EF-202B-405B-99FD-0B547955CDB8}" cxnId="{B9A71273-C0C1-4E61-837C-11C2752C7606}" type="sibTrans">
      <dgm:prSet/>
      <dgm:spPr/>
      <dgm:t>
        <a:bodyPr/>
        <a:lstStyle/>
        <a:p>
          <a:endParaRPr lang="zh-CN" altLang="en-US"/>
        </a:p>
      </dgm:t>
    </dgm:pt>
    <dgm:pt modelId="{D02F9502-305B-4937-90E3-4AA8C7CC65A2}">
      <dgm:prSet/>
      <dgm:spPr/>
      <dgm:t>
        <a:bodyPr/>
        <a:lstStyle/>
        <a:p>
          <a:pPr rtl="0"/>
          <a:r>
            <a:rPr lang="zh-CN" smtClean="0"/>
            <a:t>（</a:t>
          </a:r>
          <a:r>
            <a:rPr lang="en-US" smtClean="0"/>
            <a:t>2</a:t>
          </a:r>
          <a:r>
            <a:rPr lang="zh-CN" smtClean="0"/>
            <a:t>）谋求合作，信守协议，决不背信食言，首先表现出合作的善意；</a:t>
          </a:r>
          <a:endParaRPr lang="zh-CN"/>
        </a:p>
      </dgm:t>
    </dgm:pt>
    <dgm:pt modelId="{BA86554F-9FAD-4C63-93E9-250DEA793337}" cxnId="{6C7B7A23-FE02-4825-99FD-ABD89F48631F}" type="parTrans">
      <dgm:prSet/>
      <dgm:spPr/>
      <dgm:t>
        <a:bodyPr/>
        <a:lstStyle/>
        <a:p>
          <a:endParaRPr lang="zh-CN" altLang="en-US"/>
        </a:p>
      </dgm:t>
    </dgm:pt>
    <dgm:pt modelId="{F191326B-BD9A-43A6-8F54-20878EC0B4E3}" cxnId="{6C7B7A23-FE02-4825-99FD-ABD89F48631F}" type="sibTrans">
      <dgm:prSet/>
      <dgm:spPr/>
      <dgm:t>
        <a:bodyPr/>
        <a:lstStyle/>
        <a:p>
          <a:endParaRPr lang="zh-CN" altLang="en-US"/>
        </a:p>
      </dgm:t>
    </dgm:pt>
    <dgm:pt modelId="{7677626C-5405-4C29-8DE2-52BFD494EF53}">
      <dgm:prSet/>
      <dgm:spPr/>
      <dgm:t>
        <a:bodyPr/>
        <a:lstStyle/>
        <a:p>
          <a:pPr rtl="0"/>
          <a:r>
            <a:rPr lang="zh-CN" smtClean="0"/>
            <a:t>（</a:t>
          </a:r>
          <a:r>
            <a:rPr lang="en-US" smtClean="0"/>
            <a:t>3</a:t>
          </a:r>
          <a:r>
            <a:rPr lang="zh-CN" smtClean="0"/>
            <a:t>）一旦对方背信弃义，不遵守协议，则立即针锋相对地加以惩罚；</a:t>
          </a:r>
          <a:endParaRPr lang="zh-CN"/>
        </a:p>
      </dgm:t>
    </dgm:pt>
    <dgm:pt modelId="{579B08F3-D795-44AE-90C4-D435FCD526FD}" cxnId="{4EECCBD2-4177-4E56-8BEB-C05A7C25F42C}" type="parTrans">
      <dgm:prSet/>
      <dgm:spPr/>
      <dgm:t>
        <a:bodyPr/>
        <a:lstStyle/>
        <a:p>
          <a:endParaRPr lang="zh-CN" altLang="en-US"/>
        </a:p>
      </dgm:t>
    </dgm:pt>
    <dgm:pt modelId="{11EBA077-AFC3-4ACE-9849-7BA4A62F0AD4}" cxnId="{4EECCBD2-4177-4E56-8BEB-C05A7C25F42C}" type="sibTrans">
      <dgm:prSet/>
      <dgm:spPr/>
      <dgm:t>
        <a:bodyPr/>
        <a:lstStyle/>
        <a:p>
          <a:endParaRPr lang="zh-CN" altLang="en-US"/>
        </a:p>
      </dgm:t>
    </dgm:pt>
    <dgm:pt modelId="{9B1E7EB3-57E4-40DD-879D-742C9E6CD2F8}">
      <dgm:prSet/>
      <dgm:spPr/>
      <dgm:t>
        <a:bodyPr/>
        <a:lstStyle/>
        <a:p>
          <a:pPr rtl="0"/>
          <a:r>
            <a:rPr lang="zh-CN" smtClean="0"/>
            <a:t>（</a:t>
          </a:r>
          <a:r>
            <a:rPr lang="en-US" smtClean="0"/>
            <a:t>4</a:t>
          </a:r>
          <a:r>
            <a:rPr lang="zh-CN" smtClean="0"/>
            <a:t>）针锋相对是宽容的，如果对方重新采取合作的态度，仍然允许对方恢复合作。</a:t>
          </a:r>
          <a:endParaRPr lang="zh-CN"/>
        </a:p>
      </dgm:t>
    </dgm:pt>
    <dgm:pt modelId="{ABC3BB38-CCC2-47B5-B0F1-4F425F9F1F19}" cxnId="{3E40DB55-6D93-4642-9E5C-67080900DF6B}" type="parTrans">
      <dgm:prSet/>
      <dgm:spPr/>
      <dgm:t>
        <a:bodyPr/>
        <a:lstStyle/>
        <a:p>
          <a:endParaRPr lang="zh-CN" altLang="en-US"/>
        </a:p>
      </dgm:t>
    </dgm:pt>
    <dgm:pt modelId="{6FA5E195-E4D2-4401-B903-2C27486E9B04}" cxnId="{3E40DB55-6D93-4642-9E5C-67080900DF6B}" type="sibTrans">
      <dgm:prSet/>
      <dgm:spPr/>
      <dgm:t>
        <a:bodyPr/>
        <a:lstStyle/>
        <a:p>
          <a:endParaRPr lang="zh-CN" altLang="en-US"/>
        </a:p>
      </dgm:t>
    </dgm:pt>
    <dgm:pt modelId="{F349F48F-4424-4CEF-A3C6-0218558105C6}" type="pres">
      <dgm:prSet presAssocID="{0BAC37AD-2179-4876-917C-C219BBAA1DE1}" presName="Name0" presStyleCnt="0">
        <dgm:presLayoutVars>
          <dgm:dir/>
          <dgm:resizeHandles val="exact"/>
        </dgm:presLayoutVars>
      </dgm:prSet>
      <dgm:spPr/>
    </dgm:pt>
    <dgm:pt modelId="{04CA9A44-C2BE-4BB5-8306-60804E68864A}" type="pres">
      <dgm:prSet presAssocID="{5328BAC6-19F4-4107-8E0D-31D195DB3EE6}" presName="node" presStyleLbl="node1" presStyleIdx="0" presStyleCnt="4">
        <dgm:presLayoutVars>
          <dgm:bulletEnabled val="1"/>
        </dgm:presLayoutVars>
      </dgm:prSet>
      <dgm:spPr/>
    </dgm:pt>
    <dgm:pt modelId="{A98BB119-5C7A-430E-B573-F215B1837023}" type="pres">
      <dgm:prSet presAssocID="{43D637EF-202B-405B-99FD-0B547955CDB8}" presName="sibTrans" presStyleLbl="sibTrans2D1" presStyleIdx="0" presStyleCnt="3"/>
      <dgm:spPr/>
    </dgm:pt>
    <dgm:pt modelId="{EE7DF71C-F872-4186-903F-80B0CE64197B}" type="pres">
      <dgm:prSet presAssocID="{43D637EF-202B-405B-99FD-0B547955CDB8}" presName="connectorText" presStyleLbl="sibTrans2D1" presStyleIdx="0" presStyleCnt="3"/>
      <dgm:spPr/>
    </dgm:pt>
    <dgm:pt modelId="{E8412D6A-FAC2-45D2-B3AC-A90BAB607646}" type="pres">
      <dgm:prSet presAssocID="{D02F9502-305B-4937-90E3-4AA8C7CC65A2}" presName="node" presStyleLbl="node1" presStyleIdx="1" presStyleCnt="4">
        <dgm:presLayoutVars>
          <dgm:bulletEnabled val="1"/>
        </dgm:presLayoutVars>
      </dgm:prSet>
      <dgm:spPr/>
    </dgm:pt>
    <dgm:pt modelId="{CB351A13-5C56-4C85-9BE1-E492E7183869}" type="pres">
      <dgm:prSet presAssocID="{F191326B-BD9A-43A6-8F54-20878EC0B4E3}" presName="sibTrans" presStyleLbl="sibTrans2D1" presStyleIdx="1" presStyleCnt="3"/>
      <dgm:spPr/>
    </dgm:pt>
    <dgm:pt modelId="{3D09D7FA-75B9-4EB2-8F2A-E748001E08E9}" type="pres">
      <dgm:prSet presAssocID="{F191326B-BD9A-43A6-8F54-20878EC0B4E3}" presName="connectorText" presStyleLbl="sibTrans2D1" presStyleIdx="1" presStyleCnt="3"/>
      <dgm:spPr/>
    </dgm:pt>
    <dgm:pt modelId="{A69815F0-435B-46B6-BFA5-2DE4E4368FC0}" type="pres">
      <dgm:prSet presAssocID="{7677626C-5405-4C29-8DE2-52BFD494EF53}" presName="node" presStyleLbl="node1" presStyleIdx="2" presStyleCnt="4">
        <dgm:presLayoutVars>
          <dgm:bulletEnabled val="1"/>
        </dgm:presLayoutVars>
      </dgm:prSet>
      <dgm:spPr/>
    </dgm:pt>
    <dgm:pt modelId="{38AF15BB-9802-4179-85BF-E1E8B268A5C3}" type="pres">
      <dgm:prSet presAssocID="{11EBA077-AFC3-4ACE-9849-7BA4A62F0AD4}" presName="sibTrans" presStyleLbl="sibTrans2D1" presStyleIdx="2" presStyleCnt="3"/>
      <dgm:spPr/>
    </dgm:pt>
    <dgm:pt modelId="{9627C219-2590-43CF-8C7A-71A84B5F5C4D}" type="pres">
      <dgm:prSet presAssocID="{11EBA077-AFC3-4ACE-9849-7BA4A62F0AD4}" presName="connectorText" presStyleLbl="sibTrans2D1" presStyleIdx="2" presStyleCnt="3"/>
      <dgm:spPr/>
    </dgm:pt>
    <dgm:pt modelId="{E7632134-4439-4AFE-9F24-8C942E8B3AFD}" type="pres">
      <dgm:prSet presAssocID="{9B1E7EB3-57E4-40DD-879D-742C9E6CD2F8}" presName="node" presStyleLbl="node1" presStyleIdx="3" presStyleCnt="4">
        <dgm:presLayoutVars>
          <dgm:bulletEnabled val="1"/>
        </dgm:presLayoutVars>
      </dgm:prSet>
      <dgm:spPr/>
    </dgm:pt>
  </dgm:ptLst>
  <dgm:cxnLst>
    <dgm:cxn modelId="{4C486D70-423D-4D2A-97D6-D7DC7016FE95}" type="presOf" srcId="{D02F9502-305B-4937-90E3-4AA8C7CC65A2}" destId="{E8412D6A-FAC2-45D2-B3AC-A90BAB607646}" srcOrd="0" destOrd="0" presId="urn:microsoft.com/office/officeart/2005/8/layout/process1"/>
    <dgm:cxn modelId="{2D5C3DCC-EB26-49AA-8E48-B7EE36D4E746}" type="presOf" srcId="{11EBA077-AFC3-4ACE-9849-7BA4A62F0AD4}" destId="{9627C219-2590-43CF-8C7A-71A84B5F5C4D}" srcOrd="1" destOrd="0" presId="urn:microsoft.com/office/officeart/2005/8/layout/process1"/>
    <dgm:cxn modelId="{7C906A1F-A60D-4544-A680-61ABC47CEFA7}" type="presOf" srcId="{7677626C-5405-4C29-8DE2-52BFD494EF53}" destId="{A69815F0-435B-46B6-BFA5-2DE4E4368FC0}" srcOrd="0" destOrd="0" presId="urn:microsoft.com/office/officeart/2005/8/layout/process1"/>
    <dgm:cxn modelId="{212B5912-701D-4C06-8CCE-5AB0379093CB}" type="presOf" srcId="{11EBA077-AFC3-4ACE-9849-7BA4A62F0AD4}" destId="{38AF15BB-9802-4179-85BF-E1E8B268A5C3}" srcOrd="0" destOrd="0" presId="urn:microsoft.com/office/officeart/2005/8/layout/process1"/>
    <dgm:cxn modelId="{3E40DB55-6D93-4642-9E5C-67080900DF6B}" srcId="{0BAC37AD-2179-4876-917C-C219BBAA1DE1}" destId="{9B1E7EB3-57E4-40DD-879D-742C9E6CD2F8}" srcOrd="3" destOrd="0" parTransId="{ABC3BB38-CCC2-47B5-B0F1-4F425F9F1F19}" sibTransId="{6FA5E195-E4D2-4401-B903-2C27486E9B04}"/>
    <dgm:cxn modelId="{54E0376E-3770-4BCD-A061-1A9D6D6B7D01}" type="presOf" srcId="{F191326B-BD9A-43A6-8F54-20878EC0B4E3}" destId="{CB351A13-5C56-4C85-9BE1-E492E7183869}" srcOrd="0" destOrd="0" presId="urn:microsoft.com/office/officeart/2005/8/layout/process1"/>
    <dgm:cxn modelId="{E9ED7730-4811-4FF2-AE2B-0840AE090DB3}" type="presOf" srcId="{F191326B-BD9A-43A6-8F54-20878EC0B4E3}" destId="{3D09D7FA-75B9-4EB2-8F2A-E748001E08E9}" srcOrd="1" destOrd="0" presId="urn:microsoft.com/office/officeart/2005/8/layout/process1"/>
    <dgm:cxn modelId="{1EB4F6A0-7BA5-4051-AF20-428E04B7D672}" type="presOf" srcId="{0BAC37AD-2179-4876-917C-C219BBAA1DE1}" destId="{F349F48F-4424-4CEF-A3C6-0218558105C6}" srcOrd="0" destOrd="0" presId="urn:microsoft.com/office/officeart/2005/8/layout/process1"/>
    <dgm:cxn modelId="{6C7B7A23-FE02-4825-99FD-ABD89F48631F}" srcId="{0BAC37AD-2179-4876-917C-C219BBAA1DE1}" destId="{D02F9502-305B-4937-90E3-4AA8C7CC65A2}" srcOrd="1" destOrd="0" parTransId="{BA86554F-9FAD-4C63-93E9-250DEA793337}" sibTransId="{F191326B-BD9A-43A6-8F54-20878EC0B4E3}"/>
    <dgm:cxn modelId="{D77F1B06-6169-4059-A3CA-30D01C45B143}" type="presOf" srcId="{9B1E7EB3-57E4-40DD-879D-742C9E6CD2F8}" destId="{E7632134-4439-4AFE-9F24-8C942E8B3AFD}" srcOrd="0" destOrd="0" presId="urn:microsoft.com/office/officeart/2005/8/layout/process1"/>
    <dgm:cxn modelId="{B08984D2-AEED-4F7C-8B9F-6005EFBAAD09}" type="presOf" srcId="{5328BAC6-19F4-4107-8E0D-31D195DB3EE6}" destId="{04CA9A44-C2BE-4BB5-8306-60804E68864A}" srcOrd="0" destOrd="0" presId="urn:microsoft.com/office/officeart/2005/8/layout/process1"/>
    <dgm:cxn modelId="{144AB659-5518-46B6-BFA7-24A84DD2929F}" type="presOf" srcId="{43D637EF-202B-405B-99FD-0B547955CDB8}" destId="{EE7DF71C-F872-4186-903F-80B0CE64197B}" srcOrd="1" destOrd="0" presId="urn:microsoft.com/office/officeart/2005/8/layout/process1"/>
    <dgm:cxn modelId="{4EECCBD2-4177-4E56-8BEB-C05A7C25F42C}" srcId="{0BAC37AD-2179-4876-917C-C219BBAA1DE1}" destId="{7677626C-5405-4C29-8DE2-52BFD494EF53}" srcOrd="2" destOrd="0" parTransId="{579B08F3-D795-44AE-90C4-D435FCD526FD}" sibTransId="{11EBA077-AFC3-4ACE-9849-7BA4A62F0AD4}"/>
    <dgm:cxn modelId="{8048C6E3-AE96-46B9-BFE0-ED7655646CBE}" type="presOf" srcId="{43D637EF-202B-405B-99FD-0B547955CDB8}" destId="{A98BB119-5C7A-430E-B573-F215B1837023}" srcOrd="0" destOrd="0" presId="urn:microsoft.com/office/officeart/2005/8/layout/process1"/>
    <dgm:cxn modelId="{B9A71273-C0C1-4E61-837C-11C2752C7606}" srcId="{0BAC37AD-2179-4876-917C-C219BBAA1DE1}" destId="{5328BAC6-19F4-4107-8E0D-31D195DB3EE6}" srcOrd="0" destOrd="0" parTransId="{CFB96215-71AA-40C0-9766-303AFDEAF1D1}" sibTransId="{43D637EF-202B-405B-99FD-0B547955CDB8}"/>
    <dgm:cxn modelId="{B05B6836-D245-4437-823D-BBFE6E3623D7}" type="presParOf" srcId="{F349F48F-4424-4CEF-A3C6-0218558105C6}" destId="{04CA9A44-C2BE-4BB5-8306-60804E68864A}" srcOrd="0" destOrd="0" presId="urn:microsoft.com/office/officeart/2005/8/layout/process1"/>
    <dgm:cxn modelId="{9550C6CA-F689-435F-B795-21686CBE630F}" type="presParOf" srcId="{F349F48F-4424-4CEF-A3C6-0218558105C6}" destId="{A98BB119-5C7A-430E-B573-F215B1837023}" srcOrd="1" destOrd="0" presId="urn:microsoft.com/office/officeart/2005/8/layout/process1"/>
    <dgm:cxn modelId="{ED85C20E-7120-4257-A0DB-F7C2E8555330}" type="presParOf" srcId="{A98BB119-5C7A-430E-B573-F215B1837023}" destId="{EE7DF71C-F872-4186-903F-80B0CE64197B}" srcOrd="0" destOrd="0" presId="urn:microsoft.com/office/officeart/2005/8/layout/process1"/>
    <dgm:cxn modelId="{8C64EF8F-16BF-4FBB-8649-AA6671F917EC}" type="presParOf" srcId="{F349F48F-4424-4CEF-A3C6-0218558105C6}" destId="{E8412D6A-FAC2-45D2-B3AC-A90BAB607646}" srcOrd="2" destOrd="0" presId="urn:microsoft.com/office/officeart/2005/8/layout/process1"/>
    <dgm:cxn modelId="{789A8E70-7934-4E09-A8FD-DD0215B21CA5}" type="presParOf" srcId="{F349F48F-4424-4CEF-A3C6-0218558105C6}" destId="{CB351A13-5C56-4C85-9BE1-E492E7183869}" srcOrd="3" destOrd="0" presId="urn:microsoft.com/office/officeart/2005/8/layout/process1"/>
    <dgm:cxn modelId="{5FF15260-9560-4B30-A2F0-6D3471842F85}" type="presParOf" srcId="{CB351A13-5C56-4C85-9BE1-E492E7183869}" destId="{3D09D7FA-75B9-4EB2-8F2A-E748001E08E9}" srcOrd="0" destOrd="0" presId="urn:microsoft.com/office/officeart/2005/8/layout/process1"/>
    <dgm:cxn modelId="{3FDB5BED-C60A-4540-AA10-9E4650CB0981}" type="presParOf" srcId="{F349F48F-4424-4CEF-A3C6-0218558105C6}" destId="{A69815F0-435B-46B6-BFA5-2DE4E4368FC0}" srcOrd="4" destOrd="0" presId="urn:microsoft.com/office/officeart/2005/8/layout/process1"/>
    <dgm:cxn modelId="{EDA10AF1-2093-420D-83FF-14CE5871E7C9}" type="presParOf" srcId="{F349F48F-4424-4CEF-A3C6-0218558105C6}" destId="{38AF15BB-9802-4179-85BF-E1E8B268A5C3}" srcOrd="5" destOrd="0" presId="urn:microsoft.com/office/officeart/2005/8/layout/process1"/>
    <dgm:cxn modelId="{F8B42F94-6887-4B90-984B-7AEAA35A313C}" type="presParOf" srcId="{38AF15BB-9802-4179-85BF-E1E8B268A5C3}" destId="{9627C219-2590-43CF-8C7A-71A84B5F5C4D}" srcOrd="0" destOrd="0" presId="urn:microsoft.com/office/officeart/2005/8/layout/process1"/>
    <dgm:cxn modelId="{C04BCE8F-0DFA-42DB-8BD9-CF8AEAC73A9A}" type="presParOf" srcId="{F349F48F-4424-4CEF-A3C6-0218558105C6}" destId="{E7632134-4439-4AFE-9F24-8C942E8B3AFD}" srcOrd="6" destOrd="0" presId="urn:microsoft.com/office/officeart/2005/8/layout/process1"/>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6096000" cy="2521131"/>
        <a:chOff x="0" y="0"/>
        <a:chExt cx="6096000" cy="2521131"/>
      </a:xfrm>
    </dsp:grpSpPr>
    <dsp:sp modelId="{C4A4E719-A234-486D-A106-D0E2670351D3}">
      <dsp:nvSpPr>
        <dsp:cNvPr id="3" name="右箭头 2"/>
        <dsp:cNvSpPr/>
      </dsp:nvSpPr>
      <dsp:spPr bwMode="white">
        <a:xfrm>
          <a:off x="457200" y="0"/>
          <a:ext cx="5181600" cy="2521131"/>
        </a:xfrm>
        <a:prstGeom prst="rightArrow">
          <a:avLst/>
        </a:prstGeom>
      </dsp:spPr>
      <dsp:style>
        <a:lnRef idx="0">
          <a:schemeClr val="accent1"/>
        </a:lnRef>
        <a:fillRef idx="1">
          <a:schemeClr val="accent1">
            <a:tint val="40000"/>
          </a:schemeClr>
        </a:fillRef>
        <a:effectRef idx="0">
          <a:scrgbClr r="0" g="0" b="0"/>
        </a:effectRef>
        <a:fontRef idx="minor"/>
      </dsp:style>
      <dsp:txXfrm>
        <a:off x="457200" y="0"/>
        <a:ext cx="5181600" cy="2521131"/>
      </dsp:txXfrm>
    </dsp:sp>
    <dsp:sp modelId="{51DA1052-2355-41E5-8032-199D3694C00D}">
      <dsp:nvSpPr>
        <dsp:cNvPr id="4" name="圆角矩形 3"/>
        <dsp:cNvSpPr/>
      </dsp:nvSpPr>
      <dsp:spPr bwMode="white">
        <a:xfrm>
          <a:off x="0" y="756339"/>
          <a:ext cx="1075765" cy="1008452"/>
        </a:xfrm>
        <a:prstGeom prst="roundRect">
          <a:avLst/>
        </a:prstGeom>
      </dsp:spPr>
      <dsp:style>
        <a:lnRef idx="2">
          <a:schemeClr val="lt1"/>
        </a:lnRef>
        <a:fillRef idx="1">
          <a:schemeClr val="accent1"/>
        </a:fillRef>
        <a:effectRef idx="0">
          <a:scrgbClr r="0" g="0" b="0"/>
        </a:effectRef>
        <a:fontRef idx="minor">
          <a:schemeClr val="lt1"/>
        </a:fontRef>
      </dsp:style>
      <dsp:txBody>
        <a:bodyPr lIns="64769" tIns="64769" rIns="64769" bIns="64769" anchor="ctr"/>
        <a:lstStyle>
          <a:lvl1pPr algn="ctr">
            <a:defRPr sz="1700"/>
          </a:lvl1pPr>
          <a:lvl2pPr marL="114300" indent="-114300" algn="ctr">
            <a:defRPr sz="1300"/>
          </a:lvl2pPr>
          <a:lvl3pPr marL="228600" indent="-114300" algn="ctr">
            <a:defRPr sz="1300"/>
          </a:lvl3pPr>
          <a:lvl4pPr marL="342900" indent="-114300" algn="ctr">
            <a:defRPr sz="1300"/>
          </a:lvl4pPr>
          <a:lvl5pPr marL="457200" indent="-114300" algn="ctr">
            <a:defRPr sz="1300"/>
          </a:lvl5pPr>
          <a:lvl6pPr marL="571500" indent="-114300" algn="ctr">
            <a:defRPr sz="1300"/>
          </a:lvl6pPr>
          <a:lvl7pPr marL="685800" indent="-114300" algn="ctr">
            <a:defRPr sz="1300"/>
          </a:lvl7pPr>
          <a:lvl8pPr marL="800100" indent="-114300" algn="ctr">
            <a:defRPr sz="1300"/>
          </a:lvl8pPr>
          <a:lvl9pPr marL="914400" indent="-114300" algn="ctr">
            <a:defRPr sz="1300"/>
          </a:lvl9pPr>
        </a:lstStyle>
        <a:p>
          <a:pPr lvl="0" rtl="0">
            <a:lnSpc>
              <a:spcPct val="100000"/>
            </a:lnSpc>
            <a:spcBef>
              <a:spcPct val="0"/>
            </a:spcBef>
            <a:spcAft>
              <a:spcPct val="35000"/>
            </a:spcAft>
          </a:pPr>
          <a:r>
            <a:rPr lang="en-US" smtClean="0"/>
            <a:t>1.</a:t>
          </a:r>
          <a:r>
            <a:rPr lang="zh-CN" smtClean="0"/>
            <a:t>博弈参与者</a:t>
          </a:r>
          <a:endParaRPr lang="zh-CN"/>
        </a:p>
      </dsp:txBody>
      <dsp:txXfrm>
        <a:off x="0" y="756339"/>
        <a:ext cx="1075765" cy="1008452"/>
      </dsp:txXfrm>
    </dsp:sp>
    <dsp:sp modelId="{A89796FC-492D-4587-B1D2-DD50B1423CF0}">
      <dsp:nvSpPr>
        <dsp:cNvPr id="5" name="圆角矩形 4"/>
        <dsp:cNvSpPr/>
      </dsp:nvSpPr>
      <dsp:spPr bwMode="white">
        <a:xfrm>
          <a:off x="1255059" y="756339"/>
          <a:ext cx="1075765" cy="1008452"/>
        </a:xfrm>
        <a:prstGeom prst="roundRect">
          <a:avLst/>
        </a:prstGeom>
      </dsp:spPr>
      <dsp:style>
        <a:lnRef idx="2">
          <a:schemeClr val="lt1"/>
        </a:lnRef>
        <a:fillRef idx="1">
          <a:schemeClr val="accent1"/>
        </a:fillRef>
        <a:effectRef idx="0">
          <a:scrgbClr r="0" g="0" b="0"/>
        </a:effectRef>
        <a:fontRef idx="minor">
          <a:schemeClr val="lt1"/>
        </a:fontRef>
      </dsp:style>
      <dsp:txBody>
        <a:bodyPr lIns="64769" tIns="64769" rIns="64769" bIns="64769" anchor="ctr"/>
        <a:lstStyle>
          <a:lvl1pPr algn="ctr">
            <a:defRPr sz="1700"/>
          </a:lvl1pPr>
          <a:lvl2pPr marL="114300" indent="-114300" algn="ctr">
            <a:defRPr sz="1300"/>
          </a:lvl2pPr>
          <a:lvl3pPr marL="228600" indent="-114300" algn="ctr">
            <a:defRPr sz="1300"/>
          </a:lvl3pPr>
          <a:lvl4pPr marL="342900" indent="-114300" algn="ctr">
            <a:defRPr sz="1300"/>
          </a:lvl4pPr>
          <a:lvl5pPr marL="457200" indent="-114300" algn="ctr">
            <a:defRPr sz="1300"/>
          </a:lvl5pPr>
          <a:lvl6pPr marL="571500" indent="-114300" algn="ctr">
            <a:defRPr sz="1300"/>
          </a:lvl6pPr>
          <a:lvl7pPr marL="685800" indent="-114300" algn="ctr">
            <a:defRPr sz="1300"/>
          </a:lvl7pPr>
          <a:lvl8pPr marL="800100" indent="-114300" algn="ctr">
            <a:defRPr sz="1300"/>
          </a:lvl8pPr>
          <a:lvl9pPr marL="914400" indent="-114300" algn="ctr">
            <a:defRPr sz="1300"/>
          </a:lvl9pPr>
        </a:lstStyle>
        <a:p>
          <a:pPr lvl="0" rtl="0">
            <a:lnSpc>
              <a:spcPct val="100000"/>
            </a:lnSpc>
            <a:spcBef>
              <a:spcPct val="0"/>
            </a:spcBef>
            <a:spcAft>
              <a:spcPct val="35000"/>
            </a:spcAft>
          </a:pPr>
          <a:r>
            <a:rPr lang="en-US" smtClean="0"/>
            <a:t>2.</a:t>
          </a:r>
          <a:r>
            <a:rPr lang="zh-CN" smtClean="0"/>
            <a:t>博弈策略</a:t>
          </a:r>
          <a:endParaRPr lang="zh-CN"/>
        </a:p>
      </dsp:txBody>
      <dsp:txXfrm>
        <a:off x="1255059" y="756339"/>
        <a:ext cx="1075765" cy="1008452"/>
      </dsp:txXfrm>
    </dsp:sp>
    <dsp:sp modelId="{E940B1DE-2509-4211-B5AF-09F12BA63016}">
      <dsp:nvSpPr>
        <dsp:cNvPr id="6" name="圆角矩形 5"/>
        <dsp:cNvSpPr/>
      </dsp:nvSpPr>
      <dsp:spPr bwMode="white">
        <a:xfrm>
          <a:off x="2510118" y="756339"/>
          <a:ext cx="1075765" cy="1008452"/>
        </a:xfrm>
        <a:prstGeom prst="roundRect">
          <a:avLst/>
        </a:prstGeom>
      </dsp:spPr>
      <dsp:style>
        <a:lnRef idx="2">
          <a:schemeClr val="lt1"/>
        </a:lnRef>
        <a:fillRef idx="1">
          <a:schemeClr val="accent1"/>
        </a:fillRef>
        <a:effectRef idx="0">
          <a:scrgbClr r="0" g="0" b="0"/>
        </a:effectRef>
        <a:fontRef idx="minor">
          <a:schemeClr val="lt1"/>
        </a:fontRef>
      </dsp:style>
      <dsp:txBody>
        <a:bodyPr lIns="64769" tIns="64769" rIns="64769" bIns="64769" anchor="ctr"/>
        <a:lstStyle>
          <a:lvl1pPr algn="ctr">
            <a:defRPr sz="1700"/>
          </a:lvl1pPr>
          <a:lvl2pPr marL="114300" indent="-114300" algn="ctr">
            <a:defRPr sz="1300"/>
          </a:lvl2pPr>
          <a:lvl3pPr marL="228600" indent="-114300" algn="ctr">
            <a:defRPr sz="1300"/>
          </a:lvl3pPr>
          <a:lvl4pPr marL="342900" indent="-114300" algn="ctr">
            <a:defRPr sz="1300"/>
          </a:lvl4pPr>
          <a:lvl5pPr marL="457200" indent="-114300" algn="ctr">
            <a:defRPr sz="1300"/>
          </a:lvl5pPr>
          <a:lvl6pPr marL="571500" indent="-114300" algn="ctr">
            <a:defRPr sz="1300"/>
          </a:lvl6pPr>
          <a:lvl7pPr marL="685800" indent="-114300" algn="ctr">
            <a:defRPr sz="1300"/>
          </a:lvl7pPr>
          <a:lvl8pPr marL="800100" indent="-114300" algn="ctr">
            <a:defRPr sz="1300"/>
          </a:lvl8pPr>
          <a:lvl9pPr marL="914400" indent="-114300" algn="ctr">
            <a:defRPr sz="1300"/>
          </a:lvl9pPr>
        </a:lstStyle>
        <a:p>
          <a:pPr lvl="0" rtl="0">
            <a:lnSpc>
              <a:spcPct val="100000"/>
            </a:lnSpc>
            <a:spcBef>
              <a:spcPct val="0"/>
            </a:spcBef>
            <a:spcAft>
              <a:spcPct val="35000"/>
            </a:spcAft>
          </a:pPr>
          <a:r>
            <a:rPr lang="en-US" smtClean="0"/>
            <a:t>3.</a:t>
          </a:r>
          <a:r>
            <a:rPr lang="zh-CN" smtClean="0"/>
            <a:t>博弈收益</a:t>
          </a:r>
          <a:endParaRPr lang="zh-CN"/>
        </a:p>
      </dsp:txBody>
      <dsp:txXfrm>
        <a:off x="2510118" y="756339"/>
        <a:ext cx="1075765" cy="1008452"/>
      </dsp:txXfrm>
    </dsp:sp>
    <dsp:sp modelId="{3F3623F9-3BB2-4188-A50B-D65D5395460D}">
      <dsp:nvSpPr>
        <dsp:cNvPr id="7" name="圆角矩形 6"/>
        <dsp:cNvSpPr/>
      </dsp:nvSpPr>
      <dsp:spPr bwMode="white">
        <a:xfrm>
          <a:off x="3765176" y="756339"/>
          <a:ext cx="1075765" cy="1008452"/>
        </a:xfrm>
        <a:prstGeom prst="roundRect">
          <a:avLst/>
        </a:prstGeom>
      </dsp:spPr>
      <dsp:style>
        <a:lnRef idx="2">
          <a:schemeClr val="lt1"/>
        </a:lnRef>
        <a:fillRef idx="1">
          <a:schemeClr val="accent1"/>
        </a:fillRef>
        <a:effectRef idx="0">
          <a:scrgbClr r="0" g="0" b="0"/>
        </a:effectRef>
        <a:fontRef idx="minor">
          <a:schemeClr val="lt1"/>
        </a:fontRef>
      </dsp:style>
      <dsp:txBody>
        <a:bodyPr lIns="64769" tIns="64769" rIns="64769" bIns="64769" anchor="ctr"/>
        <a:lstStyle>
          <a:lvl1pPr algn="ctr">
            <a:defRPr sz="1700"/>
          </a:lvl1pPr>
          <a:lvl2pPr marL="114300" indent="-114300" algn="ctr">
            <a:defRPr sz="1300"/>
          </a:lvl2pPr>
          <a:lvl3pPr marL="228600" indent="-114300" algn="ctr">
            <a:defRPr sz="1300"/>
          </a:lvl3pPr>
          <a:lvl4pPr marL="342900" indent="-114300" algn="ctr">
            <a:defRPr sz="1300"/>
          </a:lvl4pPr>
          <a:lvl5pPr marL="457200" indent="-114300" algn="ctr">
            <a:defRPr sz="1300"/>
          </a:lvl5pPr>
          <a:lvl6pPr marL="571500" indent="-114300" algn="ctr">
            <a:defRPr sz="1300"/>
          </a:lvl6pPr>
          <a:lvl7pPr marL="685800" indent="-114300" algn="ctr">
            <a:defRPr sz="1300"/>
          </a:lvl7pPr>
          <a:lvl8pPr marL="800100" indent="-114300" algn="ctr">
            <a:defRPr sz="1300"/>
          </a:lvl8pPr>
          <a:lvl9pPr marL="914400" indent="-114300" algn="ctr">
            <a:defRPr sz="1300"/>
          </a:lvl9pPr>
        </a:lstStyle>
        <a:p>
          <a:pPr lvl="0" rtl="0">
            <a:lnSpc>
              <a:spcPct val="100000"/>
            </a:lnSpc>
            <a:spcBef>
              <a:spcPct val="0"/>
            </a:spcBef>
            <a:spcAft>
              <a:spcPct val="35000"/>
            </a:spcAft>
          </a:pPr>
          <a:r>
            <a:rPr lang="en-US" smtClean="0"/>
            <a:t>4.</a:t>
          </a:r>
          <a:r>
            <a:rPr lang="zh-CN" smtClean="0"/>
            <a:t>收益矩阵</a:t>
          </a:r>
          <a:endParaRPr lang="zh-CN"/>
        </a:p>
      </dsp:txBody>
      <dsp:txXfrm>
        <a:off x="3765176" y="756339"/>
        <a:ext cx="1075765" cy="1008452"/>
      </dsp:txXfrm>
    </dsp:sp>
    <dsp:sp modelId="{AD7B05FE-5727-4CD3-A418-F9B087CFAC70}">
      <dsp:nvSpPr>
        <dsp:cNvPr id="8" name="圆角矩形 7"/>
        <dsp:cNvSpPr/>
      </dsp:nvSpPr>
      <dsp:spPr bwMode="white">
        <a:xfrm>
          <a:off x="5020235" y="756339"/>
          <a:ext cx="1075765" cy="1008452"/>
        </a:xfrm>
        <a:prstGeom prst="roundRect">
          <a:avLst/>
        </a:prstGeom>
      </dsp:spPr>
      <dsp:style>
        <a:lnRef idx="2">
          <a:schemeClr val="lt1"/>
        </a:lnRef>
        <a:fillRef idx="1">
          <a:schemeClr val="accent1"/>
        </a:fillRef>
        <a:effectRef idx="0">
          <a:scrgbClr r="0" g="0" b="0"/>
        </a:effectRef>
        <a:fontRef idx="minor">
          <a:schemeClr val="lt1"/>
        </a:fontRef>
      </dsp:style>
      <dsp:txBody>
        <a:bodyPr lIns="64769" tIns="64769" rIns="64769" bIns="64769" anchor="ctr"/>
        <a:lstStyle>
          <a:lvl1pPr algn="ctr">
            <a:defRPr sz="1700"/>
          </a:lvl1pPr>
          <a:lvl2pPr marL="114300" indent="-114300" algn="ctr">
            <a:defRPr sz="1300"/>
          </a:lvl2pPr>
          <a:lvl3pPr marL="228600" indent="-114300" algn="ctr">
            <a:defRPr sz="1300"/>
          </a:lvl3pPr>
          <a:lvl4pPr marL="342900" indent="-114300" algn="ctr">
            <a:defRPr sz="1300"/>
          </a:lvl4pPr>
          <a:lvl5pPr marL="457200" indent="-114300" algn="ctr">
            <a:defRPr sz="1300"/>
          </a:lvl5pPr>
          <a:lvl6pPr marL="571500" indent="-114300" algn="ctr">
            <a:defRPr sz="1300"/>
          </a:lvl6pPr>
          <a:lvl7pPr marL="685800" indent="-114300" algn="ctr">
            <a:defRPr sz="1300"/>
          </a:lvl7pPr>
          <a:lvl8pPr marL="800100" indent="-114300" algn="ctr">
            <a:defRPr sz="1300"/>
          </a:lvl8pPr>
          <a:lvl9pPr marL="914400" indent="-114300" algn="ctr">
            <a:defRPr sz="1300"/>
          </a:lvl9pPr>
        </a:lstStyle>
        <a:p>
          <a:pPr lvl="0" rtl="0">
            <a:lnSpc>
              <a:spcPct val="100000"/>
            </a:lnSpc>
            <a:spcBef>
              <a:spcPct val="0"/>
            </a:spcBef>
            <a:spcAft>
              <a:spcPct val="35000"/>
            </a:spcAft>
          </a:pPr>
          <a:r>
            <a:rPr lang="en-US" smtClean="0"/>
            <a:t>5.</a:t>
          </a:r>
          <a:r>
            <a:rPr lang="zh-CN" smtClean="0"/>
            <a:t>博弈决策方式</a:t>
          </a:r>
          <a:endParaRPr lang="zh-CN"/>
        </a:p>
      </dsp:txBody>
      <dsp:txXfrm>
        <a:off x="5020235" y="756339"/>
        <a:ext cx="1075765" cy="10084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CA9A44-C2BE-4BB5-8306-60804E68864A}">
      <dsp:nvSpPr>
        <dsp:cNvPr id="0" name=""/>
        <dsp:cNvSpPr/>
      </dsp:nvSpPr>
      <dsp:spPr>
        <a:xfrm>
          <a:off x="2678" y="240249"/>
          <a:ext cx="1171277" cy="170113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zh-CN" sz="1300" kern="1200" smtClean="0"/>
            <a:t>（</a:t>
          </a:r>
          <a:r>
            <a:rPr lang="en-US" sz="1300" kern="1200" smtClean="0"/>
            <a:t>1</a:t>
          </a:r>
          <a:r>
            <a:rPr lang="zh-CN" sz="1300" kern="1200" smtClean="0"/>
            <a:t>）策略明确简单，不会引发其他博弈者的误解；</a:t>
          </a:r>
          <a:endParaRPr lang="zh-CN" sz="1300" kern="1200"/>
        </a:p>
      </dsp:txBody>
      <dsp:txXfrm>
        <a:off x="36984" y="274555"/>
        <a:ext cx="1102665" cy="1632521"/>
      </dsp:txXfrm>
    </dsp:sp>
    <dsp:sp modelId="{A98BB119-5C7A-430E-B573-F215B1837023}">
      <dsp:nvSpPr>
        <dsp:cNvPr id="0" name=""/>
        <dsp:cNvSpPr/>
      </dsp:nvSpPr>
      <dsp:spPr>
        <a:xfrm>
          <a:off x="1291083" y="945577"/>
          <a:ext cx="248310" cy="29047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zh-CN" altLang="en-US" sz="1000" kern="1200"/>
        </a:p>
      </dsp:txBody>
      <dsp:txXfrm>
        <a:off x="1291083" y="1003672"/>
        <a:ext cx="173817" cy="174286"/>
      </dsp:txXfrm>
    </dsp:sp>
    <dsp:sp modelId="{E8412D6A-FAC2-45D2-B3AC-A90BAB607646}">
      <dsp:nvSpPr>
        <dsp:cNvPr id="0" name=""/>
        <dsp:cNvSpPr/>
      </dsp:nvSpPr>
      <dsp:spPr>
        <a:xfrm>
          <a:off x="1642467" y="240249"/>
          <a:ext cx="1171277" cy="170113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zh-CN" sz="1300" kern="1200" smtClean="0"/>
            <a:t>（</a:t>
          </a:r>
          <a:r>
            <a:rPr lang="en-US" sz="1300" kern="1200" smtClean="0"/>
            <a:t>2</a:t>
          </a:r>
          <a:r>
            <a:rPr lang="zh-CN" sz="1300" kern="1200" smtClean="0"/>
            <a:t>）谋求合作，信守协议，决不背信食言，首先表现出合作的善意；</a:t>
          </a:r>
          <a:endParaRPr lang="zh-CN" sz="1300" kern="1200"/>
        </a:p>
      </dsp:txBody>
      <dsp:txXfrm>
        <a:off x="1676773" y="274555"/>
        <a:ext cx="1102665" cy="1632521"/>
      </dsp:txXfrm>
    </dsp:sp>
    <dsp:sp modelId="{CB351A13-5C56-4C85-9BE1-E492E7183869}">
      <dsp:nvSpPr>
        <dsp:cNvPr id="0" name=""/>
        <dsp:cNvSpPr/>
      </dsp:nvSpPr>
      <dsp:spPr>
        <a:xfrm>
          <a:off x="2930872" y="945577"/>
          <a:ext cx="248310" cy="29047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zh-CN" altLang="en-US" sz="1000" kern="1200"/>
        </a:p>
      </dsp:txBody>
      <dsp:txXfrm>
        <a:off x="2930872" y="1003672"/>
        <a:ext cx="173817" cy="174286"/>
      </dsp:txXfrm>
    </dsp:sp>
    <dsp:sp modelId="{A69815F0-435B-46B6-BFA5-2DE4E4368FC0}">
      <dsp:nvSpPr>
        <dsp:cNvPr id="0" name=""/>
        <dsp:cNvSpPr/>
      </dsp:nvSpPr>
      <dsp:spPr>
        <a:xfrm>
          <a:off x="3282255" y="240249"/>
          <a:ext cx="1171277" cy="170113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zh-CN" sz="1300" kern="1200" smtClean="0"/>
            <a:t>（</a:t>
          </a:r>
          <a:r>
            <a:rPr lang="en-US" sz="1300" kern="1200" smtClean="0"/>
            <a:t>3</a:t>
          </a:r>
          <a:r>
            <a:rPr lang="zh-CN" sz="1300" kern="1200" smtClean="0"/>
            <a:t>）一旦对方背信弃义，不遵守协议，则立即针锋相对地加以惩罚；</a:t>
          </a:r>
          <a:endParaRPr lang="zh-CN" sz="1300" kern="1200"/>
        </a:p>
      </dsp:txBody>
      <dsp:txXfrm>
        <a:off x="3316561" y="274555"/>
        <a:ext cx="1102665" cy="1632521"/>
      </dsp:txXfrm>
    </dsp:sp>
    <dsp:sp modelId="{38AF15BB-9802-4179-85BF-E1E8B268A5C3}">
      <dsp:nvSpPr>
        <dsp:cNvPr id="0" name=""/>
        <dsp:cNvSpPr/>
      </dsp:nvSpPr>
      <dsp:spPr>
        <a:xfrm>
          <a:off x="4570660" y="945577"/>
          <a:ext cx="248310" cy="29047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zh-CN" altLang="en-US" sz="1000" kern="1200"/>
        </a:p>
      </dsp:txBody>
      <dsp:txXfrm>
        <a:off x="4570660" y="1003672"/>
        <a:ext cx="173817" cy="174286"/>
      </dsp:txXfrm>
    </dsp:sp>
    <dsp:sp modelId="{E7632134-4439-4AFE-9F24-8C942E8B3AFD}">
      <dsp:nvSpPr>
        <dsp:cNvPr id="0" name=""/>
        <dsp:cNvSpPr/>
      </dsp:nvSpPr>
      <dsp:spPr>
        <a:xfrm>
          <a:off x="4922043" y="240249"/>
          <a:ext cx="1171277" cy="170113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zh-CN" sz="1300" kern="1200" smtClean="0"/>
            <a:t>（</a:t>
          </a:r>
          <a:r>
            <a:rPr lang="en-US" sz="1300" kern="1200" smtClean="0"/>
            <a:t>4</a:t>
          </a:r>
          <a:r>
            <a:rPr lang="zh-CN" sz="1300" kern="1200" smtClean="0"/>
            <a:t>）针锋相对是宽容的，如果对方重新采取合作的态度，仍然允许对方恢复合作。</a:t>
          </a:r>
          <a:endParaRPr lang="zh-CN" sz="1300" kern="1200"/>
        </a:p>
      </dsp:txBody>
      <dsp:txXfrm>
        <a:off x="4956349" y="274555"/>
        <a:ext cx="1102665" cy="1632521"/>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vertAlign" val="mid"/>
      <dgm:param type="horzAlign" val="ctr"/>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封面页与结束页">
    <p:spTree>
      <p:nvGrpSpPr>
        <p:cNvPr id="1" name=""/>
        <p:cNvGrpSpPr/>
        <p:nvPr/>
      </p:nvGrpSpPr>
      <p:grpSpPr>
        <a:xfrm>
          <a:off x="0" y="0"/>
          <a:ext cx="0" cy="0"/>
          <a:chOff x="0" y="0"/>
          <a:chExt cx="0" cy="0"/>
        </a:xfrm>
      </p:grpSpPr>
      <p:pic>
        <p:nvPicPr>
          <p:cNvPr id="6" name="图片 5" descr="/Users/huangkui/Downloads/48168746.png48168746"/>
          <p:cNvPicPr>
            <a:picLocks noChangeAspect="1"/>
          </p:cNvPicPr>
          <p:nvPr userDrawn="1"/>
        </p:nvPicPr>
        <p:blipFill>
          <a:blip r:embed="rId2"/>
          <a:srcRect t="232" b="39719"/>
          <a:stretch>
            <a:fillRect/>
          </a:stretch>
        </p:blipFill>
        <p:spPr>
          <a:xfrm>
            <a:off x="10143" y="0"/>
            <a:ext cx="12171714" cy="6831554"/>
          </a:xfrm>
          <a:custGeom>
            <a:avLst/>
            <a:gdLst>
              <a:gd name="connsiteX0" fmla="*/ 0 w 12171714"/>
              <a:gd name="connsiteY0" fmla="*/ 0 h 6831554"/>
              <a:gd name="connsiteX1" fmla="*/ 12171714 w 12171714"/>
              <a:gd name="connsiteY1" fmla="*/ 0 h 6831554"/>
              <a:gd name="connsiteX2" fmla="*/ 12171714 w 12171714"/>
              <a:gd name="connsiteY2" fmla="*/ 6831554 h 6831554"/>
              <a:gd name="connsiteX3" fmla="*/ 0 w 12171714"/>
              <a:gd name="connsiteY3" fmla="*/ 6831554 h 6831554"/>
            </a:gdLst>
            <a:ahLst/>
            <a:cxnLst>
              <a:cxn ang="0">
                <a:pos x="connsiteX0" y="connsiteY0"/>
              </a:cxn>
              <a:cxn ang="0">
                <a:pos x="connsiteX1" y="connsiteY1"/>
              </a:cxn>
              <a:cxn ang="0">
                <a:pos x="connsiteX2" y="connsiteY2"/>
              </a:cxn>
              <a:cxn ang="0">
                <a:pos x="connsiteX3" y="connsiteY3"/>
              </a:cxn>
            </a:cxnLst>
            <a:rect l="l" t="t" r="r" b="b"/>
            <a:pathLst>
              <a:path w="12171714" h="6831554">
                <a:moveTo>
                  <a:pt x="0" y="0"/>
                </a:moveTo>
                <a:lnTo>
                  <a:pt x="12171714" y="0"/>
                </a:lnTo>
                <a:lnTo>
                  <a:pt x="12171714" y="6831554"/>
                </a:lnTo>
                <a:lnTo>
                  <a:pt x="0" y="6831554"/>
                </a:lnTo>
                <a:close/>
              </a:path>
            </a:pathLst>
          </a:custGeom>
        </p:spPr>
      </p:pic>
      <p:sp>
        <p:nvSpPr>
          <p:cNvPr id="7" name="任意多边形: 形状 6"/>
          <p:cNvSpPr/>
          <p:nvPr userDrawn="1"/>
        </p:nvSpPr>
        <p:spPr>
          <a:xfrm>
            <a:off x="377362" y="4780221"/>
            <a:ext cx="11814639" cy="2077779"/>
          </a:xfrm>
          <a:custGeom>
            <a:avLst/>
            <a:gdLst>
              <a:gd name="connsiteX0" fmla="*/ 11814639 w 11814639"/>
              <a:gd name="connsiteY0" fmla="*/ 0 h 2077779"/>
              <a:gd name="connsiteX1" fmla="*/ 11814639 w 11814639"/>
              <a:gd name="connsiteY1" fmla="*/ 1587411 h 2077779"/>
              <a:gd name="connsiteX2" fmla="*/ 11789129 w 11814639"/>
              <a:gd name="connsiteY2" fmla="*/ 2077779 h 2077779"/>
              <a:gd name="connsiteX3" fmla="*/ 0 w 11814639"/>
              <a:gd name="connsiteY3" fmla="*/ 2077779 h 2077779"/>
              <a:gd name="connsiteX4" fmla="*/ 60307 w 11814639"/>
              <a:gd name="connsiteY4" fmla="*/ 2073001 h 2077779"/>
              <a:gd name="connsiteX5" fmla="*/ 11459872 w 11814639"/>
              <a:gd name="connsiteY5" fmla="*/ 122911 h 20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14639" h="2077779">
                <a:moveTo>
                  <a:pt x="11814639" y="0"/>
                </a:moveTo>
                <a:lnTo>
                  <a:pt x="11814639" y="1587411"/>
                </a:lnTo>
                <a:lnTo>
                  <a:pt x="11789129" y="2077779"/>
                </a:lnTo>
                <a:lnTo>
                  <a:pt x="0" y="2077779"/>
                </a:lnTo>
                <a:lnTo>
                  <a:pt x="60307" y="2073001"/>
                </a:lnTo>
                <a:cubicBezTo>
                  <a:pt x="2098167" y="1908070"/>
                  <a:pt x="7724159" y="1362077"/>
                  <a:pt x="11459872" y="122911"/>
                </a:cubicBezTo>
                <a:close/>
              </a:path>
            </a:pathLst>
          </a:custGeom>
          <a:gradFill>
            <a:gsLst>
              <a:gs pos="0">
                <a:schemeClr val="accent1">
                  <a:alpha val="60000"/>
                </a:schemeClr>
              </a:gs>
              <a:gs pos="51000">
                <a:schemeClr val="accent1">
                  <a:alpha val="40000"/>
                </a:schemeClr>
              </a:gs>
              <a:gs pos="100000">
                <a:schemeClr val="accent2">
                  <a:alpha val="40000"/>
                </a:schemeClr>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lt1"/>
              </a:solidFill>
            </a:endParaRPr>
          </a:p>
        </p:txBody>
      </p:sp>
      <p:sp>
        <p:nvSpPr>
          <p:cNvPr id="9" name="任意多边形: 形状 8"/>
          <p:cNvSpPr/>
          <p:nvPr userDrawn="1"/>
        </p:nvSpPr>
        <p:spPr>
          <a:xfrm>
            <a:off x="2866260" y="4865538"/>
            <a:ext cx="9299485" cy="2006748"/>
          </a:xfrm>
          <a:custGeom>
            <a:avLst/>
            <a:gdLst>
              <a:gd name="connsiteX0" fmla="*/ 0 w 2550526"/>
              <a:gd name="connsiteY0" fmla="*/ 795958 h 795957"/>
              <a:gd name="connsiteX1" fmla="*/ 2550526 w 2550526"/>
              <a:gd name="connsiteY1" fmla="*/ 0 h 795957"/>
              <a:gd name="connsiteX2" fmla="*/ 2550526 w 2550526"/>
              <a:gd name="connsiteY2" fmla="*/ 795958 h 795957"/>
              <a:gd name="connsiteX3" fmla="*/ 0 w 2550526"/>
              <a:gd name="connsiteY3" fmla="*/ 795958 h 795957"/>
            </a:gdLst>
            <a:ahLst/>
            <a:cxnLst>
              <a:cxn ang="0">
                <a:pos x="connsiteX0" y="connsiteY0"/>
              </a:cxn>
              <a:cxn ang="0">
                <a:pos x="connsiteX1" y="connsiteY1"/>
              </a:cxn>
              <a:cxn ang="0">
                <a:pos x="connsiteX2" y="connsiteY2"/>
              </a:cxn>
              <a:cxn ang="0">
                <a:pos x="connsiteX3" y="connsiteY3"/>
              </a:cxn>
            </a:cxnLst>
            <a:rect l="l" t="t" r="r" b="b"/>
            <a:pathLst>
              <a:path w="2550526" h="795957">
                <a:moveTo>
                  <a:pt x="0" y="795958"/>
                </a:moveTo>
                <a:cubicBezTo>
                  <a:pt x="0" y="795958"/>
                  <a:pt x="1550388" y="657531"/>
                  <a:pt x="2550526" y="0"/>
                </a:cubicBezTo>
                <a:lnTo>
                  <a:pt x="2550526" y="795958"/>
                </a:lnTo>
                <a:lnTo>
                  <a:pt x="0" y="795958"/>
                </a:lnTo>
                <a:close/>
              </a:path>
            </a:pathLst>
          </a:custGeom>
          <a:gradFill>
            <a:gsLst>
              <a:gs pos="23000">
                <a:schemeClr val="accent1"/>
              </a:gs>
              <a:gs pos="63000">
                <a:schemeClr val="accent1">
                  <a:lumMod val="69000"/>
                  <a:lumOff val="31000"/>
                </a:schemeClr>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lt1"/>
              </a:solidFill>
            </a:endParaRPr>
          </a:p>
        </p:txBody>
      </p:sp>
    </p:spTree>
  </p:cSld>
  <p:clrMapOvr>
    <a:masterClrMapping/>
  </p:clrMapOvr>
  <p:transition spd="slow">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目录与转场">
    <p:spTree>
      <p:nvGrpSpPr>
        <p:cNvPr id="1" name=""/>
        <p:cNvGrpSpPr/>
        <p:nvPr/>
      </p:nvGrpSpPr>
      <p:grpSpPr>
        <a:xfrm>
          <a:off x="0" y="0"/>
          <a:ext cx="0" cy="0"/>
          <a:chOff x="0" y="0"/>
          <a:chExt cx="0" cy="0"/>
        </a:xfrm>
      </p:grpSpPr>
      <p:pic>
        <p:nvPicPr>
          <p:cNvPr id="5" name="图片 4" descr="/Users/huangkui/Downloads/48168746.png48168746"/>
          <p:cNvPicPr>
            <a:picLocks noChangeAspect="1"/>
          </p:cNvPicPr>
          <p:nvPr userDrawn="1"/>
        </p:nvPicPr>
        <p:blipFill>
          <a:blip r:embed="rId2"/>
          <a:srcRect t="232" b="39719"/>
          <a:stretch>
            <a:fillRect/>
          </a:stretch>
        </p:blipFill>
        <p:spPr>
          <a:xfrm>
            <a:off x="10143" y="0"/>
            <a:ext cx="12171714" cy="6831554"/>
          </a:xfrm>
          <a:custGeom>
            <a:avLst/>
            <a:gdLst>
              <a:gd name="connsiteX0" fmla="*/ 0 w 12171714"/>
              <a:gd name="connsiteY0" fmla="*/ 0 h 6831554"/>
              <a:gd name="connsiteX1" fmla="*/ 12171714 w 12171714"/>
              <a:gd name="connsiteY1" fmla="*/ 0 h 6831554"/>
              <a:gd name="connsiteX2" fmla="*/ 12171714 w 12171714"/>
              <a:gd name="connsiteY2" fmla="*/ 6831554 h 6831554"/>
              <a:gd name="connsiteX3" fmla="*/ 0 w 12171714"/>
              <a:gd name="connsiteY3" fmla="*/ 6831554 h 6831554"/>
            </a:gdLst>
            <a:ahLst/>
            <a:cxnLst>
              <a:cxn ang="0">
                <a:pos x="connsiteX0" y="connsiteY0"/>
              </a:cxn>
              <a:cxn ang="0">
                <a:pos x="connsiteX1" y="connsiteY1"/>
              </a:cxn>
              <a:cxn ang="0">
                <a:pos x="connsiteX2" y="connsiteY2"/>
              </a:cxn>
              <a:cxn ang="0">
                <a:pos x="connsiteX3" y="connsiteY3"/>
              </a:cxn>
            </a:cxnLst>
            <a:rect l="l" t="t" r="r" b="b"/>
            <a:pathLst>
              <a:path w="12171714" h="6831554">
                <a:moveTo>
                  <a:pt x="0" y="0"/>
                </a:moveTo>
                <a:lnTo>
                  <a:pt x="12171714" y="0"/>
                </a:lnTo>
                <a:lnTo>
                  <a:pt x="12171714" y="6831554"/>
                </a:lnTo>
                <a:lnTo>
                  <a:pt x="0" y="6831554"/>
                </a:lnTo>
                <a:close/>
              </a:path>
            </a:pathLst>
          </a:custGeom>
        </p:spPr>
      </p:pic>
      <p:sp>
        <p:nvSpPr>
          <p:cNvPr id="7" name="任意多边形: 形状 6"/>
          <p:cNvSpPr/>
          <p:nvPr/>
        </p:nvSpPr>
        <p:spPr>
          <a:xfrm flipH="1">
            <a:off x="377362" y="4780221"/>
            <a:ext cx="11814639" cy="2077779"/>
          </a:xfrm>
          <a:custGeom>
            <a:avLst/>
            <a:gdLst>
              <a:gd name="connsiteX0" fmla="*/ 11814639 w 11814639"/>
              <a:gd name="connsiteY0" fmla="*/ 0 h 2077779"/>
              <a:gd name="connsiteX1" fmla="*/ 11814639 w 11814639"/>
              <a:gd name="connsiteY1" fmla="*/ 1587411 h 2077779"/>
              <a:gd name="connsiteX2" fmla="*/ 11789129 w 11814639"/>
              <a:gd name="connsiteY2" fmla="*/ 2077779 h 2077779"/>
              <a:gd name="connsiteX3" fmla="*/ 0 w 11814639"/>
              <a:gd name="connsiteY3" fmla="*/ 2077779 h 2077779"/>
              <a:gd name="connsiteX4" fmla="*/ 60307 w 11814639"/>
              <a:gd name="connsiteY4" fmla="*/ 2073001 h 2077779"/>
              <a:gd name="connsiteX5" fmla="*/ 11459872 w 11814639"/>
              <a:gd name="connsiteY5" fmla="*/ 122911 h 20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14639" h="2077779">
                <a:moveTo>
                  <a:pt x="11814639" y="0"/>
                </a:moveTo>
                <a:lnTo>
                  <a:pt x="11814639" y="1587411"/>
                </a:lnTo>
                <a:lnTo>
                  <a:pt x="11789129" y="2077779"/>
                </a:lnTo>
                <a:lnTo>
                  <a:pt x="0" y="2077779"/>
                </a:lnTo>
                <a:lnTo>
                  <a:pt x="60307" y="2073001"/>
                </a:lnTo>
                <a:cubicBezTo>
                  <a:pt x="2098167" y="1908070"/>
                  <a:pt x="7724159" y="1362077"/>
                  <a:pt x="11459872" y="122911"/>
                </a:cubicBezTo>
                <a:close/>
              </a:path>
            </a:pathLst>
          </a:custGeom>
          <a:gradFill>
            <a:gsLst>
              <a:gs pos="0">
                <a:schemeClr val="accent1">
                  <a:alpha val="60000"/>
                </a:schemeClr>
              </a:gs>
              <a:gs pos="51000">
                <a:schemeClr val="accent1">
                  <a:alpha val="40000"/>
                </a:schemeClr>
              </a:gs>
              <a:gs pos="100000">
                <a:schemeClr val="accent2">
                  <a:alpha val="40000"/>
                </a:schemeClr>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
        <p:nvSpPr>
          <p:cNvPr id="8" name="任意多边形: 形状 7"/>
          <p:cNvSpPr/>
          <p:nvPr/>
        </p:nvSpPr>
        <p:spPr>
          <a:xfrm flipH="1">
            <a:off x="403618" y="4865538"/>
            <a:ext cx="9299485" cy="2006748"/>
          </a:xfrm>
          <a:custGeom>
            <a:avLst/>
            <a:gdLst>
              <a:gd name="connsiteX0" fmla="*/ 0 w 2550526"/>
              <a:gd name="connsiteY0" fmla="*/ 795958 h 795957"/>
              <a:gd name="connsiteX1" fmla="*/ 2550526 w 2550526"/>
              <a:gd name="connsiteY1" fmla="*/ 0 h 795957"/>
              <a:gd name="connsiteX2" fmla="*/ 2550526 w 2550526"/>
              <a:gd name="connsiteY2" fmla="*/ 795958 h 795957"/>
              <a:gd name="connsiteX3" fmla="*/ 0 w 2550526"/>
              <a:gd name="connsiteY3" fmla="*/ 795958 h 795957"/>
            </a:gdLst>
            <a:ahLst/>
            <a:cxnLst>
              <a:cxn ang="0">
                <a:pos x="connsiteX0" y="connsiteY0"/>
              </a:cxn>
              <a:cxn ang="0">
                <a:pos x="connsiteX1" y="connsiteY1"/>
              </a:cxn>
              <a:cxn ang="0">
                <a:pos x="connsiteX2" y="connsiteY2"/>
              </a:cxn>
              <a:cxn ang="0">
                <a:pos x="connsiteX3" y="connsiteY3"/>
              </a:cxn>
            </a:cxnLst>
            <a:rect l="l" t="t" r="r" b="b"/>
            <a:pathLst>
              <a:path w="2550526" h="795957">
                <a:moveTo>
                  <a:pt x="0" y="795958"/>
                </a:moveTo>
                <a:cubicBezTo>
                  <a:pt x="0" y="795958"/>
                  <a:pt x="1550388" y="657531"/>
                  <a:pt x="2550526" y="0"/>
                </a:cubicBezTo>
                <a:lnTo>
                  <a:pt x="2550526" y="795958"/>
                </a:lnTo>
                <a:lnTo>
                  <a:pt x="0" y="795958"/>
                </a:lnTo>
                <a:close/>
              </a:path>
            </a:pathLst>
          </a:custGeom>
          <a:gradFill>
            <a:gsLst>
              <a:gs pos="23000">
                <a:schemeClr val="accent1"/>
              </a:gs>
              <a:gs pos="63000">
                <a:schemeClr val="accent1">
                  <a:lumMod val="69000"/>
                  <a:lumOff val="31000"/>
                </a:schemeClr>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Tree>
  </p:cSld>
  <p:clrMapOvr>
    <a:masterClrMapping/>
  </p:clrMapOvr>
  <p:transition spd="slow">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空白">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tretch>
            <a:fillRect/>
          </a:stretch>
        </p:blipFill>
        <p:spPr>
          <a:xfrm>
            <a:off x="11664" y="11896"/>
            <a:ext cx="12168671" cy="6834208"/>
          </a:xfrm>
          <a:prstGeom prst="rect">
            <a:avLst/>
          </a:prstGeom>
        </p:spPr>
      </p:pic>
      <p:sp>
        <p:nvSpPr>
          <p:cNvPr id="6" name="矩形 5"/>
          <p:cNvSpPr/>
          <p:nvPr userDrawn="1"/>
        </p:nvSpPr>
        <p:spPr>
          <a:xfrm>
            <a:off x="11664" y="342916"/>
            <a:ext cx="12192000" cy="873125"/>
          </a:xfrm>
          <a:prstGeom prst="rect">
            <a:avLst/>
          </a:prstGeom>
          <a:solidFill>
            <a:schemeClr val="bg1"/>
          </a:solidFill>
          <a:ln>
            <a:noFill/>
          </a:ln>
          <a:effectLst>
            <a:outerShdw blurRad="241300" dist="50800" dir="5400000" algn="ctr" rotWithShape="0">
              <a:srgbClr val="115CA7">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8" name="标题 7"/>
          <p:cNvSpPr>
            <a:spLocks noGrp="1"/>
          </p:cNvSpPr>
          <p:nvPr>
            <p:ph type="title"/>
          </p:nvPr>
        </p:nvSpPr>
        <p:spPr>
          <a:xfrm>
            <a:off x="1044575" y="486296"/>
            <a:ext cx="8875041" cy="535531"/>
          </a:xfrm>
        </p:spPr>
        <p:txBody>
          <a:bodyPr wrap="square" anchor="ctr">
            <a:spAutoFit/>
          </a:bodyPr>
          <a:lstStyle>
            <a:lvl1pPr>
              <a:defRPr lang="zh-CN" altLang="en-US"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微软雅黑 Light" panose="020B0502040204020203" pitchFamily="34" charset="-122"/>
                <a:ea typeface="微软雅黑 Light" panose="020B0502040204020203" pitchFamily="34" charset="-122"/>
                <a:cs typeface="+mn-cs"/>
              </a:defRPr>
            </a:lvl1pPr>
          </a:lstStyle>
          <a:p>
            <a:pPr marL="0" lvl="0"/>
            <a:r>
              <a:rPr lang="zh-CN" altLang="en-US" dirty="0"/>
              <a:t>单击此处编辑母版标题样式</a:t>
            </a:r>
            <a:endParaRPr lang="zh-CN" altLang="en-US" dirty="0"/>
          </a:p>
        </p:txBody>
      </p:sp>
      <p:sp>
        <p:nvSpPr>
          <p:cNvPr id="10" name="椭圆 9"/>
          <p:cNvSpPr/>
          <p:nvPr userDrawn="1"/>
        </p:nvSpPr>
        <p:spPr>
          <a:xfrm>
            <a:off x="546100" y="548757"/>
            <a:ext cx="245510" cy="245510"/>
          </a:xfrm>
          <a:prstGeom prst="ellipse">
            <a:avLst/>
          </a:prstGeom>
          <a:gradFill>
            <a:gsLst>
              <a:gs pos="23000">
                <a:schemeClr val="accent1"/>
              </a:gs>
              <a:gs pos="63000">
                <a:schemeClr val="accent1">
                  <a:lumMod val="69000"/>
                  <a:lumOff val="31000"/>
                </a:schemeClr>
              </a:gs>
              <a:gs pos="100000">
                <a:srgbClr val="FF0000"/>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
        <p:nvSpPr>
          <p:cNvPr id="11" name="椭圆 10"/>
          <p:cNvSpPr/>
          <p:nvPr userDrawn="1"/>
        </p:nvSpPr>
        <p:spPr>
          <a:xfrm>
            <a:off x="697861" y="820759"/>
            <a:ext cx="105414" cy="105414"/>
          </a:xfrm>
          <a:prstGeom prst="ellipse">
            <a:avLst/>
          </a:prstGeom>
          <a:gradFill>
            <a:gsLst>
              <a:gs pos="23000">
                <a:srgbClr val="FF0000"/>
              </a:gs>
              <a:gs pos="63000">
                <a:srgbClr val="C00000"/>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Tree>
  </p:cSld>
  <p:clrMapOvr>
    <a:masterClrMapping/>
  </p:clrMapOvr>
  <p:transition spd="slow">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transition spd="slow">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结尾页">
    <p:spTree>
      <p:nvGrpSpPr>
        <p:cNvPr id="1" name=""/>
        <p:cNvGrpSpPr/>
        <p:nvPr/>
      </p:nvGrpSpPr>
      <p:grpSpPr>
        <a:xfrm>
          <a:off x="0" y="0"/>
          <a:ext cx="0" cy="0"/>
          <a:chOff x="0" y="0"/>
          <a:chExt cx="0" cy="0"/>
        </a:xfrm>
      </p:grpSpPr>
      <p:grpSp>
        <p:nvGrpSpPr>
          <p:cNvPr id="4" name="组合 3"/>
          <p:cNvGrpSpPr/>
          <p:nvPr userDrawn="1"/>
        </p:nvGrpSpPr>
        <p:grpSpPr>
          <a:xfrm>
            <a:off x="2730502" y="1973179"/>
            <a:ext cx="6730998" cy="2160874"/>
            <a:chOff x="731839" y="731839"/>
            <a:chExt cx="10728323" cy="5394323"/>
          </a:xfrm>
        </p:grpSpPr>
        <p:sp>
          <p:nvSpPr>
            <p:cNvPr id="13" name="矩形 12"/>
            <p:cNvSpPr/>
            <p:nvPr userDrawn="1"/>
          </p:nvSpPr>
          <p:spPr>
            <a:xfrm>
              <a:off x="731839" y="731839"/>
              <a:ext cx="10728323" cy="5394323"/>
            </a:xfrm>
            <a:prstGeom prst="rect">
              <a:avLst/>
            </a:prstGeom>
            <a:solidFill>
              <a:schemeClr val="bg1"/>
            </a:solidFill>
            <a:ln>
              <a:solidFill>
                <a:schemeClr val="accent1"/>
              </a:solidFill>
            </a:ln>
            <a:effectLst>
              <a:outerShdw blurRad="3429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lvl="0" algn="ctr"/>
              <a:endParaRPr lang="zh-CN" altLang="en-US"/>
            </a:p>
          </p:txBody>
        </p:sp>
        <p:sp>
          <p:nvSpPr>
            <p:cNvPr id="14" name="矩形 13"/>
            <p:cNvSpPr/>
            <p:nvPr userDrawn="1"/>
          </p:nvSpPr>
          <p:spPr>
            <a:xfrm>
              <a:off x="892705" y="980130"/>
              <a:ext cx="10406591" cy="4897742"/>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p>
          </p:txBody>
        </p:sp>
      </p:grpSp>
      <p:grpSp>
        <p:nvGrpSpPr>
          <p:cNvPr id="7" name="组合 6"/>
          <p:cNvGrpSpPr/>
          <p:nvPr userDrawn="1"/>
        </p:nvGrpSpPr>
        <p:grpSpPr>
          <a:xfrm>
            <a:off x="3839501" y="2495699"/>
            <a:ext cx="4512998" cy="923330"/>
            <a:chOff x="2370667" y="2413000"/>
            <a:chExt cx="4512998" cy="923330"/>
          </a:xfrm>
        </p:grpSpPr>
        <p:sp>
          <p:nvSpPr>
            <p:cNvPr id="8" name="文本框 7"/>
            <p:cNvSpPr txBox="1"/>
            <p:nvPr/>
          </p:nvSpPr>
          <p:spPr>
            <a:xfrm>
              <a:off x="2370667" y="2413000"/>
              <a:ext cx="3121047" cy="923330"/>
            </a:xfrm>
            <a:prstGeom prst="rect">
              <a:avLst/>
            </a:prstGeom>
            <a:noFill/>
          </p:spPr>
          <p:txBody>
            <a:bodyPr wrap="none" lIns="0" tIns="0" rIns="0" bIns="0" rtlCol="0">
              <a:noAutofit/>
            </a:bodyPr>
            <a:lstStyle/>
            <a:p>
              <a:r>
                <a:rPr lang="en-US" altLang="zh-CN" sz="6000" dirty="0">
                  <a:solidFill>
                    <a:schemeClr val="accent1"/>
                  </a:solidFill>
                </a:rPr>
                <a:t>THANKS</a:t>
              </a:r>
              <a:endParaRPr lang="zh-CN" altLang="en-US" sz="6000" dirty="0">
                <a:solidFill>
                  <a:schemeClr val="accent1"/>
                </a:solidFill>
              </a:endParaRPr>
            </a:p>
          </p:txBody>
        </p:sp>
        <p:grpSp>
          <p:nvGrpSpPr>
            <p:cNvPr id="9" name="组合 8"/>
            <p:cNvGrpSpPr/>
            <p:nvPr/>
          </p:nvGrpSpPr>
          <p:grpSpPr>
            <a:xfrm>
              <a:off x="5753106" y="2597408"/>
              <a:ext cx="1039452" cy="582097"/>
              <a:chOff x="5770563" y="2584450"/>
              <a:chExt cx="1039452" cy="582097"/>
            </a:xfrm>
          </p:grpSpPr>
          <p:sp>
            <p:nvSpPr>
              <p:cNvPr id="11" name="文本框 10"/>
              <p:cNvSpPr txBox="1"/>
              <p:nvPr/>
            </p:nvSpPr>
            <p:spPr>
              <a:xfrm>
                <a:off x="5770563" y="2584450"/>
                <a:ext cx="1039452" cy="307777"/>
              </a:xfrm>
              <a:prstGeom prst="rect">
                <a:avLst/>
              </a:prstGeom>
              <a:noFill/>
            </p:spPr>
            <p:txBody>
              <a:bodyPr wrap="none" lIns="0" tIns="0" rIns="0" bIns="0" rtlCol="0">
                <a:noAutofit/>
              </a:bodyPr>
              <a:lstStyle/>
              <a:p>
                <a:r>
                  <a:rPr lang="en-US" altLang="zh-CN" sz="2000" dirty="0">
                    <a:solidFill>
                      <a:schemeClr val="accent1"/>
                    </a:solidFill>
                  </a:rPr>
                  <a:t>For Your </a:t>
                </a:r>
                <a:endParaRPr lang="zh-CN" altLang="en-US" sz="2000" dirty="0">
                  <a:solidFill>
                    <a:schemeClr val="accent1"/>
                  </a:solidFill>
                </a:endParaRPr>
              </a:p>
            </p:txBody>
          </p:sp>
          <p:sp>
            <p:nvSpPr>
              <p:cNvPr id="12" name="文本框 11"/>
              <p:cNvSpPr txBox="1"/>
              <p:nvPr/>
            </p:nvSpPr>
            <p:spPr>
              <a:xfrm>
                <a:off x="5770563" y="2858770"/>
                <a:ext cx="1011495" cy="307777"/>
              </a:xfrm>
              <a:prstGeom prst="rect">
                <a:avLst/>
              </a:prstGeom>
              <a:noFill/>
            </p:spPr>
            <p:txBody>
              <a:bodyPr wrap="none" lIns="0" tIns="0" rIns="0" bIns="0" rtlCol="0">
                <a:noAutofit/>
              </a:bodyPr>
              <a:lstStyle/>
              <a:p>
                <a:r>
                  <a:rPr lang="en-US" altLang="zh-CN" sz="2000" dirty="0">
                    <a:solidFill>
                      <a:schemeClr val="accent1"/>
                    </a:solidFill>
                  </a:rPr>
                  <a:t>Attention</a:t>
                </a:r>
                <a:endParaRPr lang="zh-CN" altLang="en-US" sz="2000" dirty="0">
                  <a:solidFill>
                    <a:schemeClr val="accent1"/>
                  </a:solidFill>
                </a:endParaRPr>
              </a:p>
            </p:txBody>
          </p:sp>
        </p:grpSp>
        <p:sp>
          <p:nvSpPr>
            <p:cNvPr id="10" name="矩形: 圆角 9"/>
            <p:cNvSpPr/>
            <p:nvPr/>
          </p:nvSpPr>
          <p:spPr>
            <a:xfrm>
              <a:off x="5626100" y="2557463"/>
              <a:ext cx="1257565" cy="661987"/>
            </a:xfrm>
            <a:prstGeom prst="roundRect">
              <a:avLst>
                <a:gd name="adj" fmla="val 15708"/>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solidFill>
                  <a:schemeClr val="accent1"/>
                </a:solidFill>
              </a:endParaRPr>
            </a:p>
          </p:txBody>
        </p:sp>
      </p:grpSp>
      <p:cxnSp>
        <p:nvCxnSpPr>
          <p:cNvPr id="15" name="直接连接符 14"/>
          <p:cNvCxnSpPr/>
          <p:nvPr userDrawn="1"/>
        </p:nvCxnSpPr>
        <p:spPr>
          <a:xfrm>
            <a:off x="731838" y="5748041"/>
            <a:ext cx="1072832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plit orient="vert"/>
  </p:transition>
</p:sldLayout>
</file>

<file path=ppt/slideMasters/_rels/slideMaster1.xml.rels><?xml version="1.0" encoding="UTF-8" standalone="yes"?>
<Relationships xmlns="http://schemas.openxmlformats.org/package/2006/relationships"><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spd="slow">
    <p:split orient="ver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2.xml"/><Relationship Id="rId4" Type="http://schemas.openxmlformats.org/officeDocument/2006/relationships/diagramColors" Target="../diagrams/colors2.xml"/><Relationship Id="rId3" Type="http://schemas.openxmlformats.org/officeDocument/2006/relationships/diagramQuickStyle" Target="../diagrams/quickStyle2.xml"/><Relationship Id="rId2" Type="http://schemas.openxmlformats.org/officeDocument/2006/relationships/diagramLayout" Target="../diagrams/layout2.xml"/><Relationship Id="rId1" Type="http://schemas.openxmlformats.org/officeDocument/2006/relationships/diagramData" Target="../diagrams/data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3.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椭圆 77"/>
          <p:cNvSpPr/>
          <p:nvPr/>
        </p:nvSpPr>
        <p:spPr>
          <a:xfrm>
            <a:off x="4827622" y="1157148"/>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4961745" y="2796957"/>
            <a:ext cx="5585394" cy="1015663"/>
          </a:xfrm>
          <a:prstGeom prst="rect">
            <a:avLst/>
          </a:prstGeom>
          <a:noFill/>
        </p:spPr>
        <p:txBody>
          <a:bodyPr wrap="square" rtlCol="0">
            <a:spAutoFit/>
          </a:bodyPr>
          <a:lstStyle/>
          <a:p>
            <a:r>
              <a:rPr lang="zh-CN" altLang="en-US" sz="6000" b="1" spc="100" dirty="0">
                <a:solidFill>
                  <a:srgbClr val="002060"/>
                </a:solidFill>
                <a:latin typeface="微软雅黑 Light" panose="020B0502040204020203" pitchFamily="34" charset="-122"/>
                <a:ea typeface="微软雅黑 Light" panose="020B0502040204020203" pitchFamily="34" charset="-122"/>
              </a:rPr>
              <a:t>博弈理论</a:t>
            </a:r>
            <a:endParaRPr lang="zh-CN" altLang="en-US" sz="6000" b="1" spc="100" dirty="0">
              <a:solidFill>
                <a:srgbClr val="002060"/>
              </a:solidFill>
              <a:latin typeface="微软雅黑 Light" panose="020B0502040204020203" pitchFamily="34" charset="-122"/>
              <a:ea typeface="微软雅黑 Light" panose="020B0502040204020203" pitchFamily="34" charset="-122"/>
            </a:endParaRPr>
          </a:p>
        </p:txBody>
      </p:sp>
      <p:sp>
        <p:nvSpPr>
          <p:cNvPr id="68" name="矩形 67"/>
          <p:cNvSpPr/>
          <p:nvPr/>
        </p:nvSpPr>
        <p:spPr>
          <a:xfrm>
            <a:off x="4944065" y="1112121"/>
            <a:ext cx="5559138" cy="1015663"/>
          </a:xfrm>
          <a:prstGeom prst="rect">
            <a:avLst/>
          </a:prstGeom>
        </p:spPr>
        <p:txBody>
          <a:bodyPr wrap="square" anchor="ctr">
            <a:spAutoFit/>
          </a:bodyPr>
          <a:lstStyle/>
          <a:p>
            <a:r>
              <a:rPr lang="en-US" altLang="zh-CN" sz="6000" b="1" dirty="0" err="1" smtClean="0">
                <a:gradFill>
                  <a:gsLst>
                    <a:gs pos="21000">
                      <a:schemeClr val="accent1"/>
                    </a:gs>
                    <a:gs pos="100000">
                      <a:schemeClr val="accent2"/>
                    </a:gs>
                  </a:gsLst>
                  <a:lin ang="2700000" scaled="0"/>
                </a:gradFill>
                <a:effectLst>
                  <a:outerShdw blurRad="38100" dist="63500" dir="2700000" algn="tl">
                    <a:srgbClr val="000000">
                      <a:alpha val="9000"/>
                    </a:srgbClr>
                  </a:outerShdw>
                </a:effectLst>
              </a:rPr>
              <a:t>Charpter</a:t>
            </a:r>
            <a:r>
              <a:rPr lang="en-US" altLang="zh-CN" sz="6000" b="1" dirty="0" smtClean="0">
                <a:gradFill>
                  <a:gsLst>
                    <a:gs pos="21000">
                      <a:schemeClr val="accent1"/>
                    </a:gs>
                    <a:gs pos="100000">
                      <a:schemeClr val="accent2"/>
                    </a:gs>
                  </a:gsLst>
                  <a:lin ang="2700000" scaled="0"/>
                </a:gradFill>
                <a:effectLst>
                  <a:outerShdw blurRad="38100" dist="63500" dir="2700000" algn="tl">
                    <a:srgbClr val="000000">
                      <a:alpha val="9000"/>
                    </a:srgbClr>
                  </a:outerShdw>
                </a:effectLst>
              </a:rPr>
              <a:t> </a:t>
            </a:r>
            <a:r>
              <a:rPr lang="en-US" altLang="zh-CN" sz="6000" b="1" dirty="0" smtClean="0">
                <a:gradFill>
                  <a:gsLst>
                    <a:gs pos="21000">
                      <a:schemeClr val="accent1"/>
                    </a:gs>
                    <a:gs pos="100000">
                      <a:schemeClr val="accent2"/>
                    </a:gs>
                  </a:gsLst>
                  <a:lin ang="2700000" scaled="0"/>
                </a:gradFill>
                <a:effectLst>
                  <a:outerShdw blurRad="38100" dist="63500" dir="2700000" algn="tl">
                    <a:srgbClr val="000000">
                      <a:alpha val="9000"/>
                    </a:srgbClr>
                  </a:outerShdw>
                </a:effectLst>
              </a:rPr>
              <a:t>07</a:t>
            </a:r>
            <a:endParaRPr lang="zh-CN" altLang="zh-CN"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5128678" y="2472745"/>
            <a:ext cx="500592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5121395" y="2440915"/>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文本框 68"/>
          <p:cNvSpPr txBox="1"/>
          <p:nvPr/>
        </p:nvSpPr>
        <p:spPr>
          <a:xfrm>
            <a:off x="5036371" y="3812620"/>
            <a:ext cx="5190535" cy="369332"/>
          </a:xfrm>
          <a:prstGeom prst="rect">
            <a:avLst/>
          </a:prstGeom>
          <a:noFill/>
        </p:spPr>
        <p:txBody>
          <a:bodyPr wrap="square">
            <a:spAutoFit/>
          </a:bodyPr>
          <a:lstStyle/>
          <a:p>
            <a:pPr algn="dist"/>
            <a:r>
              <a:rPr lang="en-US" altLang="zh-CN" dirty="0">
                <a:solidFill>
                  <a:schemeClr val="bg1">
                    <a:lumMod val="50000"/>
                  </a:schemeClr>
                </a:solidFill>
              </a:rPr>
              <a:t>Managerial Economics</a:t>
            </a:r>
            <a:endParaRPr lang="en-US" altLang="zh-CN" dirty="0">
              <a:solidFill>
                <a:schemeClr val="bg1">
                  <a:lumMod val="50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fade">
                                      <p:cBhvr>
                                        <p:cTn id="7" dur="1000"/>
                                        <p:tgtEl>
                                          <p:spTgt spid="78"/>
                                        </p:tgtEl>
                                      </p:cBhvr>
                                    </p:animEffect>
                                    <p:anim calcmode="lin" valueType="num">
                                      <p:cBhvr>
                                        <p:cTn id="8" dur="1000" fill="hold"/>
                                        <p:tgtEl>
                                          <p:spTgt spid="78"/>
                                        </p:tgtEl>
                                        <p:attrNameLst>
                                          <p:attrName>ppt_x</p:attrName>
                                        </p:attrNameLst>
                                      </p:cBhvr>
                                      <p:tavLst>
                                        <p:tav tm="0">
                                          <p:val>
                                            <p:strVal val="#ppt_x"/>
                                          </p:val>
                                        </p:tav>
                                        <p:tav tm="100000">
                                          <p:val>
                                            <p:strVal val="#ppt_x"/>
                                          </p:val>
                                        </p:tav>
                                      </p:tavLst>
                                    </p:anim>
                                    <p:anim calcmode="lin" valueType="num">
                                      <p:cBhvr>
                                        <p:cTn id="9" dur="1000" fill="hold"/>
                                        <p:tgtEl>
                                          <p:spTgt spid="7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2263769"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2074875"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2256799"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2814452" y="2955315"/>
            <a:ext cx="2313254" cy="369332"/>
          </a:xfrm>
          <a:prstGeom prst="rect">
            <a:avLst/>
          </a:prstGeom>
          <a:noFill/>
        </p:spPr>
        <p:txBody>
          <a:bodyPr wrap="square" rtlCol="0">
            <a:spAutoFit/>
          </a:bodyPr>
          <a:lstStyle/>
          <a:p>
            <a:pPr algn="ctr"/>
            <a:r>
              <a:rPr lang="zh-CN" altLang="zh-CN" dirty="0"/>
              <a:t>博弈论导论</a:t>
            </a:r>
            <a:endParaRPr lang="zh-CN" altLang="en-US" sz="2400" b="1" spc="100" dirty="0">
              <a:solidFill>
                <a:schemeClr val="tx1">
                  <a:lumMod val="75000"/>
                  <a:lumOff val="25000"/>
                </a:schemeClr>
              </a:solidFill>
            </a:endParaRPr>
          </a:p>
        </p:txBody>
      </p:sp>
      <p:sp>
        <p:nvSpPr>
          <p:cNvPr id="33" name="矩形: 圆角 32"/>
          <p:cNvSpPr/>
          <p:nvPr/>
        </p:nvSpPr>
        <p:spPr>
          <a:xfrm>
            <a:off x="5861050"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5672156"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5854080"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6459972" y="2941264"/>
            <a:ext cx="2313254" cy="369332"/>
          </a:xfrm>
          <a:prstGeom prst="rect">
            <a:avLst/>
          </a:prstGeom>
          <a:noFill/>
        </p:spPr>
        <p:txBody>
          <a:bodyPr wrap="square" rtlCol="0">
            <a:spAutoFit/>
          </a:bodyPr>
          <a:lstStyle/>
          <a:p>
            <a:pPr algn="ctr"/>
            <a:r>
              <a:rPr lang="zh-CN" altLang="zh-CN" dirty="0"/>
              <a:t>一次性静态博弈</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4184409"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3995515"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4179042"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4797949" y="4094213"/>
            <a:ext cx="2313254" cy="369332"/>
          </a:xfrm>
          <a:prstGeom prst="rect">
            <a:avLst/>
          </a:prstGeom>
          <a:noFill/>
        </p:spPr>
        <p:txBody>
          <a:bodyPr wrap="square" rtlCol="0">
            <a:spAutoFit/>
          </a:bodyPr>
          <a:lstStyle/>
          <a:p>
            <a:pPr algn="ctr"/>
            <a:r>
              <a:rPr lang="zh-CN" altLang="zh-CN" dirty="0"/>
              <a:t>重复静态博弈</a:t>
            </a:r>
            <a:endParaRPr lang="zh-CN" altLang="en-US" sz="2400" b="1" spc="100" dirty="0">
              <a:solidFill>
                <a:schemeClr val="tx1">
                  <a:lumMod val="75000"/>
                  <a:lumOff val="25000"/>
                </a:schemeClr>
              </a:solidFill>
            </a:endParaRPr>
          </a:p>
        </p:txBody>
      </p:sp>
      <p:sp>
        <p:nvSpPr>
          <p:cNvPr id="81" name="矩形: 圆角 32"/>
          <p:cNvSpPr/>
          <p:nvPr/>
        </p:nvSpPr>
        <p:spPr>
          <a:xfrm>
            <a:off x="7781690"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7592796"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7776323"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8321280" y="4101144"/>
            <a:ext cx="2313254" cy="369332"/>
          </a:xfrm>
          <a:prstGeom prst="rect">
            <a:avLst/>
          </a:prstGeom>
          <a:noFill/>
        </p:spPr>
        <p:txBody>
          <a:bodyPr wrap="square" rtlCol="0">
            <a:spAutoFit/>
          </a:bodyPr>
          <a:lstStyle/>
          <a:p>
            <a:pPr algn="ctr"/>
            <a:r>
              <a:rPr lang="zh-CN" altLang="zh-CN" dirty="0"/>
              <a:t>动态博弈</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博弈论导论</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一、什么是</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博弈论</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博弈论是指双方或多方在竞争、合作、冲突等情况下，充分了解各方信息，并依此选择一种能为本方争取最大利益的最优决策的理论</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博弈论导论</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一、什么是</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博弈论</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smtClean="0">
                <a:solidFill>
                  <a:srgbClr val="002060"/>
                </a:solidFill>
                <a:latin typeface="微软雅黑 Light" panose="020B0502040204020203" pitchFamily="34" charset="-122"/>
                <a:ea typeface="微软雅黑 Light" panose="020B0502040204020203" pitchFamily="34" charset="-122"/>
              </a:rPr>
              <a:t>比如</a:t>
            </a:r>
            <a:r>
              <a:rPr lang="zh-CN" altLang="en-US" sz="2000" b="1" dirty="0">
                <a:solidFill>
                  <a:srgbClr val="002060"/>
                </a:solidFill>
                <a:latin typeface="微软雅黑 Light" panose="020B0502040204020203" pitchFamily="34" charset="-122"/>
                <a:ea typeface="微软雅黑 Light" panose="020B0502040204020203" pitchFamily="34" charset="-122"/>
              </a:rPr>
              <a:t>有一个由企业</a:t>
            </a:r>
            <a:r>
              <a:rPr lang="en-US" altLang="zh-CN" sz="2000" b="1" dirty="0">
                <a:solidFill>
                  <a:srgbClr val="002060"/>
                </a:solidFill>
                <a:latin typeface="微软雅黑 Light" panose="020B0502040204020203" pitchFamily="34" charset="-122"/>
                <a:ea typeface="微软雅黑 Light" panose="020B0502040204020203" pitchFamily="34" charset="-122"/>
              </a:rPr>
              <a:t>A</a:t>
            </a:r>
            <a:r>
              <a:rPr lang="zh-CN" altLang="en-US" sz="2000" b="1" dirty="0">
                <a:solidFill>
                  <a:srgbClr val="002060"/>
                </a:solidFill>
                <a:latin typeface="微软雅黑 Light" panose="020B0502040204020203" pitchFamily="34" charset="-122"/>
                <a:ea typeface="微软雅黑 Light" panose="020B0502040204020203" pitchFamily="34" charset="-122"/>
              </a:rPr>
              <a:t>和企业</a:t>
            </a:r>
            <a:r>
              <a:rPr lang="en-US" altLang="zh-CN" sz="2000" b="1" dirty="0">
                <a:solidFill>
                  <a:srgbClr val="002060"/>
                </a:solidFill>
                <a:latin typeface="微软雅黑 Light" panose="020B0502040204020203" pitchFamily="34" charset="-122"/>
                <a:ea typeface="微软雅黑 Light" panose="020B0502040204020203" pitchFamily="34" charset="-122"/>
              </a:rPr>
              <a:t>B</a:t>
            </a:r>
            <a:r>
              <a:rPr lang="zh-CN" altLang="en-US" sz="2000" b="1" dirty="0">
                <a:solidFill>
                  <a:srgbClr val="002060"/>
                </a:solidFill>
                <a:latin typeface="微软雅黑 Light" panose="020B0502040204020203" pitchFamily="34" charset="-122"/>
                <a:ea typeface="微软雅黑 Light" panose="020B0502040204020203" pitchFamily="34" charset="-122"/>
              </a:rPr>
              <a:t>双寡头垄断的市场，两家企业原来用一个较高的价格在市场上销售相同的产品。企业</a:t>
            </a:r>
            <a:r>
              <a:rPr lang="en-US" altLang="zh-CN" sz="2000" b="1" dirty="0">
                <a:solidFill>
                  <a:srgbClr val="002060"/>
                </a:solidFill>
                <a:latin typeface="微软雅黑 Light" panose="020B0502040204020203" pitchFamily="34" charset="-122"/>
                <a:ea typeface="微软雅黑 Light" panose="020B0502040204020203" pitchFamily="34" charset="-122"/>
              </a:rPr>
              <a:t>A</a:t>
            </a:r>
            <a:r>
              <a:rPr lang="zh-CN" altLang="en-US" sz="2000" b="1" dirty="0">
                <a:solidFill>
                  <a:srgbClr val="002060"/>
                </a:solidFill>
                <a:latin typeface="微软雅黑 Light" panose="020B0502040204020203" pitchFamily="34" charset="-122"/>
                <a:ea typeface="微软雅黑 Light" panose="020B0502040204020203" pitchFamily="34" charset="-122"/>
              </a:rPr>
              <a:t>和企业</a:t>
            </a:r>
            <a:r>
              <a:rPr lang="en-US" altLang="zh-CN" sz="2000" b="1" dirty="0">
                <a:solidFill>
                  <a:srgbClr val="002060"/>
                </a:solidFill>
                <a:latin typeface="微软雅黑 Light" panose="020B0502040204020203" pitchFamily="34" charset="-122"/>
                <a:ea typeface="微软雅黑 Light" panose="020B0502040204020203" pitchFamily="34" charset="-122"/>
              </a:rPr>
              <a:t>B</a:t>
            </a:r>
            <a:r>
              <a:rPr lang="zh-CN" altLang="en-US" sz="2000" b="1" dirty="0">
                <a:solidFill>
                  <a:srgbClr val="002060"/>
                </a:solidFill>
                <a:latin typeface="微软雅黑 Light" panose="020B0502040204020203" pitchFamily="34" charset="-122"/>
                <a:ea typeface="微软雅黑 Light" panose="020B0502040204020203" pitchFamily="34" charset="-122"/>
              </a:rPr>
              <a:t>在作出价格决策时，不仅要考虑自己的决策，还要同时考虑竞争对手可能采取的策略。</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90" y="4012905"/>
          <a:ext cx="10515600" cy="1355928"/>
        </p:xfrm>
        <a:graphic>
          <a:graphicData uri="http://schemas.openxmlformats.org/drawingml/2006/table">
            <a:tbl>
              <a:tblPr firstRow="1" firstCol="1" bandRow="1">
                <a:tableStyleId>{5C22544A-7EE6-4342-B048-85BDC9FD1C3A}</a:tableStyleId>
              </a:tblPr>
              <a:tblGrid>
                <a:gridCol w="2559969"/>
                <a:gridCol w="2559969"/>
                <a:gridCol w="2697831"/>
                <a:gridCol w="2697831"/>
              </a:tblGrid>
              <a:tr h="338982">
                <a:tc rowSpan="2" gridSpan="2">
                  <a:txBody>
                    <a:bodyPr/>
                    <a:lstStyle/>
                    <a:p>
                      <a:pPr algn="ctr">
                        <a:lnSpc>
                          <a:spcPct val="100000"/>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rowSpan="2" hMerge="1">
                  <a:tcPr/>
                </a:tc>
                <a:tc gridSpan="2">
                  <a:txBody>
                    <a:bodyPr/>
                    <a:lstStyle/>
                    <a:p>
                      <a:pPr algn="ctr">
                        <a:lnSpc>
                          <a:spcPct val="100000"/>
                        </a:lnSpc>
                        <a:spcAft>
                          <a:spcPts val="0"/>
                        </a:spcAft>
                      </a:pPr>
                      <a:r>
                        <a:rPr lang="zh-CN" sz="1400">
                          <a:effectLst/>
                        </a:rPr>
                        <a:t>企业</a:t>
                      </a:r>
                      <a:r>
                        <a:rPr lang="en-US" sz="1400">
                          <a:effectLst/>
                        </a:rPr>
                        <a:t>B</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hMerge="1">
                  <a:tcPr/>
                </a:tc>
              </a:tr>
              <a:tr h="338982">
                <a:tc vMerge="1" gridSpan="2">
                  <a:tcPr/>
                </a:tc>
                <a:tc vMerge="1" hMerge="1">
                  <a:tcPr/>
                </a:tc>
                <a:tc>
                  <a:txBody>
                    <a:bodyPr/>
                    <a:lstStyle/>
                    <a:p>
                      <a:pPr algn="ctr">
                        <a:lnSpc>
                          <a:spcPct val="100000"/>
                        </a:lnSpc>
                        <a:spcAft>
                          <a:spcPts val="0"/>
                        </a:spcAft>
                      </a:pPr>
                      <a:r>
                        <a:rPr lang="zh-CN" sz="1400">
                          <a:effectLst/>
                        </a:rPr>
                        <a:t>高价</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低价</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38982">
                <a:tc rowSpan="2">
                  <a:txBody>
                    <a:bodyPr/>
                    <a:lstStyle/>
                    <a:p>
                      <a:pPr algn="ctr">
                        <a:lnSpc>
                          <a:spcPct val="100000"/>
                        </a:lnSpc>
                        <a:spcAft>
                          <a:spcPts val="0"/>
                        </a:spcAft>
                      </a:pPr>
                      <a:r>
                        <a:rPr lang="zh-CN" sz="1400" dirty="0">
                          <a:effectLst/>
                        </a:rPr>
                        <a:t>企业</a:t>
                      </a:r>
                      <a:r>
                        <a:rPr lang="en-US" sz="1400" dirty="0">
                          <a:effectLst/>
                        </a:rPr>
                        <a:t>A</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高价</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100</a:t>
                      </a:r>
                      <a:r>
                        <a:rPr lang="zh-CN" sz="1400">
                          <a:effectLst/>
                        </a:rPr>
                        <a:t>，</a:t>
                      </a:r>
                      <a:r>
                        <a:rPr lang="en-US" sz="1400">
                          <a:effectLst/>
                        </a:rPr>
                        <a:t>100</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20</a:t>
                      </a:r>
                      <a:r>
                        <a:rPr lang="zh-CN" sz="1400">
                          <a:effectLst/>
                        </a:rPr>
                        <a:t>，</a:t>
                      </a:r>
                      <a:r>
                        <a:rPr lang="en-US" sz="1400">
                          <a:effectLst/>
                        </a:rPr>
                        <a:t>150</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38982">
                <a:tc vMerge="1">
                  <a:tcPr/>
                </a:tc>
                <a:tc>
                  <a:txBody>
                    <a:bodyPr/>
                    <a:lstStyle/>
                    <a:p>
                      <a:pPr algn="ctr">
                        <a:lnSpc>
                          <a:spcPct val="100000"/>
                        </a:lnSpc>
                        <a:spcAft>
                          <a:spcPts val="0"/>
                        </a:spcAft>
                      </a:pPr>
                      <a:r>
                        <a:rPr lang="zh-CN" sz="1400">
                          <a:effectLst/>
                        </a:rPr>
                        <a:t>低价</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150</a:t>
                      </a:r>
                      <a:r>
                        <a:rPr lang="zh-CN" sz="1400">
                          <a:effectLst/>
                        </a:rPr>
                        <a:t>，</a:t>
                      </a:r>
                      <a:r>
                        <a:rPr lang="en-US" sz="1400">
                          <a:effectLst/>
                        </a:rPr>
                        <a:t>20</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dirty="0">
                          <a:effectLst/>
                        </a:rPr>
                        <a:t>（</a:t>
                      </a:r>
                      <a:r>
                        <a:rPr lang="en-US" sz="1400" dirty="0">
                          <a:effectLst/>
                        </a:rPr>
                        <a:t>70</a:t>
                      </a:r>
                      <a:r>
                        <a:rPr lang="zh-CN" sz="1400" dirty="0">
                          <a:effectLst/>
                        </a:rPr>
                        <a:t>，</a:t>
                      </a:r>
                      <a:r>
                        <a:rPr lang="en-US" sz="1400" dirty="0">
                          <a:effectLst/>
                        </a:rPr>
                        <a:t>70</a:t>
                      </a:r>
                      <a:r>
                        <a:rPr lang="zh-CN" sz="1400" dirty="0">
                          <a:effectLst/>
                        </a:rPr>
                        <a:t>）</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博弈论导论</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二、博弈分析的概念</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架构</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博弈论是一种决策理论。博弈论所研究的博弈，本质上就是个人、组织的决策行为。</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博弈必须拥有三个要素，分别是博弈参与者（至少两个）、博弈策略、博弈收益。此外，博弈分析还要使用到收益矩阵等工具。</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6" name="图示 5"/>
          <p:cNvGraphicFramePr/>
          <p:nvPr/>
        </p:nvGraphicFramePr>
        <p:xfrm>
          <a:off x="3068690" y="3664394"/>
          <a:ext cx="6096000" cy="2521131"/>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博弈论导论</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三、博弈的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分类</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静态博弈和动态</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博弈</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静态博弈也</a:t>
            </a:r>
            <a:r>
              <a:rPr lang="zh-CN" altLang="en-US" b="1" dirty="0">
                <a:solidFill>
                  <a:srgbClr val="0070C0"/>
                </a:solidFill>
                <a:latin typeface="微软雅黑 Light" panose="020B0502040204020203" pitchFamily="34" charset="-122"/>
                <a:ea typeface="微软雅黑 Light" panose="020B0502040204020203" pitchFamily="34" charset="-122"/>
              </a:rPr>
              <a:t>称同时博弈，是指博弈参与者同时作出博弈的策略决策，或是即使博弈参与者的决策并非同时进行，但每个博弈参与者都是在不知道其他参与者策略的情况下作出自己的决策。</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动态博弈也称顺序性博弈，是指博弈参与者的决策有先后次序，即一方博弈参与者首先进行决策，其他博弈参与者在知道了首先决策的一方的策略后作出自己的决策</a:t>
            </a:r>
            <a:r>
              <a:rPr lang="zh-CN" altLang="en-US" b="1" dirty="0" smtClean="0">
                <a:solidFill>
                  <a:srgbClr val="0070C0"/>
                </a:solidFill>
                <a:latin typeface="微软雅黑 Light" panose="020B0502040204020203" pitchFamily="34" charset="-122"/>
                <a:ea typeface="微软雅黑 Light" panose="020B0502040204020203" pitchFamily="34" charset="-122"/>
              </a:rPr>
              <a:t>。</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博弈论导论</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三、博弈的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分类</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一次性博弈和重复博弈</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一次性</a:t>
            </a:r>
            <a:r>
              <a:rPr lang="zh-CN" altLang="en-US" b="1" dirty="0">
                <a:solidFill>
                  <a:srgbClr val="0070C0"/>
                </a:solidFill>
                <a:latin typeface="微软雅黑 Light" panose="020B0502040204020203" pitchFamily="34" charset="-122"/>
                <a:ea typeface="微软雅黑 Light" panose="020B0502040204020203" pitchFamily="34" charset="-122"/>
              </a:rPr>
              <a:t>博弈是指博弈只进行一次。</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重复博弈则是指博弈参与者反复进行多次博弈。</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博弈论导论</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三、博弈的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分类</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合作性博弈和非合作性博弈</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合作性</a:t>
            </a:r>
            <a:r>
              <a:rPr lang="zh-CN" altLang="en-US" b="1" dirty="0">
                <a:solidFill>
                  <a:srgbClr val="0070C0"/>
                </a:solidFill>
                <a:latin typeface="微软雅黑 Light" panose="020B0502040204020203" pitchFamily="34" charset="-122"/>
                <a:ea typeface="微软雅黑 Light" panose="020B0502040204020203" pitchFamily="34" charset="-122"/>
              </a:rPr>
              <a:t>博弈是指博弈参与者之间通过协商、谈判达成协议或形成联盟，博弈参与者会按照事前的协议选择博弈策略。</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非合作性博弈是指参与者在选择博弈策略时，没有进行协商，或即使进行了协商也无法达成约束性的协议，每一个博弈参与者都独立选择博弈策略。</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博弈论导论</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三、博弈的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分类</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4.</a:t>
            </a:r>
            <a:r>
              <a:rPr lang="zh-CN" altLang="en-US" sz="2000" b="1" dirty="0">
                <a:solidFill>
                  <a:srgbClr val="002060"/>
                </a:solidFill>
                <a:latin typeface="微软雅黑 Light" panose="020B0502040204020203" pitchFamily="34" charset="-122"/>
                <a:ea typeface="微软雅黑 Light" panose="020B0502040204020203" pitchFamily="34" charset="-122"/>
              </a:rPr>
              <a:t>完全信息博弈和非完全信息博弈</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完全</a:t>
            </a:r>
            <a:r>
              <a:rPr lang="zh-CN" altLang="en-US" b="1" dirty="0">
                <a:solidFill>
                  <a:srgbClr val="0070C0"/>
                </a:solidFill>
                <a:latin typeface="微软雅黑 Light" panose="020B0502040204020203" pitchFamily="34" charset="-122"/>
                <a:ea typeface="微软雅黑 Light" panose="020B0502040204020203" pitchFamily="34" charset="-122"/>
              </a:rPr>
              <a:t>信息博弈指博弈的参与者完全掌握了所有参与者可以选择的策略组合以及每一种策略可以带来的收益的信息。</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否则是非完全信息博弈。</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博弈论导论</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三、博弈的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分类</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5.</a:t>
            </a:r>
            <a:r>
              <a:rPr lang="zh-CN" altLang="en-US" sz="2000" b="1" dirty="0">
                <a:solidFill>
                  <a:srgbClr val="002060"/>
                </a:solidFill>
                <a:latin typeface="微软雅黑 Light" panose="020B0502040204020203" pitchFamily="34" charset="-122"/>
                <a:ea typeface="微软雅黑 Light" panose="020B0502040204020203" pitchFamily="34" charset="-122"/>
              </a:rPr>
              <a:t>零和博弈和非零和博弈</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零</a:t>
            </a:r>
            <a:r>
              <a:rPr lang="zh-CN" altLang="en-US" b="1" dirty="0">
                <a:solidFill>
                  <a:srgbClr val="0070C0"/>
                </a:solidFill>
                <a:latin typeface="微软雅黑 Light" panose="020B0502040204020203" pitchFamily="34" charset="-122"/>
                <a:ea typeface="微软雅黑 Light" panose="020B0502040204020203" pitchFamily="34" charset="-122"/>
              </a:rPr>
              <a:t>和</a:t>
            </a:r>
            <a:r>
              <a:rPr lang="zh-CN" altLang="en-US" b="1" dirty="0" smtClean="0">
                <a:solidFill>
                  <a:srgbClr val="0070C0"/>
                </a:solidFill>
                <a:latin typeface="微软雅黑 Light" panose="020B0502040204020203" pitchFamily="34" charset="-122"/>
                <a:ea typeface="微软雅黑 Light" panose="020B0502040204020203" pitchFamily="34" charset="-122"/>
              </a:rPr>
              <a:t>博弈是</a:t>
            </a:r>
            <a:r>
              <a:rPr lang="zh-CN" altLang="en-US" b="1" dirty="0">
                <a:solidFill>
                  <a:srgbClr val="0070C0"/>
                </a:solidFill>
                <a:latin typeface="微软雅黑 Light" panose="020B0502040204020203" pitchFamily="34" charset="-122"/>
                <a:ea typeface="微软雅黑 Light" panose="020B0502040204020203" pitchFamily="34" charset="-122"/>
              </a:rPr>
              <a:t>指一个博弈参与者的收益就是另一个博弈参与者的损失，即博弈参与者的收益之和为零。</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在很多博弈中，博弈参与者的收益之和并非为零，这种博弈称作非零和博弈。</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2263769"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2074875"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2256799"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2814452" y="2955315"/>
            <a:ext cx="2313254" cy="369332"/>
          </a:xfrm>
          <a:prstGeom prst="rect">
            <a:avLst/>
          </a:prstGeom>
          <a:noFill/>
        </p:spPr>
        <p:txBody>
          <a:bodyPr wrap="square" rtlCol="0">
            <a:spAutoFit/>
          </a:bodyPr>
          <a:lstStyle/>
          <a:p>
            <a:pPr algn="ctr"/>
            <a:r>
              <a:rPr lang="zh-CN" altLang="zh-CN" dirty="0"/>
              <a:t>博弈论导论</a:t>
            </a:r>
            <a:endParaRPr lang="zh-CN" altLang="en-US" sz="2400" b="1" spc="100" dirty="0">
              <a:solidFill>
                <a:schemeClr val="tx1">
                  <a:lumMod val="75000"/>
                  <a:lumOff val="25000"/>
                </a:schemeClr>
              </a:solidFill>
            </a:endParaRPr>
          </a:p>
        </p:txBody>
      </p:sp>
      <p:sp>
        <p:nvSpPr>
          <p:cNvPr id="33" name="矩形: 圆角 32"/>
          <p:cNvSpPr/>
          <p:nvPr/>
        </p:nvSpPr>
        <p:spPr>
          <a:xfrm>
            <a:off x="5861050"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5672156"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5854080"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6459972" y="2941264"/>
            <a:ext cx="2313254" cy="369332"/>
          </a:xfrm>
          <a:prstGeom prst="rect">
            <a:avLst/>
          </a:prstGeom>
          <a:noFill/>
        </p:spPr>
        <p:txBody>
          <a:bodyPr wrap="square" rtlCol="0">
            <a:spAutoFit/>
          </a:bodyPr>
          <a:lstStyle/>
          <a:p>
            <a:pPr algn="ctr"/>
            <a:r>
              <a:rPr lang="zh-CN" altLang="zh-CN" dirty="0"/>
              <a:t>一次性静态博弈</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4184409"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3995515"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4179042"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4797949" y="4094213"/>
            <a:ext cx="2313254" cy="369332"/>
          </a:xfrm>
          <a:prstGeom prst="rect">
            <a:avLst/>
          </a:prstGeom>
          <a:noFill/>
        </p:spPr>
        <p:txBody>
          <a:bodyPr wrap="square" rtlCol="0">
            <a:spAutoFit/>
          </a:bodyPr>
          <a:lstStyle/>
          <a:p>
            <a:pPr algn="ctr"/>
            <a:r>
              <a:rPr lang="zh-CN" altLang="zh-CN" dirty="0"/>
              <a:t>重复静态博弈</a:t>
            </a:r>
            <a:endParaRPr lang="zh-CN" altLang="en-US" sz="2400" b="1" spc="100" dirty="0">
              <a:solidFill>
                <a:schemeClr val="tx1">
                  <a:lumMod val="75000"/>
                  <a:lumOff val="25000"/>
                </a:schemeClr>
              </a:solidFill>
            </a:endParaRPr>
          </a:p>
        </p:txBody>
      </p:sp>
      <p:sp>
        <p:nvSpPr>
          <p:cNvPr id="81" name="矩形: 圆角 32"/>
          <p:cNvSpPr/>
          <p:nvPr/>
        </p:nvSpPr>
        <p:spPr>
          <a:xfrm>
            <a:off x="7781690"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7592796"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7776323"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8321280" y="4101144"/>
            <a:ext cx="2313254" cy="369332"/>
          </a:xfrm>
          <a:prstGeom prst="rect">
            <a:avLst/>
          </a:prstGeom>
          <a:noFill/>
        </p:spPr>
        <p:txBody>
          <a:bodyPr wrap="square" rtlCol="0">
            <a:spAutoFit/>
          </a:bodyPr>
          <a:lstStyle/>
          <a:p>
            <a:pPr algn="ctr"/>
            <a:r>
              <a:rPr lang="zh-CN" altLang="zh-CN" dirty="0"/>
              <a:t>动态博弈</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一次性静态博弈</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一、占优</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策略</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smtClean="0">
                <a:solidFill>
                  <a:srgbClr val="002060"/>
                </a:solidFill>
                <a:latin typeface="微软雅黑 Light" panose="020B0502040204020203" pitchFamily="34" charset="-122"/>
                <a:ea typeface="微软雅黑 Light" panose="020B0502040204020203" pitchFamily="34" charset="-122"/>
              </a:rPr>
              <a:t>占</a:t>
            </a:r>
            <a:r>
              <a:rPr lang="zh-CN" altLang="en-US" sz="2000" b="1" dirty="0">
                <a:solidFill>
                  <a:srgbClr val="002060"/>
                </a:solidFill>
                <a:latin typeface="微软雅黑 Light" panose="020B0502040204020203" pitchFamily="34" charset="-122"/>
                <a:ea typeface="微软雅黑 Light" panose="020B0502040204020203" pitchFamily="34" charset="-122"/>
              </a:rPr>
              <a:t>优</a:t>
            </a:r>
            <a:r>
              <a:rPr lang="zh-CN" altLang="en-US" sz="2000" b="1" dirty="0" smtClean="0">
                <a:solidFill>
                  <a:srgbClr val="002060"/>
                </a:solidFill>
                <a:latin typeface="微软雅黑 Light" panose="020B0502040204020203" pitchFamily="34" charset="-122"/>
                <a:ea typeface="微软雅黑 Light" panose="020B0502040204020203" pitchFamily="34" charset="-122"/>
              </a:rPr>
              <a:t>策略是</a:t>
            </a:r>
            <a:r>
              <a:rPr lang="zh-CN" altLang="en-US" sz="2000" b="1" dirty="0">
                <a:solidFill>
                  <a:srgbClr val="002060"/>
                </a:solidFill>
                <a:latin typeface="微软雅黑 Light" panose="020B0502040204020203" pitchFamily="34" charset="-122"/>
                <a:ea typeface="微软雅黑 Light" panose="020B0502040204020203" pitchFamily="34" charset="-122"/>
              </a:rPr>
              <a:t>指对于博弈的某一参与者来说，无论其他博弈参与者采取何种策略，某一策略都优于其他策略。</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在一次性静态博弈中，如果一个博弈的参与者具有占优策略，最优策略的选择就变得</a:t>
            </a:r>
            <a:r>
              <a:rPr lang="zh-CN" altLang="en-US" sz="2000" b="1" dirty="0" smtClean="0">
                <a:solidFill>
                  <a:srgbClr val="002060"/>
                </a:solidFill>
                <a:latin typeface="微软雅黑 Light" panose="020B0502040204020203" pitchFamily="34" charset="-122"/>
                <a:ea typeface="微软雅黑 Light" panose="020B0502040204020203" pitchFamily="34" charset="-122"/>
              </a:rPr>
              <a:t>简单。</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具有</a:t>
            </a:r>
            <a:r>
              <a:rPr lang="zh-CN" altLang="en-US" b="1" dirty="0">
                <a:solidFill>
                  <a:srgbClr val="0070C0"/>
                </a:solidFill>
                <a:latin typeface="微软雅黑 Light" panose="020B0502040204020203" pitchFamily="34" charset="-122"/>
                <a:ea typeface="微软雅黑 Light" panose="020B0502040204020203" pitchFamily="34" charset="-122"/>
              </a:rPr>
              <a:t>占优策略的一方一定会选择占优策略，博弈的另一个参与者根据对方的占优策略选择自己的收益最大化策略即可。</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一次性静态博弈</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一、占优</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策略</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A</a:t>
            </a:r>
            <a:r>
              <a:rPr lang="zh-CN" altLang="en-US" sz="2000" b="1" dirty="0">
                <a:solidFill>
                  <a:srgbClr val="002060"/>
                </a:solidFill>
                <a:latin typeface="微软雅黑 Light" panose="020B0502040204020203" pitchFamily="34" charset="-122"/>
                <a:ea typeface="微软雅黑 Light" panose="020B0502040204020203" pitchFamily="34" charset="-122"/>
              </a:rPr>
              <a:t>和</a:t>
            </a:r>
            <a:r>
              <a:rPr lang="en-US" altLang="zh-CN" sz="2000" b="1" dirty="0">
                <a:solidFill>
                  <a:srgbClr val="002060"/>
                </a:solidFill>
                <a:latin typeface="微软雅黑 Light" panose="020B0502040204020203" pitchFamily="34" charset="-122"/>
                <a:ea typeface="微软雅黑 Light" panose="020B0502040204020203" pitchFamily="34" charset="-122"/>
              </a:rPr>
              <a:t>B</a:t>
            </a:r>
            <a:r>
              <a:rPr lang="zh-CN" altLang="en-US" sz="2000" b="1" dirty="0">
                <a:solidFill>
                  <a:srgbClr val="002060"/>
                </a:solidFill>
                <a:latin typeface="微软雅黑 Light" panose="020B0502040204020203" pitchFamily="34" charset="-122"/>
                <a:ea typeface="微软雅黑 Light" panose="020B0502040204020203" pitchFamily="34" charset="-122"/>
              </a:rPr>
              <a:t>两家企业都在</a:t>
            </a:r>
            <a:r>
              <a:rPr lang="en-US" altLang="zh-CN" sz="2000" b="1" dirty="0">
                <a:solidFill>
                  <a:srgbClr val="002060"/>
                </a:solidFill>
                <a:latin typeface="微软雅黑 Light" panose="020B0502040204020203" pitchFamily="34" charset="-122"/>
                <a:ea typeface="微软雅黑 Light" panose="020B0502040204020203" pitchFamily="34" charset="-122"/>
              </a:rPr>
              <a:t>C</a:t>
            </a:r>
            <a:r>
              <a:rPr lang="zh-CN" altLang="en-US" sz="2000" b="1" dirty="0">
                <a:solidFill>
                  <a:srgbClr val="002060"/>
                </a:solidFill>
                <a:latin typeface="微软雅黑 Light" panose="020B0502040204020203" pitchFamily="34" charset="-122"/>
                <a:ea typeface="微软雅黑 Light" panose="020B0502040204020203" pitchFamily="34" charset="-122"/>
              </a:rPr>
              <a:t>市销售同一厂家生产的同一种衬衫，每一家公司都有</a:t>
            </a:r>
            <a:r>
              <a:rPr lang="en-US" altLang="zh-CN" sz="2000" b="1" dirty="0">
                <a:solidFill>
                  <a:srgbClr val="002060"/>
                </a:solidFill>
                <a:latin typeface="微软雅黑 Light" panose="020B0502040204020203" pitchFamily="34" charset="-122"/>
                <a:ea typeface="微软雅黑 Light" panose="020B0502040204020203" pitchFamily="34" charset="-122"/>
              </a:rPr>
              <a:t>70</a:t>
            </a:r>
            <a:r>
              <a:rPr lang="zh-CN" altLang="en-US" sz="2000" b="1" dirty="0">
                <a:solidFill>
                  <a:srgbClr val="002060"/>
                </a:solidFill>
                <a:latin typeface="微软雅黑 Light" panose="020B0502040204020203" pitchFamily="34" charset="-122"/>
                <a:ea typeface="微软雅黑 Light" panose="020B0502040204020203" pitchFamily="34" charset="-122"/>
              </a:rPr>
              <a:t>元和</a:t>
            </a:r>
            <a:r>
              <a:rPr lang="en-US" altLang="zh-CN" sz="2000" b="1" dirty="0">
                <a:solidFill>
                  <a:srgbClr val="002060"/>
                </a:solidFill>
                <a:latin typeface="微软雅黑 Light" panose="020B0502040204020203" pitchFamily="34" charset="-122"/>
                <a:ea typeface="微软雅黑 Light" panose="020B0502040204020203" pitchFamily="34" charset="-122"/>
              </a:rPr>
              <a:t>80</a:t>
            </a:r>
            <a:r>
              <a:rPr lang="zh-CN" altLang="en-US" sz="2000" b="1" dirty="0">
                <a:solidFill>
                  <a:srgbClr val="002060"/>
                </a:solidFill>
                <a:latin typeface="微软雅黑 Light" panose="020B0502040204020203" pitchFamily="34" charset="-122"/>
                <a:ea typeface="微软雅黑 Light" panose="020B0502040204020203" pitchFamily="34" charset="-122"/>
              </a:rPr>
              <a:t>元两种价格策略可以选择。</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89" y="3477329"/>
          <a:ext cx="10515601" cy="1290616"/>
        </p:xfrm>
        <a:graphic>
          <a:graphicData uri="http://schemas.openxmlformats.org/drawingml/2006/table">
            <a:tbl>
              <a:tblPr firstRow="1" firstCol="1" bandRow="1">
                <a:tableStyleId>{5C22544A-7EE6-4342-B048-85BDC9FD1C3A}</a:tableStyleId>
              </a:tblPr>
              <a:tblGrid>
                <a:gridCol w="2646731"/>
                <a:gridCol w="2646731"/>
                <a:gridCol w="2646731"/>
                <a:gridCol w="2575408"/>
              </a:tblGrid>
              <a:tr h="322654">
                <a:tc rowSpan="2" gridSpan="2">
                  <a:txBody>
                    <a:bodyPr/>
                    <a:lstStyle/>
                    <a:p>
                      <a:pPr algn="ctr">
                        <a:lnSpc>
                          <a:spcPct val="100000"/>
                        </a:lnSpc>
                        <a:spcAft>
                          <a:spcPts val="0"/>
                        </a:spcAft>
                      </a:pPr>
                      <a:r>
                        <a:rPr lang="en-US" sz="1600">
                          <a:effectLst/>
                          <a:latin typeface="微软雅黑 Light" panose="020B0502040204020203" pitchFamily="34" charset="-122"/>
                          <a:ea typeface="微软雅黑 Light" panose="020B0502040204020203" pitchFamily="34" charset="-122"/>
                        </a:rPr>
                        <a:t> </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rowSpan="2" hMerge="1">
                  <a:tcPr/>
                </a:tc>
                <a:tc gridSpan="2">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B</a:t>
                      </a:r>
                      <a:r>
                        <a:rPr lang="zh-CN" sz="1400">
                          <a:effectLst/>
                          <a:latin typeface="微软雅黑 Light" panose="020B0502040204020203" pitchFamily="34" charset="-122"/>
                          <a:ea typeface="微软雅黑 Light" panose="020B0502040204020203" pitchFamily="34" charset="-122"/>
                        </a:rPr>
                        <a:t>公司</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hMerge="1">
                  <a:tcPr/>
                </a:tc>
              </a:tr>
              <a:tr h="322654">
                <a:tc vMerge="1" gridSpan="2">
                  <a:tcPr/>
                </a:tc>
                <a:tc vMerge="1" hMerge="1">
                  <a:tcP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80 </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70 </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322654">
                <a:tc rowSpan="2">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A</a:t>
                      </a:r>
                      <a:r>
                        <a:rPr lang="zh-CN" sz="1400">
                          <a:effectLst/>
                          <a:latin typeface="微软雅黑 Light" panose="020B0502040204020203" pitchFamily="34" charset="-122"/>
                          <a:ea typeface="微软雅黑 Light" panose="020B0502040204020203" pitchFamily="34" charset="-122"/>
                        </a:rPr>
                        <a:t>公司</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80 </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latin typeface="微软雅黑 Light" panose="020B0502040204020203" pitchFamily="34" charset="-122"/>
                          <a:ea typeface="微软雅黑 Light" panose="020B0502040204020203" pitchFamily="34" charset="-122"/>
                        </a:rPr>
                        <a:t>（</a:t>
                      </a:r>
                      <a:r>
                        <a:rPr lang="en-US" sz="1400">
                          <a:effectLst/>
                          <a:latin typeface="微软雅黑 Light" panose="020B0502040204020203" pitchFamily="34" charset="-122"/>
                          <a:ea typeface="微软雅黑 Light" panose="020B0502040204020203" pitchFamily="34" charset="-122"/>
                        </a:rPr>
                        <a:t>7 200</a:t>
                      </a:r>
                      <a:r>
                        <a:rPr lang="zh-CN" sz="1400">
                          <a:effectLst/>
                          <a:latin typeface="微软雅黑 Light" panose="020B0502040204020203" pitchFamily="34" charset="-122"/>
                          <a:ea typeface="微软雅黑 Light" panose="020B0502040204020203" pitchFamily="34" charset="-122"/>
                        </a:rPr>
                        <a:t>，</a:t>
                      </a:r>
                      <a:r>
                        <a:rPr lang="en-US" sz="1400">
                          <a:effectLst/>
                          <a:latin typeface="微软雅黑 Light" panose="020B0502040204020203" pitchFamily="34" charset="-122"/>
                          <a:ea typeface="微软雅黑 Light" panose="020B0502040204020203" pitchFamily="34" charset="-122"/>
                        </a:rPr>
                        <a:t>6 000</a:t>
                      </a:r>
                      <a:r>
                        <a:rPr lang="zh-CN" sz="1400">
                          <a:effectLst/>
                          <a:latin typeface="微软雅黑 Light" panose="020B0502040204020203" pitchFamily="34" charset="-122"/>
                          <a:ea typeface="微软雅黑 Light" panose="020B0502040204020203" pitchFamily="34" charset="-122"/>
                        </a:rPr>
                        <a:t>）</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latin typeface="微软雅黑 Light" panose="020B0502040204020203" pitchFamily="34" charset="-122"/>
                          <a:ea typeface="微软雅黑 Light" panose="020B0502040204020203" pitchFamily="34" charset="-122"/>
                        </a:rPr>
                        <a:t>（</a:t>
                      </a:r>
                      <a:r>
                        <a:rPr lang="en-US" sz="1400">
                          <a:effectLst/>
                          <a:latin typeface="微软雅黑 Light" panose="020B0502040204020203" pitchFamily="34" charset="-122"/>
                          <a:ea typeface="微软雅黑 Light" panose="020B0502040204020203" pitchFamily="34" charset="-122"/>
                        </a:rPr>
                        <a:t>4 500</a:t>
                      </a:r>
                      <a:r>
                        <a:rPr lang="zh-CN" sz="1400">
                          <a:effectLst/>
                          <a:latin typeface="微软雅黑 Light" panose="020B0502040204020203" pitchFamily="34" charset="-122"/>
                          <a:ea typeface="微软雅黑 Light" panose="020B0502040204020203" pitchFamily="34" charset="-122"/>
                        </a:rPr>
                        <a:t>，</a:t>
                      </a:r>
                      <a:r>
                        <a:rPr lang="en-US" sz="1400">
                          <a:effectLst/>
                          <a:latin typeface="微软雅黑 Light" panose="020B0502040204020203" pitchFamily="34" charset="-122"/>
                          <a:ea typeface="微软雅黑 Light" panose="020B0502040204020203" pitchFamily="34" charset="-122"/>
                        </a:rPr>
                        <a:t>8 000</a:t>
                      </a:r>
                      <a:r>
                        <a:rPr lang="zh-CN" sz="1400">
                          <a:effectLst/>
                          <a:latin typeface="微软雅黑 Light" panose="020B0502040204020203" pitchFamily="34" charset="-122"/>
                          <a:ea typeface="微软雅黑 Light" panose="020B0502040204020203" pitchFamily="34" charset="-122"/>
                        </a:rPr>
                        <a:t>）</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322654">
                <a:tc vMerge="1">
                  <a:tcPr/>
                </a:tc>
                <a:tc>
                  <a:txBody>
                    <a:bodyPr/>
                    <a:lstStyle/>
                    <a:p>
                      <a:pPr algn="ctr">
                        <a:lnSpc>
                          <a:spcPct val="100000"/>
                        </a:lnSpc>
                        <a:spcAft>
                          <a:spcPts val="0"/>
                        </a:spcAft>
                      </a:pPr>
                      <a:r>
                        <a:rPr lang="en-US" sz="1400">
                          <a:effectLst/>
                          <a:latin typeface="微软雅黑 Light" panose="020B0502040204020203" pitchFamily="34" charset="-122"/>
                          <a:ea typeface="微软雅黑 Light" panose="020B0502040204020203" pitchFamily="34" charset="-122"/>
                        </a:rPr>
                        <a:t>70 </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latin typeface="微软雅黑 Light" panose="020B0502040204020203" pitchFamily="34" charset="-122"/>
                          <a:ea typeface="微软雅黑 Light" panose="020B0502040204020203" pitchFamily="34" charset="-122"/>
                        </a:rPr>
                        <a:t>（</a:t>
                      </a:r>
                      <a:r>
                        <a:rPr lang="en-US" sz="1400">
                          <a:effectLst/>
                          <a:latin typeface="微软雅黑 Light" panose="020B0502040204020203" pitchFamily="34" charset="-122"/>
                          <a:ea typeface="微软雅黑 Light" panose="020B0502040204020203" pitchFamily="34" charset="-122"/>
                        </a:rPr>
                        <a:t>11 000</a:t>
                      </a:r>
                      <a:r>
                        <a:rPr lang="zh-CN" sz="1400">
                          <a:effectLst/>
                          <a:latin typeface="微软雅黑 Light" panose="020B0502040204020203" pitchFamily="34" charset="-122"/>
                          <a:ea typeface="微软雅黑 Light" panose="020B0502040204020203" pitchFamily="34" charset="-122"/>
                        </a:rPr>
                        <a:t>，</a:t>
                      </a:r>
                      <a:r>
                        <a:rPr lang="en-US" sz="1400">
                          <a:effectLst/>
                          <a:latin typeface="微软雅黑 Light" panose="020B0502040204020203" pitchFamily="34" charset="-122"/>
                          <a:ea typeface="微软雅黑 Light" panose="020B0502040204020203" pitchFamily="34" charset="-122"/>
                        </a:rPr>
                        <a:t>5 500</a:t>
                      </a:r>
                      <a:r>
                        <a:rPr lang="zh-CN" sz="1400">
                          <a:effectLst/>
                          <a:latin typeface="微软雅黑 Light" panose="020B0502040204020203" pitchFamily="34" charset="-122"/>
                          <a:ea typeface="微软雅黑 Light" panose="020B0502040204020203" pitchFamily="34" charset="-122"/>
                        </a:rPr>
                        <a:t>）</a:t>
                      </a:r>
                      <a:endParaRPr lang="zh-CN" sz="16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dirty="0">
                          <a:effectLst/>
                          <a:latin typeface="微软雅黑 Light" panose="020B0502040204020203" pitchFamily="34" charset="-122"/>
                          <a:ea typeface="微软雅黑 Light" panose="020B0502040204020203" pitchFamily="34" charset="-122"/>
                        </a:rPr>
                        <a:t>（</a:t>
                      </a:r>
                      <a:r>
                        <a:rPr lang="en-US" sz="1400" dirty="0">
                          <a:effectLst/>
                          <a:latin typeface="微软雅黑 Light" panose="020B0502040204020203" pitchFamily="34" charset="-122"/>
                          <a:ea typeface="微软雅黑 Light" panose="020B0502040204020203" pitchFamily="34" charset="-122"/>
                        </a:rPr>
                        <a:t>8 000</a:t>
                      </a:r>
                      <a:r>
                        <a:rPr lang="zh-CN" sz="1400" dirty="0">
                          <a:effectLst/>
                          <a:latin typeface="微软雅黑 Light" panose="020B0502040204020203" pitchFamily="34" charset="-122"/>
                          <a:ea typeface="微软雅黑 Light" panose="020B0502040204020203" pitchFamily="34" charset="-122"/>
                        </a:rPr>
                        <a:t>，</a:t>
                      </a:r>
                      <a:r>
                        <a:rPr lang="en-US" sz="1400" dirty="0">
                          <a:effectLst/>
                          <a:latin typeface="微软雅黑 Light" panose="020B0502040204020203" pitchFamily="34" charset="-122"/>
                          <a:ea typeface="微软雅黑 Light" panose="020B0502040204020203" pitchFamily="34" charset="-122"/>
                        </a:rPr>
                        <a:t>5 000</a:t>
                      </a:r>
                      <a:r>
                        <a:rPr lang="zh-CN" sz="1400" dirty="0">
                          <a:effectLst/>
                          <a:latin typeface="微软雅黑 Light" panose="020B0502040204020203" pitchFamily="34" charset="-122"/>
                          <a:ea typeface="微软雅黑 Light" panose="020B0502040204020203" pitchFamily="34" charset="-122"/>
                        </a:rPr>
                        <a:t>）</a:t>
                      </a:r>
                      <a:endParaRPr lang="zh-CN" sz="16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一次性静态博弈</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安全策略</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安全策略也称最大最小策略，其具体做法是，首先找到每种策略可能获得的最小收益，接下来从所有的最小收益中选择带来最大收益的策略。</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安全策略可能不是收益最大的策略，但它是损失最小的策略。</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一次性静态博弈</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安全策略</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A</a:t>
            </a:r>
            <a:r>
              <a:rPr lang="zh-CN" altLang="en-US" sz="2000" b="1" dirty="0">
                <a:solidFill>
                  <a:srgbClr val="002060"/>
                </a:solidFill>
                <a:latin typeface="微软雅黑 Light" panose="020B0502040204020203" pitchFamily="34" charset="-122"/>
                <a:ea typeface="微软雅黑 Light" panose="020B0502040204020203" pitchFamily="34" charset="-122"/>
              </a:rPr>
              <a:t>和</a:t>
            </a:r>
            <a:r>
              <a:rPr lang="en-US" altLang="zh-CN" sz="2000" b="1" dirty="0">
                <a:solidFill>
                  <a:srgbClr val="002060"/>
                </a:solidFill>
                <a:latin typeface="微软雅黑 Light" panose="020B0502040204020203" pitchFamily="34" charset="-122"/>
                <a:ea typeface="微软雅黑 Light" panose="020B0502040204020203" pitchFamily="34" charset="-122"/>
              </a:rPr>
              <a:t>B</a:t>
            </a:r>
            <a:r>
              <a:rPr lang="zh-CN" altLang="en-US" sz="2000" b="1" dirty="0">
                <a:solidFill>
                  <a:srgbClr val="002060"/>
                </a:solidFill>
                <a:latin typeface="微软雅黑 Light" panose="020B0502040204020203" pitchFamily="34" charset="-122"/>
                <a:ea typeface="微软雅黑 Light" panose="020B0502040204020203" pitchFamily="34" charset="-122"/>
              </a:rPr>
              <a:t>两家公司需要对是否进行新产品开发作出决策。两家公司可以选择的策略是“开发”或“不开发”。</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90" y="3664394"/>
          <a:ext cx="10515600" cy="1538808"/>
        </p:xfrm>
        <a:graphic>
          <a:graphicData uri="http://schemas.openxmlformats.org/drawingml/2006/table">
            <a:tbl>
              <a:tblPr firstRow="1" firstCol="1" bandRow="1">
                <a:tableStyleId>{5C22544A-7EE6-4342-B048-85BDC9FD1C3A}</a:tableStyleId>
              </a:tblPr>
              <a:tblGrid>
                <a:gridCol w="2559969"/>
                <a:gridCol w="2559969"/>
                <a:gridCol w="2697831"/>
                <a:gridCol w="2697831"/>
              </a:tblGrid>
              <a:tr h="384702">
                <a:tc rowSpan="2" gridSpan="2">
                  <a:txBody>
                    <a:bodyPr/>
                    <a:lstStyle/>
                    <a:p>
                      <a:pPr algn="ctr">
                        <a:lnSpc>
                          <a:spcPct val="100000"/>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rowSpan="2" hMerge="1">
                  <a:tcPr/>
                </a:tc>
                <a:tc gridSpan="2">
                  <a:txBody>
                    <a:bodyPr/>
                    <a:lstStyle/>
                    <a:p>
                      <a:pPr algn="ctr">
                        <a:lnSpc>
                          <a:spcPct val="100000"/>
                        </a:lnSpc>
                        <a:spcAft>
                          <a:spcPts val="0"/>
                        </a:spcAft>
                      </a:pPr>
                      <a:r>
                        <a:rPr lang="en-US" sz="1400">
                          <a:effectLst/>
                        </a:rPr>
                        <a:t>B</a:t>
                      </a:r>
                      <a:r>
                        <a:rPr lang="zh-CN" sz="1400">
                          <a:effectLst/>
                        </a:rPr>
                        <a:t>公司</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hMerge="1">
                  <a:tcPr/>
                </a:tc>
              </a:tr>
              <a:tr h="384702">
                <a:tc vMerge="1" gridSpan="2">
                  <a:tcPr/>
                </a:tc>
                <a:tc vMerge="1" hMerge="1">
                  <a:tcPr/>
                </a:tc>
                <a:tc>
                  <a:txBody>
                    <a:bodyPr/>
                    <a:lstStyle/>
                    <a:p>
                      <a:pPr algn="ctr">
                        <a:lnSpc>
                          <a:spcPct val="100000"/>
                        </a:lnSpc>
                        <a:spcAft>
                          <a:spcPts val="0"/>
                        </a:spcAft>
                      </a:pPr>
                      <a:r>
                        <a:rPr lang="zh-CN" sz="1400">
                          <a:effectLst/>
                        </a:rPr>
                        <a:t>开发</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不开发</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84702">
                <a:tc rowSpan="2">
                  <a:txBody>
                    <a:bodyPr/>
                    <a:lstStyle/>
                    <a:p>
                      <a:pPr algn="ctr">
                        <a:lnSpc>
                          <a:spcPct val="100000"/>
                        </a:lnSpc>
                        <a:spcAft>
                          <a:spcPts val="0"/>
                        </a:spcAft>
                      </a:pPr>
                      <a:r>
                        <a:rPr lang="en-US" sz="1400">
                          <a:effectLst/>
                        </a:rPr>
                        <a:t>A</a:t>
                      </a:r>
                      <a:r>
                        <a:rPr lang="zh-CN" sz="1400">
                          <a:effectLst/>
                        </a:rPr>
                        <a:t>公司</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开发</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40</a:t>
                      </a:r>
                      <a:r>
                        <a:rPr lang="zh-CN" sz="1400">
                          <a:effectLst/>
                        </a:rPr>
                        <a:t>，</a:t>
                      </a:r>
                      <a:r>
                        <a:rPr lang="en-US" sz="1400">
                          <a:effectLst/>
                        </a:rPr>
                        <a:t>40</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100</a:t>
                      </a:r>
                      <a:r>
                        <a:rPr lang="zh-CN" sz="1400">
                          <a:effectLst/>
                        </a:rPr>
                        <a:t>，</a:t>
                      </a:r>
                      <a:r>
                        <a:rPr lang="en-US" sz="1400">
                          <a:effectLst/>
                        </a:rPr>
                        <a:t>50</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84702">
                <a:tc vMerge="1">
                  <a:tcPr/>
                </a:tc>
                <a:tc>
                  <a:txBody>
                    <a:bodyPr/>
                    <a:lstStyle/>
                    <a:p>
                      <a:pPr algn="ctr">
                        <a:lnSpc>
                          <a:spcPct val="100000"/>
                        </a:lnSpc>
                        <a:spcAft>
                          <a:spcPts val="0"/>
                        </a:spcAft>
                      </a:pPr>
                      <a:r>
                        <a:rPr lang="zh-CN" sz="1400">
                          <a:effectLst/>
                        </a:rPr>
                        <a:t>不开发</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50</a:t>
                      </a:r>
                      <a:r>
                        <a:rPr lang="zh-CN" sz="1400">
                          <a:effectLst/>
                        </a:rPr>
                        <a:t>，</a:t>
                      </a:r>
                      <a:r>
                        <a:rPr lang="en-US" sz="1400">
                          <a:effectLst/>
                        </a:rPr>
                        <a:t>100</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dirty="0">
                          <a:effectLst/>
                        </a:rPr>
                        <a:t>（</a:t>
                      </a:r>
                      <a:r>
                        <a:rPr lang="en-US" sz="1400" dirty="0">
                          <a:effectLst/>
                        </a:rPr>
                        <a:t>80</a:t>
                      </a:r>
                      <a:r>
                        <a:rPr lang="zh-CN" sz="1400" dirty="0">
                          <a:effectLst/>
                        </a:rPr>
                        <a:t>，</a:t>
                      </a:r>
                      <a:r>
                        <a:rPr lang="en-US" sz="1400" dirty="0">
                          <a:effectLst/>
                        </a:rPr>
                        <a:t>80</a:t>
                      </a:r>
                      <a:r>
                        <a:rPr lang="zh-CN" sz="1400" dirty="0">
                          <a:effectLst/>
                        </a:rPr>
                        <a:t>）</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一次性静态博弈</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三、纳什均衡</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smtClean="0">
                <a:solidFill>
                  <a:srgbClr val="002060"/>
                </a:solidFill>
                <a:latin typeface="微软雅黑 Light" panose="020B0502040204020203" pitchFamily="34" charset="-122"/>
                <a:ea typeface="微软雅黑 Light" panose="020B0502040204020203" pitchFamily="34" charset="-122"/>
              </a:rPr>
              <a:t>所谓</a:t>
            </a:r>
            <a:r>
              <a:rPr lang="zh-CN" altLang="en-US" sz="2000" b="1" dirty="0">
                <a:solidFill>
                  <a:srgbClr val="002060"/>
                </a:solidFill>
                <a:latin typeface="微软雅黑 Light" panose="020B0502040204020203" pitchFamily="34" charset="-122"/>
                <a:ea typeface="微软雅黑 Light" panose="020B0502040204020203" pitchFamily="34" charset="-122"/>
              </a:rPr>
              <a:t>均衡，就是一种稳定状态，而博弈的均衡就是博弈参与者之间的一种博弈结果的稳定。</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所谓纳什均衡，是指在一个博弈参与者的策略确定的情况下，其他博弈的参与者都不能通过单方面改变策略提高自己收益的状态。</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一次性静态博弈</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三、纳什均衡</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假设</a:t>
            </a:r>
            <a:r>
              <a:rPr lang="en-US" altLang="zh-CN" sz="2000" b="1" dirty="0">
                <a:solidFill>
                  <a:srgbClr val="002060"/>
                </a:solidFill>
                <a:latin typeface="微软雅黑 Light" panose="020B0502040204020203" pitchFamily="34" charset="-122"/>
                <a:ea typeface="微软雅黑 Light" panose="020B0502040204020203" pitchFamily="34" charset="-122"/>
              </a:rPr>
              <a:t>C</a:t>
            </a:r>
            <a:r>
              <a:rPr lang="zh-CN" altLang="en-US" sz="2000" b="1" dirty="0">
                <a:solidFill>
                  <a:srgbClr val="002060"/>
                </a:solidFill>
                <a:latin typeface="微软雅黑 Light" panose="020B0502040204020203" pitchFamily="34" charset="-122"/>
                <a:ea typeface="微软雅黑 Light" panose="020B0502040204020203" pitchFamily="34" charset="-122"/>
              </a:rPr>
              <a:t>市有两家实力相当的同业企业</a:t>
            </a:r>
            <a:r>
              <a:rPr lang="en-US" altLang="zh-CN" sz="2000" b="1" dirty="0">
                <a:solidFill>
                  <a:srgbClr val="002060"/>
                </a:solidFill>
                <a:latin typeface="微软雅黑 Light" panose="020B0502040204020203" pitchFamily="34" charset="-122"/>
                <a:ea typeface="微软雅黑 Light" panose="020B0502040204020203" pitchFamily="34" charset="-122"/>
              </a:rPr>
              <a:t>A</a:t>
            </a:r>
            <a:r>
              <a:rPr lang="zh-CN" altLang="en-US" sz="2000" b="1" dirty="0">
                <a:solidFill>
                  <a:srgbClr val="002060"/>
                </a:solidFill>
                <a:latin typeface="微软雅黑 Light" panose="020B0502040204020203" pitchFamily="34" charset="-122"/>
                <a:ea typeface="微软雅黑 Light" panose="020B0502040204020203" pitchFamily="34" charset="-122"/>
              </a:rPr>
              <a:t>公司和</a:t>
            </a:r>
            <a:r>
              <a:rPr lang="en-US" altLang="zh-CN" sz="2000" b="1" dirty="0">
                <a:solidFill>
                  <a:srgbClr val="002060"/>
                </a:solidFill>
                <a:latin typeface="微软雅黑 Light" panose="020B0502040204020203" pitchFamily="34" charset="-122"/>
                <a:ea typeface="微软雅黑 Light" panose="020B0502040204020203" pitchFamily="34" charset="-122"/>
              </a:rPr>
              <a:t>B</a:t>
            </a:r>
            <a:r>
              <a:rPr lang="zh-CN" altLang="en-US" sz="2000" b="1" dirty="0">
                <a:solidFill>
                  <a:srgbClr val="002060"/>
                </a:solidFill>
                <a:latin typeface="微软雅黑 Light" panose="020B0502040204020203" pitchFamily="34" charset="-122"/>
                <a:ea typeface="微软雅黑 Light" panose="020B0502040204020203" pitchFamily="34" charset="-122"/>
              </a:rPr>
              <a:t>公司，两家企业都希望将优秀的人才吸引到自己的公司来。吸引人才的重要手段就是提高薪酬水平，用高薪招人。</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38200" y="3594892"/>
          <a:ext cx="10515600" cy="1460436"/>
        </p:xfrm>
        <a:graphic>
          <a:graphicData uri="http://schemas.openxmlformats.org/drawingml/2006/table">
            <a:tbl>
              <a:tblPr firstRow="1" firstCol="1" bandRow="1">
                <a:tableStyleId>{5C22544A-7EE6-4342-B048-85BDC9FD1C3A}</a:tableStyleId>
              </a:tblPr>
              <a:tblGrid>
                <a:gridCol w="2559969"/>
                <a:gridCol w="2559969"/>
                <a:gridCol w="2697831"/>
                <a:gridCol w="2697831"/>
              </a:tblGrid>
              <a:tr h="365109">
                <a:tc rowSpan="2" gridSpan="2">
                  <a:txBody>
                    <a:bodyPr/>
                    <a:lstStyle/>
                    <a:p>
                      <a:pPr algn="ctr">
                        <a:lnSpc>
                          <a:spcPct val="100000"/>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rowSpan="2" hMerge="1">
                  <a:tcPr/>
                </a:tc>
                <a:tc gridSpan="2">
                  <a:txBody>
                    <a:bodyPr/>
                    <a:lstStyle/>
                    <a:p>
                      <a:pPr algn="ctr">
                        <a:lnSpc>
                          <a:spcPct val="100000"/>
                        </a:lnSpc>
                        <a:spcAft>
                          <a:spcPts val="0"/>
                        </a:spcAft>
                      </a:pPr>
                      <a:r>
                        <a:rPr lang="en-US" sz="1400">
                          <a:effectLst/>
                        </a:rPr>
                        <a:t>B</a:t>
                      </a:r>
                      <a:r>
                        <a:rPr lang="zh-CN" sz="1400">
                          <a:effectLst/>
                        </a:rPr>
                        <a:t>公司</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hMerge="1">
                  <a:tcPr/>
                </a:tc>
              </a:tr>
              <a:tr h="365109">
                <a:tc vMerge="1" gridSpan="2">
                  <a:tcPr/>
                </a:tc>
                <a:tc vMerge="1" hMerge="1">
                  <a:tcPr/>
                </a:tc>
                <a:tc>
                  <a:txBody>
                    <a:bodyPr/>
                    <a:lstStyle/>
                    <a:p>
                      <a:pPr algn="ctr">
                        <a:lnSpc>
                          <a:spcPct val="100000"/>
                        </a:lnSpc>
                        <a:spcAft>
                          <a:spcPts val="0"/>
                        </a:spcAft>
                      </a:pPr>
                      <a:r>
                        <a:rPr lang="zh-CN" sz="1400">
                          <a:effectLst/>
                        </a:rPr>
                        <a:t>高薪</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低薪</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65109">
                <a:tc rowSpan="2">
                  <a:txBody>
                    <a:bodyPr/>
                    <a:lstStyle/>
                    <a:p>
                      <a:pPr algn="ctr">
                        <a:lnSpc>
                          <a:spcPct val="100000"/>
                        </a:lnSpc>
                        <a:spcAft>
                          <a:spcPts val="0"/>
                        </a:spcAft>
                      </a:pPr>
                      <a:r>
                        <a:rPr lang="en-US" sz="1400">
                          <a:effectLst/>
                        </a:rPr>
                        <a:t>A</a:t>
                      </a:r>
                      <a:r>
                        <a:rPr lang="zh-CN" sz="1400">
                          <a:effectLst/>
                        </a:rPr>
                        <a:t>公司</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高薪</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8</a:t>
                      </a:r>
                      <a:r>
                        <a:rPr lang="zh-CN" sz="1400">
                          <a:effectLst/>
                        </a:rPr>
                        <a:t>，</a:t>
                      </a:r>
                      <a:r>
                        <a:rPr lang="en-US" sz="1400">
                          <a:effectLst/>
                        </a:rPr>
                        <a:t>8</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15</a:t>
                      </a:r>
                      <a:r>
                        <a:rPr lang="zh-CN" sz="1400">
                          <a:effectLst/>
                        </a:rPr>
                        <a:t>，</a:t>
                      </a:r>
                      <a:r>
                        <a:rPr lang="en-US" sz="1400">
                          <a:effectLst/>
                        </a:rPr>
                        <a:t>5</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65109">
                <a:tc vMerge="1">
                  <a:tcPr/>
                </a:tc>
                <a:tc>
                  <a:txBody>
                    <a:bodyPr/>
                    <a:lstStyle/>
                    <a:p>
                      <a:pPr algn="ctr">
                        <a:lnSpc>
                          <a:spcPct val="100000"/>
                        </a:lnSpc>
                        <a:spcAft>
                          <a:spcPts val="0"/>
                        </a:spcAft>
                      </a:pPr>
                      <a:r>
                        <a:rPr lang="zh-CN" sz="1400">
                          <a:effectLst/>
                        </a:rPr>
                        <a:t>低薪</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5</a:t>
                      </a:r>
                      <a:r>
                        <a:rPr lang="zh-CN" sz="1400">
                          <a:effectLst/>
                        </a:rPr>
                        <a:t>，</a:t>
                      </a:r>
                      <a:r>
                        <a:rPr lang="en-US" sz="1400">
                          <a:effectLst/>
                        </a:rPr>
                        <a:t>15</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dirty="0">
                          <a:effectLst/>
                        </a:rPr>
                        <a:t>（</a:t>
                      </a:r>
                      <a:r>
                        <a:rPr lang="en-US" sz="1400" dirty="0">
                          <a:effectLst/>
                        </a:rPr>
                        <a:t>10</a:t>
                      </a:r>
                      <a:r>
                        <a:rPr lang="zh-CN" sz="1400" dirty="0">
                          <a:effectLst/>
                        </a:rPr>
                        <a:t>，</a:t>
                      </a:r>
                      <a:r>
                        <a:rPr lang="en-US" sz="1400" dirty="0">
                          <a:effectLst/>
                        </a:rPr>
                        <a:t>10</a:t>
                      </a:r>
                      <a:r>
                        <a:rPr lang="zh-CN" sz="1400" dirty="0">
                          <a:effectLst/>
                        </a:rPr>
                        <a:t>）</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一次性静态博弈</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四、囚徒</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困境</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博弈论中最著名的博弈类型就是所谓的囚徒</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困境。</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警察抓住了两名合伙作案的嫌疑人，但缺乏足够的证据指证他们的罪行。如果其中至少一名嫌疑人供认犯罪，就可以确认罪名成立。</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4" name="表格 3"/>
          <p:cNvGraphicFramePr>
            <a:graphicFrameLocks noGrp="1"/>
          </p:cNvGraphicFramePr>
          <p:nvPr/>
        </p:nvGraphicFramePr>
        <p:xfrm>
          <a:off x="858890" y="4091280"/>
          <a:ext cx="10515600" cy="1329804"/>
        </p:xfrm>
        <a:graphic>
          <a:graphicData uri="http://schemas.openxmlformats.org/drawingml/2006/table">
            <a:tbl>
              <a:tblPr firstRow="1" firstCol="1" bandRow="1">
                <a:tableStyleId>{5C22544A-7EE6-4342-B048-85BDC9FD1C3A}</a:tableStyleId>
              </a:tblPr>
              <a:tblGrid>
                <a:gridCol w="2559969"/>
                <a:gridCol w="2559969"/>
                <a:gridCol w="2697831"/>
                <a:gridCol w="2697831"/>
              </a:tblGrid>
              <a:tr h="332451">
                <a:tc rowSpan="2" gridSpan="2">
                  <a:txBody>
                    <a:bodyPr/>
                    <a:lstStyle/>
                    <a:p>
                      <a:pPr algn="ctr">
                        <a:lnSpc>
                          <a:spcPct val="100000"/>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rowSpan="2" hMerge="1">
                  <a:tcPr/>
                </a:tc>
                <a:tc gridSpan="2">
                  <a:txBody>
                    <a:bodyPr/>
                    <a:lstStyle/>
                    <a:p>
                      <a:pPr algn="ctr">
                        <a:lnSpc>
                          <a:spcPct val="100000"/>
                        </a:lnSpc>
                        <a:spcAft>
                          <a:spcPts val="0"/>
                        </a:spcAft>
                      </a:pPr>
                      <a:r>
                        <a:rPr lang="zh-CN" sz="1400">
                          <a:effectLst/>
                        </a:rPr>
                        <a:t>嫌疑人</a:t>
                      </a:r>
                      <a:r>
                        <a:rPr lang="en-US" sz="1400">
                          <a:effectLst/>
                        </a:rPr>
                        <a:t>B</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hMerge="1">
                  <a:tcPr/>
                </a:tc>
              </a:tr>
              <a:tr h="332451">
                <a:tc vMerge="1" gridSpan="2">
                  <a:tcPr/>
                </a:tc>
                <a:tc vMerge="1" hMerge="1">
                  <a:tcPr/>
                </a:tc>
                <a:tc>
                  <a:txBody>
                    <a:bodyPr/>
                    <a:lstStyle/>
                    <a:p>
                      <a:pPr algn="ctr">
                        <a:lnSpc>
                          <a:spcPct val="100000"/>
                        </a:lnSpc>
                        <a:spcAft>
                          <a:spcPts val="0"/>
                        </a:spcAft>
                      </a:pPr>
                      <a:r>
                        <a:rPr lang="zh-CN" sz="1400">
                          <a:effectLst/>
                        </a:rPr>
                        <a:t>坦白</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不坦白</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32451">
                <a:tc rowSpan="2">
                  <a:txBody>
                    <a:bodyPr/>
                    <a:lstStyle/>
                    <a:p>
                      <a:pPr algn="ctr">
                        <a:lnSpc>
                          <a:spcPct val="100000"/>
                        </a:lnSpc>
                        <a:spcAft>
                          <a:spcPts val="0"/>
                        </a:spcAft>
                      </a:pPr>
                      <a:r>
                        <a:rPr lang="zh-CN" sz="1400">
                          <a:effectLst/>
                        </a:rPr>
                        <a:t>嫌疑人</a:t>
                      </a:r>
                      <a:r>
                        <a:rPr lang="en-US" sz="1400">
                          <a:effectLst/>
                        </a:rPr>
                        <a:t>A</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坦白</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-5</a:t>
                      </a:r>
                      <a:r>
                        <a:rPr lang="zh-CN" sz="1400">
                          <a:effectLst/>
                        </a:rPr>
                        <a:t>，</a:t>
                      </a:r>
                      <a:r>
                        <a:rPr lang="en-US" sz="1400">
                          <a:effectLst/>
                        </a:rPr>
                        <a:t>-5</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0</a:t>
                      </a:r>
                      <a:r>
                        <a:rPr lang="zh-CN" sz="1400">
                          <a:effectLst/>
                        </a:rPr>
                        <a:t>，</a:t>
                      </a:r>
                      <a:r>
                        <a:rPr lang="en-US" sz="1400">
                          <a:effectLst/>
                        </a:rPr>
                        <a:t>-8</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32451">
                <a:tc vMerge="1">
                  <a:tcPr/>
                </a:tc>
                <a:tc>
                  <a:txBody>
                    <a:bodyPr/>
                    <a:lstStyle/>
                    <a:p>
                      <a:pPr algn="ctr">
                        <a:lnSpc>
                          <a:spcPct val="100000"/>
                        </a:lnSpc>
                        <a:spcAft>
                          <a:spcPts val="0"/>
                        </a:spcAft>
                      </a:pPr>
                      <a:r>
                        <a:rPr lang="zh-CN" sz="1400">
                          <a:effectLst/>
                        </a:rPr>
                        <a:t>不坦白</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-8</a:t>
                      </a:r>
                      <a:r>
                        <a:rPr lang="zh-CN" sz="1400">
                          <a:effectLst/>
                        </a:rPr>
                        <a:t>，</a:t>
                      </a:r>
                      <a:r>
                        <a:rPr lang="en-US" sz="1400">
                          <a:effectLst/>
                        </a:rPr>
                        <a:t>0</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dirty="0">
                          <a:effectLst/>
                        </a:rPr>
                        <a:t>（</a:t>
                      </a:r>
                      <a:r>
                        <a:rPr lang="en-US" sz="1400" dirty="0">
                          <a:effectLst/>
                        </a:rPr>
                        <a:t>-1</a:t>
                      </a:r>
                      <a:r>
                        <a:rPr lang="zh-CN" sz="1400" dirty="0">
                          <a:effectLst/>
                        </a:rPr>
                        <a:t>，</a:t>
                      </a:r>
                      <a:r>
                        <a:rPr lang="en-US" sz="1400" dirty="0">
                          <a:effectLst/>
                        </a:rPr>
                        <a:t>-1</a:t>
                      </a:r>
                      <a:r>
                        <a:rPr lang="zh-CN" sz="1400" dirty="0">
                          <a:effectLst/>
                        </a:rPr>
                        <a:t>）</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一次性静态博弈</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四、囚徒</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困境</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假设有两家大企业基本上瓜分了某种产品的整个市场；这两家企业的广告投入每年均为</a:t>
            </a:r>
            <a:r>
              <a:rPr lang="en-US" altLang="zh-CN" sz="2000" b="1" dirty="0">
                <a:solidFill>
                  <a:srgbClr val="002060"/>
                </a:solidFill>
                <a:latin typeface="微软雅黑 Light" panose="020B0502040204020203" pitchFamily="34" charset="-122"/>
                <a:ea typeface="微软雅黑 Light" panose="020B0502040204020203" pitchFamily="34" charset="-122"/>
              </a:rPr>
              <a:t>400</a:t>
            </a:r>
            <a:r>
              <a:rPr lang="zh-CN" altLang="en-US" sz="2000" b="1" dirty="0">
                <a:solidFill>
                  <a:srgbClr val="002060"/>
                </a:solidFill>
                <a:latin typeface="微软雅黑 Light" panose="020B0502040204020203" pitchFamily="34" charset="-122"/>
                <a:ea typeface="微软雅黑 Light" panose="020B0502040204020203" pitchFamily="34" charset="-122"/>
              </a:rPr>
              <a:t>万元；两家企业的利润均为</a:t>
            </a:r>
            <a:r>
              <a:rPr lang="en-US" altLang="zh-CN" sz="2000" b="1" dirty="0">
                <a:solidFill>
                  <a:srgbClr val="002060"/>
                </a:solidFill>
                <a:latin typeface="微软雅黑 Light" panose="020B0502040204020203" pitchFamily="34" charset="-122"/>
                <a:ea typeface="微软雅黑 Light" panose="020B0502040204020203" pitchFamily="34" charset="-122"/>
              </a:rPr>
              <a:t>1 000</a:t>
            </a:r>
            <a:r>
              <a:rPr lang="zh-CN" altLang="en-US" sz="2000" b="1" dirty="0">
                <a:solidFill>
                  <a:srgbClr val="002060"/>
                </a:solidFill>
                <a:latin typeface="微软雅黑 Light" panose="020B0502040204020203" pitchFamily="34" charset="-122"/>
                <a:ea typeface="微软雅黑 Light" panose="020B0502040204020203" pitchFamily="34" charset="-122"/>
              </a:rPr>
              <a:t>万元。</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38200" y="3594894"/>
          <a:ext cx="10515600" cy="1551872"/>
        </p:xfrm>
        <a:graphic>
          <a:graphicData uri="http://schemas.openxmlformats.org/drawingml/2006/table">
            <a:tbl>
              <a:tblPr firstRow="1" firstCol="1" bandRow="1">
                <a:tableStyleId>{5C22544A-7EE6-4342-B048-85BDC9FD1C3A}</a:tableStyleId>
              </a:tblPr>
              <a:tblGrid>
                <a:gridCol w="2559969"/>
                <a:gridCol w="2559969"/>
                <a:gridCol w="2697831"/>
                <a:gridCol w="2697831"/>
              </a:tblGrid>
              <a:tr h="387968">
                <a:tc rowSpan="2" gridSpan="2">
                  <a:txBody>
                    <a:bodyPr/>
                    <a:lstStyle/>
                    <a:p>
                      <a:pPr algn="ctr">
                        <a:lnSpc>
                          <a:spcPct val="100000"/>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rowSpan="2" hMerge="1">
                  <a:tcPr/>
                </a:tc>
                <a:tc gridSpan="2">
                  <a:txBody>
                    <a:bodyPr/>
                    <a:lstStyle/>
                    <a:p>
                      <a:pPr algn="ctr">
                        <a:lnSpc>
                          <a:spcPct val="100000"/>
                        </a:lnSpc>
                        <a:spcAft>
                          <a:spcPts val="0"/>
                        </a:spcAft>
                      </a:pPr>
                      <a:r>
                        <a:rPr lang="zh-CN" sz="1400">
                          <a:effectLst/>
                        </a:rPr>
                        <a:t>企业</a:t>
                      </a:r>
                      <a:r>
                        <a:rPr lang="en-US" sz="1400">
                          <a:effectLst/>
                        </a:rPr>
                        <a:t>B</a:t>
                      </a:r>
                      <a:r>
                        <a:rPr lang="zh-CN" sz="1400">
                          <a:effectLst/>
                        </a:rPr>
                        <a:t>的广告投入</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hMerge="1">
                  <a:tcPr/>
                </a:tc>
              </a:tr>
              <a:tr h="387968">
                <a:tc vMerge="1" gridSpan="2">
                  <a:tcPr/>
                </a:tc>
                <a:tc vMerge="1" hMerge="1">
                  <a:tcPr/>
                </a:tc>
                <a:tc>
                  <a:txBody>
                    <a:bodyPr/>
                    <a:lstStyle/>
                    <a:p>
                      <a:pPr algn="ctr">
                        <a:lnSpc>
                          <a:spcPct val="100000"/>
                        </a:lnSpc>
                        <a:spcAft>
                          <a:spcPts val="0"/>
                        </a:spcAft>
                      </a:pPr>
                      <a:r>
                        <a:rPr lang="en-US" sz="1400">
                          <a:effectLst/>
                        </a:rPr>
                        <a:t>400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600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87968">
                <a:tc rowSpan="2">
                  <a:txBody>
                    <a:bodyPr/>
                    <a:lstStyle/>
                    <a:p>
                      <a:pPr algn="ctr">
                        <a:lnSpc>
                          <a:spcPct val="100000"/>
                        </a:lnSpc>
                        <a:spcAft>
                          <a:spcPts val="0"/>
                        </a:spcAft>
                      </a:pPr>
                      <a:r>
                        <a:rPr lang="zh-CN" sz="1400" dirty="0">
                          <a:effectLst/>
                        </a:rPr>
                        <a:t>企业</a:t>
                      </a:r>
                      <a:r>
                        <a:rPr lang="en-US" sz="1400" dirty="0">
                          <a:effectLst/>
                        </a:rPr>
                        <a:t>A</a:t>
                      </a:r>
                      <a:r>
                        <a:rPr lang="zh-CN" sz="1400" dirty="0">
                          <a:effectLst/>
                        </a:rPr>
                        <a:t>的广告投入</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1 000</a:t>
                      </a:r>
                      <a:r>
                        <a:rPr lang="zh-CN" sz="1400">
                          <a:effectLst/>
                        </a:rPr>
                        <a:t>，</a:t>
                      </a:r>
                      <a:r>
                        <a:rPr lang="en-US" sz="1400">
                          <a:effectLst/>
                        </a:rPr>
                        <a:t>1 000</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600</a:t>
                      </a:r>
                      <a:r>
                        <a:rPr lang="zh-CN" sz="1400">
                          <a:effectLst/>
                        </a:rPr>
                        <a:t>，</a:t>
                      </a:r>
                      <a:r>
                        <a:rPr lang="en-US" sz="1400">
                          <a:effectLst/>
                        </a:rPr>
                        <a:t>1 200</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87968">
                <a:tc vMerge="1">
                  <a:tcPr/>
                </a:tc>
                <a:tc>
                  <a:txBody>
                    <a:bodyPr/>
                    <a:lstStyle/>
                    <a:p>
                      <a:pPr algn="ctr">
                        <a:lnSpc>
                          <a:spcPct val="100000"/>
                        </a:lnSpc>
                        <a:spcAft>
                          <a:spcPts val="0"/>
                        </a:spcAft>
                      </a:pPr>
                      <a:r>
                        <a:rPr lang="en-US" sz="1400">
                          <a:effectLst/>
                        </a:rPr>
                        <a:t>600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1 200</a:t>
                      </a:r>
                      <a:r>
                        <a:rPr lang="zh-CN" sz="1400">
                          <a:effectLst/>
                        </a:rPr>
                        <a:t>，</a:t>
                      </a:r>
                      <a:r>
                        <a:rPr lang="en-US" sz="1400">
                          <a:effectLst/>
                        </a:rPr>
                        <a:t>600</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dirty="0">
                          <a:effectLst/>
                        </a:rPr>
                        <a:t>（</a:t>
                      </a:r>
                      <a:r>
                        <a:rPr lang="en-US" sz="1400" dirty="0">
                          <a:effectLst/>
                        </a:rPr>
                        <a:t>870</a:t>
                      </a:r>
                      <a:r>
                        <a:rPr lang="zh-CN" sz="1400" dirty="0">
                          <a:effectLst/>
                        </a:rPr>
                        <a:t>，</a:t>
                      </a:r>
                      <a:r>
                        <a:rPr lang="en-US" sz="1400" dirty="0">
                          <a:effectLst/>
                        </a:rPr>
                        <a:t>870</a:t>
                      </a:r>
                      <a:r>
                        <a:rPr lang="zh-CN" sz="1400" dirty="0">
                          <a:effectLst/>
                        </a:rPr>
                        <a:t>）</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一次性静态博弈</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五、合作</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博弈</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解决囚徒困境最有效的办法就是博弈参与者之间开展合作，结成联盟，采取对于所有的博弈参与者都有利的共同策略，我们称之为合作博弈。</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合作之所以可以成为可能，是因为合作各方知道合作可以带来更好的收益。合作的基础是合作各方都有利可图，合作的目的仍然是实现自身收益的最大化</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smtClean="0">
                <a:solidFill>
                  <a:srgbClr val="002060"/>
                </a:solidFill>
                <a:latin typeface="微软雅黑 Light" panose="020B0502040204020203" pitchFamily="34" charset="-122"/>
                <a:ea typeface="微软雅黑 Light" panose="020B0502040204020203" pitchFamily="34" charset="-122"/>
              </a:rPr>
              <a:t>但是</a:t>
            </a:r>
            <a:r>
              <a:rPr lang="zh-CN" altLang="en-US" sz="2000" b="1" dirty="0">
                <a:solidFill>
                  <a:srgbClr val="002060"/>
                </a:solidFill>
                <a:latin typeface="微软雅黑 Light" panose="020B0502040204020203" pitchFamily="34" charset="-122"/>
                <a:ea typeface="微软雅黑 Light" panose="020B0502040204020203" pitchFamily="34" charset="-122"/>
              </a:rPr>
              <a:t>，要想实现和保持合作未必容易。</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2263769"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2074875"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2256799"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2814452" y="2955315"/>
            <a:ext cx="2313254" cy="369332"/>
          </a:xfrm>
          <a:prstGeom prst="rect">
            <a:avLst/>
          </a:prstGeom>
          <a:noFill/>
        </p:spPr>
        <p:txBody>
          <a:bodyPr wrap="square" rtlCol="0">
            <a:spAutoFit/>
          </a:bodyPr>
          <a:lstStyle/>
          <a:p>
            <a:pPr algn="ctr"/>
            <a:r>
              <a:rPr lang="zh-CN" altLang="zh-CN" dirty="0"/>
              <a:t>博弈论导论</a:t>
            </a:r>
            <a:endParaRPr lang="zh-CN" altLang="en-US" sz="2400" b="1" spc="100" dirty="0">
              <a:solidFill>
                <a:schemeClr val="tx1">
                  <a:lumMod val="75000"/>
                  <a:lumOff val="25000"/>
                </a:schemeClr>
              </a:solidFill>
            </a:endParaRPr>
          </a:p>
        </p:txBody>
      </p:sp>
      <p:sp>
        <p:nvSpPr>
          <p:cNvPr id="33" name="矩形: 圆角 32"/>
          <p:cNvSpPr/>
          <p:nvPr/>
        </p:nvSpPr>
        <p:spPr>
          <a:xfrm>
            <a:off x="5861050"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5672156"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5854080"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6459972" y="2941264"/>
            <a:ext cx="2313254" cy="369332"/>
          </a:xfrm>
          <a:prstGeom prst="rect">
            <a:avLst/>
          </a:prstGeom>
          <a:noFill/>
        </p:spPr>
        <p:txBody>
          <a:bodyPr wrap="square" rtlCol="0">
            <a:spAutoFit/>
          </a:bodyPr>
          <a:lstStyle/>
          <a:p>
            <a:pPr algn="ctr"/>
            <a:r>
              <a:rPr lang="zh-CN" altLang="zh-CN" dirty="0"/>
              <a:t>一次性静态博弈</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4184409"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3995515"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4179042"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4797949" y="4094213"/>
            <a:ext cx="2313254" cy="369332"/>
          </a:xfrm>
          <a:prstGeom prst="rect">
            <a:avLst/>
          </a:prstGeom>
          <a:noFill/>
        </p:spPr>
        <p:txBody>
          <a:bodyPr wrap="square" rtlCol="0">
            <a:spAutoFit/>
          </a:bodyPr>
          <a:lstStyle/>
          <a:p>
            <a:pPr algn="ctr"/>
            <a:r>
              <a:rPr lang="zh-CN" altLang="zh-CN" dirty="0"/>
              <a:t>重复静态博弈</a:t>
            </a:r>
            <a:endParaRPr lang="zh-CN" altLang="en-US" sz="2400" b="1" spc="100" dirty="0">
              <a:solidFill>
                <a:schemeClr val="tx1">
                  <a:lumMod val="75000"/>
                  <a:lumOff val="25000"/>
                </a:schemeClr>
              </a:solidFill>
            </a:endParaRPr>
          </a:p>
        </p:txBody>
      </p:sp>
      <p:sp>
        <p:nvSpPr>
          <p:cNvPr id="81" name="矩形: 圆角 32"/>
          <p:cNvSpPr/>
          <p:nvPr/>
        </p:nvSpPr>
        <p:spPr>
          <a:xfrm>
            <a:off x="7781690"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7592796"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7776323"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8321280" y="4101144"/>
            <a:ext cx="2313254" cy="369332"/>
          </a:xfrm>
          <a:prstGeom prst="rect">
            <a:avLst/>
          </a:prstGeom>
          <a:noFill/>
        </p:spPr>
        <p:txBody>
          <a:bodyPr wrap="square" rtlCol="0">
            <a:spAutoFit/>
          </a:bodyPr>
          <a:lstStyle/>
          <a:p>
            <a:pPr algn="ctr"/>
            <a:r>
              <a:rPr lang="zh-CN" altLang="zh-CN" dirty="0"/>
              <a:t>动态博弈</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重复静态博弈</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一、无限重复</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博弈</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触发策略</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为了保证合作的协议可以落实和执行，博弈参与者会预先约定好惩罚措施。</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如果博弈的一个参与者违背了协议，采取了不合作的策略，则其他博弈参与者也采取不合作的策略，并且永远采取不合作策略，这一策略称作触发策略。</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重复静态博弈</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一、无限重复</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博弈</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触发策略</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en-US" altLang="zh-CN" b="1" dirty="0">
                <a:solidFill>
                  <a:srgbClr val="0070C0"/>
                </a:solidFill>
                <a:latin typeface="微软雅黑 Light" panose="020B0502040204020203" pitchFamily="34" charset="-122"/>
                <a:ea typeface="微软雅黑 Light" panose="020B0502040204020203" pitchFamily="34" charset="-122"/>
              </a:rPr>
              <a:t>A</a:t>
            </a:r>
            <a:r>
              <a:rPr lang="zh-CN" altLang="en-US" b="1" dirty="0">
                <a:solidFill>
                  <a:srgbClr val="0070C0"/>
                </a:solidFill>
                <a:latin typeface="微软雅黑 Light" panose="020B0502040204020203" pitchFamily="34" charset="-122"/>
                <a:ea typeface="微软雅黑 Light" panose="020B0502040204020203" pitchFamily="34" charset="-122"/>
              </a:rPr>
              <a:t>和</a:t>
            </a:r>
            <a:r>
              <a:rPr lang="en-US" altLang="zh-CN" b="1" dirty="0">
                <a:solidFill>
                  <a:srgbClr val="0070C0"/>
                </a:solidFill>
                <a:latin typeface="微软雅黑 Light" panose="020B0502040204020203" pitchFamily="34" charset="-122"/>
                <a:ea typeface="微软雅黑 Light" panose="020B0502040204020203" pitchFamily="34" charset="-122"/>
              </a:rPr>
              <a:t>B</a:t>
            </a:r>
            <a:r>
              <a:rPr lang="zh-CN" altLang="en-US" b="1" dirty="0">
                <a:solidFill>
                  <a:srgbClr val="0070C0"/>
                </a:solidFill>
                <a:latin typeface="微软雅黑 Light" panose="020B0502040204020203" pitchFamily="34" charset="-122"/>
                <a:ea typeface="微软雅黑 Light" panose="020B0502040204020203" pitchFamily="34" charset="-122"/>
              </a:rPr>
              <a:t>两家公司需要对是否进行信息共享合作作出决策。两家公司商定好实施信息共享，每月</a:t>
            </a:r>
            <a:r>
              <a:rPr lang="en-US" altLang="zh-CN" b="1" dirty="0">
                <a:solidFill>
                  <a:srgbClr val="0070C0"/>
                </a:solidFill>
                <a:latin typeface="微软雅黑 Light" panose="020B0502040204020203" pitchFamily="34" charset="-122"/>
                <a:ea typeface="微软雅黑 Light" panose="020B0502040204020203" pitchFamily="34" charset="-122"/>
              </a:rPr>
              <a:t>1</a:t>
            </a:r>
            <a:r>
              <a:rPr lang="zh-CN" altLang="en-US" b="1" dirty="0">
                <a:solidFill>
                  <a:srgbClr val="0070C0"/>
                </a:solidFill>
                <a:latin typeface="微软雅黑 Light" panose="020B0502040204020203" pitchFamily="34" charset="-122"/>
                <a:ea typeface="微软雅黑 Light" panose="020B0502040204020203" pitchFamily="34" charset="-122"/>
              </a:rPr>
              <a:t>日将本公司掌握的信息无偿地向对方开放，因为这样做的结果，可以使两家公司无偿地获得更多的信息，有利于双方企业的决策。</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90" y="4234972"/>
          <a:ext cx="10515600" cy="1421244"/>
        </p:xfrm>
        <a:graphic>
          <a:graphicData uri="http://schemas.openxmlformats.org/drawingml/2006/table">
            <a:tbl>
              <a:tblPr firstRow="1" firstCol="1" bandRow="1">
                <a:tableStyleId>{5C22544A-7EE6-4342-B048-85BDC9FD1C3A}</a:tableStyleId>
              </a:tblPr>
              <a:tblGrid>
                <a:gridCol w="2559969"/>
                <a:gridCol w="2559969"/>
                <a:gridCol w="2697831"/>
                <a:gridCol w="2697831"/>
              </a:tblGrid>
              <a:tr h="355311">
                <a:tc rowSpan="2" gridSpan="2">
                  <a:txBody>
                    <a:bodyPr/>
                    <a:lstStyle/>
                    <a:p>
                      <a:pPr algn="ctr">
                        <a:lnSpc>
                          <a:spcPct val="100000"/>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rowSpan="2" hMerge="1">
                  <a:tcPr/>
                </a:tc>
                <a:tc gridSpan="2">
                  <a:txBody>
                    <a:bodyPr/>
                    <a:lstStyle/>
                    <a:p>
                      <a:pPr algn="ctr">
                        <a:lnSpc>
                          <a:spcPct val="100000"/>
                        </a:lnSpc>
                        <a:spcAft>
                          <a:spcPts val="0"/>
                        </a:spcAft>
                      </a:pPr>
                      <a:r>
                        <a:rPr lang="en-US" sz="1400">
                          <a:effectLst/>
                        </a:rPr>
                        <a:t>B</a:t>
                      </a:r>
                      <a:r>
                        <a:rPr lang="zh-CN" sz="1400">
                          <a:effectLst/>
                        </a:rPr>
                        <a:t>公司</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hMerge="1">
                  <a:tcPr/>
                </a:tc>
              </a:tr>
              <a:tr h="355311">
                <a:tc vMerge="1" gridSpan="2">
                  <a:tcPr/>
                </a:tc>
                <a:tc vMerge="1" hMerge="1">
                  <a:tcPr/>
                </a:tc>
                <a:tc>
                  <a:txBody>
                    <a:bodyPr/>
                    <a:lstStyle/>
                    <a:p>
                      <a:pPr algn="ctr">
                        <a:lnSpc>
                          <a:spcPct val="100000"/>
                        </a:lnSpc>
                        <a:spcAft>
                          <a:spcPts val="0"/>
                        </a:spcAft>
                      </a:pPr>
                      <a:r>
                        <a:rPr lang="zh-CN" sz="1400">
                          <a:effectLst/>
                        </a:rPr>
                        <a:t>不开放信息</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开放信息</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55311">
                <a:tc rowSpan="2">
                  <a:txBody>
                    <a:bodyPr/>
                    <a:lstStyle/>
                    <a:p>
                      <a:pPr algn="ctr">
                        <a:lnSpc>
                          <a:spcPct val="100000"/>
                        </a:lnSpc>
                        <a:spcAft>
                          <a:spcPts val="0"/>
                        </a:spcAft>
                      </a:pPr>
                      <a:r>
                        <a:rPr lang="en-US" sz="1400">
                          <a:effectLst/>
                        </a:rPr>
                        <a:t>A</a:t>
                      </a:r>
                      <a:r>
                        <a:rPr lang="zh-CN" sz="1400">
                          <a:effectLst/>
                        </a:rPr>
                        <a:t>公司</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不开放信息</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50</a:t>
                      </a:r>
                      <a:r>
                        <a:rPr lang="zh-CN" sz="1400">
                          <a:effectLst/>
                        </a:rPr>
                        <a:t>，</a:t>
                      </a:r>
                      <a:r>
                        <a:rPr lang="en-US" sz="1400">
                          <a:effectLst/>
                        </a:rPr>
                        <a:t>50</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100</a:t>
                      </a:r>
                      <a:r>
                        <a:rPr lang="zh-CN" sz="1400">
                          <a:effectLst/>
                        </a:rPr>
                        <a:t>，</a:t>
                      </a:r>
                      <a:r>
                        <a:rPr lang="en-US" sz="1400">
                          <a:effectLst/>
                        </a:rPr>
                        <a:t>30</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55311">
                <a:tc vMerge="1">
                  <a:tcPr/>
                </a:tc>
                <a:tc>
                  <a:txBody>
                    <a:bodyPr/>
                    <a:lstStyle/>
                    <a:p>
                      <a:pPr algn="ctr">
                        <a:lnSpc>
                          <a:spcPct val="100000"/>
                        </a:lnSpc>
                        <a:spcAft>
                          <a:spcPts val="0"/>
                        </a:spcAft>
                      </a:pPr>
                      <a:r>
                        <a:rPr lang="zh-CN" sz="1400">
                          <a:effectLst/>
                        </a:rPr>
                        <a:t>开放信息</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30</a:t>
                      </a:r>
                      <a:r>
                        <a:rPr lang="zh-CN" sz="1400">
                          <a:effectLst/>
                        </a:rPr>
                        <a:t>，</a:t>
                      </a:r>
                      <a:r>
                        <a:rPr lang="en-US" sz="1400">
                          <a:effectLst/>
                        </a:rPr>
                        <a:t>100</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dirty="0">
                          <a:effectLst/>
                        </a:rPr>
                        <a:t>（</a:t>
                      </a:r>
                      <a:r>
                        <a:rPr lang="en-US" sz="1400" dirty="0">
                          <a:effectLst/>
                        </a:rPr>
                        <a:t>80</a:t>
                      </a:r>
                      <a:r>
                        <a:rPr lang="zh-CN" sz="1400" dirty="0">
                          <a:effectLst/>
                        </a:rPr>
                        <a:t>，</a:t>
                      </a:r>
                      <a:r>
                        <a:rPr lang="en-US" sz="1400" dirty="0">
                          <a:effectLst/>
                        </a:rPr>
                        <a:t>80</a:t>
                      </a:r>
                      <a:r>
                        <a:rPr lang="zh-CN" sz="1400" dirty="0">
                          <a:effectLst/>
                        </a:rPr>
                        <a:t>）</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重复静态博弈</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一、无限重复</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博弈</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针锋相对</a:t>
            </a:r>
            <a:r>
              <a:rPr lang="zh-CN" altLang="en-US" sz="2000" b="1" dirty="0" smtClean="0">
                <a:solidFill>
                  <a:srgbClr val="002060"/>
                </a:solidFill>
                <a:latin typeface="微软雅黑 Light" panose="020B0502040204020203" pitchFamily="34" charset="-122"/>
                <a:ea typeface="微软雅黑 Light" panose="020B0502040204020203" pitchFamily="34" charset="-122"/>
              </a:rPr>
              <a:t>策略</a:t>
            </a:r>
            <a:endParaRPr lang="zh-CN" altLang="en-US"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针锋相对策略也称“以牙还牙策略”，包括四个特点：</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graphicFrame>
        <p:nvGraphicFramePr>
          <p:cNvPr id="6" name="图示 5"/>
          <p:cNvGraphicFramePr/>
          <p:nvPr/>
        </p:nvGraphicFramePr>
        <p:xfrm>
          <a:off x="3068690" y="3346333"/>
          <a:ext cx="6096000" cy="2181632"/>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重复静态博弈</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二、有限重复</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博弈</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有限重复博弈是指博弈是重复进行的，但重复的次数有限。</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有限重复博弈又可以分为有终止日期的有限重复博弈和没有终止日期的有限重复博弈两种。</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有终止日期的有限重复博弈，是指所有博弈参与者都知道博弈的截止时间；</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没有终止日期的有限重复博弈，是指博弈的次数是有限的，但所有博弈参与者都不知道博弈的截止时间。</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2263769"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2074875"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2256799"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2814452" y="2955315"/>
            <a:ext cx="2313254" cy="369332"/>
          </a:xfrm>
          <a:prstGeom prst="rect">
            <a:avLst/>
          </a:prstGeom>
          <a:noFill/>
        </p:spPr>
        <p:txBody>
          <a:bodyPr wrap="square" rtlCol="0">
            <a:spAutoFit/>
          </a:bodyPr>
          <a:lstStyle/>
          <a:p>
            <a:pPr algn="ctr"/>
            <a:r>
              <a:rPr lang="zh-CN" altLang="zh-CN" dirty="0"/>
              <a:t>博弈论导论</a:t>
            </a:r>
            <a:endParaRPr lang="zh-CN" altLang="en-US" sz="2400" b="1" spc="100" dirty="0">
              <a:solidFill>
                <a:schemeClr val="tx1">
                  <a:lumMod val="75000"/>
                  <a:lumOff val="25000"/>
                </a:schemeClr>
              </a:solidFill>
            </a:endParaRPr>
          </a:p>
        </p:txBody>
      </p:sp>
      <p:sp>
        <p:nvSpPr>
          <p:cNvPr id="33" name="矩形: 圆角 32"/>
          <p:cNvSpPr/>
          <p:nvPr/>
        </p:nvSpPr>
        <p:spPr>
          <a:xfrm>
            <a:off x="5861050"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5672156"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5854080"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6459972" y="2941264"/>
            <a:ext cx="2313254" cy="369332"/>
          </a:xfrm>
          <a:prstGeom prst="rect">
            <a:avLst/>
          </a:prstGeom>
          <a:noFill/>
        </p:spPr>
        <p:txBody>
          <a:bodyPr wrap="square" rtlCol="0">
            <a:spAutoFit/>
          </a:bodyPr>
          <a:lstStyle/>
          <a:p>
            <a:pPr algn="ctr"/>
            <a:r>
              <a:rPr lang="zh-CN" altLang="zh-CN" dirty="0"/>
              <a:t>一次性静态博弈</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4184409"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3995515"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4179042"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4797949" y="4094213"/>
            <a:ext cx="2313254" cy="369332"/>
          </a:xfrm>
          <a:prstGeom prst="rect">
            <a:avLst/>
          </a:prstGeom>
          <a:noFill/>
        </p:spPr>
        <p:txBody>
          <a:bodyPr wrap="square" rtlCol="0">
            <a:spAutoFit/>
          </a:bodyPr>
          <a:lstStyle/>
          <a:p>
            <a:pPr algn="ctr"/>
            <a:r>
              <a:rPr lang="zh-CN" altLang="zh-CN" dirty="0"/>
              <a:t>重复静态博弈</a:t>
            </a:r>
            <a:endParaRPr lang="zh-CN" altLang="en-US" sz="2400" b="1" spc="100" dirty="0">
              <a:solidFill>
                <a:schemeClr val="tx1">
                  <a:lumMod val="75000"/>
                  <a:lumOff val="25000"/>
                </a:schemeClr>
              </a:solidFill>
            </a:endParaRPr>
          </a:p>
        </p:txBody>
      </p:sp>
      <p:sp>
        <p:nvSpPr>
          <p:cNvPr id="81" name="矩形: 圆角 32"/>
          <p:cNvSpPr/>
          <p:nvPr/>
        </p:nvSpPr>
        <p:spPr>
          <a:xfrm>
            <a:off x="7781690"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7592796"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7776323"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8321280" y="4101144"/>
            <a:ext cx="2313254" cy="369332"/>
          </a:xfrm>
          <a:prstGeom prst="rect">
            <a:avLst/>
          </a:prstGeom>
          <a:noFill/>
        </p:spPr>
        <p:txBody>
          <a:bodyPr wrap="square" rtlCol="0">
            <a:spAutoFit/>
          </a:bodyPr>
          <a:lstStyle/>
          <a:p>
            <a:pPr algn="ctr"/>
            <a:r>
              <a:rPr lang="zh-CN" altLang="zh-CN" dirty="0"/>
              <a:t>动态博弈</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动态博弈</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博弈并不总是静态的，很多博弈是有先后次序的。这种有先后次序的博弈就是动态博弈，也称顺序博弈或多阶段博弈。</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当博弈变为动态博弈之后，两家公司的博弈策略的选择出现了明显变化。而且一般来说，在动态博弈中，首先进行决策的先动者是有优势的。</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动态博弈</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首先看一个两家企业的新产品开发博弈。在静态博弈的情况下，</a:t>
            </a:r>
            <a:r>
              <a:rPr lang="en-US" altLang="zh-CN" sz="2400" b="1" dirty="0">
                <a:solidFill>
                  <a:srgbClr val="7030A0"/>
                </a:solidFill>
                <a:latin typeface="微软雅黑 Light" panose="020B0502040204020203" pitchFamily="34" charset="-122"/>
                <a:ea typeface="微软雅黑 Light" panose="020B0502040204020203" pitchFamily="34" charset="-122"/>
              </a:rPr>
              <a:t>A</a:t>
            </a:r>
            <a:r>
              <a:rPr lang="zh-CN" altLang="en-US" sz="2400" b="1" dirty="0">
                <a:solidFill>
                  <a:srgbClr val="7030A0"/>
                </a:solidFill>
                <a:latin typeface="微软雅黑 Light" panose="020B0502040204020203" pitchFamily="34" charset="-122"/>
                <a:ea typeface="微软雅黑 Light" panose="020B0502040204020203" pitchFamily="34" charset="-122"/>
              </a:rPr>
              <a:t>公司一定会选择“开发”策略，因为“开发”策略属于占优策略，而</a:t>
            </a:r>
            <a:r>
              <a:rPr lang="en-US" altLang="zh-CN" sz="2400" b="1" dirty="0">
                <a:solidFill>
                  <a:srgbClr val="7030A0"/>
                </a:solidFill>
                <a:latin typeface="微软雅黑 Light" panose="020B0502040204020203" pitchFamily="34" charset="-122"/>
                <a:ea typeface="微软雅黑 Light" panose="020B0502040204020203" pitchFamily="34" charset="-122"/>
              </a:rPr>
              <a:t>B</a:t>
            </a:r>
            <a:r>
              <a:rPr lang="zh-CN" altLang="en-US" sz="2400" b="1" dirty="0">
                <a:solidFill>
                  <a:srgbClr val="7030A0"/>
                </a:solidFill>
                <a:latin typeface="微软雅黑 Light" panose="020B0502040204020203" pitchFamily="34" charset="-122"/>
                <a:ea typeface="微软雅黑 Light" panose="020B0502040204020203" pitchFamily="34" charset="-122"/>
              </a:rPr>
              <a:t>公司则会选择“不开发”策略。这样，</a:t>
            </a:r>
            <a:r>
              <a:rPr lang="en-US" altLang="zh-CN" sz="2400" b="1" dirty="0">
                <a:solidFill>
                  <a:srgbClr val="7030A0"/>
                </a:solidFill>
                <a:latin typeface="微软雅黑 Light" panose="020B0502040204020203" pitchFamily="34" charset="-122"/>
                <a:ea typeface="微软雅黑 Light" panose="020B0502040204020203" pitchFamily="34" charset="-122"/>
              </a:rPr>
              <a:t>A</a:t>
            </a:r>
            <a:r>
              <a:rPr lang="zh-CN" altLang="en-US" sz="2400" b="1" dirty="0">
                <a:solidFill>
                  <a:srgbClr val="7030A0"/>
                </a:solidFill>
                <a:latin typeface="微软雅黑 Light" panose="020B0502040204020203" pitchFamily="34" charset="-122"/>
                <a:ea typeface="微软雅黑 Light" panose="020B0502040204020203" pitchFamily="34" charset="-122"/>
              </a:rPr>
              <a:t>公司的收益为</a:t>
            </a:r>
            <a:r>
              <a:rPr lang="en-US" altLang="zh-CN" sz="2400" b="1" dirty="0">
                <a:solidFill>
                  <a:srgbClr val="7030A0"/>
                </a:solidFill>
                <a:latin typeface="微软雅黑 Light" panose="020B0502040204020203" pitchFamily="34" charset="-122"/>
                <a:ea typeface="微软雅黑 Light" panose="020B0502040204020203" pitchFamily="34" charset="-122"/>
              </a:rPr>
              <a:t>30</a:t>
            </a:r>
            <a:r>
              <a:rPr lang="zh-CN" altLang="en-US" sz="2400" b="1" dirty="0">
                <a:solidFill>
                  <a:srgbClr val="7030A0"/>
                </a:solidFill>
                <a:latin typeface="微软雅黑 Light" panose="020B0502040204020203" pitchFamily="34" charset="-122"/>
                <a:ea typeface="微软雅黑 Light" panose="020B0502040204020203" pitchFamily="34" charset="-122"/>
              </a:rPr>
              <a:t>万元，</a:t>
            </a:r>
            <a:r>
              <a:rPr lang="en-US" altLang="zh-CN" sz="2400" b="1" dirty="0">
                <a:solidFill>
                  <a:srgbClr val="7030A0"/>
                </a:solidFill>
                <a:latin typeface="微软雅黑 Light" panose="020B0502040204020203" pitchFamily="34" charset="-122"/>
                <a:ea typeface="微软雅黑 Light" panose="020B0502040204020203" pitchFamily="34" charset="-122"/>
              </a:rPr>
              <a:t>B</a:t>
            </a:r>
            <a:r>
              <a:rPr lang="zh-CN" altLang="en-US" sz="2400" b="1" dirty="0">
                <a:solidFill>
                  <a:srgbClr val="7030A0"/>
                </a:solidFill>
                <a:latin typeface="微软雅黑 Light" panose="020B0502040204020203" pitchFamily="34" charset="-122"/>
                <a:ea typeface="微软雅黑 Light" panose="020B0502040204020203" pitchFamily="34" charset="-122"/>
              </a:rPr>
              <a:t>公司的收益为</a:t>
            </a:r>
            <a:r>
              <a:rPr lang="en-US" altLang="zh-CN" sz="2400" b="1" dirty="0">
                <a:solidFill>
                  <a:srgbClr val="7030A0"/>
                </a:solidFill>
                <a:latin typeface="微软雅黑 Light" panose="020B0502040204020203" pitchFamily="34" charset="-122"/>
                <a:ea typeface="微软雅黑 Light" panose="020B0502040204020203" pitchFamily="34" charset="-122"/>
              </a:rPr>
              <a:t>50</a:t>
            </a:r>
            <a:r>
              <a:rPr lang="zh-CN" altLang="en-US" sz="2400" b="1" dirty="0">
                <a:solidFill>
                  <a:srgbClr val="7030A0"/>
                </a:solidFill>
                <a:latin typeface="微软雅黑 Light" panose="020B0502040204020203" pitchFamily="34" charset="-122"/>
                <a:ea typeface="微软雅黑 Light" panose="020B0502040204020203" pitchFamily="34" charset="-122"/>
              </a:rPr>
              <a:t>万元。</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90" y="3830024"/>
          <a:ext cx="10515600" cy="1512684"/>
        </p:xfrm>
        <a:graphic>
          <a:graphicData uri="http://schemas.openxmlformats.org/drawingml/2006/table">
            <a:tbl>
              <a:tblPr firstRow="1" firstCol="1" bandRow="1">
                <a:tableStyleId>{5C22544A-7EE6-4342-B048-85BDC9FD1C3A}</a:tableStyleId>
              </a:tblPr>
              <a:tblGrid>
                <a:gridCol w="2559969"/>
                <a:gridCol w="2559969"/>
                <a:gridCol w="2697831"/>
                <a:gridCol w="2697831"/>
              </a:tblGrid>
              <a:tr h="378171">
                <a:tc rowSpan="2" gridSpan="2">
                  <a:txBody>
                    <a:bodyPr/>
                    <a:lstStyle/>
                    <a:p>
                      <a:pPr algn="ctr">
                        <a:lnSpc>
                          <a:spcPct val="100000"/>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rowSpan="2" hMerge="1">
                  <a:tcPr/>
                </a:tc>
                <a:tc gridSpan="2">
                  <a:txBody>
                    <a:bodyPr/>
                    <a:lstStyle/>
                    <a:p>
                      <a:pPr algn="ctr">
                        <a:lnSpc>
                          <a:spcPct val="100000"/>
                        </a:lnSpc>
                        <a:spcAft>
                          <a:spcPts val="0"/>
                        </a:spcAft>
                      </a:pPr>
                      <a:r>
                        <a:rPr lang="en-US" sz="1400">
                          <a:effectLst/>
                        </a:rPr>
                        <a:t>B</a:t>
                      </a:r>
                      <a:r>
                        <a:rPr lang="zh-CN" sz="1400">
                          <a:effectLst/>
                        </a:rPr>
                        <a:t>公司</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hMerge="1">
                  <a:tcPr/>
                </a:tc>
              </a:tr>
              <a:tr h="378171">
                <a:tc vMerge="1" gridSpan="2">
                  <a:tcPr/>
                </a:tc>
                <a:tc vMerge="1" hMerge="1">
                  <a:tcPr/>
                </a:tc>
                <a:tc>
                  <a:txBody>
                    <a:bodyPr/>
                    <a:lstStyle/>
                    <a:p>
                      <a:pPr algn="ctr">
                        <a:lnSpc>
                          <a:spcPct val="100000"/>
                        </a:lnSpc>
                        <a:spcAft>
                          <a:spcPts val="0"/>
                        </a:spcAft>
                      </a:pPr>
                      <a:r>
                        <a:rPr lang="zh-CN" sz="1400">
                          <a:effectLst/>
                        </a:rPr>
                        <a:t>开发</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不开发</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78171">
                <a:tc rowSpan="2">
                  <a:txBody>
                    <a:bodyPr/>
                    <a:lstStyle/>
                    <a:p>
                      <a:pPr algn="ctr">
                        <a:lnSpc>
                          <a:spcPct val="100000"/>
                        </a:lnSpc>
                        <a:spcAft>
                          <a:spcPts val="0"/>
                        </a:spcAft>
                      </a:pPr>
                      <a:r>
                        <a:rPr lang="en-US" sz="1400">
                          <a:effectLst/>
                        </a:rPr>
                        <a:t>A</a:t>
                      </a:r>
                      <a:r>
                        <a:rPr lang="zh-CN" sz="1400">
                          <a:effectLst/>
                        </a:rPr>
                        <a:t>公司</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开发</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80</a:t>
                      </a:r>
                      <a:r>
                        <a:rPr lang="zh-CN" sz="1400">
                          <a:effectLst/>
                        </a:rPr>
                        <a:t>，</a:t>
                      </a:r>
                      <a:r>
                        <a:rPr lang="en-US" sz="1400">
                          <a:effectLst/>
                        </a:rPr>
                        <a:t>20</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30</a:t>
                      </a:r>
                      <a:r>
                        <a:rPr lang="zh-CN" sz="1400">
                          <a:effectLst/>
                        </a:rPr>
                        <a:t>，</a:t>
                      </a:r>
                      <a:r>
                        <a:rPr lang="en-US" sz="1400">
                          <a:effectLst/>
                        </a:rPr>
                        <a:t>50</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78171">
                <a:tc vMerge="1">
                  <a:tcPr/>
                </a:tc>
                <a:tc>
                  <a:txBody>
                    <a:bodyPr/>
                    <a:lstStyle/>
                    <a:p>
                      <a:pPr algn="ctr">
                        <a:lnSpc>
                          <a:spcPct val="100000"/>
                        </a:lnSpc>
                        <a:spcAft>
                          <a:spcPts val="0"/>
                        </a:spcAft>
                      </a:pPr>
                      <a:r>
                        <a:rPr lang="zh-CN" sz="1400">
                          <a:effectLst/>
                        </a:rPr>
                        <a:t>不开发</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60</a:t>
                      </a:r>
                      <a:r>
                        <a:rPr lang="zh-CN" sz="1400">
                          <a:effectLst/>
                        </a:rPr>
                        <a:t>，</a:t>
                      </a:r>
                      <a:r>
                        <a:rPr lang="en-US" sz="1400">
                          <a:effectLst/>
                        </a:rPr>
                        <a:t>30</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dirty="0">
                          <a:effectLst/>
                        </a:rPr>
                        <a:t>（</a:t>
                      </a:r>
                      <a:r>
                        <a:rPr lang="en-US" sz="1400" dirty="0">
                          <a:effectLst/>
                        </a:rPr>
                        <a:t>10</a:t>
                      </a:r>
                      <a:r>
                        <a:rPr lang="zh-CN" sz="1400" dirty="0">
                          <a:effectLst/>
                        </a:rPr>
                        <a:t>，</a:t>
                      </a:r>
                      <a:r>
                        <a:rPr lang="en-US" sz="1400" dirty="0">
                          <a:effectLst/>
                        </a:rPr>
                        <a:t>20</a:t>
                      </a:r>
                      <a:r>
                        <a:rPr lang="zh-CN" sz="1400" dirty="0">
                          <a:effectLst/>
                        </a:rPr>
                        <a:t>）</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动态博弈</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如果将上述博弈变为动态博弈，让</a:t>
            </a:r>
            <a:r>
              <a:rPr lang="en-US" altLang="zh-CN" sz="2400" b="1" dirty="0">
                <a:solidFill>
                  <a:srgbClr val="7030A0"/>
                </a:solidFill>
                <a:latin typeface="微软雅黑 Light" panose="020B0502040204020203" pitchFamily="34" charset="-122"/>
                <a:ea typeface="微软雅黑 Light" panose="020B0502040204020203" pitchFamily="34" charset="-122"/>
              </a:rPr>
              <a:t>A</a:t>
            </a:r>
            <a:r>
              <a:rPr lang="zh-CN" altLang="en-US" sz="2400" b="1" dirty="0">
                <a:solidFill>
                  <a:srgbClr val="7030A0"/>
                </a:solidFill>
                <a:latin typeface="微软雅黑 Light" panose="020B0502040204020203" pitchFamily="34" charset="-122"/>
                <a:ea typeface="微软雅黑 Light" panose="020B0502040204020203" pitchFamily="34" charset="-122"/>
              </a:rPr>
              <a:t>公司先选择博弈策略，随后</a:t>
            </a:r>
            <a:r>
              <a:rPr lang="en-US" altLang="zh-CN" sz="2400" b="1" dirty="0">
                <a:solidFill>
                  <a:srgbClr val="7030A0"/>
                </a:solidFill>
                <a:latin typeface="微软雅黑 Light" panose="020B0502040204020203" pitchFamily="34" charset="-122"/>
                <a:ea typeface="微软雅黑 Light" panose="020B0502040204020203" pitchFamily="34" charset="-122"/>
              </a:rPr>
              <a:t>B</a:t>
            </a:r>
            <a:r>
              <a:rPr lang="zh-CN" altLang="en-US" sz="2400" b="1" dirty="0">
                <a:solidFill>
                  <a:srgbClr val="7030A0"/>
                </a:solidFill>
                <a:latin typeface="微软雅黑 Light" panose="020B0502040204020203" pitchFamily="34" charset="-122"/>
                <a:ea typeface="微软雅黑 Light" panose="020B0502040204020203" pitchFamily="34" charset="-122"/>
              </a:rPr>
              <a:t>公司再根据</a:t>
            </a:r>
            <a:r>
              <a:rPr lang="en-US" altLang="zh-CN" sz="2400" b="1" dirty="0">
                <a:solidFill>
                  <a:srgbClr val="7030A0"/>
                </a:solidFill>
                <a:latin typeface="微软雅黑 Light" panose="020B0502040204020203" pitchFamily="34" charset="-122"/>
                <a:ea typeface="微软雅黑 Light" panose="020B0502040204020203" pitchFamily="34" charset="-122"/>
              </a:rPr>
              <a:t>A</a:t>
            </a:r>
            <a:r>
              <a:rPr lang="zh-CN" altLang="en-US" sz="2400" b="1" dirty="0">
                <a:solidFill>
                  <a:srgbClr val="7030A0"/>
                </a:solidFill>
                <a:latin typeface="微软雅黑 Light" panose="020B0502040204020203" pitchFamily="34" charset="-122"/>
                <a:ea typeface="微软雅黑 Light" panose="020B0502040204020203" pitchFamily="34" charset="-122"/>
              </a:rPr>
              <a:t>公司的策略选择自己的策略，则结果可能会出现变化。</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pic>
        <p:nvPicPr>
          <p:cNvPr id="6" name="7-1.EPS" descr="id:2147513769;FounderCES"/>
          <p:cNvPicPr>
            <a:picLocks noChangeAspect="1"/>
          </p:cNvPicPr>
          <p:nvPr/>
        </p:nvPicPr>
        <p:blipFill>
          <a:blip r:embed="rId1">
            <a:duotone>
              <a:schemeClr val="accent1">
                <a:shade val="45000"/>
                <a:satMod val="135000"/>
              </a:schemeClr>
              <a:prstClr val="white"/>
            </a:duotone>
          </a:blip>
          <a:stretch>
            <a:fillRect/>
          </a:stretch>
        </p:blipFill>
        <p:spPr>
          <a:xfrm>
            <a:off x="4649205" y="3172147"/>
            <a:ext cx="2934970" cy="223393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en-US" dirty="0">
                <a:effectLst/>
              </a:rPr>
              <a:t>重要术语和名词</a:t>
            </a:r>
            <a:endParaRPr lang="zh-CN" altLang="en-US" dirty="0">
              <a:effectLst/>
            </a:endParaRPr>
          </a:p>
        </p:txBody>
      </p:sp>
      <p:sp>
        <p:nvSpPr>
          <p:cNvPr id="5" name="矩形 4"/>
          <p:cNvSpPr/>
          <p:nvPr/>
        </p:nvSpPr>
        <p:spPr>
          <a:xfrm>
            <a:off x="1044575" y="2046513"/>
            <a:ext cx="10845800" cy="3224098"/>
          </a:xfrm>
          <a:prstGeom prst="rect">
            <a:avLst/>
          </a:prstGeom>
          <a:gradFill flip="none" rotWithShape="1">
            <a:gsLst>
              <a:gs pos="100000">
                <a:srgbClr val="C00000"/>
              </a:gs>
              <a:gs pos="0">
                <a:schemeClr val="bg1"/>
              </a:gs>
            </a:gsLst>
            <a:path path="circle">
              <a:fillToRect r="100000" b="100000"/>
            </a:path>
            <a:tileRect l="-100000" t="-100000"/>
          </a:gradFill>
          <a:ln>
            <a:noFill/>
          </a:ln>
        </p:spPr>
        <p:txBody>
          <a:bodyPr/>
          <a:lstStyle/>
          <a:p>
            <a:endParaRPr lang="zh-CN" altLang="en-US">
              <a:solidFill>
                <a:schemeClr val="tx1"/>
              </a:solidFill>
            </a:endParaRPr>
          </a:p>
        </p:txBody>
      </p:sp>
      <p:sp>
        <p:nvSpPr>
          <p:cNvPr id="6" name="矩形 5"/>
          <p:cNvSpPr/>
          <p:nvPr/>
        </p:nvSpPr>
        <p:spPr>
          <a:xfrm>
            <a:off x="1451429" y="2616677"/>
            <a:ext cx="9289142" cy="2083771"/>
          </a:xfrm>
          <a:prstGeom prst="rect">
            <a:avLst/>
          </a:prstGeom>
        </p:spPr>
        <p:txBody>
          <a:bodyPr wrap="square" numCol="2">
            <a:normAutofit fontScale="92500" lnSpcReduction="20000"/>
          </a:bodyPr>
          <a:lstStyle/>
          <a:p>
            <a:pPr>
              <a:lnSpc>
                <a:spcPct val="130000"/>
              </a:lnSpc>
            </a:pPr>
            <a:r>
              <a:rPr lang="zh-CN" altLang="en-US" sz="2000" spc="100" dirty="0">
                <a:solidFill>
                  <a:srgbClr val="4B0C77"/>
                </a:solidFill>
                <a:latin typeface="Arial" panose="020B0604020202020204" pitchFamily="34" charset="0"/>
              </a:rPr>
              <a:t>一次性静态博弈</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占优策略</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安全策略</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纳什均衡</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合作博弈</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重复博弈</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无限重复博弈</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触发策略</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针锋相对策略</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有限重复博弈</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动态博弈</a:t>
            </a:r>
            <a:endParaRPr lang="zh-CN" altLang="en-US" sz="2000" spc="100" dirty="0">
              <a:solidFill>
                <a:srgbClr val="4B0C77"/>
              </a:solidFill>
              <a:latin typeface="Arial" panose="020B0604020202020204" pitchFamily="34" charset="0"/>
            </a:endParaRPr>
          </a:p>
        </p:txBody>
      </p:sp>
    </p:spTree>
  </p:cSld>
  <p:clrMapOvr>
    <a:masterClrMapping/>
  </p:clrMapOvr>
  <p:transition spd="slow">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spd="slow">
    <p:split orient="vert"/>
  </p:transition>
  <p:timing>
    <p:tnLst>
      <p:par>
        <p:cTn id="1" dur="indefinite" restart="never" nodeType="tmRoot"/>
      </p:par>
    </p:tnLst>
  </p:timing>
</p:sld>
</file>

<file path=ppt/tags/tag1.xml><?xml version="1.0" encoding="utf-8"?>
<p:tagLst xmlns:p="http://schemas.openxmlformats.org/presentationml/2006/main">
  <p:tag name="ISLIDE.GUIDESSETTING" val="{&quot;Id&quot;:&quot;d6be20dd-fee5-446d-8eed-3268aab8dbf7&quot;,&quot;Name&quot;:null,&quot;Kind&quot;:&quot;Custom&quot;,&quot;OldGuidesSetting&quot;:{&quot;HeaderHeight&quot;:13.0,&quot;FooterHeight&quot;:6.0,&quot;SideMargin&quot;:4.0,&quot;TopMargin&quot;:0.0,&quot;BottomMargin&quot;:0.0,&quot;IntervalMargin&quot;:1.5}}"/>
  <p:tag name="commondata" val="eyJoZGlkIjoiZjE0ZTVhMjgxZjQyNGU2Nzc4N2RhNzcyZTczNTIzNWYifQ=="/>
</p:tagLst>
</file>

<file path=ppt/theme/theme1.xml><?xml version="1.0" encoding="utf-8"?>
<a:theme xmlns:a="http://schemas.openxmlformats.org/drawingml/2006/main" name="Office 主题">
  <a:themeElements>
    <a:clrScheme name="自定义 132">
      <a:dk1>
        <a:sysClr val="windowText" lastClr="000000"/>
      </a:dk1>
      <a:lt1>
        <a:sysClr val="window" lastClr="FFFFFF"/>
      </a:lt1>
      <a:dk2>
        <a:srgbClr val="44546A"/>
      </a:dk2>
      <a:lt2>
        <a:srgbClr val="E7E6E6"/>
      </a:lt2>
      <a:accent1>
        <a:srgbClr val="1978DD"/>
      </a:accent1>
      <a:accent2>
        <a:srgbClr val="36ADEB"/>
      </a:accent2>
      <a:accent3>
        <a:srgbClr val="FFC000"/>
      </a:accent3>
      <a:accent4>
        <a:srgbClr val="ED7D31"/>
      </a:accent4>
      <a:accent5>
        <a:srgbClr val="4472C4"/>
      </a:accent5>
      <a:accent6>
        <a:srgbClr val="70AD47"/>
      </a:accent6>
      <a:hlink>
        <a:srgbClr val="0563C1"/>
      </a:hlink>
      <a:folHlink>
        <a:srgbClr val="954F72"/>
      </a:folHlink>
    </a:clrScheme>
    <a:fontScheme name="比赛专用">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3357</Words>
  <Application>WPS 演示</Application>
  <PresentationFormat>宽屏</PresentationFormat>
  <Paragraphs>491</Paragraphs>
  <Slides>31</Slides>
  <Notes>0</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31</vt:i4>
      </vt:variant>
    </vt:vector>
  </HeadingPairs>
  <TitlesOfParts>
    <vt:vector size="46" baseType="lpstr">
      <vt:lpstr>Arial</vt:lpstr>
      <vt:lpstr>宋体</vt:lpstr>
      <vt:lpstr>Wingdings</vt:lpstr>
      <vt:lpstr>等线</vt:lpstr>
      <vt:lpstr>微软雅黑 Light</vt:lpstr>
      <vt:lpstr>黑体</vt:lpstr>
      <vt:lpstr>DIN Black</vt:lpstr>
      <vt:lpstr>Segoe Print</vt:lpstr>
      <vt:lpstr>NEU-BZ-S92</vt:lpstr>
      <vt:lpstr>方正书宋_GBK</vt:lpstr>
      <vt:lpstr>Times New Roman</vt:lpstr>
      <vt:lpstr>微软雅黑</vt:lpstr>
      <vt:lpstr>Arial Unicode MS</vt:lpstr>
      <vt:lpstr>Calibri</vt:lpstr>
      <vt:lpstr>Office 主题</vt:lpstr>
      <vt:lpstr>PowerPoint 演示文稿</vt:lpstr>
      <vt:lpstr>PowerPoint 演示文稿</vt:lpstr>
      <vt:lpstr>第1节　博弈论导论</vt:lpstr>
      <vt:lpstr>第1节　博弈论导论</vt:lpstr>
      <vt:lpstr>第1节　博弈论导论</vt:lpstr>
      <vt:lpstr>第1节　博弈论导论</vt:lpstr>
      <vt:lpstr>第1节　博弈论导论</vt:lpstr>
      <vt:lpstr>第1节　博弈论导论</vt:lpstr>
      <vt:lpstr>第1节　博弈论导论</vt:lpstr>
      <vt:lpstr>第1节　博弈论导论</vt:lpstr>
      <vt:lpstr>PowerPoint 演示文稿</vt:lpstr>
      <vt:lpstr>第2节　一次性静态博弈</vt:lpstr>
      <vt:lpstr>第2节　一次性静态博弈</vt:lpstr>
      <vt:lpstr>第2节　一次性静态博弈</vt:lpstr>
      <vt:lpstr>第2节　一次性静态博弈</vt:lpstr>
      <vt:lpstr>第2节　一次性静态博弈</vt:lpstr>
      <vt:lpstr>第2节　一次性静态博弈</vt:lpstr>
      <vt:lpstr>第2节　一次性静态博弈</vt:lpstr>
      <vt:lpstr>第2节　一次性静态博弈</vt:lpstr>
      <vt:lpstr>第2节　一次性静态博弈</vt:lpstr>
      <vt:lpstr>PowerPoint 演示文稿</vt:lpstr>
      <vt:lpstr>第3节　重复静态博弈</vt:lpstr>
      <vt:lpstr>第3节　重复静态博弈</vt:lpstr>
      <vt:lpstr>第3节　重复静态博弈</vt:lpstr>
      <vt:lpstr>第3节　重复静态博弈</vt:lpstr>
      <vt:lpstr>PowerPoint 演示文稿</vt:lpstr>
      <vt:lpstr>第4节　动态博弈</vt:lpstr>
      <vt:lpstr>第4节　动态博弈</vt:lpstr>
      <vt:lpstr>第4节　动态博弈</vt:lpstr>
      <vt:lpstr>重要术语和名词</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crup</dc:creator>
  <cp:lastModifiedBy>云霄天外</cp:lastModifiedBy>
  <cp:revision>140</cp:revision>
  <dcterms:created xsi:type="dcterms:W3CDTF">2021-12-09T11:43:00Z</dcterms:created>
  <dcterms:modified xsi:type="dcterms:W3CDTF">2023-12-12T01:21:31Z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108E13D753C24BF4BC5CB8A96E8DAFDF_12</vt:lpwstr>
  </property>
  <property fmtid="{D5CDD505-2E9C-101B-9397-08002B2CF9AE}" pid="3" name="KSOProductBuildVer">
    <vt:lpwstr>2052-12.1.0.15374</vt:lpwstr>
  </property>
</Properties>
</file>