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6" r:id="rId2"/>
    <p:sldId id="257" r:id="rId3"/>
    <p:sldId id="307" r:id="rId4"/>
    <p:sldId id="262" r:id="rId5"/>
    <p:sldId id="263" r:id="rId6"/>
    <p:sldId id="309" r:id="rId7"/>
    <p:sldId id="310" r:id="rId8"/>
    <p:sldId id="264" r:id="rId9"/>
    <p:sldId id="311" r:id="rId10"/>
    <p:sldId id="312" r:id="rId11"/>
    <p:sldId id="266" r:id="rId12"/>
    <p:sldId id="267" r:id="rId13"/>
    <p:sldId id="313" r:id="rId14"/>
    <p:sldId id="306" r:id="rId15"/>
    <p:sldId id="314" r:id="rId16"/>
    <p:sldId id="270" r:id="rId17"/>
    <p:sldId id="321" r:id="rId18"/>
    <p:sldId id="271" r:id="rId19"/>
    <p:sldId id="272" r:id="rId20"/>
    <p:sldId id="269" r:id="rId21"/>
    <p:sldId id="273" r:id="rId22"/>
    <p:sldId id="274" r:id="rId23"/>
    <p:sldId id="275" r:id="rId24"/>
    <p:sldId id="276" r:id="rId25"/>
    <p:sldId id="315" r:id="rId26"/>
    <p:sldId id="316" r:id="rId27"/>
    <p:sldId id="317" r:id="rId28"/>
    <p:sldId id="318" r:id="rId29"/>
    <p:sldId id="322" r:id="rId30"/>
    <p:sldId id="319" r:id="rId31"/>
    <p:sldId id="280" r:id="rId32"/>
    <p:sldId id="278" r:id="rId33"/>
    <p:sldId id="320" r:id="rId34"/>
    <p:sldId id="279" r:id="rId35"/>
    <p:sldId id="283" r:id="rId36"/>
    <p:sldId id="282" r:id="rId37"/>
    <p:sldId id="286" r:id="rId38"/>
    <p:sldId id="290" r:id="rId39"/>
    <p:sldId id="291" r:id="rId40"/>
    <p:sldId id="329" r:id="rId41"/>
    <p:sldId id="292" r:id="rId42"/>
    <p:sldId id="323" r:id="rId43"/>
    <p:sldId id="289" r:id="rId44"/>
    <p:sldId id="324" r:id="rId45"/>
    <p:sldId id="325" r:id="rId46"/>
    <p:sldId id="326" r:id="rId47"/>
    <p:sldId id="327" r:id="rId48"/>
    <p:sldId id="328"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146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8C5BC1-B9BB-4782-A971-61BB60DFD6BA}" type="datetimeFigureOut">
              <a:rPr lang="zh-CN" altLang="en-US" smtClean="0"/>
              <a:t>2021/10/10</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359E91-0DCC-40E1-B7B2-37B2597D787D}" type="slidenum">
              <a:rPr lang="zh-CN" altLang="en-US" smtClean="0"/>
              <a:t>‹#›</a:t>
            </a:fld>
            <a:endParaRPr lang="zh-CN" altLang="en-US"/>
          </a:p>
        </p:txBody>
      </p:sp>
    </p:spTree>
    <p:extLst>
      <p:ext uri="{BB962C8B-B14F-4D97-AF65-F5344CB8AC3E}">
        <p14:creationId xmlns:p14="http://schemas.microsoft.com/office/powerpoint/2010/main" val="3705032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2C1C8E1C-8AFE-4599-B5F3-25A03CB8FFFC}" type="datetime1">
              <a:rPr lang="zh-CN" altLang="en-US" smtClean="0"/>
              <a:t>2021/10/10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2101775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669BE631-8667-4EFC-8723-18479B1D0B4A}" type="datetime1">
              <a:rPr lang="zh-CN" altLang="en-US" smtClean="0"/>
              <a:t>2021/10/10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19953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3A88D34A-040C-4300-B688-C9B9C038345E}" type="datetime1">
              <a:rPr lang="zh-CN" altLang="en-US" smtClean="0"/>
              <a:t>2021/10/10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3628347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7FFE8C4F-2F18-4745-A02E-4AD5C158449C}" type="datetime1">
              <a:rPr lang="zh-CN" altLang="en-US" smtClean="0"/>
              <a:t>2021/10/10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2252535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771B48C3-1401-4960-9D7E-F48749F3630E}" type="datetime1">
              <a:rPr lang="zh-CN" altLang="en-US" smtClean="0"/>
              <a:t>2021/10/10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2696354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74DA16B3-DDEC-4349-94A4-0B1C8E0CCB5F}" type="datetime1">
              <a:rPr lang="zh-CN" altLang="en-US" smtClean="0"/>
              <a:t>2021/10/10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1368689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B150F-BC95-4D7E-A183-40B421ED652A}" type="datetime1">
              <a:rPr lang="zh-CN" altLang="en-US" smtClean="0"/>
              <a:t>2021/10/10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471138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5C070138-8A22-4173-A6A5-69DEF47C5C7A}" type="datetime1">
              <a:rPr lang="zh-CN" altLang="en-US" smtClean="0"/>
              <a:t>2021/10/10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3029104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86F9090-6F24-4B3A-B97F-CBA8F4ADB2DC}" type="datetime1">
              <a:rPr lang="zh-CN" altLang="en-US" smtClean="0"/>
              <a:t>2021/10/10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2185297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829C798B-9F59-4052-8C3B-3947CDBBD902}" type="datetime1">
              <a:rPr lang="zh-CN" altLang="en-US" smtClean="0"/>
              <a:t>2021/10/10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3186807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912F7588-7428-41D7-AC0D-B7CC15D88CA1}" type="datetime1">
              <a:rPr lang="zh-CN" altLang="en-US" smtClean="0"/>
              <a:t>2021/10/10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560731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A91233-EC32-4BC6-A238-E92B43DEEFDA}" type="datetime1">
              <a:rPr lang="zh-CN" altLang="en-US" smtClean="0"/>
              <a:t>2021/10/10</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D752CF-4D56-42AA-87C8-BF8381438579}" type="slidenum">
              <a:rPr lang="zh-CN" altLang="en-US" smtClean="0"/>
              <a:t>‹#›</a:t>
            </a:fld>
            <a:endParaRPr lang="zh-CN" altLang="en-US"/>
          </a:p>
        </p:txBody>
      </p:sp>
    </p:spTree>
    <p:extLst>
      <p:ext uri="{BB962C8B-B14F-4D97-AF65-F5344CB8AC3E}">
        <p14:creationId xmlns:p14="http://schemas.microsoft.com/office/powerpoint/2010/main" val="2163921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71832383-29F6-422E-984C-DBA8B89D4E45}"/>
              </a:ext>
            </a:extLst>
          </p:cNvPr>
          <p:cNvSpPr txBox="1"/>
          <p:nvPr/>
        </p:nvSpPr>
        <p:spPr>
          <a:xfrm>
            <a:off x="2635416" y="2397318"/>
            <a:ext cx="4185761" cy="830997"/>
          </a:xfrm>
          <a:prstGeom prst="rect">
            <a:avLst/>
          </a:prstGeom>
          <a:noFill/>
        </p:spPr>
        <p:txBody>
          <a:bodyPr wrap="none" rtlCol="0">
            <a:spAutoFit/>
          </a:bodyPr>
          <a:lstStyle/>
          <a:p>
            <a:r>
              <a:rPr lang="zh-CN" altLang="en-US" sz="4800" dirty="0">
                <a:latin typeface="黑体" panose="02010609060101010101" pitchFamily="49" charset="-122"/>
                <a:ea typeface="黑体" panose="02010609060101010101" pitchFamily="49" charset="-122"/>
              </a:rPr>
              <a:t>第四章 反渗透</a:t>
            </a:r>
          </a:p>
        </p:txBody>
      </p:sp>
      <p:sp>
        <p:nvSpPr>
          <p:cNvPr id="2" name="灯片编号占位符 1">
            <a:extLst>
              <a:ext uri="{FF2B5EF4-FFF2-40B4-BE49-F238E27FC236}">
                <a16:creationId xmlns:a16="http://schemas.microsoft.com/office/drawing/2014/main" id="{7B31B980-4600-4755-9700-401805988A0E}"/>
              </a:ext>
            </a:extLst>
          </p:cNvPr>
          <p:cNvSpPr>
            <a:spLocks noGrp="1"/>
          </p:cNvSpPr>
          <p:nvPr>
            <p:ph type="sldNum" sz="quarter" idx="12"/>
          </p:nvPr>
        </p:nvSpPr>
        <p:spPr/>
        <p:txBody>
          <a:bodyPr/>
          <a:lstStyle/>
          <a:p>
            <a:fld id="{FAD752CF-4D56-42AA-87C8-BF8381438579}" type="slidenum">
              <a:rPr lang="zh-CN" altLang="en-US" smtClean="0"/>
              <a:t>1</a:t>
            </a:fld>
            <a:endParaRPr lang="zh-CN" altLang="en-US"/>
          </a:p>
        </p:txBody>
      </p:sp>
    </p:spTree>
    <p:extLst>
      <p:ext uri="{BB962C8B-B14F-4D97-AF65-F5344CB8AC3E}">
        <p14:creationId xmlns:p14="http://schemas.microsoft.com/office/powerpoint/2010/main" val="803651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E4BB3464-132E-4248-AF83-C5B0E77A2876}"/>
              </a:ext>
            </a:extLst>
          </p:cNvPr>
          <p:cNvSpPr txBox="1"/>
          <p:nvPr/>
        </p:nvSpPr>
        <p:spPr>
          <a:xfrm>
            <a:off x="184209" y="98468"/>
            <a:ext cx="3709670" cy="461665"/>
          </a:xfrm>
          <a:prstGeom prst="rect">
            <a:avLst/>
          </a:prstGeom>
          <a:noFill/>
        </p:spPr>
        <p:txBody>
          <a:bodyPr wrap="none" rtlCol="0">
            <a:spAutoFit/>
          </a:bodyPr>
          <a:lstStyle/>
          <a:p>
            <a:r>
              <a:rPr lang="zh-CN" altLang="en-US" sz="2400" b="1" dirty="0">
                <a:latin typeface="+mn-ea"/>
              </a:rPr>
              <a:t>反渗透</a:t>
            </a:r>
            <a:r>
              <a:rPr lang="en-US" altLang="zh-CN" sz="2400" b="1" dirty="0">
                <a:latin typeface="+mn-ea"/>
                <a:cs typeface="Calibri" panose="020F0502020204030204" pitchFamily="34" charset="0"/>
              </a:rPr>
              <a:t>−</a:t>
            </a:r>
            <a:r>
              <a:rPr lang="en-US" altLang="zh-CN" sz="2400" b="1" dirty="0">
                <a:latin typeface="Calibri" panose="020F0502020204030204" pitchFamily="34" charset="0"/>
                <a:cs typeface="Calibri" panose="020F0502020204030204" pitchFamily="34" charset="0"/>
              </a:rPr>
              <a:t>−</a:t>
            </a:r>
            <a:r>
              <a:rPr lang="en-US" altLang="zh-CN" sz="2400" b="1" dirty="0">
                <a:latin typeface="Times New Roman" panose="02020603050405020304" pitchFamily="18" charset="0"/>
                <a:cs typeface="Times New Roman" panose="02020603050405020304" pitchFamily="18" charset="0"/>
              </a:rPr>
              <a:t>Reverse Osmosis</a:t>
            </a:r>
            <a:endParaRPr lang="zh-CN" altLang="en-US" sz="2400" b="1" dirty="0">
              <a:latin typeface="Times New Roman" panose="02020603050405020304" pitchFamily="18" charset="0"/>
              <a:cs typeface="Times New Roman" panose="02020603050405020304" pitchFamily="18" charset="0"/>
            </a:endParaRPr>
          </a:p>
        </p:txBody>
      </p: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fld id="{FAD752CF-4D56-42AA-87C8-BF8381438579}" type="slidenum">
              <a:rPr lang="zh-CN" altLang="en-US" smtClean="0"/>
              <a:t>2</a:t>
            </a:fld>
            <a:endParaRPr lang="zh-CN" altLang="en-US"/>
          </a:p>
        </p:txBody>
      </p:sp>
      <p:sp>
        <p:nvSpPr>
          <p:cNvPr id="9" name="文本框 8">
            <a:extLst>
              <a:ext uri="{FF2B5EF4-FFF2-40B4-BE49-F238E27FC236}">
                <a16:creationId xmlns:a16="http://schemas.microsoft.com/office/drawing/2014/main" id="{9FEE8C1C-C36F-4AB8-96D8-07B673F41374}"/>
              </a:ext>
            </a:extLst>
          </p:cNvPr>
          <p:cNvSpPr txBox="1"/>
          <p:nvPr/>
        </p:nvSpPr>
        <p:spPr>
          <a:xfrm>
            <a:off x="230753" y="998813"/>
            <a:ext cx="8835717" cy="4465838"/>
          </a:xfrm>
          <a:prstGeom prst="rect">
            <a:avLst/>
          </a:prstGeom>
          <a:noFill/>
        </p:spPr>
        <p:txBody>
          <a:bodyPr wrap="square" rtlCol="0">
            <a:spAutoFit/>
          </a:bodyPr>
          <a:lstStyle/>
          <a:p>
            <a:pPr>
              <a:lnSpc>
                <a:spcPct val="150000"/>
              </a:lnSpc>
            </a:pPr>
            <a:r>
              <a:rPr lang="zh-CN" altLang="en-US" sz="2400" b="1" dirty="0">
                <a:latin typeface="+mn-ea"/>
              </a:rPr>
              <a:t>反渗透</a:t>
            </a:r>
            <a:r>
              <a:rPr lang="zh-CN" altLang="en-US" sz="2400" b="1" dirty="0">
                <a:latin typeface="+mn-ea"/>
                <a:cs typeface="Calibri" panose="020F0502020204030204" pitchFamily="34" charset="0"/>
              </a:rPr>
              <a:t>技术的发展历程</a:t>
            </a:r>
            <a:endParaRPr lang="en-US" altLang="zh-CN" sz="2400" b="1" dirty="0">
              <a:latin typeface="+mn-ea"/>
              <a:cs typeface="Calibri" panose="020F0502020204030204" pitchFamily="34" charset="0"/>
            </a:endParaRPr>
          </a:p>
          <a:p>
            <a:pPr marL="342900" indent="-342900">
              <a:lnSpc>
                <a:spcPct val="150000"/>
              </a:lnSpc>
              <a:buFont typeface="Wingdings" panose="05000000000000000000" pitchFamily="2" charset="2"/>
              <a:buChar char="Ø"/>
            </a:pPr>
            <a:r>
              <a:rPr lang="zh-CN" altLang="en-US"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Times New Roman" panose="02020603050405020304" pitchFamily="18" charset="0"/>
              </a:rPr>
              <a:t>1748</a:t>
            </a:r>
            <a:r>
              <a:rPr lang="zh-CN" altLang="en-US" sz="2400" b="1" dirty="0">
                <a:latin typeface="Times New Roman" panose="02020603050405020304" pitchFamily="18" charset="0"/>
                <a:cs typeface="Times New Roman" panose="02020603050405020304" pitchFamily="18" charset="0"/>
              </a:rPr>
              <a:t>年，</a:t>
            </a:r>
            <a:r>
              <a:rPr lang="en-US" altLang="zh-CN" sz="2400" b="1" dirty="0" err="1">
                <a:latin typeface="Times New Roman" panose="02020603050405020304" pitchFamily="18" charset="0"/>
                <a:cs typeface="Times New Roman" panose="02020603050405020304" pitchFamily="18" charset="0"/>
              </a:rPr>
              <a:t>Abble</a:t>
            </a:r>
            <a:r>
              <a:rPr lang="en-US" altLang="zh-CN" sz="2400" b="1" dirty="0">
                <a:latin typeface="Times New Roman" panose="02020603050405020304" pitchFamily="18" charset="0"/>
                <a:cs typeface="Times New Roman" panose="02020603050405020304" pitchFamily="18" charset="0"/>
              </a:rPr>
              <a:t> </a:t>
            </a:r>
            <a:r>
              <a:rPr lang="en-US" altLang="zh-CN" sz="2400" b="1" dirty="0" err="1">
                <a:latin typeface="Times New Roman" panose="02020603050405020304" pitchFamily="18" charset="0"/>
                <a:cs typeface="Times New Roman" panose="02020603050405020304" pitchFamily="18" charset="0"/>
              </a:rPr>
              <a:t>Nollet</a:t>
            </a:r>
            <a:r>
              <a:rPr lang="en-US" altLang="zh-CN" sz="2400" b="1" dirty="0">
                <a:latin typeface="Times New Roman" panose="02020603050405020304" pitchFamily="18" charset="0"/>
                <a:cs typeface="Times New Roman" panose="02020603050405020304" pitchFamily="18" charset="0"/>
              </a:rPr>
              <a:t> </a:t>
            </a:r>
            <a:r>
              <a:rPr lang="zh-CN" altLang="en-US" sz="2400" b="1" dirty="0">
                <a:latin typeface="Times New Roman" panose="02020603050405020304" pitchFamily="18" charset="0"/>
                <a:cs typeface="Times New Roman" panose="02020603050405020304" pitchFamily="18" charset="0"/>
              </a:rPr>
              <a:t>发现水能自然地扩散到装有酒精溶液的猪膀胱内，首次揭示了膜分离现象。</a:t>
            </a:r>
            <a:endParaRPr lang="en-US" altLang="zh-CN" sz="2400" b="1"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400" b="1" dirty="0">
                <a:latin typeface="Times New Roman" panose="02020603050405020304" pitchFamily="18" charset="0"/>
                <a:cs typeface="Times New Roman" panose="02020603050405020304" pitchFamily="18" charset="0"/>
              </a:rPr>
              <a:t>20</a:t>
            </a:r>
            <a:r>
              <a:rPr lang="zh-CN" altLang="en-US" sz="2400" b="1" dirty="0">
                <a:latin typeface="Times New Roman" panose="02020603050405020304" pitchFamily="18" charset="0"/>
                <a:cs typeface="Times New Roman" panose="02020603050405020304" pitchFamily="18" charset="0"/>
              </a:rPr>
              <a:t>世纪</a:t>
            </a:r>
            <a:r>
              <a:rPr lang="en-US" altLang="zh-CN" sz="2400" b="1" dirty="0">
                <a:latin typeface="Times New Roman" panose="02020603050405020304" pitchFamily="18" charset="0"/>
                <a:cs typeface="Times New Roman" panose="02020603050405020304" pitchFamily="18" charset="0"/>
              </a:rPr>
              <a:t>20</a:t>
            </a:r>
            <a:r>
              <a:rPr lang="zh-CN" altLang="en-US" sz="2400" b="1" dirty="0">
                <a:latin typeface="Times New Roman" panose="02020603050405020304" pitchFamily="18" charset="0"/>
                <a:cs typeface="Times New Roman" panose="02020603050405020304" pitchFamily="18" charset="0"/>
              </a:rPr>
              <a:t>年代，</a:t>
            </a:r>
            <a:r>
              <a:rPr lang="en-US" altLang="zh-CN" sz="2400" b="1" dirty="0" err="1">
                <a:latin typeface="Times New Roman" panose="02020603050405020304" pitchFamily="18" charset="0"/>
                <a:cs typeface="Times New Roman" panose="02020603050405020304" pitchFamily="18" charset="0"/>
              </a:rPr>
              <a:t>Van’t</a:t>
            </a:r>
            <a:r>
              <a:rPr lang="en-US" altLang="zh-CN" sz="2400" b="1" dirty="0">
                <a:latin typeface="Times New Roman" panose="02020603050405020304" pitchFamily="18" charset="0"/>
                <a:cs typeface="Times New Roman" panose="02020603050405020304" pitchFamily="18" charset="0"/>
              </a:rPr>
              <a:t> Hoff</a:t>
            </a:r>
            <a:r>
              <a:rPr lang="zh-CN" altLang="en-US" sz="2400" b="1" dirty="0">
                <a:latin typeface="Times New Roman" panose="02020603050405020304" pitchFamily="18" charset="0"/>
                <a:cs typeface="Times New Roman" panose="02020603050405020304" pitchFamily="18" charset="0"/>
              </a:rPr>
              <a:t>和</a:t>
            </a:r>
            <a:r>
              <a:rPr lang="en-US" altLang="zh-CN" sz="2400" b="1" dirty="0" err="1">
                <a:latin typeface="Times New Roman" panose="02020603050405020304" pitchFamily="18" charset="0"/>
                <a:cs typeface="Times New Roman" panose="02020603050405020304" pitchFamily="18" charset="0"/>
              </a:rPr>
              <a:t>J.W.Gibbs</a:t>
            </a:r>
            <a:r>
              <a:rPr lang="zh-CN" altLang="en-US" sz="2400" b="1" dirty="0">
                <a:latin typeface="Times New Roman" panose="02020603050405020304" pitchFamily="18" charset="0"/>
                <a:cs typeface="Times New Roman" panose="02020603050405020304" pitchFamily="18" charset="0"/>
              </a:rPr>
              <a:t>建立了完整的稀溶液理论，并揭示了渗透压与其他热力学性能之间的关系，为渗透现象的研究奠定了理论基础。</a:t>
            </a:r>
            <a:endParaRPr lang="en-US" altLang="zh-CN" sz="2400" b="1"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400" b="1" dirty="0">
                <a:latin typeface="Times New Roman" panose="02020603050405020304" pitchFamily="18" charset="0"/>
                <a:cs typeface="Times New Roman" panose="02020603050405020304" pitchFamily="18" charset="0"/>
              </a:rPr>
              <a:t>1953</a:t>
            </a:r>
            <a:r>
              <a:rPr lang="zh-CN" altLang="en-US" sz="2400" b="1" dirty="0">
                <a:latin typeface="Times New Roman" panose="02020603050405020304" pitchFamily="18" charset="0"/>
                <a:cs typeface="Times New Roman" panose="02020603050405020304" pitchFamily="18" charset="0"/>
              </a:rPr>
              <a:t>年在美国弗洛里达大学首先发现醋酸纤维素类膜具有良好的半透性为标志，反渗透技术迅速从实验室走向工业应用。</a:t>
            </a:r>
          </a:p>
        </p:txBody>
      </p:sp>
    </p:spTree>
    <p:extLst>
      <p:ext uri="{BB962C8B-B14F-4D97-AF65-F5344CB8AC3E}">
        <p14:creationId xmlns:p14="http://schemas.microsoft.com/office/powerpoint/2010/main" val="1902901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E4BB3464-132E-4248-AF83-C5B0E77A2876}"/>
              </a:ext>
            </a:extLst>
          </p:cNvPr>
          <p:cNvSpPr txBox="1"/>
          <p:nvPr/>
        </p:nvSpPr>
        <p:spPr>
          <a:xfrm>
            <a:off x="184209" y="98468"/>
            <a:ext cx="3709670" cy="461665"/>
          </a:xfrm>
          <a:prstGeom prst="rect">
            <a:avLst/>
          </a:prstGeom>
          <a:noFill/>
        </p:spPr>
        <p:txBody>
          <a:bodyPr wrap="none" rtlCol="0">
            <a:spAutoFit/>
          </a:bodyPr>
          <a:lstStyle/>
          <a:p>
            <a:r>
              <a:rPr lang="zh-CN" altLang="en-US" sz="2400" b="1" dirty="0">
                <a:latin typeface="+mn-ea"/>
              </a:rPr>
              <a:t>反渗透</a:t>
            </a:r>
            <a:r>
              <a:rPr lang="en-US" altLang="zh-CN" sz="2400" b="1" dirty="0">
                <a:latin typeface="+mn-ea"/>
                <a:cs typeface="Calibri" panose="020F0502020204030204" pitchFamily="34" charset="0"/>
              </a:rPr>
              <a:t>−</a:t>
            </a:r>
            <a:r>
              <a:rPr lang="en-US" altLang="zh-CN" sz="2400" b="1" dirty="0">
                <a:latin typeface="Calibri" panose="020F0502020204030204" pitchFamily="34" charset="0"/>
                <a:cs typeface="Calibri" panose="020F0502020204030204" pitchFamily="34" charset="0"/>
              </a:rPr>
              <a:t>−</a:t>
            </a:r>
            <a:r>
              <a:rPr lang="en-US" altLang="zh-CN" sz="2400" b="1" dirty="0">
                <a:latin typeface="Times New Roman" panose="02020603050405020304" pitchFamily="18" charset="0"/>
                <a:cs typeface="Times New Roman" panose="02020603050405020304" pitchFamily="18" charset="0"/>
              </a:rPr>
              <a:t>Reverse Osmosis</a:t>
            </a:r>
            <a:endParaRPr lang="zh-CN" altLang="en-US" sz="2400" b="1" dirty="0">
              <a:latin typeface="Times New Roman" panose="02020603050405020304" pitchFamily="18" charset="0"/>
              <a:cs typeface="Times New Roman" panose="02020603050405020304" pitchFamily="18" charset="0"/>
            </a:endParaRPr>
          </a:p>
        </p:txBody>
      </p: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fld id="{FAD752CF-4D56-42AA-87C8-BF8381438579}" type="slidenum">
              <a:rPr lang="zh-CN" altLang="en-US" smtClean="0"/>
              <a:t>3</a:t>
            </a:fld>
            <a:endParaRPr lang="zh-CN" altLang="en-US"/>
          </a:p>
        </p:txBody>
      </p:sp>
      <p:sp>
        <p:nvSpPr>
          <p:cNvPr id="9" name="文本框 8">
            <a:extLst>
              <a:ext uri="{FF2B5EF4-FFF2-40B4-BE49-F238E27FC236}">
                <a16:creationId xmlns:a16="http://schemas.microsoft.com/office/drawing/2014/main" id="{9FEE8C1C-C36F-4AB8-96D8-07B673F41374}"/>
              </a:ext>
            </a:extLst>
          </p:cNvPr>
          <p:cNvSpPr txBox="1"/>
          <p:nvPr/>
        </p:nvSpPr>
        <p:spPr>
          <a:xfrm>
            <a:off x="207149" y="710322"/>
            <a:ext cx="8835717" cy="3678699"/>
          </a:xfrm>
          <a:prstGeom prst="rect">
            <a:avLst/>
          </a:prstGeom>
          <a:noFill/>
        </p:spPr>
        <p:txBody>
          <a:bodyPr wrap="square" rtlCol="0">
            <a:spAutoFit/>
          </a:bodyPr>
          <a:lstStyle/>
          <a:p>
            <a:pPr>
              <a:lnSpc>
                <a:spcPct val="150000"/>
              </a:lnSpc>
            </a:pPr>
            <a:r>
              <a:rPr lang="zh-CN" altLang="en-US" sz="2400" b="1" dirty="0">
                <a:latin typeface="+mn-ea"/>
              </a:rPr>
              <a:t>中国反渗透</a:t>
            </a:r>
            <a:r>
              <a:rPr lang="zh-CN" altLang="en-US" sz="2400" b="1" dirty="0">
                <a:latin typeface="+mn-ea"/>
                <a:cs typeface="Calibri" panose="020F0502020204030204" pitchFamily="34" charset="0"/>
              </a:rPr>
              <a:t>技术的发展历程</a:t>
            </a:r>
            <a:endParaRPr lang="en-US" altLang="zh-CN" sz="2400" b="1" dirty="0">
              <a:latin typeface="+mn-ea"/>
              <a:cs typeface="Calibri" panose="020F0502020204030204" pitchFamily="34" charset="0"/>
            </a:endParaRPr>
          </a:p>
          <a:p>
            <a:pPr marL="342900" indent="-342900">
              <a:lnSpc>
                <a:spcPct val="150000"/>
              </a:lnSpc>
              <a:buFont typeface="Wingdings" panose="05000000000000000000" pitchFamily="2" charset="2"/>
              <a:buChar char="Ø"/>
            </a:pPr>
            <a:r>
              <a:rPr lang="zh-CN" altLang="en-US" sz="2400" b="1" dirty="0">
                <a:latin typeface="Times New Roman" panose="02020603050405020304" pitchFamily="18" charset="0"/>
                <a:cs typeface="Times New Roman" panose="02020603050405020304" pitchFamily="18" charset="0"/>
              </a:rPr>
              <a:t> </a:t>
            </a:r>
            <a:r>
              <a:rPr lang="zh-CN" altLang="en-US" sz="2200" b="1" dirty="0">
                <a:latin typeface="Times New Roman" panose="02020603050405020304" pitchFamily="18" charset="0"/>
                <a:cs typeface="Times New Roman" panose="02020603050405020304" pitchFamily="18" charset="0"/>
              </a:rPr>
              <a:t>我国反渗透技术的研究始于</a:t>
            </a:r>
            <a:r>
              <a:rPr lang="en-US" altLang="zh-CN" sz="2200" b="1" dirty="0">
                <a:latin typeface="Times New Roman" panose="02020603050405020304" pitchFamily="18" charset="0"/>
                <a:cs typeface="Times New Roman" panose="02020603050405020304" pitchFamily="18" charset="0"/>
              </a:rPr>
              <a:t>1965</a:t>
            </a:r>
            <a:r>
              <a:rPr lang="zh-CN" altLang="en-US" sz="2200" b="1" dirty="0">
                <a:latin typeface="Times New Roman" panose="02020603050405020304" pitchFamily="18" charset="0"/>
                <a:cs typeface="Times New Roman" panose="02020603050405020304" pitchFamily="18" charset="0"/>
              </a:rPr>
              <a:t>年，中国海洋大学化学系在国内最先进行海水淡化反渗透膜研究。</a:t>
            </a:r>
            <a:endParaRPr lang="en-US" altLang="zh-CN" sz="2200" b="1"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200" b="1" dirty="0">
                <a:latin typeface="Times New Roman" panose="02020603050405020304" pitchFamily="18" charset="0"/>
                <a:cs typeface="Times New Roman" panose="02020603050405020304" pitchFamily="18" charset="0"/>
              </a:rPr>
              <a:t>20</a:t>
            </a:r>
            <a:r>
              <a:rPr lang="zh-CN" altLang="en-US" sz="2200" b="1" dirty="0">
                <a:latin typeface="Times New Roman" panose="02020603050405020304" pitchFamily="18" charset="0"/>
                <a:cs typeface="Times New Roman" panose="02020603050405020304" pitchFamily="18" charset="0"/>
              </a:rPr>
              <a:t>世纪</a:t>
            </a:r>
            <a:r>
              <a:rPr lang="en-US" altLang="zh-CN" sz="2200" b="1" dirty="0">
                <a:latin typeface="Times New Roman" panose="02020603050405020304" pitchFamily="18" charset="0"/>
                <a:cs typeface="Times New Roman" panose="02020603050405020304" pitchFamily="18" charset="0"/>
              </a:rPr>
              <a:t>70</a:t>
            </a:r>
            <a:r>
              <a:rPr lang="zh-CN" altLang="en-US" sz="2200" b="1" dirty="0">
                <a:latin typeface="Times New Roman" panose="02020603050405020304" pitchFamily="18" charset="0"/>
                <a:cs typeface="Times New Roman" panose="02020603050405020304" pitchFamily="18" charset="0"/>
              </a:rPr>
              <a:t>年代我国进行了中空纤维和卷式反渗透元件的研究，</a:t>
            </a:r>
            <a:r>
              <a:rPr lang="en-US" altLang="zh-CN" sz="2200" b="1" dirty="0">
                <a:latin typeface="Times New Roman" panose="02020603050405020304" pitchFamily="18" charset="0"/>
                <a:cs typeface="Times New Roman" panose="02020603050405020304" pitchFamily="18" charset="0"/>
              </a:rPr>
              <a:t>80</a:t>
            </a:r>
            <a:r>
              <a:rPr lang="zh-CN" altLang="en-US" sz="2200" b="1" dirty="0">
                <a:latin typeface="Times New Roman" panose="02020603050405020304" pitchFamily="18" charset="0"/>
                <a:cs typeface="Times New Roman" panose="02020603050405020304" pitchFamily="18" charset="0"/>
              </a:rPr>
              <a:t>年代实现了工业化。</a:t>
            </a:r>
            <a:endParaRPr lang="en-US" altLang="zh-CN" sz="2200" b="1"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zh-CN" altLang="en-US" sz="2200" b="1" dirty="0">
                <a:latin typeface="Times New Roman" panose="02020603050405020304" pitchFamily="18" charset="0"/>
                <a:cs typeface="Times New Roman" panose="02020603050405020304" pitchFamily="18" charset="0"/>
              </a:rPr>
              <a:t>十一五期间，我国自主研发的反渗</a:t>
            </a:r>
            <a:endParaRPr lang="en-US" altLang="zh-CN" sz="2200" b="1" dirty="0">
              <a:latin typeface="Times New Roman" panose="02020603050405020304" pitchFamily="18" charset="0"/>
              <a:cs typeface="Times New Roman" panose="02020603050405020304" pitchFamily="18" charset="0"/>
            </a:endParaRPr>
          </a:p>
          <a:p>
            <a:pPr>
              <a:lnSpc>
                <a:spcPct val="150000"/>
              </a:lnSpc>
            </a:pPr>
            <a:r>
              <a:rPr lang="en-US" altLang="zh-CN" sz="2200" b="1" dirty="0">
                <a:latin typeface="Times New Roman" panose="02020603050405020304" pitchFamily="18" charset="0"/>
                <a:cs typeface="Times New Roman" panose="02020603050405020304" pitchFamily="18" charset="0"/>
              </a:rPr>
              <a:t>     </a:t>
            </a:r>
            <a:r>
              <a:rPr lang="zh-CN" altLang="en-US" sz="2200" b="1" dirty="0">
                <a:latin typeface="Times New Roman" panose="02020603050405020304" pitchFamily="18" charset="0"/>
                <a:cs typeface="Times New Roman" panose="02020603050405020304" pitchFamily="18" charset="0"/>
              </a:rPr>
              <a:t>透膜元件开始用于万吨级示范工程。</a:t>
            </a:r>
            <a:endParaRPr lang="en-US" altLang="zh-CN" sz="2200" b="1" dirty="0">
              <a:latin typeface="Times New Roman" panose="02020603050405020304" pitchFamily="18" charset="0"/>
              <a:cs typeface="Times New Roman" panose="02020603050405020304" pitchFamily="18" charset="0"/>
            </a:endParaRPr>
          </a:p>
        </p:txBody>
      </p:sp>
      <p:pic>
        <p:nvPicPr>
          <p:cNvPr id="6" name="图片 5">
            <a:extLst>
              <a:ext uri="{FF2B5EF4-FFF2-40B4-BE49-F238E27FC236}">
                <a16:creationId xmlns:a16="http://schemas.microsoft.com/office/drawing/2014/main" id="{8122E345-1005-40CA-AC40-3BBD30DFBC7F}"/>
              </a:ext>
            </a:extLst>
          </p:cNvPr>
          <p:cNvPicPr>
            <a:picLocks noChangeAspect="1"/>
          </p:cNvPicPr>
          <p:nvPr/>
        </p:nvPicPr>
        <p:blipFill>
          <a:blip r:embed="rId2"/>
          <a:stretch>
            <a:fillRect/>
          </a:stretch>
        </p:blipFill>
        <p:spPr>
          <a:xfrm>
            <a:off x="4835357" y="3573690"/>
            <a:ext cx="4119137" cy="2782661"/>
          </a:xfrm>
          <a:prstGeom prst="rect">
            <a:avLst/>
          </a:prstGeom>
        </p:spPr>
      </p:pic>
    </p:spTree>
    <p:extLst>
      <p:ext uri="{BB962C8B-B14F-4D97-AF65-F5344CB8AC3E}">
        <p14:creationId xmlns:p14="http://schemas.microsoft.com/office/powerpoint/2010/main" val="215464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531A4230-5A6E-4CF7-A873-FB42724CD6BF}"/>
              </a:ext>
            </a:extLst>
          </p:cNvPr>
          <p:cNvSpPr>
            <a:spLocks noGrp="1"/>
          </p:cNvSpPr>
          <p:nvPr>
            <p:ph type="sldNum" sz="quarter" idx="12"/>
          </p:nvPr>
        </p:nvSpPr>
        <p:spPr/>
        <p:txBody>
          <a:bodyPr/>
          <a:lstStyle/>
          <a:p>
            <a:fld id="{FAD752CF-4D56-42AA-87C8-BF8381438579}" type="slidenum">
              <a:rPr lang="zh-CN" altLang="en-US" smtClean="0"/>
              <a:t>4</a:t>
            </a:fld>
            <a:endParaRPr lang="zh-CN" altLang="en-US"/>
          </a:p>
        </p:txBody>
      </p:sp>
      <p:pic>
        <p:nvPicPr>
          <p:cNvPr id="5" name="图片 4">
            <a:extLst>
              <a:ext uri="{FF2B5EF4-FFF2-40B4-BE49-F238E27FC236}">
                <a16:creationId xmlns:a16="http://schemas.microsoft.com/office/drawing/2014/main" id="{B2373A2E-254B-46A9-AA2D-FAC798CB85D6}"/>
              </a:ext>
            </a:extLst>
          </p:cNvPr>
          <p:cNvPicPr>
            <a:picLocks noChangeAspect="1"/>
          </p:cNvPicPr>
          <p:nvPr/>
        </p:nvPicPr>
        <p:blipFill>
          <a:blip r:embed="rId2"/>
          <a:stretch>
            <a:fillRect/>
          </a:stretch>
        </p:blipFill>
        <p:spPr>
          <a:xfrm>
            <a:off x="11429" y="740674"/>
            <a:ext cx="9021983" cy="5426446"/>
          </a:xfrm>
          <a:prstGeom prst="rect">
            <a:avLst/>
          </a:prstGeom>
        </p:spPr>
      </p:pic>
      <p:sp>
        <p:nvSpPr>
          <p:cNvPr id="6" name="文本框 5">
            <a:extLst>
              <a:ext uri="{FF2B5EF4-FFF2-40B4-BE49-F238E27FC236}">
                <a16:creationId xmlns:a16="http://schemas.microsoft.com/office/drawing/2014/main" id="{1374C365-2F34-46AE-A622-36D7E8BA330F}"/>
              </a:ext>
            </a:extLst>
          </p:cNvPr>
          <p:cNvSpPr txBox="1"/>
          <p:nvPr/>
        </p:nvSpPr>
        <p:spPr>
          <a:xfrm>
            <a:off x="184209" y="108628"/>
            <a:ext cx="2518638" cy="492443"/>
          </a:xfrm>
          <a:prstGeom prst="rect">
            <a:avLst/>
          </a:prstGeom>
          <a:noFill/>
        </p:spPr>
        <p:txBody>
          <a:bodyPr wrap="none" rtlCol="0">
            <a:spAutoFit/>
          </a:bodyPr>
          <a:lstStyle/>
          <a:p>
            <a:r>
              <a:rPr lang="zh-CN" altLang="en-US" sz="2600" b="1" dirty="0">
                <a:latin typeface="+mn-ea"/>
              </a:rPr>
              <a:t>反渗透</a:t>
            </a:r>
            <a:r>
              <a:rPr lang="zh-CN" altLang="en-US" sz="2600" b="1" dirty="0">
                <a:latin typeface="+mn-ea"/>
                <a:cs typeface="Calibri" panose="020F0502020204030204" pitchFamily="34" charset="0"/>
              </a:rPr>
              <a:t>分离特性</a:t>
            </a:r>
            <a:endParaRPr lang="zh-CN" alt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0090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320DA0B7-9D91-4DD1-873F-667BDD968A39}"/>
              </a:ext>
            </a:extLst>
          </p:cNvPr>
          <p:cNvSpPr>
            <a:spLocks noGrp="1"/>
          </p:cNvSpPr>
          <p:nvPr>
            <p:ph type="sldNum" sz="quarter" idx="12"/>
          </p:nvPr>
        </p:nvSpPr>
        <p:spPr/>
        <p:txBody>
          <a:bodyPr/>
          <a:lstStyle/>
          <a:p>
            <a:fld id="{FAD752CF-4D56-42AA-87C8-BF8381438579}" type="slidenum">
              <a:rPr lang="zh-CN" altLang="en-US" smtClean="0"/>
              <a:t>5</a:t>
            </a:fld>
            <a:endParaRPr lang="zh-CN" altLang="en-US"/>
          </a:p>
        </p:txBody>
      </p:sp>
      <p:pic>
        <p:nvPicPr>
          <p:cNvPr id="5" name="图片 4">
            <a:extLst>
              <a:ext uri="{FF2B5EF4-FFF2-40B4-BE49-F238E27FC236}">
                <a16:creationId xmlns:a16="http://schemas.microsoft.com/office/drawing/2014/main" id="{3D052953-9749-415F-9E7D-EC95F24B1554}"/>
              </a:ext>
            </a:extLst>
          </p:cNvPr>
          <p:cNvPicPr>
            <a:picLocks noChangeAspect="1"/>
          </p:cNvPicPr>
          <p:nvPr/>
        </p:nvPicPr>
        <p:blipFill>
          <a:blip r:embed="rId2"/>
          <a:stretch>
            <a:fillRect/>
          </a:stretch>
        </p:blipFill>
        <p:spPr>
          <a:xfrm>
            <a:off x="88152" y="1089601"/>
            <a:ext cx="8967696" cy="4678798"/>
          </a:xfrm>
          <a:prstGeom prst="rect">
            <a:avLst/>
          </a:prstGeom>
        </p:spPr>
      </p:pic>
      <p:sp>
        <p:nvSpPr>
          <p:cNvPr id="6" name="文本框 5">
            <a:extLst>
              <a:ext uri="{FF2B5EF4-FFF2-40B4-BE49-F238E27FC236}">
                <a16:creationId xmlns:a16="http://schemas.microsoft.com/office/drawing/2014/main" id="{4B5B9420-B2D9-4CE0-B5E9-834928873EE4}"/>
              </a:ext>
            </a:extLst>
          </p:cNvPr>
          <p:cNvSpPr txBox="1"/>
          <p:nvPr/>
        </p:nvSpPr>
        <p:spPr>
          <a:xfrm>
            <a:off x="184209" y="108628"/>
            <a:ext cx="2852063" cy="492443"/>
          </a:xfrm>
          <a:prstGeom prst="rect">
            <a:avLst/>
          </a:prstGeom>
          <a:noFill/>
        </p:spPr>
        <p:txBody>
          <a:bodyPr wrap="none" rtlCol="0">
            <a:spAutoFit/>
          </a:bodyPr>
          <a:lstStyle/>
          <a:p>
            <a:r>
              <a:rPr lang="zh-CN" altLang="en-US" sz="2600" b="1" dirty="0">
                <a:latin typeface="+mn-ea"/>
              </a:rPr>
              <a:t>反渗透</a:t>
            </a:r>
            <a:r>
              <a:rPr lang="zh-CN" altLang="en-US" sz="2600" b="1" dirty="0">
                <a:latin typeface="+mn-ea"/>
                <a:cs typeface="Calibri" panose="020F0502020204030204" pitchFamily="34" charset="0"/>
              </a:rPr>
              <a:t>过程的定义</a:t>
            </a:r>
            <a:endParaRPr lang="zh-CN" alt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975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11D9AC84-DAEC-4A04-85F1-B236B134431A}"/>
              </a:ext>
            </a:extLst>
          </p:cNvPr>
          <p:cNvSpPr txBox="1"/>
          <p:nvPr/>
        </p:nvSpPr>
        <p:spPr>
          <a:xfrm>
            <a:off x="194369" y="47668"/>
            <a:ext cx="2852063" cy="492443"/>
          </a:xfrm>
          <a:prstGeom prst="rect">
            <a:avLst/>
          </a:prstGeom>
          <a:noFill/>
        </p:spPr>
        <p:txBody>
          <a:bodyPr wrap="none" rtlCol="0">
            <a:spAutoFit/>
          </a:bodyPr>
          <a:lstStyle/>
          <a:p>
            <a:r>
              <a:rPr lang="zh-CN" altLang="en-US" sz="2600" b="1" dirty="0">
                <a:latin typeface="+mn-ea"/>
              </a:rPr>
              <a:t>渗透压的计算方法</a:t>
            </a:r>
            <a:endParaRPr lang="zh-CN" altLang="en-US" sz="26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D9D471C3-5186-41E7-B098-4397708A21A0}"/>
                  </a:ext>
                </a:extLst>
              </p:cNvPr>
              <p:cNvSpPr txBox="1"/>
              <p:nvPr/>
            </p:nvSpPr>
            <p:spPr>
              <a:xfrm>
                <a:off x="295523" y="952107"/>
                <a:ext cx="8949631" cy="4733475"/>
              </a:xfrm>
              <a:prstGeom prst="rect">
                <a:avLst/>
              </a:prstGeom>
              <a:noFill/>
            </p:spPr>
            <p:txBody>
              <a:bodyPr wrap="square" rtlCol="0">
                <a:spAutoFit/>
              </a:bodyPr>
              <a:lstStyle/>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err="1">
                    <a:latin typeface="Times New Roman" panose="02020603050405020304" pitchFamily="18" charset="0"/>
                    <a:ea typeface="楷体" panose="02010609060101010101" pitchFamily="49" charset="-122"/>
                    <a:cs typeface="Times New Roman" panose="02020603050405020304" pitchFamily="18" charset="0"/>
                  </a:rPr>
                  <a:t>Van’t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 Hoff</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渗透压计算公式：设溶剂为</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，溶质为</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S</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，如图所示，在等温条件下对理想化的稀溶液而言：</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左侧：</a:t>
                </a:r>
                <a14:m>
                  <m:oMath xmlns:m="http://schemas.openxmlformats.org/officeDocument/2006/math">
                    <m:sSub>
                      <m:sSubPr>
                        <m:ctrlPr>
                          <a:rPr lang="en-US" altLang="zh-CN" sz="2400" i="1" smtClean="0">
                            <a:latin typeface="Cambria Math" panose="02040503050406030204" pitchFamily="18" charset="0"/>
                            <a:ea typeface="楷体" panose="02010609060101010101" pitchFamily="49" charset="-122"/>
                            <a:cs typeface="Times New Roman" panose="02020603050405020304" pitchFamily="18" charset="0"/>
                          </a:rPr>
                        </m:ctrlPr>
                      </m:sSubPr>
                      <m:e>
                        <m:r>
                          <a:rPr lang="zh-CN" altLang="en-US" sz="2400" i="1" smtClean="0">
                            <a:latin typeface="Cambria Math" panose="02040503050406030204" pitchFamily="18" charset="0"/>
                            <a:ea typeface="楷体" panose="02010609060101010101" pitchFamily="49" charset="-122"/>
                            <a:cs typeface="Times New Roman" panose="02020603050405020304" pitchFamily="18" charset="0"/>
                          </a:rPr>
                          <m:t>𝜇</m:t>
                        </m:r>
                      </m:e>
                      <m:sub>
                        <m:r>
                          <a:rPr lang="en-US" altLang="zh-CN" sz="2400" b="0" i="1" smtClean="0">
                            <a:latin typeface="Cambria Math" panose="02040503050406030204" pitchFamily="18" charset="0"/>
                            <a:ea typeface="楷体" panose="02010609060101010101" pitchFamily="49" charset="-122"/>
                            <a:cs typeface="Times New Roman" panose="02020603050405020304" pitchFamily="18" charset="0"/>
                          </a:rPr>
                          <m:t>𝐴</m:t>
                        </m:r>
                      </m:sub>
                    </m:sSub>
                    <m: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t>=</m:t>
                    </m:r>
                    <m:sSubSup>
                      <m:sSubSupPr>
                        <m:ctrlP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ctrlPr>
                      </m:sSubSupPr>
                      <m:e>
                        <m:r>
                          <a:rPr lang="zh-CN" altLang="en-US" sz="2400" i="1" smtClean="0">
                            <a:latin typeface="Cambria Math" panose="02040503050406030204" pitchFamily="18" charset="0"/>
                            <a:ea typeface="Cambria Math" panose="02040503050406030204" pitchFamily="18" charset="0"/>
                            <a:cs typeface="Times New Roman" panose="02020603050405020304" pitchFamily="18" charset="0"/>
                          </a:rPr>
                          <m:t>𝜇</m:t>
                        </m:r>
                      </m:e>
                      <m:sub>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𝐴</m:t>
                        </m:r>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 </m:t>
                        </m:r>
                      </m:sub>
                      <m:sup>
                        <m: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t>∗</m:t>
                        </m:r>
                      </m:sup>
                    </m:sSubSup>
                    <m:r>
                      <a:rPr lang="en-US" altLang="zh-CN" sz="2400" b="0" i="0" smtClean="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l-GR" altLang="zh-CN" sz="2400" b="0" i="1" smtClean="0">
                        <a:latin typeface="Cambria Math" panose="02040503050406030204" pitchFamily="18" charset="0"/>
                        <a:ea typeface="Cambria Math" panose="02040503050406030204" pitchFamily="18" charset="0"/>
                        <a:cs typeface="Times New Roman" panose="02020603050405020304" pitchFamily="18" charset="0"/>
                      </a:rPr>
                      <m:t>Τ</m:t>
                    </m:r>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𝑝</m:t>
                        </m:r>
                      </m:e>
                      <m:sub>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)+RTln</a:t>
                </a:r>
                <a14:m>
                  <m:oMath xmlns:m="http://schemas.openxmlformats.org/officeDocument/2006/math">
                    <m:sSub>
                      <m:sSubPr>
                        <m:ctrlPr>
                          <a:rPr lang="en-US" altLang="zh-CN" sz="2400" i="1" dirty="0" smtClean="0">
                            <a:latin typeface="Cambria Math" panose="02040503050406030204" pitchFamily="18" charset="0"/>
                            <a:ea typeface="楷体" panose="02010609060101010101" pitchFamily="49" charset="-122"/>
                            <a:cs typeface="Times New Roman" panose="02020603050405020304" pitchFamily="18" charset="0"/>
                          </a:rPr>
                        </m:ctrlPr>
                      </m:sSubPr>
                      <m:e>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𝑥</m:t>
                        </m:r>
                      </m:e>
                      <m:sub>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𝐴</m:t>
                        </m:r>
                      </m:sub>
                    </m:sSub>
                  </m:oMath>
                </a14:m>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右侧：</a:t>
                </a:r>
                <a:r>
                  <a:rPr lang="en-US" altLang="zh-CN" sz="2400" dirty="0">
                    <a:ea typeface="楷体" panose="02010609060101010101" pitchFamily="49" charset="-122"/>
                    <a:cs typeface="Times New Roman" panose="02020603050405020304" pitchFamily="18" charset="0"/>
                  </a:rPr>
                  <a:t> </a:t>
                </a:r>
                <a14:m>
                  <m:oMath xmlns:m="http://schemas.openxmlformats.org/officeDocument/2006/math">
                    <m:sSubSup>
                      <m:sSubSupPr>
                        <m:ctrlP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ctrlPr>
                      </m:sSubSupPr>
                      <m:e>
                        <m:r>
                          <a:rPr lang="zh-CN" altLang="en-US" sz="2400" i="1" smtClean="0">
                            <a:latin typeface="Cambria Math" panose="02040503050406030204" pitchFamily="18" charset="0"/>
                            <a:ea typeface="Cambria Math" panose="02040503050406030204" pitchFamily="18" charset="0"/>
                            <a:cs typeface="Times New Roman" panose="02020603050405020304" pitchFamily="18" charset="0"/>
                          </a:rPr>
                          <m:t>𝜇</m:t>
                        </m:r>
                      </m:e>
                      <m:sub>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𝐴</m:t>
                        </m:r>
                      </m:sub>
                      <m:sup>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m:t>
                        </m:r>
                      </m:sup>
                    </m:sSubSup>
                    <m: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t>=</m:t>
                    </m:r>
                    <m:sSubSup>
                      <m:sSubSupPr>
                        <m:ctrlP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ctrlPr>
                      </m:sSubSupPr>
                      <m:e>
                        <m:r>
                          <a:rPr lang="zh-CN" altLang="en-US" sz="2400" i="1" smtClean="0">
                            <a:latin typeface="Cambria Math" panose="02040503050406030204" pitchFamily="18" charset="0"/>
                            <a:ea typeface="Cambria Math" panose="02040503050406030204" pitchFamily="18" charset="0"/>
                            <a:cs typeface="Times New Roman" panose="02020603050405020304" pitchFamily="18" charset="0"/>
                          </a:rPr>
                          <m:t>𝜇</m:t>
                        </m:r>
                      </m:e>
                      <m:sub>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𝐴</m:t>
                        </m:r>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 </m:t>
                        </m:r>
                      </m:sub>
                      <m:sup>
                        <m: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t>∗</m:t>
                        </m:r>
                      </m:sup>
                    </m:sSubSup>
                    <m:r>
                      <a:rPr lang="en-US" altLang="zh-CN" sz="2400" b="0" i="0" smtClean="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l-GR" altLang="zh-CN" sz="2400" b="0" i="1" smtClean="0">
                        <a:latin typeface="Cambria Math" panose="02040503050406030204" pitchFamily="18" charset="0"/>
                        <a:ea typeface="Cambria Math" panose="02040503050406030204" pitchFamily="18" charset="0"/>
                        <a:cs typeface="Times New Roman" panose="02020603050405020304" pitchFamily="18" charset="0"/>
                      </a:rPr>
                      <m:t>Τ</m:t>
                    </m:r>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𝑝</m:t>
                        </m:r>
                      </m:e>
                      <m:sub>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)+RTln</a:t>
                </a:r>
                <a14:m>
                  <m:oMath xmlns:m="http://schemas.openxmlformats.org/officeDocument/2006/math">
                    <m:sSubSup>
                      <m:sSubSupPr>
                        <m:ctrlPr>
                          <a:rPr lang="en-US" altLang="zh-CN" sz="2400" i="1" dirty="0" smtClean="0">
                            <a:latin typeface="Cambria Math" panose="02040503050406030204" pitchFamily="18" charset="0"/>
                            <a:ea typeface="楷体" panose="02010609060101010101" pitchFamily="49" charset="-122"/>
                            <a:cs typeface="Times New Roman" panose="02020603050405020304" pitchFamily="18" charset="0"/>
                          </a:rPr>
                        </m:ctrlPr>
                      </m:sSubSupPr>
                      <m:e>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𝑥</m:t>
                        </m:r>
                      </m:e>
                      <m:sub>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𝐴</m:t>
                        </m:r>
                      </m:sub>
                      <m:sup>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m:t>
                        </m:r>
                      </m:sup>
                    </m:sSubSup>
                  </m:oMath>
                </a14:m>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纯溶剂时，</a:t>
                </a:r>
                <a:r>
                  <a:rPr lang="en-US" altLang="zh-CN" sz="2400" dirty="0" err="1">
                    <a:latin typeface="Times New Roman" panose="02020603050405020304" pitchFamily="18" charset="0"/>
                    <a:ea typeface="楷体" panose="02010609060101010101" pitchFamily="49" charset="-122"/>
                    <a:cs typeface="Times New Roman" panose="02020603050405020304" pitchFamily="18" charset="0"/>
                  </a:rPr>
                  <a:t>x</a:t>
                </a:r>
                <a:r>
                  <a:rPr lang="en-US" altLang="zh-CN" sz="2400" baseline="-25000" dirty="0" err="1">
                    <a:latin typeface="Times New Roman" panose="02020603050405020304" pitchFamily="18" charset="0"/>
                    <a:ea typeface="楷体" panose="02010609060101010101" pitchFamily="49" charset="-122"/>
                    <a:cs typeface="Times New Roman" panose="02020603050405020304" pitchFamily="18" charset="0"/>
                  </a:rPr>
                  <a:t>A</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，但</a:t>
                </a:r>
                <a14:m>
                  <m:oMath xmlns:m="http://schemas.openxmlformats.org/officeDocument/2006/math">
                    <m:sSubSup>
                      <m:sSubSupPr>
                        <m:ctrlPr>
                          <a:rPr lang="en-US" altLang="zh-CN" sz="2400" i="1" dirty="0" smtClean="0">
                            <a:latin typeface="Cambria Math" panose="02040503050406030204" pitchFamily="18" charset="0"/>
                            <a:ea typeface="楷体" panose="02010609060101010101" pitchFamily="49" charset="-122"/>
                            <a:cs typeface="Times New Roman" panose="02020603050405020304" pitchFamily="18" charset="0"/>
                          </a:rPr>
                        </m:ctrlPr>
                      </m:sSubSupPr>
                      <m:e>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𝑥</m:t>
                        </m:r>
                      </m:e>
                      <m:sub>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𝐴</m:t>
                        </m:r>
                      </m:sub>
                      <m:sup>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m:t>
                        </m:r>
                      </m:sup>
                    </m:sSubSup>
                    <m:r>
                      <a:rPr lang="en-US" altLang="zh-CN" sz="2400" b="0" i="0" dirty="0" smtClean="0">
                        <a:latin typeface="Cambria Math" panose="02040503050406030204" pitchFamily="18" charset="0"/>
                        <a:ea typeface="楷体" panose="02010609060101010101" pitchFamily="49" charset="-122"/>
                        <a:cs typeface="Times New Roman" panose="02020603050405020304" pitchFamily="18" charset="0"/>
                      </a:rPr>
                      <m:t>&lt;1</m:t>
                    </m:r>
                    <m:r>
                      <a:rPr lang="zh-CN" altLang="en-US" sz="2400" i="1" dirty="0">
                        <a:latin typeface="Cambria Math" panose="02040503050406030204" pitchFamily="18" charset="0"/>
                        <a:ea typeface="楷体" panose="02010609060101010101" pitchFamily="49" charset="-122"/>
                        <a:cs typeface="Times New Roman" panose="02020603050405020304" pitchFamily="18" charset="0"/>
                      </a:rPr>
                      <m:t>，</m:t>
                    </m:r>
                  </m:oMath>
                </a14:m>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因此</a:t>
                </a:r>
                <a14:m>
                  <m:oMath xmlns:m="http://schemas.openxmlformats.org/officeDocument/2006/math">
                    <m:sSub>
                      <m:sSubPr>
                        <m:ctrlPr>
                          <a:rPr lang="en-US" altLang="zh-CN" sz="2400" i="1">
                            <a:latin typeface="Cambria Math" panose="02040503050406030204" pitchFamily="18" charset="0"/>
                            <a:ea typeface="楷体" panose="02010609060101010101" pitchFamily="49" charset="-122"/>
                            <a:cs typeface="Times New Roman" panose="02020603050405020304" pitchFamily="18" charset="0"/>
                          </a:rPr>
                        </m:ctrlPr>
                      </m:sSubPr>
                      <m:e>
                        <m:r>
                          <a:rPr lang="zh-CN" altLang="en-US" sz="2400" i="1">
                            <a:latin typeface="Cambria Math" panose="02040503050406030204" pitchFamily="18" charset="0"/>
                            <a:ea typeface="楷体" panose="02010609060101010101" pitchFamily="49" charset="-122"/>
                            <a:cs typeface="Times New Roman" panose="02020603050405020304" pitchFamily="18" charset="0"/>
                          </a:rPr>
                          <m:t>𝜇</m:t>
                        </m:r>
                      </m:e>
                      <m:sub>
                        <m:r>
                          <a:rPr lang="en-US" altLang="zh-CN" sz="2400" i="1">
                            <a:latin typeface="Cambria Math" panose="02040503050406030204" pitchFamily="18" charset="0"/>
                            <a:ea typeface="楷体" panose="02010609060101010101" pitchFamily="49" charset="-122"/>
                            <a:cs typeface="Times New Roman" panose="02020603050405020304" pitchFamily="18" charset="0"/>
                          </a:rPr>
                          <m:t>𝐴</m:t>
                        </m:r>
                      </m:sub>
                    </m:sSub>
                    <m:r>
                      <a:rPr lang="en-US" altLang="zh-CN" sz="2400" b="0" i="0" smtClean="0">
                        <a:latin typeface="Cambria Math" panose="02040503050406030204" pitchFamily="18" charset="0"/>
                        <a:ea typeface="楷体" panose="02010609060101010101" pitchFamily="49" charset="-122"/>
                        <a:cs typeface="Times New Roman" panose="02020603050405020304" pitchFamily="18" charset="0"/>
                      </a:rPr>
                      <m:t>&gt;</m:t>
                    </m:r>
                  </m:oMath>
                </a14:m>
                <a:r>
                  <a:rPr lang="en-US" altLang="zh-CN" sz="2400" dirty="0">
                    <a:ea typeface="Cambria Math" panose="02040503050406030204" pitchFamily="18" charset="0"/>
                    <a:cs typeface="Times New Roman" panose="02020603050405020304" pitchFamily="18" charset="0"/>
                  </a:rPr>
                  <a:t> </a:t>
                </a:r>
                <a14:m>
                  <m:oMath xmlns:m="http://schemas.openxmlformats.org/officeDocument/2006/math">
                    <m:sSubSup>
                      <m:sSubSupPr>
                        <m:ctrlPr>
                          <a:rPr lang="en-US" altLang="zh-CN" sz="2400" i="1">
                            <a:latin typeface="Cambria Math" panose="02040503050406030204" pitchFamily="18" charset="0"/>
                            <a:ea typeface="Cambria Math" panose="02040503050406030204" pitchFamily="18" charset="0"/>
                            <a:cs typeface="Times New Roman" panose="02020603050405020304" pitchFamily="18" charset="0"/>
                          </a:rPr>
                        </m:ctrlPr>
                      </m:sSubSupPr>
                      <m:e>
                        <m:r>
                          <a:rPr lang="zh-CN" altLang="en-US" sz="2400" i="1">
                            <a:latin typeface="Cambria Math" panose="02040503050406030204" pitchFamily="18" charset="0"/>
                            <a:ea typeface="Cambria Math" panose="02040503050406030204" pitchFamily="18" charset="0"/>
                            <a:cs typeface="Times New Roman" panose="02020603050405020304" pitchFamily="18" charset="0"/>
                          </a:rPr>
                          <m:t>𝜇</m:t>
                        </m:r>
                      </m:e>
                      <m:sub>
                        <m:r>
                          <a:rPr lang="en-US" altLang="zh-CN" sz="2400" i="1">
                            <a:latin typeface="Cambria Math" panose="02040503050406030204" pitchFamily="18" charset="0"/>
                            <a:ea typeface="Cambria Math" panose="02040503050406030204" pitchFamily="18" charset="0"/>
                            <a:cs typeface="Times New Roman" panose="02020603050405020304" pitchFamily="18" charset="0"/>
                          </a:rPr>
                          <m:t>𝐴</m:t>
                        </m:r>
                      </m:sub>
                      <m:sup>
                        <m:r>
                          <a:rPr lang="en-US" altLang="zh-CN" sz="2400" i="1">
                            <a:latin typeface="Cambria Math" panose="02040503050406030204" pitchFamily="18" charset="0"/>
                            <a:ea typeface="Cambria Math" panose="02040503050406030204" pitchFamily="18" charset="0"/>
                            <a:cs typeface="Times New Roman" panose="02020603050405020304" pitchFamily="18" charset="0"/>
                          </a:rPr>
                          <m:t>′</m:t>
                        </m:r>
                      </m:sup>
                    </m:sSubSup>
                  </m:oMath>
                </a14:m>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因此，在化学势差作用下，溶剂分子会自动地从高化学势的左侧向低化学势的右侧移动。</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）稀溶液的渗透压公式：</a:t>
                </a:r>
                <a14:m>
                  <m:oMath xmlns:m="http://schemas.openxmlformats.org/officeDocument/2006/math">
                    <m:r>
                      <m:rPr>
                        <m:sty m:val="p"/>
                      </m:rPr>
                      <a:rPr lang="el-GR" altLang="zh-CN" sz="2400" i="1" smtClean="0">
                        <a:latin typeface="Cambria Math" panose="02040503050406030204" pitchFamily="18" charset="0"/>
                        <a:ea typeface="Cambria Math" panose="02040503050406030204" pitchFamily="18" charset="0"/>
                        <a:cs typeface="Times New Roman" panose="02020603050405020304" pitchFamily="18" charset="0"/>
                      </a:rPr>
                      <m:t>Π</m:t>
                    </m:r>
                    <m:r>
                      <a:rPr lang="en-US" altLang="zh-CN"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altLang="zh-CN" sz="240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𝑛</m:t>
                        </m:r>
                      </m:num>
                      <m:den>
                        <m:r>
                          <a:rPr lang="en-US" altLang="zh-CN" sz="2400" b="0" i="1" smtClean="0">
                            <a:latin typeface="Cambria Math" panose="02040503050406030204" pitchFamily="18" charset="0"/>
                            <a:ea typeface="Cambria Math" panose="02040503050406030204" pitchFamily="18" charset="0"/>
                            <a:cs typeface="Times New Roman" panose="02020603050405020304" pitchFamily="18" charset="0"/>
                          </a:rPr>
                          <m:t>𝑉</m:t>
                        </m:r>
                      </m:den>
                    </m:f>
                    <m:r>
                      <a:rPr lang="en-US" altLang="zh-CN" sz="2400" b="0" i="1" dirty="0" smtClean="0">
                        <a:latin typeface="Cambria Math" panose="02040503050406030204" pitchFamily="18" charset="0"/>
                        <a:ea typeface="楷体" panose="02010609060101010101" pitchFamily="49" charset="-122"/>
                        <a:cs typeface="Times New Roman" panose="02020603050405020304" pitchFamily="18" charset="0"/>
                      </a:rPr>
                      <m:t>𝑅𝑇</m:t>
                    </m:r>
                  </m:oMath>
                </a14:m>
                <a:endParaRPr lang="zh-CN" altLang="en-US" sz="2400" dirty="0">
                  <a:latin typeface="Times New Roman" panose="02020603050405020304" pitchFamily="18" charset="0"/>
                  <a:ea typeface="楷体" panose="02010609060101010101" pitchFamily="49" charset="-122"/>
                  <a:cs typeface="Times New Roman" panose="02020603050405020304" pitchFamily="18" charset="0"/>
                </a:endParaRPr>
              </a:p>
            </p:txBody>
          </p:sp>
        </mc:Choice>
        <mc:Fallback xmlns="">
          <p:sp>
            <p:nvSpPr>
              <p:cNvPr id="4" name="文本框 3">
                <a:extLst>
                  <a:ext uri="{FF2B5EF4-FFF2-40B4-BE49-F238E27FC236}">
                    <a16:creationId xmlns:a16="http://schemas.microsoft.com/office/drawing/2014/main" id="{D9D471C3-5186-41E7-B098-4397708A21A0}"/>
                  </a:ext>
                </a:extLst>
              </p:cNvPr>
              <p:cNvSpPr txBox="1">
                <a:spLocks noRot="1" noChangeAspect="1" noMove="1" noResize="1" noEditPoints="1" noAdjustHandles="1" noChangeArrowheads="1" noChangeShapeType="1" noTextEdit="1"/>
              </p:cNvSpPr>
              <p:nvPr/>
            </p:nvSpPr>
            <p:spPr>
              <a:xfrm>
                <a:off x="295523" y="952107"/>
                <a:ext cx="8949631" cy="4733475"/>
              </a:xfrm>
              <a:prstGeom prst="rect">
                <a:avLst/>
              </a:prstGeom>
              <a:blipFill>
                <a:blip r:embed="rId2"/>
                <a:stretch>
                  <a:fillRect l="-102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465547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11D9AC84-DAEC-4A04-85F1-B236B134431A}"/>
              </a:ext>
            </a:extLst>
          </p:cNvPr>
          <p:cNvSpPr txBox="1"/>
          <p:nvPr/>
        </p:nvSpPr>
        <p:spPr>
          <a:xfrm>
            <a:off x="194369" y="47668"/>
            <a:ext cx="3185487" cy="492443"/>
          </a:xfrm>
          <a:prstGeom prst="rect">
            <a:avLst/>
          </a:prstGeom>
          <a:noFill/>
        </p:spPr>
        <p:txBody>
          <a:bodyPr wrap="none" rtlCol="0">
            <a:spAutoFit/>
          </a:bodyPr>
          <a:lstStyle/>
          <a:p>
            <a:r>
              <a:rPr lang="zh-CN" altLang="en-US" sz="2600" b="1" dirty="0">
                <a:latin typeface="+mn-ea"/>
              </a:rPr>
              <a:t>反渗透膜的分离规律</a:t>
            </a:r>
            <a:endParaRPr lang="zh-CN" altLang="en-US" sz="2600" b="1" dirty="0">
              <a:latin typeface="Times New Roman" panose="02020603050405020304" pitchFamily="18" charset="0"/>
              <a:cs typeface="Times New Roman" panose="02020603050405020304" pitchFamily="18" charset="0"/>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295523" y="901307"/>
            <a:ext cx="8949631" cy="5011949"/>
          </a:xfrm>
          <a:prstGeom prst="rect">
            <a:avLst/>
          </a:prstGeom>
          <a:noFill/>
        </p:spPr>
        <p:txBody>
          <a:bodyPr wrap="square" rtlCol="0">
            <a:spAutoFit/>
          </a:bodyPr>
          <a:lstStyle/>
          <a:p>
            <a:pPr>
              <a:lnSpc>
                <a:spcPct val="150000"/>
              </a:lnSpc>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）以醋酸纤维素反渗透膜为例：</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对无机离子的分离率，随着离子价数的增高而增高；对绝大多数含二价离子的盐，基本上能完全脱除；</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价数相同时，分离率随离子半径而变化（水合离子半径越大，脱除效果越好）：</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Li</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&gt;Na</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&gt;K</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&gt;</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Rb</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&gt;Cs</a:t>
            </a: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a:t>
            </a:r>
          </a:p>
          <a:p>
            <a:pPr marL="342900" indent="-342900">
              <a:lnSpc>
                <a:spcPct val="150000"/>
              </a:lnSpc>
              <a:buFont typeface="Wingdings" panose="05000000000000000000" pitchFamily="2" charset="2"/>
              <a:buChar char="Ø"/>
            </a:pP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对多原子单价阴离子的分离规律</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marL="342900" indent="-342900">
              <a:lnSpc>
                <a:spcPct val="150000"/>
              </a:lnSpc>
              <a:buFont typeface="Wingdings" panose="05000000000000000000" pitchFamily="2" charset="2"/>
              <a:buChar char="Ø"/>
            </a:pPr>
            <a:r>
              <a:rPr lang="en-US" altLang="zh-CN" sz="2400" baseline="30000"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对于分子量大于</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150</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的大多数组分，不管是电解质还是非电解质，都能很好的脱除。</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a:p>
            <a:pPr marL="342900" indent="-342900">
              <a:lnSpc>
                <a:spcPct val="150000"/>
              </a:lnSpc>
              <a:buFont typeface="Wingdings" panose="05000000000000000000" pitchFamily="2" charset="2"/>
              <a:buChar char="Ø"/>
            </a:pP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对同分子量有机物，随分子支链的增加，脱除效果变得更好。</a:t>
            </a:r>
            <a:endParaRPr lang="en-US" altLang="zh-CN" sz="2400" dirty="0">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501429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18C1BC68-7C64-4C96-B198-300952B3F73B}"/>
              </a:ext>
            </a:extLst>
          </p:cNvPr>
          <p:cNvSpPr>
            <a:spLocks noGrp="1"/>
          </p:cNvSpPr>
          <p:nvPr>
            <p:ph type="sldNum" sz="quarter" idx="12"/>
          </p:nvPr>
        </p:nvSpPr>
        <p:spPr/>
        <p:txBody>
          <a:bodyPr/>
          <a:lstStyle/>
          <a:p>
            <a:fld id="{FAD752CF-4D56-42AA-87C8-BF8381438579}" type="slidenum">
              <a:rPr lang="zh-CN" altLang="en-US" smtClean="0"/>
              <a:t>8</a:t>
            </a:fld>
            <a:endParaRPr lang="zh-CN" altLang="en-US"/>
          </a:p>
        </p:txBody>
      </p:sp>
      <p:pic>
        <p:nvPicPr>
          <p:cNvPr id="5" name="图片 4">
            <a:extLst>
              <a:ext uri="{FF2B5EF4-FFF2-40B4-BE49-F238E27FC236}">
                <a16:creationId xmlns:a16="http://schemas.microsoft.com/office/drawing/2014/main" id="{5F2AE8E9-9D4C-4FE5-A7D0-21A20EAC8FE1}"/>
              </a:ext>
            </a:extLst>
          </p:cNvPr>
          <p:cNvPicPr>
            <a:picLocks noChangeAspect="1"/>
          </p:cNvPicPr>
          <p:nvPr/>
        </p:nvPicPr>
        <p:blipFill>
          <a:blip r:embed="rId2"/>
          <a:stretch>
            <a:fillRect/>
          </a:stretch>
        </p:blipFill>
        <p:spPr>
          <a:xfrm>
            <a:off x="126219" y="882590"/>
            <a:ext cx="8891562" cy="5092820"/>
          </a:xfrm>
          <a:prstGeom prst="rect">
            <a:avLst/>
          </a:prstGeom>
        </p:spPr>
      </p:pic>
      <p:sp>
        <p:nvSpPr>
          <p:cNvPr id="6" name="文本框 5">
            <a:extLst>
              <a:ext uri="{FF2B5EF4-FFF2-40B4-BE49-F238E27FC236}">
                <a16:creationId xmlns:a16="http://schemas.microsoft.com/office/drawing/2014/main" id="{BCF96890-C46E-4C09-89BC-752E25A68537}"/>
              </a:ext>
            </a:extLst>
          </p:cNvPr>
          <p:cNvSpPr txBox="1"/>
          <p:nvPr/>
        </p:nvSpPr>
        <p:spPr>
          <a:xfrm>
            <a:off x="126219" y="179748"/>
            <a:ext cx="3852337" cy="492443"/>
          </a:xfrm>
          <a:prstGeom prst="rect">
            <a:avLst/>
          </a:prstGeom>
          <a:noFill/>
        </p:spPr>
        <p:txBody>
          <a:bodyPr wrap="none" rtlCol="0">
            <a:spAutoFit/>
          </a:bodyPr>
          <a:lstStyle/>
          <a:p>
            <a:r>
              <a:rPr lang="zh-CN" altLang="en-US" sz="2600" b="1" dirty="0">
                <a:latin typeface="+mn-ea"/>
              </a:rPr>
              <a:t>反渗透膜分离过程的特点</a:t>
            </a:r>
            <a:endParaRPr lang="zh-CN" alt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8784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18C1BC68-7C64-4C96-B198-300952B3F73B}"/>
              </a:ext>
            </a:extLst>
          </p:cNvPr>
          <p:cNvSpPr>
            <a:spLocks noGrp="1"/>
          </p:cNvSpPr>
          <p:nvPr>
            <p:ph type="sldNum" sz="quarter" idx="12"/>
          </p:nvPr>
        </p:nvSpPr>
        <p:spPr/>
        <p:txBody>
          <a:bodyPr/>
          <a:lstStyle/>
          <a:p>
            <a:fld id="{FAD752CF-4D56-42AA-87C8-BF8381438579}" type="slidenum">
              <a:rPr lang="zh-CN" altLang="en-US" smtClean="0"/>
              <a:t>9</a:t>
            </a:fld>
            <a:endParaRPr lang="zh-CN" altLang="en-US"/>
          </a:p>
        </p:txBody>
      </p:sp>
      <p:sp>
        <p:nvSpPr>
          <p:cNvPr id="6" name="文本框 5">
            <a:extLst>
              <a:ext uri="{FF2B5EF4-FFF2-40B4-BE49-F238E27FC236}">
                <a16:creationId xmlns:a16="http://schemas.microsoft.com/office/drawing/2014/main" id="{BCF96890-C46E-4C09-89BC-752E25A68537}"/>
              </a:ext>
            </a:extLst>
          </p:cNvPr>
          <p:cNvSpPr txBox="1"/>
          <p:nvPr/>
        </p:nvSpPr>
        <p:spPr>
          <a:xfrm>
            <a:off x="126219" y="179748"/>
            <a:ext cx="3852337" cy="492443"/>
          </a:xfrm>
          <a:prstGeom prst="rect">
            <a:avLst/>
          </a:prstGeom>
          <a:noFill/>
        </p:spPr>
        <p:txBody>
          <a:bodyPr wrap="none" rtlCol="0">
            <a:spAutoFit/>
          </a:bodyPr>
          <a:lstStyle/>
          <a:p>
            <a:r>
              <a:rPr lang="zh-CN" altLang="en-US" sz="2600" b="1" dirty="0">
                <a:latin typeface="+mn-ea"/>
              </a:rPr>
              <a:t>反渗透膜分离过程的特点</a:t>
            </a:r>
            <a:endParaRPr lang="zh-CN" altLang="en-US" sz="2600" b="1" dirty="0">
              <a:latin typeface="Times New Roman" panose="02020603050405020304" pitchFamily="18" charset="0"/>
              <a:cs typeface="Times New Roman" panose="02020603050405020304" pitchFamily="18" charset="0"/>
            </a:endParaRPr>
          </a:p>
        </p:txBody>
      </p:sp>
      <p:pic>
        <p:nvPicPr>
          <p:cNvPr id="4" name="图片 3">
            <a:extLst>
              <a:ext uri="{FF2B5EF4-FFF2-40B4-BE49-F238E27FC236}">
                <a16:creationId xmlns:a16="http://schemas.microsoft.com/office/drawing/2014/main" id="{23D4A02F-CE02-40A7-8FBE-347A046D6D9A}"/>
              </a:ext>
            </a:extLst>
          </p:cNvPr>
          <p:cNvPicPr>
            <a:picLocks noChangeAspect="1"/>
          </p:cNvPicPr>
          <p:nvPr/>
        </p:nvPicPr>
        <p:blipFill>
          <a:blip r:embed="rId2"/>
          <a:stretch>
            <a:fillRect/>
          </a:stretch>
        </p:blipFill>
        <p:spPr>
          <a:xfrm>
            <a:off x="312011" y="1208810"/>
            <a:ext cx="8676854" cy="4522139"/>
          </a:xfrm>
          <a:prstGeom prst="rect">
            <a:avLst/>
          </a:prstGeom>
        </p:spPr>
      </p:pic>
    </p:spTree>
    <p:extLst>
      <p:ext uri="{BB962C8B-B14F-4D97-AF65-F5344CB8AC3E}">
        <p14:creationId xmlns:p14="http://schemas.microsoft.com/office/powerpoint/2010/main" val="154984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150192" y="1167488"/>
            <a:ext cx="8949631" cy="3900235"/>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400" b="1" dirty="0">
                <a:latin typeface="+mn-ea"/>
              </a:rPr>
              <a:t>优先吸附</a:t>
            </a:r>
            <a:r>
              <a:rPr lang="en-US" altLang="zh-CN" sz="2400" b="1" dirty="0">
                <a:latin typeface="+mn-ea"/>
              </a:rPr>
              <a:t>—</a:t>
            </a:r>
            <a:r>
              <a:rPr lang="zh-CN" altLang="en-US" sz="2400" b="1" dirty="0">
                <a:latin typeface="+mn-ea"/>
              </a:rPr>
              <a:t>毛细孔流动理论</a:t>
            </a:r>
            <a:endParaRPr lang="en-US" altLang="zh-CN" sz="2400" b="1" dirty="0">
              <a:latin typeface="+mn-ea"/>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1</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）溶液的表面吸附</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当水中加入醇、酸、醛、酯等有机物质时，可使其表面张力减少；但溶入某些无机盐类，表面张力反而增加。因为溶质的分散是不均匀的，即溶质在溶液表面层中的浓度与溶液内部的浓度不同，这就是溶液的表面吸附现象。表面层浓度大于溶液内部浓度的作用称为正吸附作用，而相反的作用称为负吸附作用。</a:t>
            </a:r>
            <a:endParaRPr kumimoji="0" lang="en-US" altLang="zh-CN" sz="2400" b="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none" rtlCol="0">
            <a:spAutoFit/>
          </a:bodyPr>
          <a:lstStyle/>
          <a:p>
            <a:r>
              <a:rPr lang="zh-CN" altLang="en-US" sz="2600" b="1" dirty="0">
                <a:latin typeface="+mn-ea"/>
              </a:rPr>
              <a:t>反渗透膜过程分离模型</a:t>
            </a:r>
            <a:endParaRPr lang="zh-CN" alt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6997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39BF070-6187-4701-AFB8-8BA5A7C5231A}"/>
              </a:ext>
            </a:extLst>
          </p:cNvPr>
          <p:cNvSpPr>
            <a:spLocks noGrp="1"/>
          </p:cNvSpPr>
          <p:nvPr>
            <p:ph type="sldNum" sz="quarter" idx="12"/>
          </p:nvPr>
        </p:nvSpPr>
        <p:spPr/>
        <p:txBody>
          <a:bodyPr/>
          <a:lstStyle/>
          <a:p>
            <a:fld id="{FAD752CF-4D56-42AA-87C8-BF8381438579}" type="slidenum">
              <a:rPr lang="zh-CN" altLang="en-US" smtClean="0"/>
              <a:t>11</a:t>
            </a:fld>
            <a:endParaRPr lang="zh-CN" altLang="en-US"/>
          </a:p>
        </p:txBody>
      </p:sp>
      <p:sp>
        <p:nvSpPr>
          <p:cNvPr id="6" name="文本框 5">
            <a:extLst>
              <a:ext uri="{FF2B5EF4-FFF2-40B4-BE49-F238E27FC236}">
                <a16:creationId xmlns:a16="http://schemas.microsoft.com/office/drawing/2014/main" id="{727BEA38-716F-4946-93B1-EDA1B9380081}"/>
              </a:ext>
            </a:extLst>
          </p:cNvPr>
          <p:cNvSpPr txBox="1"/>
          <p:nvPr/>
        </p:nvSpPr>
        <p:spPr>
          <a:xfrm>
            <a:off x="126219" y="179748"/>
            <a:ext cx="3518912" cy="492443"/>
          </a:xfrm>
          <a:prstGeom prst="rect">
            <a:avLst/>
          </a:prstGeom>
          <a:noFill/>
        </p:spPr>
        <p:txBody>
          <a:bodyPr wrap="none" rtlCol="0">
            <a:spAutoFit/>
          </a:bodyPr>
          <a:lstStyle/>
          <a:p>
            <a:r>
              <a:rPr lang="zh-CN" altLang="en-US" sz="2600" b="1" dirty="0">
                <a:latin typeface="+mn-ea"/>
              </a:rPr>
              <a:t>反渗透膜过程分离模型</a:t>
            </a:r>
            <a:endParaRPr lang="zh-CN" altLang="en-US" sz="2600" b="1" dirty="0">
              <a:latin typeface="Times New Roman" panose="02020603050405020304" pitchFamily="18" charset="0"/>
              <a:cs typeface="Times New Roman" panose="02020603050405020304" pitchFamily="18" charset="0"/>
            </a:endParaRPr>
          </a:p>
        </p:txBody>
      </p:sp>
      <p:sp>
        <p:nvSpPr>
          <p:cNvPr id="9" name="文本框 8">
            <a:extLst>
              <a:ext uri="{FF2B5EF4-FFF2-40B4-BE49-F238E27FC236}">
                <a16:creationId xmlns:a16="http://schemas.microsoft.com/office/drawing/2014/main" id="{FF753CBC-1DAC-4D67-8B78-ED10E55EB942}"/>
              </a:ext>
            </a:extLst>
          </p:cNvPr>
          <p:cNvSpPr txBox="1"/>
          <p:nvPr/>
        </p:nvSpPr>
        <p:spPr>
          <a:xfrm>
            <a:off x="234250" y="1104468"/>
            <a:ext cx="4515980" cy="492443"/>
          </a:xfrm>
          <a:prstGeom prst="rect">
            <a:avLst/>
          </a:prstGeom>
          <a:noFill/>
        </p:spPr>
        <p:txBody>
          <a:bodyPr wrap="none" rtlCol="0">
            <a:spAutoFit/>
          </a:bodyPr>
          <a:lstStyle/>
          <a:p>
            <a:r>
              <a:rPr lang="en-US" altLang="zh-CN" sz="2600" b="1" dirty="0">
                <a:latin typeface="+mn-ea"/>
                <a:cs typeface="Times New Roman" panose="02020603050405020304" pitchFamily="18" charset="0"/>
              </a:rPr>
              <a:t>(2)</a:t>
            </a:r>
            <a:r>
              <a:rPr lang="zh-CN" altLang="en-US" sz="2600" b="1" dirty="0">
                <a:latin typeface="+mn-ea"/>
                <a:cs typeface="Times New Roman" panose="02020603050405020304" pitchFamily="18" charset="0"/>
              </a:rPr>
              <a:t> 优先吸附</a:t>
            </a:r>
            <a:r>
              <a:rPr lang="en-US" altLang="zh-CN" sz="2600" b="1" dirty="0">
                <a:latin typeface="+mn-ea"/>
                <a:cs typeface="Times New Roman" panose="02020603050405020304" pitchFamily="18" charset="0"/>
              </a:rPr>
              <a:t>-</a:t>
            </a:r>
            <a:r>
              <a:rPr lang="zh-CN" altLang="en-US" sz="2600" b="1" dirty="0">
                <a:latin typeface="+mn-ea"/>
                <a:cs typeface="Times New Roman" panose="02020603050405020304" pitchFamily="18" charset="0"/>
              </a:rPr>
              <a:t>毛细孔流动理论</a:t>
            </a:r>
            <a:endParaRPr lang="zh-CN" altLang="en-US" sz="2600" b="1" dirty="0">
              <a:latin typeface="Times New Roman" panose="02020603050405020304" pitchFamily="18" charset="0"/>
              <a:cs typeface="Times New Roman" panose="02020603050405020304" pitchFamily="18" charset="0"/>
            </a:endParaRPr>
          </a:p>
        </p:txBody>
      </p:sp>
      <p:sp>
        <p:nvSpPr>
          <p:cNvPr id="10" name="文本框 9">
            <a:extLst>
              <a:ext uri="{FF2B5EF4-FFF2-40B4-BE49-F238E27FC236}">
                <a16:creationId xmlns:a16="http://schemas.microsoft.com/office/drawing/2014/main" id="{7C30D185-6940-4D90-B237-0DCB74950EE0}"/>
              </a:ext>
            </a:extLst>
          </p:cNvPr>
          <p:cNvSpPr txBox="1"/>
          <p:nvPr/>
        </p:nvSpPr>
        <p:spPr>
          <a:xfrm>
            <a:off x="373477" y="1826706"/>
            <a:ext cx="8664198" cy="3346237"/>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表面张力可引起溶质在两相界面上正的或负的吸附，形成一个陡的浓度梯度，这实际上溶液中某一成分优先吸附在界面上。这种优先吸附的状态与界面性质密切相关，即与界面的物化作用力大小有关</a:t>
            </a:r>
            <a:r>
              <a:rPr kumimoji="0" lang="zh-CN" altLang="en-US" sz="2200" b="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endParaRPr kumimoji="0" lang="en-US" altLang="zh-CN" sz="2200" b="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defRPr/>
            </a:pPr>
            <a:r>
              <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对表面性质的这种理解导致了发展工业反渗透分离的想法的产生。</a:t>
            </a: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614396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571C653-933E-4259-94BC-0C75DFC3DA5E}"/>
              </a:ext>
            </a:extLst>
          </p:cNvPr>
          <p:cNvSpPr>
            <a:spLocks noGrp="1"/>
          </p:cNvSpPr>
          <p:nvPr>
            <p:ph type="sldNum" sz="quarter" idx="12"/>
          </p:nvPr>
        </p:nvSpPr>
        <p:spPr/>
        <p:txBody>
          <a:bodyPr/>
          <a:lstStyle/>
          <a:p>
            <a:fld id="{FAD752CF-4D56-42AA-87C8-BF8381438579}" type="slidenum">
              <a:rPr lang="zh-CN" altLang="en-US" smtClean="0"/>
              <a:t>12</a:t>
            </a:fld>
            <a:endParaRPr lang="zh-CN" altLang="en-US"/>
          </a:p>
        </p:txBody>
      </p:sp>
      <p:pic>
        <p:nvPicPr>
          <p:cNvPr id="5" name="图片 4">
            <a:extLst>
              <a:ext uri="{FF2B5EF4-FFF2-40B4-BE49-F238E27FC236}">
                <a16:creationId xmlns:a16="http://schemas.microsoft.com/office/drawing/2014/main" id="{CD9BF14E-4E44-41AB-9491-8F103ADE0323}"/>
              </a:ext>
            </a:extLst>
          </p:cNvPr>
          <p:cNvPicPr>
            <a:picLocks noChangeAspect="1"/>
          </p:cNvPicPr>
          <p:nvPr/>
        </p:nvPicPr>
        <p:blipFill>
          <a:blip r:embed="rId2"/>
          <a:stretch>
            <a:fillRect/>
          </a:stretch>
        </p:blipFill>
        <p:spPr>
          <a:xfrm>
            <a:off x="4055485" y="400670"/>
            <a:ext cx="4974158" cy="5955681"/>
          </a:xfrm>
          <a:prstGeom prst="rect">
            <a:avLst/>
          </a:prstGeom>
        </p:spPr>
      </p:pic>
      <p:sp>
        <p:nvSpPr>
          <p:cNvPr id="6" name="文本框 5">
            <a:extLst>
              <a:ext uri="{FF2B5EF4-FFF2-40B4-BE49-F238E27FC236}">
                <a16:creationId xmlns:a16="http://schemas.microsoft.com/office/drawing/2014/main" id="{EFC49FE2-2CF0-4599-82B5-202C42B9AD54}"/>
              </a:ext>
            </a:extLst>
          </p:cNvPr>
          <p:cNvSpPr txBox="1"/>
          <p:nvPr/>
        </p:nvSpPr>
        <p:spPr>
          <a:xfrm>
            <a:off x="220684" y="1436632"/>
            <a:ext cx="4096136" cy="3883755"/>
          </a:xfrm>
          <a:prstGeom prst="rect">
            <a:avLst/>
          </a:prstGeom>
          <a:noFill/>
        </p:spPr>
        <p:txBody>
          <a:bodyPr wrap="square" rtlCol="0">
            <a:spAutoFit/>
          </a:bodyPr>
          <a:lstStyle/>
          <a:p>
            <a:pPr algn="just">
              <a:lnSpc>
                <a:spcPct val="150000"/>
              </a:lnSpc>
            </a:pPr>
            <a:r>
              <a:rPr lang="zh-CN" altLang="en-US" sz="2400" dirty="0">
                <a:latin typeface="楷体" panose="02010609060101010101" pitchFamily="49" charset="-122"/>
                <a:ea typeface="楷体" panose="02010609060101010101" pitchFamily="49" charset="-122"/>
              </a:rPr>
              <a:t>   如图所示，溶质为氯化钠，溶剂是水，膜的表面是排斥盐而吸水的（斥盐吸水），盐是负吸附，水优先吸附在膜表面上。压力使优先吸附的流体通过膜，形成了脱盐过程。</a:t>
            </a:r>
          </a:p>
        </p:txBody>
      </p:sp>
      <p:sp>
        <p:nvSpPr>
          <p:cNvPr id="3" name="矩形 2">
            <a:extLst>
              <a:ext uri="{FF2B5EF4-FFF2-40B4-BE49-F238E27FC236}">
                <a16:creationId xmlns:a16="http://schemas.microsoft.com/office/drawing/2014/main" id="{11793E8B-8EC1-4CAC-BD07-5A330B60666C}"/>
              </a:ext>
            </a:extLst>
          </p:cNvPr>
          <p:cNvSpPr/>
          <p:nvPr/>
        </p:nvSpPr>
        <p:spPr>
          <a:xfrm>
            <a:off x="6113721" y="1318437"/>
            <a:ext cx="489098" cy="295585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68932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194369" y="1000985"/>
            <a:ext cx="8949631" cy="4136902"/>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临界孔径</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当膜对水是优先的正吸附时，在膜与溶液界面上将形成一层被膜吸附的厚度为</a:t>
            </a:r>
            <a:r>
              <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t</a:t>
            </a:r>
            <a:r>
              <a:rPr kumimoji="0" lang="zh-CN" altLang="en-US"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的纯水层，在外压作用下将通过膜表面的毛细孔，从而可获取纯水。</a:t>
            </a:r>
            <a:endPar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纯水层厚度与溶液性质及膜表面的化学性质有关。理论计算的纯水层厚度为</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5-10</a:t>
            </a:r>
            <a:r>
              <a:rPr lang="en-US" altLang="zh-CN" sz="2200" dirty="0">
                <a:solidFill>
                  <a:prstClr val="black"/>
                </a:solidFill>
                <a:latin typeface="Calibri" panose="020F0502020204030204" pitchFamily="34" charset="0"/>
                <a:ea typeface="楷体" panose="02010609060101010101" pitchFamily="49" charset="-122"/>
                <a:cs typeface="Calibri" panose="020F0502020204030204" pitchFamily="34" charset="0"/>
              </a:rPr>
              <a:t>Å</a:t>
            </a:r>
            <a:r>
              <a:rPr lang="zh-CN" altLang="en-US" sz="2200" dirty="0">
                <a:solidFill>
                  <a:prstClr val="black"/>
                </a:solidFill>
                <a:latin typeface="Calibri" panose="020F0502020204030204" pitchFamily="34" charset="0"/>
                <a:ea typeface="楷体" panose="02010609060101010101" pitchFamily="49" charset="-122"/>
                <a:cs typeface="Calibri" panose="020F0502020204030204" pitchFamily="34" charset="0"/>
              </a:rPr>
              <a:t>（</a:t>
            </a:r>
            <a:r>
              <a:rPr lang="en-US" altLang="zh-CN" sz="2200" dirty="0">
                <a:solidFill>
                  <a:prstClr val="black"/>
                </a:solidFill>
                <a:latin typeface="Calibri" panose="020F0502020204030204" pitchFamily="34" charset="0"/>
                <a:ea typeface="楷体" panose="02010609060101010101" pitchFamily="49" charset="-122"/>
                <a:cs typeface="Calibri" panose="020F0502020204030204" pitchFamily="34" charset="0"/>
              </a:rPr>
              <a:t>1</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个水分子层</a:t>
            </a:r>
            <a:r>
              <a:rPr lang="zh-CN" altLang="en-US" sz="2200" dirty="0">
                <a:solidFill>
                  <a:prstClr val="black"/>
                </a:solidFill>
                <a:latin typeface="Calibri" panose="020F0502020204030204" pitchFamily="34" charset="0"/>
                <a:ea typeface="楷体" panose="02010609060101010101" pitchFamily="49" charset="-122"/>
                <a:cs typeface="Calibri" panose="020F0502020204030204" pitchFamily="34" charset="0"/>
              </a:rPr>
              <a:t>）。当膜的表面毛细孔直径为纯水层厚的</a:t>
            </a:r>
            <a:r>
              <a:rPr lang="en-US" altLang="zh-CN" sz="2200" dirty="0">
                <a:solidFill>
                  <a:prstClr val="black"/>
                </a:solidFill>
                <a:latin typeface="Calibri" panose="020F0502020204030204" pitchFamily="34" charset="0"/>
                <a:ea typeface="楷体" panose="02010609060101010101" pitchFamily="49" charset="-122"/>
                <a:cs typeface="Calibri" panose="020F0502020204030204" pitchFamily="34" charset="0"/>
              </a:rPr>
              <a:t>2</a:t>
            </a:r>
            <a:r>
              <a:rPr lang="zh-CN" altLang="en-US" sz="2200" dirty="0">
                <a:solidFill>
                  <a:prstClr val="black"/>
                </a:solidFill>
                <a:latin typeface="Calibri" panose="020F0502020204030204" pitchFamily="34" charset="0"/>
                <a:ea typeface="楷体" panose="02010609060101010101" pitchFamily="49" charset="-122"/>
                <a:cs typeface="Calibri" panose="020F0502020204030204" pitchFamily="34" charset="0"/>
              </a:rPr>
              <a:t>倍时，对毛细孔而言，将能够得到最大流量的纯水，与其对应的毛细孔径称为“临界孔径”。</a:t>
            </a:r>
            <a:endPar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反渗透膜过程分离模型</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15625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4A312833-B0E8-4CA2-9474-C2125EA711E6}"/>
              </a:ext>
            </a:extLst>
          </p:cNvPr>
          <p:cNvSpPr>
            <a:spLocks noGrp="1"/>
          </p:cNvSpPr>
          <p:nvPr>
            <p:ph type="sldNum" sz="quarter" idx="12"/>
          </p:nvPr>
        </p:nvSpPr>
        <p:spPr/>
        <p:txBody>
          <a:bodyPr/>
          <a:lstStyle/>
          <a:p>
            <a:fld id="{FAD752CF-4D56-42AA-87C8-BF8381438579}" type="slidenum">
              <a:rPr lang="zh-CN" altLang="en-US" smtClean="0"/>
              <a:t>14</a:t>
            </a:fld>
            <a:endParaRPr lang="zh-CN" altLang="en-US"/>
          </a:p>
        </p:txBody>
      </p:sp>
      <p:sp>
        <p:nvSpPr>
          <p:cNvPr id="10" name="文本框 9">
            <a:extLst>
              <a:ext uri="{FF2B5EF4-FFF2-40B4-BE49-F238E27FC236}">
                <a16:creationId xmlns:a16="http://schemas.microsoft.com/office/drawing/2014/main" id="{CB5C2B82-BB35-4692-8883-40086ABC4723}"/>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(3)</a:t>
            </a: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氢键理论</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1026" name="Picture 2" descr="查看源图像">
            <a:extLst>
              <a:ext uri="{FF2B5EF4-FFF2-40B4-BE49-F238E27FC236}">
                <a16:creationId xmlns:a16="http://schemas.microsoft.com/office/drawing/2014/main" id="{E4142868-3F03-43C2-BF40-183CDD9AD0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3384" y="1403604"/>
            <a:ext cx="4069287" cy="4050791"/>
          </a:xfrm>
          <a:prstGeom prst="rect">
            <a:avLst/>
          </a:prstGeom>
          <a:noFill/>
          <a:extLst>
            <a:ext uri="{909E8E84-426E-40DD-AFC4-6F175D3DCCD1}">
              <a14:hiddenFill xmlns:a14="http://schemas.microsoft.com/office/drawing/2010/main">
                <a:solidFill>
                  <a:srgbClr val="FFFFFF"/>
                </a:solidFill>
              </a14:hiddenFill>
            </a:ext>
          </a:extLst>
        </p:spPr>
      </p:pic>
      <p:sp>
        <p:nvSpPr>
          <p:cNvPr id="12" name="文本框 11">
            <a:extLst>
              <a:ext uri="{FF2B5EF4-FFF2-40B4-BE49-F238E27FC236}">
                <a16:creationId xmlns:a16="http://schemas.microsoft.com/office/drawing/2014/main" id="{0B466976-0D17-46E0-B669-AC231895BA25}"/>
              </a:ext>
            </a:extLst>
          </p:cNvPr>
          <p:cNvSpPr txBox="1"/>
          <p:nvPr/>
        </p:nvSpPr>
        <p:spPr>
          <a:xfrm>
            <a:off x="194370" y="1000985"/>
            <a:ext cx="4707240" cy="5109860"/>
          </a:xfrm>
          <a:prstGeom prst="rect">
            <a:avLst/>
          </a:prstGeom>
          <a:noFill/>
        </p:spPr>
        <p:txBody>
          <a:bodyPr wrap="squar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如图所示，在压力作用下，溶液中的水分子和醋酸纤维素的活化点</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羰基上的氧原子形成氢键，而原来水分子形成的氢键被断开，水分子解离出来并移到下一活性点形成新的氢键。</a:t>
            </a:r>
            <a:endPar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en-US"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通过一连串的氢键形成与断裂，水分子离开膜表面的活性层进入多孔层，由于多孔层中含有大量毛细管水，水分子能畅通流出膜外。</a:t>
            </a:r>
            <a:endPar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84620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4A312833-B0E8-4CA2-9474-C2125EA711E6}"/>
              </a:ext>
            </a:extLst>
          </p:cNvPr>
          <p:cNvSpPr>
            <a:spLocks noGrp="1"/>
          </p:cNvSpPr>
          <p:nvPr>
            <p:ph type="sldNum" sz="quarter" idx="12"/>
          </p:nvPr>
        </p:nvSpPr>
        <p:spPr/>
        <p:txBody>
          <a:bodyPr/>
          <a:lstStyle/>
          <a:p>
            <a:fld id="{FAD752CF-4D56-42AA-87C8-BF8381438579}" type="slidenum">
              <a:rPr lang="zh-CN" altLang="en-US" smtClean="0"/>
              <a:t>15</a:t>
            </a:fld>
            <a:endParaRPr lang="zh-CN" altLang="en-US"/>
          </a:p>
        </p:txBody>
      </p:sp>
      <p:sp>
        <p:nvSpPr>
          <p:cNvPr id="10" name="文本框 9">
            <a:extLst>
              <a:ext uri="{FF2B5EF4-FFF2-40B4-BE49-F238E27FC236}">
                <a16:creationId xmlns:a16="http://schemas.microsoft.com/office/drawing/2014/main" id="{CB5C2B82-BB35-4692-8883-40086ABC4723}"/>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(3)</a:t>
            </a: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氢键理论</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 name="文本框 11">
            <a:extLst>
              <a:ext uri="{FF2B5EF4-FFF2-40B4-BE49-F238E27FC236}">
                <a16:creationId xmlns:a16="http://schemas.microsoft.com/office/drawing/2014/main" id="{0B466976-0D17-46E0-B669-AC231895BA25}"/>
              </a:ext>
            </a:extLst>
          </p:cNvPr>
          <p:cNvSpPr txBox="1"/>
          <p:nvPr/>
        </p:nvSpPr>
        <p:spPr>
          <a:xfrm>
            <a:off x="587774" y="1000985"/>
            <a:ext cx="8162821" cy="4644733"/>
          </a:xfrm>
          <a:prstGeom prst="rect">
            <a:avLst/>
          </a:prstGeom>
          <a:noFill/>
        </p:spPr>
        <p:txBody>
          <a:bodyPr wrap="squar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氢键模型的局限性：</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根据形成氢键理论，膜材料必须是亲水的并能与水形成氢键，水在膜中的迁移主要是扩散。用氢键理论解释了许多溶质的分离现象，但它把水和溶质在膜中的迁移仅归结于氢键作用，忽略了溶质</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溶剂</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膜材料之间存在的各种相互作用力。</a:t>
            </a:r>
            <a:endPar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en-US"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从膜的空穴型扩散来看，盐的渗透性与孔穴形成的概率有关，孔穴的形成是高分子布朗运动的结果，提高聚合物的结晶度或提高压力使水分子更牢固的充满空穴，都会抑制布朗运动，降低空穴，进而减小盐通量。</a:t>
            </a:r>
            <a:endParaRPr kumimoji="0" lang="en-US" altLang="zh-CN" sz="22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470548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C99903C4-10A9-4AB5-B5C1-86C5A7A573CC}"/>
              </a:ext>
            </a:extLst>
          </p:cNvPr>
          <p:cNvSpPr>
            <a:spLocks noGrp="1"/>
          </p:cNvSpPr>
          <p:nvPr>
            <p:ph type="sldNum" sz="quarter" idx="12"/>
          </p:nvPr>
        </p:nvSpPr>
        <p:spPr/>
        <p:txBody>
          <a:bodyPr/>
          <a:lstStyle/>
          <a:p>
            <a:fld id="{FAD752CF-4D56-42AA-87C8-BF8381438579}" type="slidenum">
              <a:rPr lang="zh-CN" altLang="en-US" smtClean="0"/>
              <a:t>16</a:t>
            </a:fld>
            <a:endParaRPr lang="zh-CN" altLang="en-US"/>
          </a:p>
        </p:txBody>
      </p:sp>
      <p:pic>
        <p:nvPicPr>
          <p:cNvPr id="9" name="图片 8">
            <a:extLst>
              <a:ext uri="{FF2B5EF4-FFF2-40B4-BE49-F238E27FC236}">
                <a16:creationId xmlns:a16="http://schemas.microsoft.com/office/drawing/2014/main" id="{F3A04FF5-C803-404B-84A0-08EF6F0A5F72}"/>
              </a:ext>
            </a:extLst>
          </p:cNvPr>
          <p:cNvPicPr>
            <a:picLocks noChangeAspect="1"/>
          </p:cNvPicPr>
          <p:nvPr/>
        </p:nvPicPr>
        <p:blipFill>
          <a:blip r:embed="rId2"/>
          <a:stretch>
            <a:fillRect/>
          </a:stretch>
        </p:blipFill>
        <p:spPr>
          <a:xfrm>
            <a:off x="137950" y="615098"/>
            <a:ext cx="8993151" cy="5105218"/>
          </a:xfrm>
          <a:prstGeom prst="rect">
            <a:avLst/>
          </a:prstGeom>
        </p:spPr>
      </p:pic>
    </p:spTree>
    <p:extLst>
      <p:ext uri="{BB962C8B-B14F-4D97-AF65-F5344CB8AC3E}">
        <p14:creationId xmlns:p14="http://schemas.microsoft.com/office/powerpoint/2010/main" val="407702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4A312833-B0E8-4CA2-9474-C2125EA711E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CB5C2B82-BB35-4692-8883-40086ABC4723}"/>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(5)</a:t>
            </a: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a:t>
            </a:r>
            <a:r>
              <a:rPr lang="zh-CN" altLang="en-US"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溶解</a:t>
            </a:r>
            <a:r>
              <a:rPr lang="en-US" altLang="zh-CN"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r>
              <a:rPr lang="zh-CN" altLang="en-US"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扩散</a:t>
            </a: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理论</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 name="文本框 11">
            <a:extLst>
              <a:ext uri="{FF2B5EF4-FFF2-40B4-BE49-F238E27FC236}">
                <a16:creationId xmlns:a16="http://schemas.microsoft.com/office/drawing/2014/main" id="{0B466976-0D17-46E0-B669-AC231895BA25}"/>
              </a:ext>
            </a:extLst>
          </p:cNvPr>
          <p:cNvSpPr txBox="1"/>
          <p:nvPr/>
        </p:nvSpPr>
        <p:spPr>
          <a:xfrm>
            <a:off x="490589" y="719692"/>
            <a:ext cx="8162821" cy="6116226"/>
          </a:xfrm>
          <a:prstGeom prst="rect">
            <a:avLst/>
          </a:prstGeom>
          <a:noFill/>
        </p:spPr>
        <p:txBody>
          <a:bodyPr wrap="square" rtlCol="0">
            <a:spAutoFit/>
          </a:bodyPr>
          <a:lstStyle/>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由于溶剂与溶质在膜中的溶解，然后在化学势差的推动力下，从膜的一侧向另一侧扩散，直至透过膜。  </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溶剂（水）主要受压力差影响透过膜</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溶质（盐）主要受浓度差影响透过膜</a:t>
            </a: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R="0" lvl="0" algn="just" defTabSz="457200" rtl="0" eaLnBrk="1" fontAlgn="auto" latinLnBrk="0" hangingPunct="1">
              <a:lnSpc>
                <a:spcPct val="150000"/>
              </a:lnSpc>
              <a:spcBef>
                <a:spcPts val="0"/>
              </a:spcBef>
              <a:spcAft>
                <a:spcPts val="0"/>
              </a:spcAft>
              <a:buClrTx/>
              <a:buSzTx/>
              <a:tabLst/>
              <a:defRPr/>
            </a:pP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R="0" lvl="0" algn="just" defTabSz="457200" rtl="0" eaLnBrk="1" fontAlgn="auto" latinLnBrk="0" hangingPunct="1">
              <a:lnSpc>
                <a:spcPct val="150000"/>
              </a:lnSpc>
              <a:spcBef>
                <a:spcPts val="0"/>
              </a:spcBef>
              <a:spcAft>
                <a:spcPts val="0"/>
              </a:spcAft>
              <a:buClrTx/>
              <a:buSzTx/>
              <a:tabLst/>
              <a:defRPr/>
            </a:pP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反渗透推动力是压力，随压力升高，透水量增大</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随进水侧盐浓度升高，透盐率上升，纯水测盐浓度上升</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 name="图片 2">
            <a:extLst>
              <a:ext uri="{FF2B5EF4-FFF2-40B4-BE49-F238E27FC236}">
                <a16:creationId xmlns:a16="http://schemas.microsoft.com/office/drawing/2014/main" id="{87954FB1-5C53-4749-B9A7-75D1BAB2ECF3}"/>
              </a:ext>
            </a:extLst>
          </p:cNvPr>
          <p:cNvPicPr>
            <a:picLocks noChangeAspect="1"/>
          </p:cNvPicPr>
          <p:nvPr/>
        </p:nvPicPr>
        <p:blipFill>
          <a:blip r:embed="rId2"/>
          <a:stretch>
            <a:fillRect/>
          </a:stretch>
        </p:blipFill>
        <p:spPr>
          <a:xfrm>
            <a:off x="1892707" y="3134999"/>
            <a:ext cx="4810631" cy="2372665"/>
          </a:xfrm>
          <a:prstGeom prst="rect">
            <a:avLst/>
          </a:prstGeom>
        </p:spPr>
      </p:pic>
    </p:spTree>
    <p:extLst>
      <p:ext uri="{BB962C8B-B14F-4D97-AF65-F5344CB8AC3E}">
        <p14:creationId xmlns:p14="http://schemas.microsoft.com/office/powerpoint/2010/main" val="3447017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C99903C4-10A9-4AB5-B5C1-86C5A7A573CC}"/>
              </a:ext>
            </a:extLst>
          </p:cNvPr>
          <p:cNvSpPr>
            <a:spLocks noGrp="1"/>
          </p:cNvSpPr>
          <p:nvPr>
            <p:ph type="sldNum" sz="quarter" idx="12"/>
          </p:nvPr>
        </p:nvSpPr>
        <p:spPr/>
        <p:txBody>
          <a:bodyPr/>
          <a:lstStyle/>
          <a:p>
            <a:fld id="{FAD752CF-4D56-42AA-87C8-BF8381438579}" type="slidenum">
              <a:rPr lang="zh-CN" altLang="en-US" smtClean="0"/>
              <a:t>18</a:t>
            </a:fld>
            <a:endParaRPr lang="zh-CN" altLang="en-US"/>
          </a:p>
        </p:txBody>
      </p:sp>
      <p:pic>
        <p:nvPicPr>
          <p:cNvPr id="5" name="图片 4">
            <a:extLst>
              <a:ext uri="{FF2B5EF4-FFF2-40B4-BE49-F238E27FC236}">
                <a16:creationId xmlns:a16="http://schemas.microsoft.com/office/drawing/2014/main" id="{4949B759-F3D5-434B-8134-35D5588044E9}"/>
              </a:ext>
            </a:extLst>
          </p:cNvPr>
          <p:cNvPicPr>
            <a:picLocks noChangeAspect="1"/>
          </p:cNvPicPr>
          <p:nvPr/>
        </p:nvPicPr>
        <p:blipFill>
          <a:blip r:embed="rId2"/>
          <a:stretch>
            <a:fillRect/>
          </a:stretch>
        </p:blipFill>
        <p:spPr>
          <a:xfrm>
            <a:off x="168739" y="1095800"/>
            <a:ext cx="8997237" cy="4964758"/>
          </a:xfrm>
          <a:prstGeom prst="rect">
            <a:avLst/>
          </a:prstGeom>
        </p:spPr>
      </p:pic>
      <p:sp>
        <p:nvSpPr>
          <p:cNvPr id="6" name="文本框 5">
            <a:extLst>
              <a:ext uri="{FF2B5EF4-FFF2-40B4-BE49-F238E27FC236}">
                <a16:creationId xmlns:a16="http://schemas.microsoft.com/office/drawing/2014/main" id="{88097A88-5A1D-420E-81E2-50CC1DD587A1}"/>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反渗透膜材料与制备</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99906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C99903C4-10A9-4AB5-B5C1-86C5A7A573CC}"/>
              </a:ext>
            </a:extLst>
          </p:cNvPr>
          <p:cNvSpPr>
            <a:spLocks noGrp="1"/>
          </p:cNvSpPr>
          <p:nvPr>
            <p:ph type="sldNum" sz="quarter" idx="12"/>
          </p:nvPr>
        </p:nvSpPr>
        <p:spPr/>
        <p:txBody>
          <a:bodyPr/>
          <a:lstStyle/>
          <a:p>
            <a:fld id="{FAD752CF-4D56-42AA-87C8-BF8381438579}" type="slidenum">
              <a:rPr lang="zh-CN" altLang="en-US" smtClean="0"/>
              <a:t>19</a:t>
            </a:fld>
            <a:endParaRPr lang="zh-CN" altLang="en-US"/>
          </a:p>
        </p:txBody>
      </p:sp>
      <p:pic>
        <p:nvPicPr>
          <p:cNvPr id="6" name="图片 5">
            <a:extLst>
              <a:ext uri="{FF2B5EF4-FFF2-40B4-BE49-F238E27FC236}">
                <a16:creationId xmlns:a16="http://schemas.microsoft.com/office/drawing/2014/main" id="{48CFA104-EBEA-4B39-A76B-6672FC335A00}"/>
              </a:ext>
            </a:extLst>
          </p:cNvPr>
          <p:cNvPicPr>
            <a:picLocks noChangeAspect="1"/>
          </p:cNvPicPr>
          <p:nvPr/>
        </p:nvPicPr>
        <p:blipFill>
          <a:blip r:embed="rId2"/>
          <a:stretch>
            <a:fillRect/>
          </a:stretch>
        </p:blipFill>
        <p:spPr>
          <a:xfrm>
            <a:off x="134166" y="1053385"/>
            <a:ext cx="8875668" cy="4751229"/>
          </a:xfrm>
          <a:prstGeom prst="rect">
            <a:avLst/>
          </a:prstGeom>
        </p:spPr>
      </p:pic>
      <p:sp>
        <p:nvSpPr>
          <p:cNvPr id="7" name="文本框 6">
            <a:extLst>
              <a:ext uri="{FF2B5EF4-FFF2-40B4-BE49-F238E27FC236}">
                <a16:creationId xmlns:a16="http://schemas.microsoft.com/office/drawing/2014/main" id="{07E5BE6B-EF1E-4D45-98D7-FF5A2D59AE17}"/>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反渗透膜的制备方法</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734121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20</a:t>
            </a:fld>
            <a:endParaRPr lang="zh-CN" altLang="en-US"/>
          </a:p>
        </p:txBody>
      </p:sp>
      <p:pic>
        <p:nvPicPr>
          <p:cNvPr id="5" name="图片 4">
            <a:extLst>
              <a:ext uri="{FF2B5EF4-FFF2-40B4-BE49-F238E27FC236}">
                <a16:creationId xmlns:a16="http://schemas.microsoft.com/office/drawing/2014/main" id="{96EEF7A8-D4FE-4AA8-8C21-AB45093326E8}"/>
              </a:ext>
            </a:extLst>
          </p:cNvPr>
          <p:cNvPicPr>
            <a:picLocks noChangeAspect="1"/>
          </p:cNvPicPr>
          <p:nvPr/>
        </p:nvPicPr>
        <p:blipFill>
          <a:blip r:embed="rId2"/>
          <a:stretch>
            <a:fillRect/>
          </a:stretch>
        </p:blipFill>
        <p:spPr>
          <a:xfrm>
            <a:off x="207041" y="930587"/>
            <a:ext cx="8729917" cy="4996825"/>
          </a:xfrm>
          <a:prstGeom prst="rect">
            <a:avLst/>
          </a:prstGeom>
        </p:spPr>
      </p:pic>
      <p:sp>
        <p:nvSpPr>
          <p:cNvPr id="6" name="文本框 5">
            <a:extLst>
              <a:ext uri="{FF2B5EF4-FFF2-40B4-BE49-F238E27FC236}">
                <a16:creationId xmlns:a16="http://schemas.microsoft.com/office/drawing/2014/main" id="{F6FEDDB3-4387-4D2C-BCB9-5669F4CA2401}"/>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zh-CN" altLang="en-US"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相转化法</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39352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21</a:t>
            </a:fld>
            <a:endParaRPr lang="zh-CN" altLang="en-US"/>
          </a:p>
        </p:txBody>
      </p:sp>
      <p:pic>
        <p:nvPicPr>
          <p:cNvPr id="4" name="图片 3">
            <a:extLst>
              <a:ext uri="{FF2B5EF4-FFF2-40B4-BE49-F238E27FC236}">
                <a16:creationId xmlns:a16="http://schemas.microsoft.com/office/drawing/2014/main" id="{13619ED5-9361-4728-A8D3-00451242ABE5}"/>
              </a:ext>
            </a:extLst>
          </p:cNvPr>
          <p:cNvPicPr>
            <a:picLocks noChangeAspect="1"/>
          </p:cNvPicPr>
          <p:nvPr/>
        </p:nvPicPr>
        <p:blipFill>
          <a:blip r:embed="rId2"/>
          <a:stretch>
            <a:fillRect/>
          </a:stretch>
        </p:blipFill>
        <p:spPr>
          <a:xfrm>
            <a:off x="136060" y="848219"/>
            <a:ext cx="8871879" cy="5161561"/>
          </a:xfrm>
          <a:prstGeom prst="rect">
            <a:avLst/>
          </a:prstGeom>
        </p:spPr>
      </p:pic>
      <p:sp>
        <p:nvSpPr>
          <p:cNvPr id="6" name="文本框 5">
            <a:extLst>
              <a:ext uri="{FF2B5EF4-FFF2-40B4-BE49-F238E27FC236}">
                <a16:creationId xmlns:a16="http://schemas.microsoft.com/office/drawing/2014/main" id="{A791AEE9-9174-46F6-A045-019D66B51182}"/>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zh-CN" altLang="en-US"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复合法</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8429299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22</a:t>
            </a:fld>
            <a:endParaRPr lang="zh-CN" altLang="en-US"/>
          </a:p>
        </p:txBody>
      </p:sp>
      <p:pic>
        <p:nvPicPr>
          <p:cNvPr id="5" name="图片 4">
            <a:extLst>
              <a:ext uri="{FF2B5EF4-FFF2-40B4-BE49-F238E27FC236}">
                <a16:creationId xmlns:a16="http://schemas.microsoft.com/office/drawing/2014/main" id="{3068C50B-542E-42F4-A0F5-13C0C82D7C00}"/>
              </a:ext>
            </a:extLst>
          </p:cNvPr>
          <p:cNvPicPr>
            <a:picLocks noChangeAspect="1"/>
          </p:cNvPicPr>
          <p:nvPr/>
        </p:nvPicPr>
        <p:blipFill>
          <a:blip r:embed="rId2"/>
          <a:stretch>
            <a:fillRect/>
          </a:stretch>
        </p:blipFill>
        <p:spPr>
          <a:xfrm>
            <a:off x="183741" y="1079005"/>
            <a:ext cx="8614152" cy="4699989"/>
          </a:xfrm>
          <a:prstGeom prst="rect">
            <a:avLst/>
          </a:prstGeom>
        </p:spPr>
      </p:pic>
      <p:sp>
        <p:nvSpPr>
          <p:cNvPr id="6" name="文本框 5">
            <a:extLst>
              <a:ext uri="{FF2B5EF4-FFF2-40B4-BE49-F238E27FC236}">
                <a16:creationId xmlns:a16="http://schemas.microsoft.com/office/drawing/2014/main" id="{1029FA8F-18F7-465D-9984-8E8172715E96}"/>
              </a:ext>
            </a:extLst>
          </p:cNvPr>
          <p:cNvSpPr txBox="1"/>
          <p:nvPr/>
        </p:nvSpPr>
        <p:spPr>
          <a:xfrm>
            <a:off x="329609" y="269458"/>
            <a:ext cx="4572000" cy="4924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zh-CN" altLang="en-US" sz="2600" b="1" dirty="0">
                <a:solidFill>
                  <a:prstClr val="black"/>
                </a:solidFill>
                <a:latin typeface="等线" panose="02010600030101010101" pitchFamily="2" charset="-122"/>
                <a:ea typeface="等线" panose="02010600030101010101" pitchFamily="2" charset="-122"/>
                <a:cs typeface="Times New Roman" panose="02020603050405020304" pitchFamily="18" charset="0"/>
              </a:rPr>
              <a:t>超薄脱盐层的制备方法</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223737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23</a:t>
            </a:fld>
            <a:endParaRPr lang="zh-CN" altLang="en-US"/>
          </a:p>
        </p:txBody>
      </p:sp>
      <p:pic>
        <p:nvPicPr>
          <p:cNvPr id="5" name="图片 4">
            <a:extLst>
              <a:ext uri="{FF2B5EF4-FFF2-40B4-BE49-F238E27FC236}">
                <a16:creationId xmlns:a16="http://schemas.microsoft.com/office/drawing/2014/main" id="{7917FB14-EF9F-4330-BA2C-7207CE153111}"/>
              </a:ext>
            </a:extLst>
          </p:cNvPr>
          <p:cNvPicPr>
            <a:picLocks noChangeAspect="1"/>
          </p:cNvPicPr>
          <p:nvPr/>
        </p:nvPicPr>
        <p:blipFill>
          <a:blip r:embed="rId2"/>
          <a:stretch>
            <a:fillRect/>
          </a:stretch>
        </p:blipFill>
        <p:spPr>
          <a:xfrm>
            <a:off x="201952" y="634974"/>
            <a:ext cx="8740095" cy="5588051"/>
          </a:xfrm>
          <a:prstGeom prst="rect">
            <a:avLst/>
          </a:prstGeom>
        </p:spPr>
      </p:pic>
    </p:spTree>
    <p:extLst>
      <p:ext uri="{BB962C8B-B14F-4D97-AF65-F5344CB8AC3E}">
        <p14:creationId xmlns:p14="http://schemas.microsoft.com/office/powerpoint/2010/main" val="1582147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24</a:t>
            </a:fld>
            <a:endParaRPr lang="zh-CN" altLang="en-US"/>
          </a:p>
        </p:txBody>
      </p:sp>
      <p:pic>
        <p:nvPicPr>
          <p:cNvPr id="6" name="图片 5">
            <a:extLst>
              <a:ext uri="{FF2B5EF4-FFF2-40B4-BE49-F238E27FC236}">
                <a16:creationId xmlns:a16="http://schemas.microsoft.com/office/drawing/2014/main" id="{9843DD5D-42A4-4D5C-8FD2-32B65B00A09F}"/>
              </a:ext>
            </a:extLst>
          </p:cNvPr>
          <p:cNvPicPr>
            <a:picLocks noChangeAspect="1"/>
          </p:cNvPicPr>
          <p:nvPr/>
        </p:nvPicPr>
        <p:blipFill>
          <a:blip r:embed="rId2"/>
          <a:stretch>
            <a:fillRect/>
          </a:stretch>
        </p:blipFill>
        <p:spPr>
          <a:xfrm>
            <a:off x="406794" y="552909"/>
            <a:ext cx="8391898" cy="5571443"/>
          </a:xfrm>
          <a:prstGeom prst="rect">
            <a:avLst/>
          </a:prstGeom>
        </p:spPr>
      </p:pic>
    </p:spTree>
    <p:extLst>
      <p:ext uri="{BB962C8B-B14F-4D97-AF65-F5344CB8AC3E}">
        <p14:creationId xmlns:p14="http://schemas.microsoft.com/office/powerpoint/2010/main" val="808321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135173" y="710322"/>
            <a:ext cx="1940516" cy="576248"/>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1</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、分子筛膜</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新型反渗透膜材料</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id="{3E6DEA01-29E9-499B-8AA9-9596B1E0FF88}"/>
              </a:ext>
            </a:extLst>
          </p:cNvPr>
          <p:cNvPicPr>
            <a:picLocks noChangeAspect="1"/>
          </p:cNvPicPr>
          <p:nvPr/>
        </p:nvPicPr>
        <p:blipFill>
          <a:blip r:embed="rId2"/>
          <a:stretch>
            <a:fillRect/>
          </a:stretch>
        </p:blipFill>
        <p:spPr>
          <a:xfrm>
            <a:off x="835336" y="1683667"/>
            <a:ext cx="7258642" cy="4625693"/>
          </a:xfrm>
          <a:prstGeom prst="rect">
            <a:avLst/>
          </a:prstGeom>
        </p:spPr>
      </p:pic>
      <p:sp>
        <p:nvSpPr>
          <p:cNvPr id="6" name="文本框 5">
            <a:extLst>
              <a:ext uri="{FF2B5EF4-FFF2-40B4-BE49-F238E27FC236}">
                <a16:creationId xmlns:a16="http://schemas.microsoft.com/office/drawing/2014/main" id="{4D286B1D-2C50-49F6-AC9C-72FD3BAA05AC}"/>
              </a:ext>
            </a:extLst>
          </p:cNvPr>
          <p:cNvSpPr txBox="1"/>
          <p:nvPr/>
        </p:nvSpPr>
        <p:spPr>
          <a:xfrm>
            <a:off x="2624328" y="777233"/>
            <a:ext cx="6169815" cy="707886"/>
          </a:xfrm>
          <a:prstGeom prst="rect">
            <a:avLst/>
          </a:prstGeom>
          <a:noFill/>
        </p:spPr>
        <p:txBody>
          <a:bodyPr wrap="square" rtlCol="0">
            <a:spAutoFit/>
          </a:bodyPr>
          <a:lstStyle/>
          <a:p>
            <a:r>
              <a:rPr lang="zh-CN" altLang="en-US" sz="20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一种人工合成的具有筛选分子作用的水合硅铝酸盐或天然沸石</a:t>
            </a:r>
          </a:p>
        </p:txBody>
      </p:sp>
    </p:spTree>
    <p:extLst>
      <p:ext uri="{BB962C8B-B14F-4D97-AF65-F5344CB8AC3E}">
        <p14:creationId xmlns:p14="http://schemas.microsoft.com/office/powerpoint/2010/main" val="39455156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189506" y="710322"/>
            <a:ext cx="8949631" cy="5562228"/>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4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2</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、混合基质膜</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4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混合基质膜</a:t>
            </a:r>
            <a:r>
              <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(mixed matrix membrane, MMM)</a:t>
            </a: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被定义为有机材料与无机材料的组合材料。制备</a:t>
            </a:r>
            <a:r>
              <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MMM</a:t>
            </a:r>
            <a:r>
              <a:rPr lang="zh-CN" altLang="en-US"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膜的主要目的是把每种材料的优越性能结合在一起，例如将聚合物膜的高度的堆积密度、良好的选择渗透性、长期的操作试验和无机材料的化学稳定性等联合起来。</a:t>
            </a:r>
            <a:endParaRPr lang="en-US" altLang="zh-CN" sz="24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altLang="zh-CN" sz="24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对反渗透膜而言，可以利用纳米材料对反渗透膜进行表面修饰，提高膜的抗菌性、抗污染性、抗氧化性等。或者将分子筛、碳纳米管、石墨烯及其衍生物、介孔二氧化硅嵌入分离层或膜中，提高渗透通量。</a:t>
            </a:r>
            <a:endParaRPr kumimoji="0" lang="en-US" altLang="zh-CN" sz="24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新型反渗透膜材料</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0103973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文本框 3">
            <a:extLst>
              <a:ext uri="{FF2B5EF4-FFF2-40B4-BE49-F238E27FC236}">
                <a16:creationId xmlns:a16="http://schemas.microsoft.com/office/drawing/2014/main" id="{D9D471C3-5186-41E7-B098-4397708A21A0}"/>
              </a:ext>
            </a:extLst>
          </p:cNvPr>
          <p:cNvSpPr txBox="1"/>
          <p:nvPr/>
        </p:nvSpPr>
        <p:spPr>
          <a:xfrm>
            <a:off x="189506" y="582306"/>
            <a:ext cx="8949631" cy="2065245"/>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4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3</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、仿生反渗透膜</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4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仿生含有水通道蛋白的膜：水通道蛋白（</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aquaporin, AQU</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），又名水孔蛋白，是一种位于细胞膜上的蛋白质，在细胞膜上组成“孔道”，可控制水在细胞的进出。</a:t>
            </a:r>
            <a:endParaRPr kumimoji="0" lang="en-US" altLang="zh-CN" sz="20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新型反渗透膜材料</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id="{C8D4D287-29C3-4746-B7CA-80998DC4714D}"/>
              </a:ext>
            </a:extLst>
          </p:cNvPr>
          <p:cNvPicPr>
            <a:picLocks noChangeAspect="1"/>
          </p:cNvPicPr>
          <p:nvPr/>
        </p:nvPicPr>
        <p:blipFill>
          <a:blip r:embed="rId2"/>
          <a:stretch>
            <a:fillRect/>
          </a:stretch>
        </p:blipFill>
        <p:spPr>
          <a:xfrm>
            <a:off x="189506" y="4161228"/>
            <a:ext cx="3794883" cy="2625197"/>
          </a:xfrm>
          <a:prstGeom prst="rect">
            <a:avLst/>
          </a:prstGeom>
        </p:spPr>
      </p:pic>
      <p:sp>
        <p:nvSpPr>
          <p:cNvPr id="9" name="文本框 8">
            <a:extLst>
              <a:ext uri="{FF2B5EF4-FFF2-40B4-BE49-F238E27FC236}">
                <a16:creationId xmlns:a16="http://schemas.microsoft.com/office/drawing/2014/main" id="{FC2A1A4E-D068-4263-8960-D9675083F1F5}"/>
              </a:ext>
            </a:extLst>
          </p:cNvPr>
          <p:cNvSpPr txBox="1"/>
          <p:nvPr/>
        </p:nvSpPr>
        <p:spPr>
          <a:xfrm>
            <a:off x="3988299" y="4475772"/>
            <a:ext cx="5030203" cy="1418915"/>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含有水通道蛋白的反渗透膜，渗透性至少提高了一个数量级。但在高盐、高污染条件下，水通道蛋白面临活性保持问题。</a:t>
            </a:r>
            <a:endParaRPr kumimoji="0" lang="en-US" altLang="zh-CN" sz="20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文本框 9">
            <a:extLst>
              <a:ext uri="{FF2B5EF4-FFF2-40B4-BE49-F238E27FC236}">
                <a16:creationId xmlns:a16="http://schemas.microsoft.com/office/drawing/2014/main" id="{A8623D9A-6734-449E-80DB-40BFEAC81AB6}"/>
              </a:ext>
            </a:extLst>
          </p:cNvPr>
          <p:cNvSpPr txBox="1"/>
          <p:nvPr/>
        </p:nvSpPr>
        <p:spPr>
          <a:xfrm>
            <a:off x="186457" y="2588313"/>
            <a:ext cx="8949631" cy="1880579"/>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为什么只让水分子通过，水合质子也不行？细胞膜通道的高选择性：水分子成单一纵列进入弯曲狭窄的通道，通道中的极性与偶极力会帮助水分子旋转，以适当的角度通过狭窄的通道，而通道中有一个带正电的区域，会排斥带正电的离子。</a:t>
            </a:r>
            <a:endParaRPr kumimoji="0" lang="en-US" altLang="zh-CN" sz="20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59378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新型反渗透膜材料</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1" name="文本框 10">
            <a:extLst>
              <a:ext uri="{FF2B5EF4-FFF2-40B4-BE49-F238E27FC236}">
                <a16:creationId xmlns:a16="http://schemas.microsoft.com/office/drawing/2014/main" id="{2EB2BFCF-300B-4FDC-8E98-4C1B492183A2}"/>
              </a:ext>
            </a:extLst>
          </p:cNvPr>
          <p:cNvSpPr txBox="1"/>
          <p:nvPr/>
        </p:nvSpPr>
        <p:spPr>
          <a:xfrm>
            <a:off x="189506" y="582306"/>
            <a:ext cx="8949631" cy="2105576"/>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离子通道：</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离子通道是另一种类似的细胞膜通道，能产生</a:t>
            </a:r>
            <a:r>
              <a:rPr lang="zh-CN" altLang="en-US" sz="22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电信号，</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即跨膜电位（</a:t>
            </a:r>
            <a:r>
              <a:rPr lang="en-US" altLang="zh-CN"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transmembrane potential</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），跨膜电位指膜上的离子通道开放引起带电离子跨膜流动，即在膜两侧产生电位差。</a:t>
            </a:r>
            <a:endParaRPr kumimoji="0" lang="en-US" altLang="zh-CN" sz="22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文本框 11">
            <a:extLst>
              <a:ext uri="{FF2B5EF4-FFF2-40B4-BE49-F238E27FC236}">
                <a16:creationId xmlns:a16="http://schemas.microsoft.com/office/drawing/2014/main" id="{80646A96-A0A7-443F-B881-6020CB5A8230}"/>
              </a:ext>
            </a:extLst>
          </p:cNvPr>
          <p:cNvSpPr txBox="1"/>
          <p:nvPr/>
        </p:nvSpPr>
        <p:spPr>
          <a:xfrm>
            <a:off x="4933188" y="2687882"/>
            <a:ext cx="3945636" cy="3727239"/>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静息电位：为什么只让钾离子通过？</a:t>
            </a:r>
            <a:endParaRPr lang="en-US" altLang="zh-CN" sz="20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钾离子过滤器中有</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个氧原子，位置恰好与钾离子在水溶液中的情况一样，所以钾离子可以顺利通过通道，但钠离子与过滤器中氧原子的相对位置无法与水中时一样，因此无法轻易穿过通道。</a:t>
            </a:r>
            <a:endParaRPr kumimoji="0" lang="en-US" altLang="zh-CN" sz="200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6" name="图片 15">
            <a:extLst>
              <a:ext uri="{FF2B5EF4-FFF2-40B4-BE49-F238E27FC236}">
                <a16:creationId xmlns:a16="http://schemas.microsoft.com/office/drawing/2014/main" id="{C2B31533-BDD8-4F0E-BC6D-714565411E34}"/>
              </a:ext>
            </a:extLst>
          </p:cNvPr>
          <p:cNvPicPr>
            <a:picLocks noChangeAspect="1"/>
          </p:cNvPicPr>
          <p:nvPr/>
        </p:nvPicPr>
        <p:blipFill>
          <a:blip r:embed="rId2"/>
          <a:stretch>
            <a:fillRect/>
          </a:stretch>
        </p:blipFill>
        <p:spPr>
          <a:xfrm>
            <a:off x="106061" y="3429000"/>
            <a:ext cx="4518947" cy="2405582"/>
          </a:xfrm>
          <a:prstGeom prst="rect">
            <a:avLst/>
          </a:prstGeom>
        </p:spPr>
      </p:pic>
    </p:spTree>
    <p:extLst>
      <p:ext uri="{BB962C8B-B14F-4D97-AF65-F5344CB8AC3E}">
        <p14:creationId xmlns:p14="http://schemas.microsoft.com/office/powerpoint/2010/main" val="2744182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新型反渗透膜材料</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1" name="文本框 10">
            <a:extLst>
              <a:ext uri="{FF2B5EF4-FFF2-40B4-BE49-F238E27FC236}">
                <a16:creationId xmlns:a16="http://schemas.microsoft.com/office/drawing/2014/main" id="{2EB2BFCF-300B-4FDC-8E98-4C1B492183A2}"/>
              </a:ext>
            </a:extLst>
          </p:cNvPr>
          <p:cNvSpPr txBox="1"/>
          <p:nvPr/>
        </p:nvSpPr>
        <p:spPr>
          <a:xfrm>
            <a:off x="189506" y="582306"/>
            <a:ext cx="8949631" cy="2521075"/>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4</a:t>
            </a:r>
            <a:r>
              <a:rPr kumimoji="0" lang="zh-CN"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、石墨烯及其衍生物</a:t>
            </a:r>
            <a:endParaRPr kumimoji="0" lang="en-US" altLang="zh-CN" sz="24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石墨烯是目前已知的最薄的二维纳米材料，厚度仅为</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0.335nm</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，是由碳原子以</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sp</a:t>
            </a:r>
            <a:r>
              <a:rPr lang="en-US" altLang="zh-CN" sz="2000" baseline="30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2 </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杂化组成的六角形呈蜂窝状有序排列的单原子层结构。氧化石墨烯是石墨烯的氧化物，仍保持了石墨烯的层状结构，厚度约为</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1-1.4nm</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，但在其边缘和两侧平面上富含含氧官能团，包括羧基、羟基和环氧基</a:t>
            </a:r>
            <a:r>
              <a:rPr lang="zh-CN" altLang="en-US" sz="22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endParaRPr kumimoji="0" lang="en-US" altLang="zh-CN" sz="22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6" name="图片 5">
            <a:extLst>
              <a:ext uri="{FF2B5EF4-FFF2-40B4-BE49-F238E27FC236}">
                <a16:creationId xmlns:a16="http://schemas.microsoft.com/office/drawing/2014/main" id="{F0118AFE-9D49-425C-B139-88C9677A7612}"/>
              </a:ext>
            </a:extLst>
          </p:cNvPr>
          <p:cNvPicPr>
            <a:picLocks noChangeAspect="1"/>
          </p:cNvPicPr>
          <p:nvPr/>
        </p:nvPicPr>
        <p:blipFill>
          <a:blip r:embed="rId2"/>
          <a:stretch>
            <a:fillRect/>
          </a:stretch>
        </p:blipFill>
        <p:spPr>
          <a:xfrm>
            <a:off x="346917" y="3643960"/>
            <a:ext cx="2717940" cy="2171812"/>
          </a:xfrm>
          <a:prstGeom prst="rect">
            <a:avLst/>
          </a:prstGeom>
        </p:spPr>
      </p:pic>
      <p:sp>
        <p:nvSpPr>
          <p:cNvPr id="13" name="文本框 12">
            <a:extLst>
              <a:ext uri="{FF2B5EF4-FFF2-40B4-BE49-F238E27FC236}">
                <a16:creationId xmlns:a16="http://schemas.microsoft.com/office/drawing/2014/main" id="{6C7AF3DC-5F66-4D38-BB69-7429C6364CDD}"/>
              </a:ext>
            </a:extLst>
          </p:cNvPr>
          <p:cNvSpPr txBox="1"/>
          <p:nvPr/>
        </p:nvSpPr>
        <p:spPr>
          <a:xfrm>
            <a:off x="3222267" y="3103381"/>
            <a:ext cx="5848581" cy="3727239"/>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将</a:t>
            </a:r>
            <a:r>
              <a:rPr kumimoji="0" lang="en-US" altLang="zh-CN"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GO</a:t>
            </a:r>
            <a:r>
              <a:rPr kumimoji="0" lang="zh-CN" altLang="en-US"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纳米片用联苯二硼酸交联形成三维多孔框架结构（</a:t>
            </a:r>
            <a:r>
              <a:rPr kumimoji="0" lang="en-US" altLang="zh-CN"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3D-framewrok</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），在脱盐率为</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100%</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的前提下，实现膜通量比现有商品膜高出</a:t>
            </a:r>
            <a:r>
              <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个数量级。</a:t>
            </a:r>
            <a:endParaRPr lang="en-US" altLang="zh-CN" sz="2000"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altLang="zh-CN"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2018</a:t>
            </a:r>
            <a:r>
              <a:rPr kumimoji="0" lang="zh-CN" altLang="en-US"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年澳大利亚联邦科学与工业研究出一种被称为“</a:t>
            </a:r>
            <a:r>
              <a:rPr kumimoji="0" lang="en-US" altLang="zh-CN" sz="2000" i="0" u="none" strike="noStrike" kern="1200" cap="none" spc="0" normalizeH="0" noProof="0" dirty="0" err="1">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graphair</a:t>
            </a:r>
            <a:r>
              <a:rPr kumimoji="0" lang="en-US" altLang="zh-CN"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r>
              <a:rPr kumimoji="0" lang="zh-CN" altLang="en-US"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的石墨烯，仅过滤了一次，就将海水净化为了饮用水。过滤中只用到了加热装置、石墨烯、薄膜过滤器和一个小水泵，该项技术有望在未来得到推广。</a:t>
            </a:r>
            <a:endParaRPr kumimoji="0" lang="en-US" altLang="zh-CN" sz="2000" i="0" u="none" strike="noStrike" kern="1200" cap="none" spc="0" normalizeH="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381796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id="{F0A90441-63DF-44ED-A11A-F0968D190AE0}"/>
              </a:ext>
            </a:extLst>
          </p:cNvPr>
          <p:cNvCxnSpPr/>
          <p:nvPr/>
        </p:nvCxnSpPr>
        <p:spPr>
          <a:xfrm>
            <a:off x="135172" y="548640"/>
            <a:ext cx="8658971" cy="0"/>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D8BC78DF-A99D-4F00-8A07-C3BA7FC44B75}"/>
              </a:ext>
            </a:extLst>
          </p:cNvPr>
          <p:cNvCxnSpPr/>
          <p:nvPr/>
        </p:nvCxnSpPr>
        <p:spPr>
          <a:xfrm>
            <a:off x="295523" y="629481"/>
            <a:ext cx="86589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a16="http://schemas.microsoft.com/office/drawing/2014/main" id="{CB521DE7-8E6E-49BB-BE17-B120EB3A8CD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文本框 6">
            <a:extLst>
              <a:ext uri="{FF2B5EF4-FFF2-40B4-BE49-F238E27FC236}">
                <a16:creationId xmlns:a16="http://schemas.microsoft.com/office/drawing/2014/main" id="{BC331F29-1C56-469A-857E-B281E3F0EA60}"/>
              </a:ext>
            </a:extLst>
          </p:cNvPr>
          <p:cNvSpPr txBox="1"/>
          <p:nvPr/>
        </p:nvSpPr>
        <p:spPr>
          <a:xfrm>
            <a:off x="189506" y="56197"/>
            <a:ext cx="3518912" cy="4924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反渗透膜组件与性能</a:t>
            </a:r>
            <a:endParaRPr kumimoji="0" lang="zh-CN"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 name="文本框 8">
            <a:extLst>
              <a:ext uri="{FF2B5EF4-FFF2-40B4-BE49-F238E27FC236}">
                <a16:creationId xmlns:a16="http://schemas.microsoft.com/office/drawing/2014/main" id="{545FD0DF-C963-4B24-9857-816A4D286FC3}"/>
              </a:ext>
            </a:extLst>
          </p:cNvPr>
          <p:cNvSpPr txBox="1"/>
          <p:nvPr/>
        </p:nvSpPr>
        <p:spPr>
          <a:xfrm>
            <a:off x="753763" y="4043523"/>
            <a:ext cx="7550265" cy="1200329"/>
          </a:xfrm>
          <a:prstGeom prst="rect">
            <a:avLst/>
          </a:prstGeom>
          <a:noFill/>
        </p:spPr>
        <p:txBody>
          <a:bodyPr wrap="square" rtlCol="0">
            <a:spAutoFit/>
          </a:bodyPr>
          <a:lstStyle/>
          <a:p>
            <a:r>
              <a:rPr lang="zh-CN" altLang="en-US" sz="2400" b="1" dirty="0">
                <a:latin typeface="KaiTi" panose="02010609060101010101" pitchFamily="49" charset="-122"/>
                <a:ea typeface="KaiTi" panose="02010609060101010101" pitchFamily="49" charset="-122"/>
              </a:rPr>
              <a:t>反渗透膜组件是由膜、支撑物、和容器按照一定技术要求制成的组合构件，是能将膜付诸于实际应用的最小单元。</a:t>
            </a:r>
          </a:p>
        </p:txBody>
      </p:sp>
      <p:pic>
        <p:nvPicPr>
          <p:cNvPr id="11" name="图片 10">
            <a:extLst>
              <a:ext uri="{FF2B5EF4-FFF2-40B4-BE49-F238E27FC236}">
                <a16:creationId xmlns:a16="http://schemas.microsoft.com/office/drawing/2014/main" id="{75A4A61F-4998-48C5-A2E6-1F22316222F9}"/>
              </a:ext>
            </a:extLst>
          </p:cNvPr>
          <p:cNvPicPr>
            <a:picLocks noChangeAspect="1"/>
          </p:cNvPicPr>
          <p:nvPr/>
        </p:nvPicPr>
        <p:blipFill>
          <a:blip r:embed="rId2"/>
          <a:stretch>
            <a:fillRect/>
          </a:stretch>
        </p:blipFill>
        <p:spPr>
          <a:xfrm>
            <a:off x="789647" y="5228557"/>
            <a:ext cx="7350019" cy="1264203"/>
          </a:xfrm>
          <a:prstGeom prst="rect">
            <a:avLst/>
          </a:prstGeom>
        </p:spPr>
      </p:pic>
      <p:pic>
        <p:nvPicPr>
          <p:cNvPr id="13" name="图片 12">
            <a:extLst>
              <a:ext uri="{FF2B5EF4-FFF2-40B4-BE49-F238E27FC236}">
                <a16:creationId xmlns:a16="http://schemas.microsoft.com/office/drawing/2014/main" id="{30D00086-0D2D-418A-AFA2-D9F116371EF7}"/>
              </a:ext>
            </a:extLst>
          </p:cNvPr>
          <p:cNvPicPr>
            <a:picLocks noChangeAspect="1"/>
          </p:cNvPicPr>
          <p:nvPr/>
        </p:nvPicPr>
        <p:blipFill>
          <a:blip r:embed="rId3"/>
          <a:stretch>
            <a:fillRect/>
          </a:stretch>
        </p:blipFill>
        <p:spPr>
          <a:xfrm>
            <a:off x="1061361" y="1269281"/>
            <a:ext cx="6689773" cy="2409756"/>
          </a:xfrm>
          <a:prstGeom prst="rect">
            <a:avLst/>
          </a:prstGeom>
        </p:spPr>
      </p:pic>
      <p:sp>
        <p:nvSpPr>
          <p:cNvPr id="14" name="文本框 13">
            <a:extLst>
              <a:ext uri="{FF2B5EF4-FFF2-40B4-BE49-F238E27FC236}">
                <a16:creationId xmlns:a16="http://schemas.microsoft.com/office/drawing/2014/main" id="{6E3EBB12-4E72-4612-A150-9D46B6094B8D}"/>
              </a:ext>
            </a:extLst>
          </p:cNvPr>
          <p:cNvSpPr txBox="1"/>
          <p:nvPr/>
        </p:nvSpPr>
        <p:spPr>
          <a:xfrm>
            <a:off x="570872" y="721743"/>
            <a:ext cx="2954655" cy="461665"/>
          </a:xfrm>
          <a:prstGeom prst="rect">
            <a:avLst/>
          </a:prstGeom>
          <a:noFill/>
        </p:spPr>
        <p:txBody>
          <a:bodyPr wrap="none" rtlCol="0">
            <a:spAutoFit/>
          </a:bodyPr>
          <a:lstStyle/>
          <a:p>
            <a:r>
              <a:rPr lang="zh-CN" altLang="en-US" sz="2400" b="1" dirty="0">
                <a:latin typeface="KaiTi" panose="02010609060101010101" pitchFamily="49" charset="-122"/>
                <a:ea typeface="KaiTi" panose="02010609060101010101" pitchFamily="49" charset="-122"/>
              </a:rPr>
              <a:t>反渗透膜组件的分类</a:t>
            </a:r>
          </a:p>
        </p:txBody>
      </p:sp>
    </p:spTree>
    <p:extLst>
      <p:ext uri="{BB962C8B-B14F-4D97-AF65-F5344CB8AC3E}">
        <p14:creationId xmlns:p14="http://schemas.microsoft.com/office/powerpoint/2010/main" val="30564260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pic>
        <p:nvPicPr>
          <p:cNvPr id="5" name="图片 4">
            <a:extLst>
              <a:ext uri="{FF2B5EF4-FFF2-40B4-BE49-F238E27FC236}">
                <a16:creationId xmlns:a16="http://schemas.microsoft.com/office/drawing/2014/main" id="{E682957C-B5C7-4AC7-8CCF-0C50FFCCEE55}"/>
              </a:ext>
            </a:extLst>
          </p:cNvPr>
          <p:cNvPicPr>
            <a:picLocks noChangeAspect="1"/>
          </p:cNvPicPr>
          <p:nvPr/>
        </p:nvPicPr>
        <p:blipFill>
          <a:blip r:embed="rId2"/>
          <a:stretch>
            <a:fillRect/>
          </a:stretch>
        </p:blipFill>
        <p:spPr>
          <a:xfrm>
            <a:off x="0" y="1301053"/>
            <a:ext cx="8982581" cy="5556947"/>
          </a:xfrm>
          <a:prstGeom prst="rect">
            <a:avLst/>
          </a:prstGeom>
        </p:spPr>
      </p:pic>
      <p:pic>
        <p:nvPicPr>
          <p:cNvPr id="4" name="图片 3">
            <a:extLst>
              <a:ext uri="{FF2B5EF4-FFF2-40B4-BE49-F238E27FC236}">
                <a16:creationId xmlns:a16="http://schemas.microsoft.com/office/drawing/2014/main" id="{5454C8DE-F4C3-40B7-BC38-B792C73D46CD}"/>
              </a:ext>
            </a:extLst>
          </p:cNvPr>
          <p:cNvPicPr>
            <a:picLocks noChangeAspect="1"/>
          </p:cNvPicPr>
          <p:nvPr/>
        </p:nvPicPr>
        <p:blipFill>
          <a:blip r:embed="rId3"/>
          <a:stretch>
            <a:fillRect/>
          </a:stretch>
        </p:blipFill>
        <p:spPr>
          <a:xfrm>
            <a:off x="3486094" y="3222614"/>
            <a:ext cx="2171812" cy="412771"/>
          </a:xfrm>
          <a:prstGeom prst="rect">
            <a:avLst/>
          </a:prstGeom>
        </p:spPr>
      </p:pic>
      <p:pic>
        <p:nvPicPr>
          <p:cNvPr id="7" name="图片 6">
            <a:extLst>
              <a:ext uri="{FF2B5EF4-FFF2-40B4-BE49-F238E27FC236}">
                <a16:creationId xmlns:a16="http://schemas.microsoft.com/office/drawing/2014/main" id="{35C79AD7-8CCB-47C8-81E2-20429721121B}"/>
              </a:ext>
            </a:extLst>
          </p:cNvPr>
          <p:cNvPicPr>
            <a:picLocks noChangeAspect="1"/>
          </p:cNvPicPr>
          <p:nvPr/>
        </p:nvPicPr>
        <p:blipFill>
          <a:blip r:embed="rId4"/>
          <a:stretch>
            <a:fillRect/>
          </a:stretch>
        </p:blipFill>
        <p:spPr>
          <a:xfrm>
            <a:off x="3403540" y="3219439"/>
            <a:ext cx="2336920" cy="419122"/>
          </a:xfrm>
          <a:prstGeom prst="rect">
            <a:avLst/>
          </a:prstGeom>
        </p:spPr>
      </p:pic>
      <p:pic>
        <p:nvPicPr>
          <p:cNvPr id="9" name="图片 8">
            <a:extLst>
              <a:ext uri="{FF2B5EF4-FFF2-40B4-BE49-F238E27FC236}">
                <a16:creationId xmlns:a16="http://schemas.microsoft.com/office/drawing/2014/main" id="{7CBBCE3E-886D-43C0-B4CA-41D80DE1D3C3}"/>
              </a:ext>
            </a:extLst>
          </p:cNvPr>
          <p:cNvPicPr>
            <a:picLocks noChangeAspect="1"/>
          </p:cNvPicPr>
          <p:nvPr/>
        </p:nvPicPr>
        <p:blipFill>
          <a:blip r:embed="rId4"/>
          <a:stretch>
            <a:fillRect/>
          </a:stretch>
        </p:blipFill>
        <p:spPr>
          <a:xfrm>
            <a:off x="3403540" y="3219439"/>
            <a:ext cx="2336920" cy="419122"/>
          </a:xfrm>
          <a:prstGeom prst="rect">
            <a:avLst/>
          </a:prstGeom>
        </p:spPr>
      </p:pic>
      <p:pic>
        <p:nvPicPr>
          <p:cNvPr id="11" name="图片 10">
            <a:extLst>
              <a:ext uri="{FF2B5EF4-FFF2-40B4-BE49-F238E27FC236}">
                <a16:creationId xmlns:a16="http://schemas.microsoft.com/office/drawing/2014/main" id="{0D04B68C-7A2B-4A96-9270-95C80FAC2E7E}"/>
              </a:ext>
            </a:extLst>
          </p:cNvPr>
          <p:cNvPicPr>
            <a:picLocks noChangeAspect="1"/>
          </p:cNvPicPr>
          <p:nvPr/>
        </p:nvPicPr>
        <p:blipFill>
          <a:blip r:embed="rId5"/>
          <a:stretch>
            <a:fillRect/>
          </a:stretch>
        </p:blipFill>
        <p:spPr>
          <a:xfrm>
            <a:off x="412240" y="360680"/>
            <a:ext cx="4346616" cy="940373"/>
          </a:xfrm>
          <a:prstGeom prst="rect">
            <a:avLst/>
          </a:prstGeom>
        </p:spPr>
      </p:pic>
    </p:spTree>
    <p:extLst>
      <p:ext uri="{BB962C8B-B14F-4D97-AF65-F5344CB8AC3E}">
        <p14:creationId xmlns:p14="http://schemas.microsoft.com/office/powerpoint/2010/main" val="27959391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32</a:t>
            </a:fld>
            <a:endParaRPr lang="zh-CN" altLang="en-US"/>
          </a:p>
        </p:txBody>
      </p:sp>
      <p:pic>
        <p:nvPicPr>
          <p:cNvPr id="5" name="图片 4">
            <a:extLst>
              <a:ext uri="{FF2B5EF4-FFF2-40B4-BE49-F238E27FC236}">
                <a16:creationId xmlns:a16="http://schemas.microsoft.com/office/drawing/2014/main" id="{09EC68A6-CF19-4F76-9FCC-B93A2944C630}"/>
              </a:ext>
            </a:extLst>
          </p:cNvPr>
          <p:cNvPicPr>
            <a:picLocks noChangeAspect="1"/>
          </p:cNvPicPr>
          <p:nvPr/>
        </p:nvPicPr>
        <p:blipFill>
          <a:blip r:embed="rId2"/>
          <a:stretch>
            <a:fillRect/>
          </a:stretch>
        </p:blipFill>
        <p:spPr>
          <a:xfrm>
            <a:off x="129188" y="399862"/>
            <a:ext cx="8573583" cy="5619363"/>
          </a:xfrm>
          <a:prstGeom prst="rect">
            <a:avLst/>
          </a:prstGeom>
        </p:spPr>
      </p:pic>
    </p:spTree>
    <p:extLst>
      <p:ext uri="{BB962C8B-B14F-4D97-AF65-F5344CB8AC3E}">
        <p14:creationId xmlns:p14="http://schemas.microsoft.com/office/powerpoint/2010/main" val="2796397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pic>
        <p:nvPicPr>
          <p:cNvPr id="4" name="图片 3">
            <a:extLst>
              <a:ext uri="{FF2B5EF4-FFF2-40B4-BE49-F238E27FC236}">
                <a16:creationId xmlns:a16="http://schemas.microsoft.com/office/drawing/2014/main" id="{5CF5CA14-FF8A-4B3F-A3DE-B2A1CBFBF328}"/>
              </a:ext>
            </a:extLst>
          </p:cNvPr>
          <p:cNvPicPr>
            <a:picLocks noChangeAspect="1"/>
          </p:cNvPicPr>
          <p:nvPr/>
        </p:nvPicPr>
        <p:blipFill>
          <a:blip r:embed="rId2"/>
          <a:stretch>
            <a:fillRect/>
          </a:stretch>
        </p:blipFill>
        <p:spPr>
          <a:xfrm>
            <a:off x="961971" y="676996"/>
            <a:ext cx="7564981" cy="5436725"/>
          </a:xfrm>
          <a:prstGeom prst="rect">
            <a:avLst/>
          </a:prstGeom>
        </p:spPr>
      </p:pic>
      <p:pic>
        <p:nvPicPr>
          <p:cNvPr id="5" name="图片 4">
            <a:extLst>
              <a:ext uri="{FF2B5EF4-FFF2-40B4-BE49-F238E27FC236}">
                <a16:creationId xmlns:a16="http://schemas.microsoft.com/office/drawing/2014/main" id="{10FC4332-14DC-42BD-B1FC-7FAD36AE6AE6}"/>
              </a:ext>
            </a:extLst>
          </p:cNvPr>
          <p:cNvPicPr>
            <a:picLocks noChangeAspect="1"/>
          </p:cNvPicPr>
          <p:nvPr/>
        </p:nvPicPr>
        <p:blipFill>
          <a:blip r:embed="rId3"/>
          <a:stretch>
            <a:fillRect/>
          </a:stretch>
        </p:blipFill>
        <p:spPr>
          <a:xfrm>
            <a:off x="494138" y="266199"/>
            <a:ext cx="4204479" cy="956159"/>
          </a:xfrm>
          <a:prstGeom prst="rect">
            <a:avLst/>
          </a:prstGeom>
        </p:spPr>
      </p:pic>
    </p:spTree>
    <p:extLst>
      <p:ext uri="{BB962C8B-B14F-4D97-AF65-F5344CB8AC3E}">
        <p14:creationId xmlns:p14="http://schemas.microsoft.com/office/powerpoint/2010/main" val="76756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34</a:t>
            </a:fld>
            <a:endParaRPr lang="zh-CN" altLang="en-US"/>
          </a:p>
        </p:txBody>
      </p:sp>
      <p:pic>
        <p:nvPicPr>
          <p:cNvPr id="5" name="图片 4">
            <a:extLst>
              <a:ext uri="{FF2B5EF4-FFF2-40B4-BE49-F238E27FC236}">
                <a16:creationId xmlns:a16="http://schemas.microsoft.com/office/drawing/2014/main" id="{A692139E-39BA-4CDA-8AD1-40F95C2D63BF}"/>
              </a:ext>
            </a:extLst>
          </p:cNvPr>
          <p:cNvPicPr>
            <a:picLocks noChangeAspect="1"/>
          </p:cNvPicPr>
          <p:nvPr/>
        </p:nvPicPr>
        <p:blipFill>
          <a:blip r:embed="rId2"/>
          <a:stretch>
            <a:fillRect/>
          </a:stretch>
        </p:blipFill>
        <p:spPr>
          <a:xfrm>
            <a:off x="607032" y="595423"/>
            <a:ext cx="7908318" cy="5760928"/>
          </a:xfrm>
          <a:prstGeom prst="rect">
            <a:avLst/>
          </a:prstGeom>
        </p:spPr>
      </p:pic>
    </p:spTree>
    <p:extLst>
      <p:ext uri="{BB962C8B-B14F-4D97-AF65-F5344CB8AC3E}">
        <p14:creationId xmlns:p14="http://schemas.microsoft.com/office/powerpoint/2010/main" val="9527707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35</a:t>
            </a:fld>
            <a:endParaRPr lang="zh-CN" altLang="en-US"/>
          </a:p>
        </p:txBody>
      </p:sp>
      <p:pic>
        <p:nvPicPr>
          <p:cNvPr id="5" name="图片 4">
            <a:extLst>
              <a:ext uri="{FF2B5EF4-FFF2-40B4-BE49-F238E27FC236}">
                <a16:creationId xmlns:a16="http://schemas.microsoft.com/office/drawing/2014/main" id="{C711B2AA-5E1B-4831-B68D-E1510D1D8E8C}"/>
              </a:ext>
            </a:extLst>
          </p:cNvPr>
          <p:cNvPicPr>
            <a:picLocks noChangeAspect="1"/>
          </p:cNvPicPr>
          <p:nvPr/>
        </p:nvPicPr>
        <p:blipFill>
          <a:blip r:embed="rId2"/>
          <a:stretch>
            <a:fillRect/>
          </a:stretch>
        </p:blipFill>
        <p:spPr>
          <a:xfrm>
            <a:off x="312045" y="854964"/>
            <a:ext cx="8519909" cy="5148072"/>
          </a:xfrm>
          <a:prstGeom prst="rect">
            <a:avLst/>
          </a:prstGeom>
        </p:spPr>
      </p:pic>
      <p:pic>
        <p:nvPicPr>
          <p:cNvPr id="4" name="图片 3">
            <a:extLst>
              <a:ext uri="{FF2B5EF4-FFF2-40B4-BE49-F238E27FC236}">
                <a16:creationId xmlns:a16="http://schemas.microsoft.com/office/drawing/2014/main" id="{272BC800-3CCC-4475-B671-5292E603C077}"/>
              </a:ext>
            </a:extLst>
          </p:cNvPr>
          <p:cNvPicPr>
            <a:picLocks noChangeAspect="1"/>
          </p:cNvPicPr>
          <p:nvPr/>
        </p:nvPicPr>
        <p:blipFill>
          <a:blip r:embed="rId3"/>
          <a:stretch>
            <a:fillRect/>
          </a:stretch>
        </p:blipFill>
        <p:spPr>
          <a:xfrm>
            <a:off x="648822" y="269861"/>
            <a:ext cx="7708370" cy="688753"/>
          </a:xfrm>
          <a:prstGeom prst="rect">
            <a:avLst/>
          </a:prstGeom>
        </p:spPr>
      </p:pic>
    </p:spTree>
    <p:extLst>
      <p:ext uri="{BB962C8B-B14F-4D97-AF65-F5344CB8AC3E}">
        <p14:creationId xmlns:p14="http://schemas.microsoft.com/office/powerpoint/2010/main" val="17971810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36</a:t>
            </a:fld>
            <a:endParaRPr lang="zh-CN" altLang="en-US"/>
          </a:p>
        </p:txBody>
      </p:sp>
      <p:pic>
        <p:nvPicPr>
          <p:cNvPr id="5" name="图片 4">
            <a:extLst>
              <a:ext uri="{FF2B5EF4-FFF2-40B4-BE49-F238E27FC236}">
                <a16:creationId xmlns:a16="http://schemas.microsoft.com/office/drawing/2014/main" id="{601FC570-7ED7-4BFF-B0AA-233F26FD193E}"/>
              </a:ext>
            </a:extLst>
          </p:cNvPr>
          <p:cNvPicPr>
            <a:picLocks noChangeAspect="1"/>
          </p:cNvPicPr>
          <p:nvPr/>
        </p:nvPicPr>
        <p:blipFill>
          <a:blip r:embed="rId2"/>
          <a:stretch>
            <a:fillRect/>
          </a:stretch>
        </p:blipFill>
        <p:spPr>
          <a:xfrm>
            <a:off x="457101" y="292478"/>
            <a:ext cx="8229797" cy="5431665"/>
          </a:xfrm>
          <a:prstGeom prst="rect">
            <a:avLst/>
          </a:prstGeom>
        </p:spPr>
      </p:pic>
    </p:spTree>
    <p:extLst>
      <p:ext uri="{BB962C8B-B14F-4D97-AF65-F5344CB8AC3E}">
        <p14:creationId xmlns:p14="http://schemas.microsoft.com/office/powerpoint/2010/main" val="6281861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37</a:t>
            </a:fld>
            <a:endParaRPr lang="zh-CN" altLang="en-US"/>
          </a:p>
        </p:txBody>
      </p:sp>
      <p:pic>
        <p:nvPicPr>
          <p:cNvPr id="4" name="图片 3">
            <a:extLst>
              <a:ext uri="{FF2B5EF4-FFF2-40B4-BE49-F238E27FC236}">
                <a16:creationId xmlns:a16="http://schemas.microsoft.com/office/drawing/2014/main" id="{5CDA2ACF-0C1E-4645-818C-AAADA2CA494C}"/>
              </a:ext>
            </a:extLst>
          </p:cNvPr>
          <p:cNvPicPr>
            <a:picLocks noChangeAspect="1"/>
          </p:cNvPicPr>
          <p:nvPr/>
        </p:nvPicPr>
        <p:blipFill>
          <a:blip r:embed="rId2"/>
          <a:stretch>
            <a:fillRect/>
          </a:stretch>
        </p:blipFill>
        <p:spPr>
          <a:xfrm>
            <a:off x="500331" y="565800"/>
            <a:ext cx="8198100" cy="5185775"/>
          </a:xfrm>
          <a:prstGeom prst="rect">
            <a:avLst/>
          </a:prstGeom>
        </p:spPr>
      </p:pic>
    </p:spTree>
    <p:extLst>
      <p:ext uri="{BB962C8B-B14F-4D97-AF65-F5344CB8AC3E}">
        <p14:creationId xmlns:p14="http://schemas.microsoft.com/office/powerpoint/2010/main" val="25554336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38</a:t>
            </a:fld>
            <a:endParaRPr lang="zh-CN" altLang="en-US"/>
          </a:p>
        </p:txBody>
      </p:sp>
      <p:pic>
        <p:nvPicPr>
          <p:cNvPr id="5" name="图片 4">
            <a:extLst>
              <a:ext uri="{FF2B5EF4-FFF2-40B4-BE49-F238E27FC236}">
                <a16:creationId xmlns:a16="http://schemas.microsoft.com/office/drawing/2014/main" id="{897D5755-2308-4216-8050-C51BB29FD68D}"/>
              </a:ext>
            </a:extLst>
          </p:cNvPr>
          <p:cNvPicPr>
            <a:picLocks noChangeAspect="1"/>
          </p:cNvPicPr>
          <p:nvPr/>
        </p:nvPicPr>
        <p:blipFill>
          <a:blip r:embed="rId2"/>
          <a:stretch>
            <a:fillRect/>
          </a:stretch>
        </p:blipFill>
        <p:spPr>
          <a:xfrm>
            <a:off x="423476" y="329054"/>
            <a:ext cx="8409906" cy="5550537"/>
          </a:xfrm>
          <a:prstGeom prst="rect">
            <a:avLst/>
          </a:prstGeom>
        </p:spPr>
      </p:pic>
    </p:spTree>
    <p:extLst>
      <p:ext uri="{BB962C8B-B14F-4D97-AF65-F5344CB8AC3E}">
        <p14:creationId xmlns:p14="http://schemas.microsoft.com/office/powerpoint/2010/main" val="4184787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39</a:t>
            </a:fld>
            <a:endParaRPr lang="zh-CN" altLang="en-US"/>
          </a:p>
        </p:txBody>
      </p:sp>
      <p:pic>
        <p:nvPicPr>
          <p:cNvPr id="5" name="图片 4">
            <a:extLst>
              <a:ext uri="{FF2B5EF4-FFF2-40B4-BE49-F238E27FC236}">
                <a16:creationId xmlns:a16="http://schemas.microsoft.com/office/drawing/2014/main" id="{2310757C-5185-4D62-8FBD-82E8C72C6779}"/>
              </a:ext>
            </a:extLst>
          </p:cNvPr>
          <p:cNvPicPr>
            <a:picLocks noChangeAspect="1"/>
          </p:cNvPicPr>
          <p:nvPr/>
        </p:nvPicPr>
        <p:blipFill>
          <a:blip r:embed="rId2"/>
          <a:stretch>
            <a:fillRect/>
          </a:stretch>
        </p:blipFill>
        <p:spPr>
          <a:xfrm>
            <a:off x="303981" y="214637"/>
            <a:ext cx="8429553" cy="5299195"/>
          </a:xfrm>
          <a:prstGeom prst="rect">
            <a:avLst/>
          </a:prstGeom>
        </p:spPr>
      </p:pic>
    </p:spTree>
    <p:extLst>
      <p:ext uri="{BB962C8B-B14F-4D97-AF65-F5344CB8AC3E}">
        <p14:creationId xmlns:p14="http://schemas.microsoft.com/office/powerpoint/2010/main" val="2367710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FD91FD91-2F73-4285-8514-A67315B1D4E8}"/>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D752CF-4D56-42AA-87C8-BF8381438579}"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pic>
        <p:nvPicPr>
          <p:cNvPr id="6" name="图片 5">
            <a:extLst>
              <a:ext uri="{FF2B5EF4-FFF2-40B4-BE49-F238E27FC236}">
                <a16:creationId xmlns:a16="http://schemas.microsoft.com/office/drawing/2014/main" id="{C5178B5E-83EC-4C4A-AE44-AE7538DDCE2C}"/>
              </a:ext>
            </a:extLst>
          </p:cNvPr>
          <p:cNvPicPr>
            <a:picLocks noChangeAspect="1"/>
          </p:cNvPicPr>
          <p:nvPr/>
        </p:nvPicPr>
        <p:blipFill>
          <a:blip r:embed="rId2"/>
          <a:stretch>
            <a:fillRect/>
          </a:stretch>
        </p:blipFill>
        <p:spPr>
          <a:xfrm>
            <a:off x="4572000" y="3429000"/>
            <a:ext cx="4355690" cy="3300679"/>
          </a:xfrm>
          <a:prstGeom prst="rect">
            <a:avLst/>
          </a:prstGeom>
        </p:spPr>
      </p:pic>
      <p:pic>
        <p:nvPicPr>
          <p:cNvPr id="8" name="图片 7">
            <a:extLst>
              <a:ext uri="{FF2B5EF4-FFF2-40B4-BE49-F238E27FC236}">
                <a16:creationId xmlns:a16="http://schemas.microsoft.com/office/drawing/2014/main" id="{7E44886C-374D-4798-B7D3-AD95D2731EC2}"/>
              </a:ext>
            </a:extLst>
          </p:cNvPr>
          <p:cNvPicPr>
            <a:picLocks noChangeAspect="1"/>
          </p:cNvPicPr>
          <p:nvPr/>
        </p:nvPicPr>
        <p:blipFill>
          <a:blip r:embed="rId3"/>
          <a:stretch>
            <a:fillRect/>
          </a:stretch>
        </p:blipFill>
        <p:spPr>
          <a:xfrm>
            <a:off x="216310" y="255181"/>
            <a:ext cx="5614133" cy="3173819"/>
          </a:xfrm>
          <a:prstGeom prst="rect">
            <a:avLst/>
          </a:prstGeom>
        </p:spPr>
      </p:pic>
    </p:spTree>
    <p:extLst>
      <p:ext uri="{BB962C8B-B14F-4D97-AF65-F5344CB8AC3E}">
        <p14:creationId xmlns:p14="http://schemas.microsoft.com/office/powerpoint/2010/main" val="13001628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41</a:t>
            </a:fld>
            <a:endParaRPr lang="zh-CN" altLang="en-US"/>
          </a:p>
        </p:txBody>
      </p:sp>
      <p:pic>
        <p:nvPicPr>
          <p:cNvPr id="5" name="图片 4">
            <a:extLst>
              <a:ext uri="{FF2B5EF4-FFF2-40B4-BE49-F238E27FC236}">
                <a16:creationId xmlns:a16="http://schemas.microsoft.com/office/drawing/2014/main" id="{A29801D2-2B29-4AAF-BF1D-817572992253}"/>
              </a:ext>
            </a:extLst>
          </p:cNvPr>
          <p:cNvPicPr>
            <a:picLocks noChangeAspect="1"/>
          </p:cNvPicPr>
          <p:nvPr/>
        </p:nvPicPr>
        <p:blipFill>
          <a:blip r:embed="rId2"/>
          <a:stretch>
            <a:fillRect/>
          </a:stretch>
        </p:blipFill>
        <p:spPr>
          <a:xfrm>
            <a:off x="191110" y="971933"/>
            <a:ext cx="8324240" cy="5226848"/>
          </a:xfrm>
          <a:prstGeom prst="rect">
            <a:avLst/>
          </a:prstGeom>
        </p:spPr>
      </p:pic>
      <p:sp>
        <p:nvSpPr>
          <p:cNvPr id="7" name="文本框 6">
            <a:extLst>
              <a:ext uri="{FF2B5EF4-FFF2-40B4-BE49-F238E27FC236}">
                <a16:creationId xmlns:a16="http://schemas.microsoft.com/office/drawing/2014/main" id="{85C2CF88-1D08-4CB1-A433-1CADD79F8DC0}"/>
              </a:ext>
            </a:extLst>
          </p:cNvPr>
          <p:cNvSpPr txBox="1"/>
          <p:nvPr/>
        </p:nvSpPr>
        <p:spPr>
          <a:xfrm>
            <a:off x="228600" y="270815"/>
            <a:ext cx="2954655" cy="461665"/>
          </a:xfrm>
          <a:prstGeom prst="rect">
            <a:avLst/>
          </a:prstGeom>
          <a:noFill/>
        </p:spPr>
        <p:txBody>
          <a:bodyPr wrap="none" rtlCol="0">
            <a:spAutoFit/>
          </a:bodyPr>
          <a:lstStyle/>
          <a:p>
            <a:r>
              <a:rPr lang="zh-CN" altLang="en-US" sz="2400" b="1" dirty="0"/>
              <a:t>反渗透的清洗和再生</a:t>
            </a:r>
          </a:p>
        </p:txBody>
      </p:sp>
    </p:spTree>
    <p:extLst>
      <p:ext uri="{BB962C8B-B14F-4D97-AF65-F5344CB8AC3E}">
        <p14:creationId xmlns:p14="http://schemas.microsoft.com/office/powerpoint/2010/main" val="10804560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42</a:t>
            </a:fld>
            <a:endParaRPr lang="zh-CN" altLang="en-US"/>
          </a:p>
        </p:txBody>
      </p:sp>
      <p:sp>
        <p:nvSpPr>
          <p:cNvPr id="7" name="文本框 6">
            <a:extLst>
              <a:ext uri="{FF2B5EF4-FFF2-40B4-BE49-F238E27FC236}">
                <a16:creationId xmlns:a16="http://schemas.microsoft.com/office/drawing/2014/main" id="{85C2CF88-1D08-4CB1-A433-1CADD79F8DC0}"/>
              </a:ext>
            </a:extLst>
          </p:cNvPr>
          <p:cNvSpPr txBox="1"/>
          <p:nvPr/>
        </p:nvSpPr>
        <p:spPr>
          <a:xfrm>
            <a:off x="228600" y="270815"/>
            <a:ext cx="2954655" cy="461665"/>
          </a:xfrm>
          <a:prstGeom prst="rect">
            <a:avLst/>
          </a:prstGeom>
          <a:noFill/>
        </p:spPr>
        <p:txBody>
          <a:bodyPr wrap="none" rtlCol="0">
            <a:spAutoFit/>
          </a:bodyPr>
          <a:lstStyle/>
          <a:p>
            <a:r>
              <a:rPr lang="zh-CN" altLang="en-US" sz="2400" b="1" dirty="0"/>
              <a:t>反渗透的清洗和再生</a:t>
            </a:r>
          </a:p>
        </p:txBody>
      </p:sp>
      <p:pic>
        <p:nvPicPr>
          <p:cNvPr id="4" name="图片 3">
            <a:extLst>
              <a:ext uri="{FF2B5EF4-FFF2-40B4-BE49-F238E27FC236}">
                <a16:creationId xmlns:a16="http://schemas.microsoft.com/office/drawing/2014/main" id="{5C1B3C40-B54D-4100-B6E4-F11BD4E41304}"/>
              </a:ext>
            </a:extLst>
          </p:cNvPr>
          <p:cNvPicPr>
            <a:picLocks noChangeAspect="1"/>
          </p:cNvPicPr>
          <p:nvPr/>
        </p:nvPicPr>
        <p:blipFill>
          <a:blip r:embed="rId2"/>
          <a:stretch>
            <a:fillRect/>
          </a:stretch>
        </p:blipFill>
        <p:spPr>
          <a:xfrm>
            <a:off x="228600" y="939736"/>
            <a:ext cx="8474130" cy="5168456"/>
          </a:xfrm>
          <a:prstGeom prst="rect">
            <a:avLst/>
          </a:prstGeom>
        </p:spPr>
      </p:pic>
    </p:spTree>
    <p:extLst>
      <p:ext uri="{BB962C8B-B14F-4D97-AF65-F5344CB8AC3E}">
        <p14:creationId xmlns:p14="http://schemas.microsoft.com/office/powerpoint/2010/main" val="42325748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43</a:t>
            </a:fld>
            <a:endParaRPr lang="zh-CN" altLang="en-US"/>
          </a:p>
        </p:txBody>
      </p:sp>
      <p:pic>
        <p:nvPicPr>
          <p:cNvPr id="9" name="图片 8">
            <a:extLst>
              <a:ext uri="{FF2B5EF4-FFF2-40B4-BE49-F238E27FC236}">
                <a16:creationId xmlns:a16="http://schemas.microsoft.com/office/drawing/2014/main" id="{D591ED9A-6457-4AFD-B9C0-947563E30F8E}"/>
              </a:ext>
            </a:extLst>
          </p:cNvPr>
          <p:cNvPicPr>
            <a:picLocks noChangeAspect="1"/>
          </p:cNvPicPr>
          <p:nvPr/>
        </p:nvPicPr>
        <p:blipFill>
          <a:blip r:embed="rId2"/>
          <a:stretch>
            <a:fillRect/>
          </a:stretch>
        </p:blipFill>
        <p:spPr>
          <a:xfrm>
            <a:off x="268094" y="1034167"/>
            <a:ext cx="8607811" cy="4789666"/>
          </a:xfrm>
          <a:prstGeom prst="rect">
            <a:avLst/>
          </a:prstGeom>
        </p:spPr>
      </p:pic>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spTree>
    <p:extLst>
      <p:ext uri="{BB962C8B-B14F-4D97-AF65-F5344CB8AC3E}">
        <p14:creationId xmlns:p14="http://schemas.microsoft.com/office/powerpoint/2010/main" val="38559042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44</a:t>
            </a:fld>
            <a:endParaRPr lang="zh-CN" altLang="en-US"/>
          </a:p>
        </p:txBody>
      </p:sp>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pic>
        <p:nvPicPr>
          <p:cNvPr id="4" name="图片 3">
            <a:extLst>
              <a:ext uri="{FF2B5EF4-FFF2-40B4-BE49-F238E27FC236}">
                <a16:creationId xmlns:a16="http://schemas.microsoft.com/office/drawing/2014/main" id="{4C263664-298F-46D7-8A94-06917F29FD34}"/>
              </a:ext>
            </a:extLst>
          </p:cNvPr>
          <p:cNvPicPr>
            <a:picLocks noChangeAspect="1"/>
          </p:cNvPicPr>
          <p:nvPr/>
        </p:nvPicPr>
        <p:blipFill>
          <a:blip r:embed="rId2"/>
          <a:stretch>
            <a:fillRect/>
          </a:stretch>
        </p:blipFill>
        <p:spPr>
          <a:xfrm>
            <a:off x="649822" y="794034"/>
            <a:ext cx="7716938" cy="5437283"/>
          </a:xfrm>
          <a:prstGeom prst="rect">
            <a:avLst/>
          </a:prstGeom>
        </p:spPr>
      </p:pic>
    </p:spTree>
    <p:extLst>
      <p:ext uri="{BB962C8B-B14F-4D97-AF65-F5344CB8AC3E}">
        <p14:creationId xmlns:p14="http://schemas.microsoft.com/office/powerpoint/2010/main" val="23641703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45</a:t>
            </a:fld>
            <a:endParaRPr lang="zh-CN" altLang="en-US"/>
          </a:p>
        </p:txBody>
      </p:sp>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pic>
        <p:nvPicPr>
          <p:cNvPr id="5" name="图片 4">
            <a:extLst>
              <a:ext uri="{FF2B5EF4-FFF2-40B4-BE49-F238E27FC236}">
                <a16:creationId xmlns:a16="http://schemas.microsoft.com/office/drawing/2014/main" id="{01065695-D455-4879-8D08-54559CF3123F}"/>
              </a:ext>
            </a:extLst>
          </p:cNvPr>
          <p:cNvPicPr>
            <a:picLocks noChangeAspect="1"/>
          </p:cNvPicPr>
          <p:nvPr/>
        </p:nvPicPr>
        <p:blipFill>
          <a:blip r:embed="rId2"/>
          <a:stretch>
            <a:fillRect/>
          </a:stretch>
        </p:blipFill>
        <p:spPr>
          <a:xfrm>
            <a:off x="532552" y="972961"/>
            <a:ext cx="7982798" cy="5464415"/>
          </a:xfrm>
          <a:prstGeom prst="rect">
            <a:avLst/>
          </a:prstGeom>
        </p:spPr>
      </p:pic>
    </p:spTree>
    <p:extLst>
      <p:ext uri="{BB962C8B-B14F-4D97-AF65-F5344CB8AC3E}">
        <p14:creationId xmlns:p14="http://schemas.microsoft.com/office/powerpoint/2010/main" val="26679408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46</a:t>
            </a:fld>
            <a:endParaRPr lang="zh-CN" altLang="en-US"/>
          </a:p>
        </p:txBody>
      </p:sp>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pic>
        <p:nvPicPr>
          <p:cNvPr id="4" name="图片 3">
            <a:extLst>
              <a:ext uri="{FF2B5EF4-FFF2-40B4-BE49-F238E27FC236}">
                <a16:creationId xmlns:a16="http://schemas.microsoft.com/office/drawing/2014/main" id="{E1ACB1C1-3938-4ABE-9CF1-2C891F1885B7}"/>
              </a:ext>
            </a:extLst>
          </p:cNvPr>
          <p:cNvPicPr>
            <a:picLocks noChangeAspect="1"/>
          </p:cNvPicPr>
          <p:nvPr/>
        </p:nvPicPr>
        <p:blipFill>
          <a:blip r:embed="rId2"/>
          <a:stretch>
            <a:fillRect/>
          </a:stretch>
        </p:blipFill>
        <p:spPr>
          <a:xfrm>
            <a:off x="503541" y="1022631"/>
            <a:ext cx="8136917" cy="4966689"/>
          </a:xfrm>
          <a:prstGeom prst="rect">
            <a:avLst/>
          </a:prstGeom>
        </p:spPr>
      </p:pic>
    </p:spTree>
    <p:extLst>
      <p:ext uri="{BB962C8B-B14F-4D97-AF65-F5344CB8AC3E}">
        <p14:creationId xmlns:p14="http://schemas.microsoft.com/office/powerpoint/2010/main" val="39709738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47</a:t>
            </a:fld>
            <a:endParaRPr lang="zh-CN" altLang="en-US"/>
          </a:p>
        </p:txBody>
      </p:sp>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pic>
        <p:nvPicPr>
          <p:cNvPr id="5" name="图片 4">
            <a:extLst>
              <a:ext uri="{FF2B5EF4-FFF2-40B4-BE49-F238E27FC236}">
                <a16:creationId xmlns:a16="http://schemas.microsoft.com/office/drawing/2014/main" id="{87046D98-70B8-4900-A2EC-2FFAB6FE2A99}"/>
              </a:ext>
            </a:extLst>
          </p:cNvPr>
          <p:cNvPicPr>
            <a:picLocks noChangeAspect="1"/>
          </p:cNvPicPr>
          <p:nvPr/>
        </p:nvPicPr>
        <p:blipFill>
          <a:blip r:embed="rId2"/>
          <a:stretch>
            <a:fillRect/>
          </a:stretch>
        </p:blipFill>
        <p:spPr>
          <a:xfrm>
            <a:off x="641688" y="977404"/>
            <a:ext cx="7734216" cy="5217997"/>
          </a:xfrm>
          <a:prstGeom prst="rect">
            <a:avLst/>
          </a:prstGeom>
        </p:spPr>
      </p:pic>
    </p:spTree>
    <p:extLst>
      <p:ext uri="{BB962C8B-B14F-4D97-AF65-F5344CB8AC3E}">
        <p14:creationId xmlns:p14="http://schemas.microsoft.com/office/powerpoint/2010/main" val="37150777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FFDDD2FB-CDC9-4ED4-87A7-FBF9B411CEA9}"/>
              </a:ext>
            </a:extLst>
          </p:cNvPr>
          <p:cNvSpPr>
            <a:spLocks noGrp="1"/>
          </p:cNvSpPr>
          <p:nvPr>
            <p:ph type="sldNum" sz="quarter" idx="12"/>
          </p:nvPr>
        </p:nvSpPr>
        <p:spPr/>
        <p:txBody>
          <a:bodyPr/>
          <a:lstStyle/>
          <a:p>
            <a:fld id="{FAD752CF-4D56-42AA-87C8-BF8381438579}" type="slidenum">
              <a:rPr lang="zh-CN" altLang="en-US" smtClean="0"/>
              <a:t>48</a:t>
            </a:fld>
            <a:endParaRPr lang="zh-CN" altLang="en-US"/>
          </a:p>
        </p:txBody>
      </p:sp>
      <p:sp>
        <p:nvSpPr>
          <p:cNvPr id="10" name="文本框 9">
            <a:extLst>
              <a:ext uri="{FF2B5EF4-FFF2-40B4-BE49-F238E27FC236}">
                <a16:creationId xmlns:a16="http://schemas.microsoft.com/office/drawing/2014/main" id="{ABFB759E-A603-48C4-95F6-3240452C557A}"/>
              </a:ext>
            </a:extLst>
          </p:cNvPr>
          <p:cNvSpPr txBox="1"/>
          <p:nvPr/>
        </p:nvSpPr>
        <p:spPr>
          <a:xfrm>
            <a:off x="228600" y="270815"/>
            <a:ext cx="2339102" cy="523220"/>
          </a:xfrm>
          <a:prstGeom prst="rect">
            <a:avLst/>
          </a:prstGeom>
          <a:noFill/>
        </p:spPr>
        <p:txBody>
          <a:bodyPr wrap="none" rtlCol="0">
            <a:spAutoFit/>
          </a:bodyPr>
          <a:lstStyle/>
          <a:p>
            <a:r>
              <a:rPr lang="zh-CN" altLang="en-US" sz="2800" b="1" dirty="0"/>
              <a:t>反渗透的应用</a:t>
            </a:r>
          </a:p>
        </p:txBody>
      </p:sp>
      <p:pic>
        <p:nvPicPr>
          <p:cNvPr id="4" name="图片 3">
            <a:extLst>
              <a:ext uri="{FF2B5EF4-FFF2-40B4-BE49-F238E27FC236}">
                <a16:creationId xmlns:a16="http://schemas.microsoft.com/office/drawing/2014/main" id="{CA4E01EE-1AA5-43A1-935C-6C4FD333ECC0}"/>
              </a:ext>
            </a:extLst>
          </p:cNvPr>
          <p:cNvPicPr>
            <a:picLocks noChangeAspect="1"/>
          </p:cNvPicPr>
          <p:nvPr/>
        </p:nvPicPr>
        <p:blipFill>
          <a:blip r:embed="rId2"/>
          <a:stretch>
            <a:fillRect/>
          </a:stretch>
        </p:blipFill>
        <p:spPr>
          <a:xfrm>
            <a:off x="395302" y="1095143"/>
            <a:ext cx="8120048" cy="4811881"/>
          </a:xfrm>
          <a:prstGeom prst="rect">
            <a:avLst/>
          </a:prstGeom>
        </p:spPr>
      </p:pic>
    </p:spTree>
    <p:extLst>
      <p:ext uri="{BB962C8B-B14F-4D97-AF65-F5344CB8AC3E}">
        <p14:creationId xmlns:p14="http://schemas.microsoft.com/office/powerpoint/2010/main" val="2870829402"/>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2869</TotalTime>
  <Words>1888</Words>
  <Application>Microsoft Office PowerPoint</Application>
  <PresentationFormat>全屏显示(4:3)</PresentationFormat>
  <Paragraphs>146</Paragraphs>
  <Slides>48</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48</vt:i4>
      </vt:variant>
    </vt:vector>
  </HeadingPairs>
  <TitlesOfParts>
    <vt:vector size="59" baseType="lpstr">
      <vt:lpstr>KaiTi</vt:lpstr>
      <vt:lpstr>等线</vt:lpstr>
      <vt:lpstr>黑体</vt:lpstr>
      <vt:lpstr>楷体</vt:lpstr>
      <vt:lpstr>Arial</vt:lpstr>
      <vt:lpstr>Calibri</vt:lpstr>
      <vt:lpstr>Calibri Light</vt:lpstr>
      <vt:lpstr>Cambria Math</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 pengfei</dc:creator>
  <cp:lastModifiedBy>qi pengfei</cp:lastModifiedBy>
  <cp:revision>62</cp:revision>
  <dcterms:created xsi:type="dcterms:W3CDTF">2021-09-28T00:57:57Z</dcterms:created>
  <dcterms:modified xsi:type="dcterms:W3CDTF">2021-10-10T13:05:22Z</dcterms:modified>
</cp:coreProperties>
</file>