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8" r:id="rId3"/>
    <p:sldId id="30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306" r:id="rId14"/>
    <p:sldId id="270" r:id="rId15"/>
    <p:sldId id="271" r:id="rId16"/>
    <p:sldId id="272" r:id="rId17"/>
    <p:sldId id="269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4" r:id="rId28"/>
    <p:sldId id="283" r:id="rId29"/>
    <p:sldId id="282" r:id="rId30"/>
    <p:sldId id="285" r:id="rId31"/>
    <p:sldId id="286" r:id="rId32"/>
    <p:sldId id="288" r:id="rId33"/>
    <p:sldId id="290" r:id="rId34"/>
    <p:sldId id="291" r:id="rId35"/>
    <p:sldId id="292" r:id="rId36"/>
    <p:sldId id="289" r:id="rId37"/>
    <p:sldId id="293" r:id="rId38"/>
    <p:sldId id="287" r:id="rId39"/>
    <p:sldId id="296" r:id="rId40"/>
    <p:sldId id="297" r:id="rId41"/>
    <p:sldId id="298" r:id="rId42"/>
    <p:sldId id="295" r:id="rId43"/>
    <p:sldId id="294" r:id="rId44"/>
    <p:sldId id="259" r:id="rId45"/>
    <p:sldId id="300" r:id="rId46"/>
    <p:sldId id="299" r:id="rId47"/>
    <p:sldId id="304" r:id="rId48"/>
    <p:sldId id="305" r:id="rId49"/>
    <p:sldId id="301" r:id="rId50"/>
    <p:sldId id="303" r:id="rId5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C5BC1-B9BB-4782-A971-61BB60DFD6BA}" type="datetimeFigureOut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359E91-0DCC-40E1-B7B2-37B2597D787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032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4CB59-0B36-4B1C-8DC7-E960AB01B08E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775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5BD9C-01D8-46AC-A635-F5D13EC70186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3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0FEA0-C2CA-459A-9971-E1625D2D15DD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8347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46102-3376-40B7-9B92-A8ED89AFDA9C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2535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3EA36-AE7E-4F3C-8009-A72869F5DA28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354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D4642-6BC7-4E70-9A36-F92B1F7A00B9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689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FFD72-ED6C-454F-88B5-366BF69E196C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1138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45D08-FC5D-4CC6-91CC-DAD7C853770B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104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E323F-D75B-4825-98C7-65CE0E91E041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5297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BE91F-9729-44F8-ABB7-B492588A7FD9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6807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6F597-0BD7-4681-B6ED-98D72021E349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731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E3025-E96D-45C7-AE63-079647331464}" type="datetime1">
              <a:rPr lang="zh-CN" altLang="en-US" smtClean="0"/>
              <a:t>2022/10/7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752CF-4D56-42AA-87C8-BF83814385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921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71832383-29F6-422E-984C-DBA8B89D4E45}"/>
              </a:ext>
            </a:extLst>
          </p:cNvPr>
          <p:cNvSpPr txBox="1"/>
          <p:nvPr/>
        </p:nvSpPr>
        <p:spPr>
          <a:xfrm>
            <a:off x="2625256" y="2305878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第三章 微滤</a:t>
            </a:r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超滤</a:t>
            </a:r>
          </a:p>
        </p:txBody>
      </p:sp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7B31B980-4600-4755-9700-401805988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651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64F6150-E751-4DFE-9529-613E13ADE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</a:t>
            </a:fld>
            <a:endParaRPr lang="zh-CN" altLang="en-US"/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CECEBF3E-C8D9-73F9-9CE6-2291D339C60D}"/>
              </a:ext>
            </a:extLst>
          </p:cNvPr>
          <p:cNvCxnSpPr/>
          <p:nvPr/>
        </p:nvCxnSpPr>
        <p:spPr>
          <a:xfrm>
            <a:off x="114837" y="765175"/>
            <a:ext cx="9000000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0CB6A969-B702-3296-BF77-918C3FB245B0}"/>
              </a:ext>
            </a:extLst>
          </p:cNvPr>
          <p:cNvSpPr txBox="1"/>
          <p:nvPr/>
        </p:nvSpPr>
        <p:spPr>
          <a:xfrm>
            <a:off x="267128" y="143839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微滤概念</a:t>
            </a:r>
            <a:endParaRPr 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8607AE-41E7-0627-1B20-5D43FD29340C}"/>
              </a:ext>
            </a:extLst>
          </p:cNvPr>
          <p:cNvSpPr txBox="1"/>
          <p:nvPr/>
        </p:nvSpPr>
        <p:spPr>
          <a:xfrm>
            <a:off x="85674" y="1428929"/>
            <a:ext cx="9029163" cy="4263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微滤是以微孔膜为过滤介质，以压力为驱动力，利用多孔膜的选择透过性实现直径在</a:t>
            </a:r>
            <a:r>
              <a:rPr lang="en-US" altLang="zh-CN" sz="2800" dirty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0.1µm</a:t>
            </a:r>
            <a:r>
              <a:rPr lang="zh-CN" altLang="en-US" sz="2800" dirty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和</a:t>
            </a:r>
            <a:r>
              <a:rPr lang="en-US" altLang="zh-CN" sz="2800" dirty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10µm</a:t>
            </a:r>
            <a:r>
              <a:rPr lang="zh-CN" altLang="en-US" sz="2800" dirty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之间的颗粒物、大分子及细菌等溶质与溶剂分离的过程。多为对称结构、可双向透过使用。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</a:pPr>
            <a:r>
              <a:rPr lang="en-US" sz="280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     </a:t>
            </a:r>
            <a:r>
              <a:rPr lang="zh-CN" altLang="en-US" sz="280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微</a:t>
            </a:r>
            <a:r>
              <a:rPr lang="zh-CN" altLang="en-US" sz="2800" dirty="0">
                <a:latin typeface="Arial" panose="020B0604020202020204" pitchFamily="34" charset="0"/>
                <a:ea typeface="黑体" panose="02010609060101010101" pitchFamily="49" charset="-122"/>
                <a:cs typeface="Arial" panose="020B0604020202020204" pitchFamily="34" charset="0"/>
              </a:rPr>
              <a:t>滤是世界上开发应用最早和应用范围较广的膜技术。</a:t>
            </a:r>
            <a:endParaRPr lang="en-US" sz="2800" dirty="0">
              <a:latin typeface="Arial" panose="020B0604020202020204" pitchFamily="34" charset="0"/>
              <a:ea typeface="黑体" panose="02010609060101010101" pitchFamily="49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1293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DDFA808-5299-41E6-84B0-6EB5ECE82B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495" y="538215"/>
            <a:ext cx="8609009" cy="5303149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64F6150-E751-4DFE-9529-613E13ADE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104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194767D-F828-482B-8826-DCBE4538E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063" y="719986"/>
            <a:ext cx="8669874" cy="4603854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52ACBE7B-BF13-4D85-8591-E44AEC808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314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4781CD0-EEDC-4FF7-B810-B0027DF80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230" y="575504"/>
            <a:ext cx="8601540" cy="4819455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9BC2DDBB-FF4A-4021-B38A-BE739B7D9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5073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60D04A64-AA52-4064-A6A5-3B74137D0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21" y="498401"/>
            <a:ext cx="8893158" cy="5546799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531A4230-5A6E-4CF7-A873-FB42724CD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0903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35E47A4-1FBD-47A0-A5A0-755811978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34" y="817462"/>
            <a:ext cx="8692106" cy="3774858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320DA0B7-9D91-4DD1-873F-667BDD968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975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C4AB175-E2D7-48B7-86CD-F5E69E896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304" y="225729"/>
            <a:ext cx="8153891" cy="6022671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18C1BC68-7C64-4C96-B198-300952B3F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8784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E9A6B4C7-1CE3-44C7-A2E0-C04EA1B42C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9" y="249342"/>
            <a:ext cx="8849859" cy="6421333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567ADD4F-EEF4-4B49-A6B3-22DEA9158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E866B736-68F4-4821-B055-001A293BF465}"/>
              </a:ext>
            </a:extLst>
          </p:cNvPr>
          <p:cNvSpPr txBox="1"/>
          <p:nvPr/>
        </p:nvSpPr>
        <p:spPr>
          <a:xfrm>
            <a:off x="3597590" y="329987"/>
            <a:ext cx="5416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主要是筛分机理，此外还有吸附和静电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1E39E98-C39D-4FD5-98CD-FCBBB389AC2D}"/>
              </a:ext>
            </a:extLst>
          </p:cNvPr>
          <p:cNvSpPr txBox="1"/>
          <p:nvPr/>
        </p:nvSpPr>
        <p:spPr>
          <a:xfrm>
            <a:off x="3495990" y="90277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膜表面层截留和膜内部截留</a:t>
            </a:r>
          </a:p>
        </p:txBody>
      </p:sp>
    </p:spTree>
    <p:extLst>
      <p:ext uri="{BB962C8B-B14F-4D97-AF65-F5344CB8AC3E}">
        <p14:creationId xmlns:p14="http://schemas.microsoft.com/office/powerpoint/2010/main" val="563595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DAC93ED-2651-4AC3-80D5-A7D3630AB9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860" y="355753"/>
            <a:ext cx="8445884" cy="6000598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B39BF070-6187-4701-AFB8-8BA5A7C52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396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D3740DA-4D76-437B-8E76-CF85C4249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596" y="296862"/>
            <a:ext cx="9272596" cy="6264276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B571C653-933E-4259-94BC-0C75DFC3D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932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F84AF67-E873-4FDD-B094-32AC140DB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48" y="256842"/>
            <a:ext cx="8263423" cy="5981398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C99903C4-10A9-4AB5-B5C1-86C5A7A57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457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A312833-B0E8-4CA2-9474-C2125EA71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C1A7384-F37C-4BDE-AE23-30A193C4E7E7}"/>
              </a:ext>
            </a:extLst>
          </p:cNvPr>
          <p:cNvSpPr txBox="1"/>
          <p:nvPr/>
        </p:nvSpPr>
        <p:spPr>
          <a:xfrm>
            <a:off x="254000" y="203200"/>
            <a:ext cx="3857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五 微滤过程的数学描述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90D8C19-F22D-4EA8-B4A7-C8D5142963AB}"/>
              </a:ext>
            </a:extLst>
          </p:cNvPr>
          <p:cNvSpPr txBox="1"/>
          <p:nvPr/>
        </p:nvSpPr>
        <p:spPr>
          <a:xfrm>
            <a:off x="487680" y="1127760"/>
            <a:ext cx="8128000" cy="407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200" b="1" dirty="0">
                <a:latin typeface="仿宋" panose="02010609060101010101" pitchFamily="49" charset="-122"/>
                <a:ea typeface="仿宋" panose="02010609060101010101" pitchFamily="49" charset="-122"/>
              </a:rPr>
              <a:t>   由于孔堵塞、吸附、浓差极化或凝胶层形成等原因，膜的通量随之下降。若能增强被截留组分向溶液本体的反响扩散，必将提高膜的通量。</a:t>
            </a:r>
            <a:endParaRPr lang="en-US" altLang="zh-CN" sz="22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200" b="1" dirty="0"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200" b="1" dirty="0">
                <a:latin typeface="仿宋" panose="02010609060101010101" pitchFamily="49" charset="-122"/>
                <a:ea typeface="仿宋" panose="02010609060101010101" pitchFamily="49" charset="-122"/>
              </a:rPr>
              <a:t>提高反向传递：一是扩散效应，由于膜上的截留组分浓度升高；其次是流体动力学效应，由于膜上流动流体的速度梯度造成的剪应力。</a:t>
            </a:r>
            <a:endParaRPr lang="en-US" altLang="zh-CN" sz="22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200" b="1" dirty="0"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CN" altLang="en-US" sz="2200" b="1" dirty="0">
                <a:latin typeface="仿宋" panose="02010609060101010101" pitchFamily="49" charset="-122"/>
                <a:ea typeface="仿宋" panose="02010609060101010101" pitchFamily="49" charset="-122"/>
              </a:rPr>
              <a:t>由于影响过滤过程因素的复杂性和物料体系的多样性，因此，要想准确描述微滤过程的通量变化规律性有一定难度。</a:t>
            </a:r>
          </a:p>
        </p:txBody>
      </p:sp>
    </p:spTree>
    <p:extLst>
      <p:ext uri="{BB962C8B-B14F-4D97-AF65-F5344CB8AC3E}">
        <p14:creationId xmlns:p14="http://schemas.microsoft.com/office/powerpoint/2010/main" val="846208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C99903C4-10A9-4AB5-B5C1-86C5A7A57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14</a:t>
            </a:fld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8C1327D3-FCF1-4ED6-B23C-7CA6AC8A88B8}"/>
              </a:ext>
            </a:extLst>
          </p:cNvPr>
          <p:cNvGrpSpPr/>
          <p:nvPr/>
        </p:nvGrpSpPr>
        <p:grpSpPr>
          <a:xfrm>
            <a:off x="303143" y="700596"/>
            <a:ext cx="8078858" cy="5838317"/>
            <a:chOff x="526233" y="363092"/>
            <a:chExt cx="8295962" cy="5824348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CBD76978-EE4B-4C73-9D5F-21C98D4348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6233" y="363092"/>
              <a:ext cx="8295962" cy="5824348"/>
            </a:xfrm>
            <a:prstGeom prst="rect">
              <a:avLst/>
            </a:prstGeom>
          </p:spPr>
        </p:pic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1BE360B1-FEAD-48D1-9F03-8BFC18B00AF7}"/>
                </a:ext>
              </a:extLst>
            </p:cNvPr>
            <p:cNvSpPr/>
            <p:nvPr/>
          </p:nvSpPr>
          <p:spPr>
            <a:xfrm>
              <a:off x="1452880" y="3048000"/>
              <a:ext cx="1798320" cy="660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id="{BA4CD71A-7EC7-4241-A898-FAF855CA1DA4}"/>
              </a:ext>
            </a:extLst>
          </p:cNvPr>
          <p:cNvSpPr txBox="1"/>
          <p:nvPr/>
        </p:nvSpPr>
        <p:spPr>
          <a:xfrm>
            <a:off x="172720" y="113994"/>
            <a:ext cx="498085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 b="1" dirty="0">
                <a:solidFill>
                  <a:schemeClr val="accent2">
                    <a:lumMod val="75000"/>
                  </a:schemeClr>
                </a:solidFill>
              </a:rPr>
              <a:t>基于膜表面吸附量或沉积量的通量模型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FA55EF6-BF9C-453C-96BF-6DF34DD563AB}"/>
              </a:ext>
            </a:extLst>
          </p:cNvPr>
          <p:cNvSpPr txBox="1"/>
          <p:nvPr/>
        </p:nvSpPr>
        <p:spPr>
          <a:xfrm>
            <a:off x="2268835" y="741236"/>
            <a:ext cx="66736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 b="1" dirty="0">
                <a:solidFill>
                  <a:schemeClr val="accent2">
                    <a:lumMod val="75000"/>
                  </a:schemeClr>
                </a:solidFill>
              </a:rPr>
              <a:t>理想情况，孔均匀，没有膜污染，浓差极化可以忽略</a:t>
            </a:r>
          </a:p>
        </p:txBody>
      </p:sp>
    </p:spTree>
    <p:extLst>
      <p:ext uri="{BB962C8B-B14F-4D97-AF65-F5344CB8AC3E}">
        <p14:creationId xmlns:p14="http://schemas.microsoft.com/office/powerpoint/2010/main" val="40770233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C99903C4-10A9-4AB5-B5C1-86C5A7A57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15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D6CF1A7-6721-4A68-A078-A1F40941D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234" y="280556"/>
            <a:ext cx="8417531" cy="540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9063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C99903C4-10A9-4AB5-B5C1-86C5A7A57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16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7BA2B52-6FFE-46A3-91DA-A2A081CFB1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10" y="238637"/>
            <a:ext cx="8679140" cy="585355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4E99BB65-F8CD-402A-AC93-C97EAA9F70AA}"/>
              </a:ext>
            </a:extLst>
          </p:cNvPr>
          <p:cNvSpPr txBox="1"/>
          <p:nvPr/>
        </p:nvSpPr>
        <p:spPr>
          <a:xfrm>
            <a:off x="410542" y="5570315"/>
            <a:ext cx="8485475" cy="96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accent2">
                    <a:lumMod val="75000"/>
                  </a:schemeClr>
                </a:solidFill>
              </a:rPr>
              <a:t>       也可将总阻力分为膜阻力、外部污染阻力、内部污染阻力等，虽然可以提高模型的准确性，但同时存在阻力确定困难、模型复杂等缺点。</a:t>
            </a:r>
          </a:p>
        </p:txBody>
      </p:sp>
    </p:spTree>
    <p:extLst>
      <p:ext uri="{BB962C8B-B14F-4D97-AF65-F5344CB8AC3E}">
        <p14:creationId xmlns:p14="http://schemas.microsoft.com/office/powerpoint/2010/main" val="17341213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D54052A6-FF67-4C32-978A-3C381EB55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760" y="438506"/>
            <a:ext cx="7983519" cy="5912768"/>
          </a:xfrm>
          <a:prstGeom prst="rect">
            <a:avLst/>
          </a:prstGeom>
        </p:spPr>
      </p:pic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3522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18</a:t>
            </a:fld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C151DEE-E0EA-4BFC-807A-871FF64DC5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722" y="252343"/>
            <a:ext cx="8207628" cy="635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929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19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D48B4C4-F6B2-4B04-AE64-A6E43B5365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554" y="70242"/>
            <a:ext cx="8514892" cy="6286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3737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20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452EEAB-CAF4-4B60-9246-55C70B77B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838" y="494925"/>
            <a:ext cx="8294323" cy="586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1477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21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0FD94D8D-4593-43FE-A539-C56FEFEDD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593" y="209467"/>
            <a:ext cx="8382813" cy="614688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AFAAECA1-08DB-4DF5-A18C-37262BF032EA}"/>
              </a:ext>
            </a:extLst>
          </p:cNvPr>
          <p:cNvSpPr txBox="1"/>
          <p:nvPr/>
        </p:nvSpPr>
        <p:spPr>
          <a:xfrm>
            <a:off x="4297680" y="501649"/>
            <a:ext cx="29097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</a:rPr>
              <a:t>“高温相溶低温分相”</a:t>
            </a:r>
          </a:p>
        </p:txBody>
      </p:sp>
    </p:spTree>
    <p:extLst>
      <p:ext uri="{BB962C8B-B14F-4D97-AF65-F5344CB8AC3E}">
        <p14:creationId xmlns:p14="http://schemas.microsoft.com/office/powerpoint/2010/main" val="808321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22</a:t>
            </a:fld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014FD07-094D-4770-B340-29D2A30BB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1" y="222663"/>
            <a:ext cx="8594880" cy="6133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7838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23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A7FC4EF-B506-4316-8A2C-EFDF4BA1D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64" y="257163"/>
            <a:ext cx="2552831" cy="45087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23A29D1-A051-4813-9DA5-26CB9D081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41" y="954928"/>
            <a:ext cx="8004339" cy="543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3974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24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3E0E9C5-EB30-4BC5-B320-02896EF58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03" y="802640"/>
            <a:ext cx="8452594" cy="564515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302F6E5C-497D-4236-BFB3-C2EDA0066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372" y="149214"/>
            <a:ext cx="4033604" cy="56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2926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25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8F79463-15EA-4095-B576-7D50612B6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595" y="393578"/>
            <a:ext cx="8102826" cy="584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7707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26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654BFF5-FCCF-4844-BA36-048AAE4763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617" y="743210"/>
            <a:ext cx="8455406" cy="537157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A0DE248-4EF8-4291-97A5-A32675A35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617" y="174483"/>
            <a:ext cx="1466925" cy="53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0907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27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3B6B2C5-1A47-44EB-B2DE-06D5F8577B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55" y="580912"/>
            <a:ext cx="8581089" cy="549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52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28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9313908-7E72-4296-B85C-EEE4CE3C7C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061" y="490514"/>
            <a:ext cx="8465638" cy="587697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D867C2C-D6D3-4258-BF35-1C1D19E70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181" y="34856"/>
            <a:ext cx="1181161" cy="44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1810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29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CDE9D53-00B5-49DA-9198-1C9DDFB85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30" y="406934"/>
            <a:ext cx="8874470" cy="5048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1861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30</a:t>
            </a:fld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019A1FF-5C27-46C4-8139-B4E781C0CCB4}"/>
              </a:ext>
            </a:extLst>
          </p:cNvPr>
          <p:cNvSpPr txBox="1"/>
          <p:nvPr/>
        </p:nvSpPr>
        <p:spPr>
          <a:xfrm>
            <a:off x="3652672" y="2438301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超滤</a:t>
            </a:r>
          </a:p>
        </p:txBody>
      </p:sp>
    </p:spTree>
    <p:extLst>
      <p:ext uri="{BB962C8B-B14F-4D97-AF65-F5344CB8AC3E}">
        <p14:creationId xmlns:p14="http://schemas.microsoft.com/office/powerpoint/2010/main" val="28210033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31</a:t>
            </a:fld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2906C03-01E1-4FAA-9166-8F436A928A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92" y="458352"/>
            <a:ext cx="8656415" cy="5495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4336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32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BC2DC57-D0F5-4ACF-9832-82F6336A4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34" y="852707"/>
            <a:ext cx="8882732" cy="478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3842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33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1C02A98-B46E-4905-9EEF-78F37ECA6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588" y="373900"/>
            <a:ext cx="8595073" cy="561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7874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34</a:t>
            </a:fld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7E0BD0C-C02E-4F75-AE4C-7ADE3EF75F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152" y="1114318"/>
            <a:ext cx="8503695" cy="532712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1C9E98CC-BA1F-4A9C-8001-26DC9BF06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570" y="172694"/>
            <a:ext cx="2224224" cy="549191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BF16B561-7F48-4FB1-9CA1-E8B9D9F0ECD7}"/>
              </a:ext>
            </a:extLst>
          </p:cNvPr>
          <p:cNvSpPr txBox="1"/>
          <p:nvPr/>
        </p:nvSpPr>
        <p:spPr>
          <a:xfrm>
            <a:off x="3962400" y="364104"/>
            <a:ext cx="5181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FF0000"/>
                </a:solidFill>
              </a:rPr>
              <a:t>膜截留方式：膜表面机械截留（筛分），孔中滞留而被除去（阻塞）和膜表面及微孔内的吸附。</a:t>
            </a:r>
          </a:p>
        </p:txBody>
      </p:sp>
    </p:spTree>
    <p:extLst>
      <p:ext uri="{BB962C8B-B14F-4D97-AF65-F5344CB8AC3E}">
        <p14:creationId xmlns:p14="http://schemas.microsoft.com/office/powerpoint/2010/main" val="23677109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35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15A9153-4E2D-4EFF-8E3D-AC43DB179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391" y="980980"/>
            <a:ext cx="8779217" cy="516582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AB3B74C2-DE26-4EF5-9D1F-FB1462CF1F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973" y="99569"/>
            <a:ext cx="2960255" cy="682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560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36</a:t>
            </a:fld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E43F3BE8-69FA-4C56-B3BA-FACEE10E099C}"/>
              </a:ext>
            </a:extLst>
          </p:cNvPr>
          <p:cNvGrpSpPr/>
          <p:nvPr/>
        </p:nvGrpSpPr>
        <p:grpSpPr>
          <a:xfrm>
            <a:off x="357273" y="136524"/>
            <a:ext cx="8550421" cy="6584952"/>
            <a:chOff x="357273" y="473078"/>
            <a:chExt cx="8259677" cy="6248398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id="{19FAF45D-290A-4D49-B91A-A0340CBC7133}"/>
                </a:ext>
              </a:extLst>
            </p:cNvPr>
            <p:cNvGrpSpPr/>
            <p:nvPr/>
          </p:nvGrpSpPr>
          <p:grpSpPr>
            <a:xfrm>
              <a:off x="357273" y="473078"/>
              <a:ext cx="8259677" cy="6248398"/>
              <a:chOff x="255673" y="304801"/>
              <a:chExt cx="8259677" cy="6248398"/>
            </a:xfrm>
          </p:grpSpPr>
          <p:pic>
            <p:nvPicPr>
              <p:cNvPr id="4" name="图片 3">
                <a:extLst>
                  <a:ext uri="{FF2B5EF4-FFF2-40B4-BE49-F238E27FC236}">
                    <a16:creationId xmlns:a16="http://schemas.microsoft.com/office/drawing/2014/main" id="{6215BC81-13A0-478B-85E3-0C9990212A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55673" y="304801"/>
                <a:ext cx="8259677" cy="6143820"/>
              </a:xfrm>
              <a:prstGeom prst="rect">
                <a:avLst/>
              </a:prstGeom>
            </p:spPr>
          </p:pic>
          <p:sp>
            <p:nvSpPr>
              <p:cNvPr id="3" name="矩形 2">
                <a:extLst>
                  <a:ext uri="{FF2B5EF4-FFF2-40B4-BE49-F238E27FC236}">
                    <a16:creationId xmlns:a16="http://schemas.microsoft.com/office/drawing/2014/main" id="{7AD00D21-2AB3-4C8D-9AFD-81BD87740659}"/>
                  </a:ext>
                </a:extLst>
              </p:cNvPr>
              <p:cNvSpPr/>
              <p:nvPr/>
            </p:nvSpPr>
            <p:spPr>
              <a:xfrm>
                <a:off x="3779520" y="5770880"/>
                <a:ext cx="3921760" cy="78231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D1504480-B239-4E44-9392-30C53B57097A}"/>
                </a:ext>
              </a:extLst>
            </p:cNvPr>
            <p:cNvSpPr/>
            <p:nvPr/>
          </p:nvSpPr>
          <p:spPr>
            <a:xfrm>
              <a:off x="985520" y="477520"/>
              <a:ext cx="3261360" cy="6502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/>
                <a:t>浓差极化模型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59042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FFDDD2FB-CDC9-4ED4-87A7-FBF9B411C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37</a:t>
            </a:fld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CBB6EF3-8C9F-4407-9EA1-5966FF08E1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6952"/>
            <a:ext cx="8957667" cy="5457287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CD80BE4C-6535-4EFF-91DA-8957475AD27E}"/>
              </a:ext>
            </a:extLst>
          </p:cNvPr>
          <p:cNvSpPr/>
          <p:nvPr/>
        </p:nvSpPr>
        <p:spPr>
          <a:xfrm>
            <a:off x="386080" y="566224"/>
            <a:ext cx="3261360" cy="6502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渗透压模型</a:t>
            </a:r>
          </a:p>
        </p:txBody>
      </p:sp>
    </p:spTree>
    <p:extLst>
      <p:ext uri="{BB962C8B-B14F-4D97-AF65-F5344CB8AC3E}">
        <p14:creationId xmlns:p14="http://schemas.microsoft.com/office/powerpoint/2010/main" val="30537925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5EC50F3-5757-4273-AA87-B9CC4E0E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38</a:t>
            </a:fld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D89E3883-4457-4BC5-91A5-86F3B7379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59" y="547902"/>
            <a:ext cx="8579113" cy="5019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0034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5EC50F3-5757-4273-AA87-B9CC4E0E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39</a:t>
            </a:fld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BC6DA6E-9C2E-4711-AD7A-434B87188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4" y="460263"/>
            <a:ext cx="8760451" cy="542237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C97AE24E-C7AD-A38E-27E4-41DD460AB631}"/>
              </a:ext>
            </a:extLst>
          </p:cNvPr>
          <p:cNvSpPr txBox="1"/>
          <p:nvPr/>
        </p:nvSpPr>
        <p:spPr>
          <a:xfrm>
            <a:off x="1150706" y="5651807"/>
            <a:ext cx="7212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最终造成膜通量和分离特性发生不可逆变化的现象</a:t>
            </a:r>
            <a:endParaRPr lang="en-US" sz="24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20351BF-1791-5702-7233-8DCE13A2020A}"/>
              </a:ext>
            </a:extLst>
          </p:cNvPr>
          <p:cNvSpPr txBox="1"/>
          <p:nvPr/>
        </p:nvSpPr>
        <p:spPr>
          <a:xfrm>
            <a:off x="191774" y="1119192"/>
            <a:ext cx="89453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        膜污染是指微粒、大分子、盐、微生物等在膜表面或膜孔内吸附沉积，造成膜孔变小或堵塞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4787356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5EC50F3-5757-4273-AA87-B9CC4E0E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40</a:t>
            </a:fld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55AB3AC-A538-41E5-BCF7-762A2C70A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67" y="333894"/>
            <a:ext cx="8700265" cy="583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4995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5EC50F3-5757-4273-AA87-B9CC4E0E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41</a:t>
            </a:fld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27385EC-BC92-4642-A25C-099B5B7F5F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3414"/>
            <a:ext cx="9025853" cy="579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0561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5EC50F3-5757-4273-AA87-B9CC4E0E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42</a:t>
            </a:fld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4BE3FE49-FB80-4955-B24D-269B56B9F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80" y="352946"/>
            <a:ext cx="8890954" cy="585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3183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5EC50F3-5757-4273-AA87-B9CC4E0E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43</a:t>
            </a:fld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32141DD0-91B1-4083-A83C-3A95B2FBA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81" y="443754"/>
            <a:ext cx="8908637" cy="5570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7728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F0A90441-63DF-44ED-A11A-F0968D190AE0}"/>
              </a:ext>
            </a:extLst>
          </p:cNvPr>
          <p:cNvCxnSpPr/>
          <p:nvPr/>
        </p:nvCxnSpPr>
        <p:spPr>
          <a:xfrm>
            <a:off x="135172" y="548640"/>
            <a:ext cx="8658971" cy="0"/>
          </a:xfrm>
          <a:prstGeom prst="line">
            <a:avLst/>
          </a:prstGeom>
          <a:ln w="158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D8BC78DF-A99D-4F00-8A07-C3BA7FC44B75}"/>
              </a:ext>
            </a:extLst>
          </p:cNvPr>
          <p:cNvCxnSpPr/>
          <p:nvPr/>
        </p:nvCxnSpPr>
        <p:spPr>
          <a:xfrm>
            <a:off x="295523" y="629481"/>
            <a:ext cx="865897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E563404F-3F0B-4766-A85C-E30A22A0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AD752CF-4D56-42AA-87C8-BF838143857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F3D56AB-C947-4475-A944-1B6BD12FCB8E}"/>
              </a:ext>
            </a:extLst>
          </p:cNvPr>
          <p:cNvSpPr txBox="1"/>
          <p:nvPr/>
        </p:nvSpPr>
        <p:spPr>
          <a:xfrm>
            <a:off x="135172" y="892835"/>
            <a:ext cx="8819321" cy="5808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超滤膜的清洗方式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chemeClr val="accent5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chemeClr val="accent5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）物理清洗法：利用机械、水力、热能、电流、超声波以及紫外线等清除膜表面污垢。优点：环境友好、对清洗物没有腐蚀破坏；缺点：不够彻底。</a:t>
            </a:r>
            <a:endParaRPr lang="en-US" altLang="zh-CN" sz="2400" b="1" dirty="0">
              <a:solidFill>
                <a:schemeClr val="accent5">
                  <a:lumMod val="7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schemeClr val="accent5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chemeClr val="accent5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）化学清洗法：酸溶液清洗（盐酸、柠檬酸、草酸等）对无机杂质去除效果好，碱溶液清洗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NaOH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）有效去除杂质及油脂，氧化剂清洗（</a:t>
            </a:r>
            <a:r>
              <a:rPr lang="en-US" altLang="zh-CN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H</a:t>
            </a:r>
            <a:r>
              <a:rPr lang="en-US" altLang="zh-CN" sz="2400" b="1" baseline="-25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O</a:t>
            </a:r>
            <a:r>
              <a:rPr lang="en-US" altLang="zh-CN" sz="2400" b="1" baseline="-25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NaClO</a:t>
            </a:r>
            <a:r>
              <a:rPr lang="zh-CN" altLang="en-US" sz="24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仿宋" panose="02010609060101010101" pitchFamily="49" charset="-122"/>
                <a:cs typeface="Times New Roman" panose="02020603050405020304" pitchFamily="18" charset="0"/>
              </a:rPr>
              <a:t>）可以去除污垢，杀灭细菌。优点：流动性好、渗透力强、清洗均匀；缺点：腐蚀破坏、环境污染。</a:t>
            </a:r>
            <a:endParaRPr lang="en-US" altLang="zh-CN" sz="24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ea typeface="仿宋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2793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5EC50F3-5757-4273-AA87-B9CC4E0E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45</a:t>
            </a:fld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A4572B38-0475-4F17-9521-57E779C30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4"/>
            <a:ext cx="9008531" cy="516138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BA1432B-623C-4A08-934C-CCB6FC090A79}"/>
              </a:ext>
            </a:extLst>
          </p:cNvPr>
          <p:cNvSpPr txBox="1"/>
          <p:nvPr/>
        </p:nvSpPr>
        <p:spPr>
          <a:xfrm>
            <a:off x="92124" y="894080"/>
            <a:ext cx="926407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绝大多数超滤膜由相转化法制得，制备后膜空隙被凝固液充盈，呈湿态。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D3FF5D7-723A-40FA-957E-AD464FE66C64}"/>
              </a:ext>
            </a:extLst>
          </p:cNvPr>
          <p:cNvSpPr txBox="1"/>
          <p:nvPr/>
        </p:nvSpPr>
        <p:spPr>
          <a:xfrm>
            <a:off x="254000" y="5006045"/>
            <a:ext cx="8754531" cy="1536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保存液的常用配方：水：甘油：甲醛</a:t>
            </a:r>
            <a:r>
              <a:rPr lang="en-US" altLang="zh-CN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=79.5:20:0.5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；或水：甘油：亚硫酸氢钠</a:t>
            </a:r>
            <a:r>
              <a:rPr lang="en-US" altLang="zh-CN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=79:20:1</a:t>
            </a:r>
            <a:r>
              <a: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rPr>
              <a:t>。甲醛或甲硫酸氢钠是防止微生物在膜表面繁殖及侵蚀膜，甘油的作用是降低保存液的冰点，防止因结冰损伤膜。</a:t>
            </a:r>
          </a:p>
        </p:txBody>
      </p:sp>
    </p:spTree>
    <p:extLst>
      <p:ext uri="{BB962C8B-B14F-4D97-AF65-F5344CB8AC3E}">
        <p14:creationId xmlns:p14="http://schemas.microsoft.com/office/powerpoint/2010/main" val="34578571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5EC50F3-5757-4273-AA87-B9CC4E0E0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46</a:t>
            </a:fld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B06DC4DA-3D11-4811-AF30-20F134CA38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98" y="229746"/>
            <a:ext cx="8866604" cy="6126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53682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F0A90441-63DF-44ED-A11A-F0968D190AE0}"/>
              </a:ext>
            </a:extLst>
          </p:cNvPr>
          <p:cNvCxnSpPr/>
          <p:nvPr/>
        </p:nvCxnSpPr>
        <p:spPr>
          <a:xfrm>
            <a:off x="135172" y="548640"/>
            <a:ext cx="8658971" cy="0"/>
          </a:xfrm>
          <a:prstGeom prst="line">
            <a:avLst/>
          </a:prstGeom>
          <a:ln w="158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D8BC78DF-A99D-4F00-8A07-C3BA7FC44B75}"/>
              </a:ext>
            </a:extLst>
          </p:cNvPr>
          <p:cNvCxnSpPr/>
          <p:nvPr/>
        </p:nvCxnSpPr>
        <p:spPr>
          <a:xfrm>
            <a:off x="295523" y="629481"/>
            <a:ext cx="865897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E563404F-3F0B-4766-A85C-E30A22A0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47</a:t>
            </a:fld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F3D56AB-C947-4475-A944-1B6BD12FCB8E}"/>
              </a:ext>
            </a:extLst>
          </p:cNvPr>
          <p:cNvSpPr txBox="1"/>
          <p:nvPr/>
        </p:nvSpPr>
        <p:spPr>
          <a:xfrm>
            <a:off x="447041" y="4039412"/>
            <a:ext cx="8507454" cy="25983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溶胀致孔法：</a:t>
            </a:r>
            <a:endParaRPr lang="en-US" altLang="zh-CN" sz="2400" dirty="0">
              <a:solidFill>
                <a:schemeClr val="accent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制膜工艺：以嵌段共聚物为材料，适宜的热力学条件下发生微相分离，形成高度均一的纳米分相结构。先涂覆成膜，在极性溶剂中浸泡处理，嵌段共聚物的极性分散性会溶胀，溶剂蒸发后，分散相空穴形成孔道结构。</a:t>
            </a:r>
            <a:endParaRPr lang="en-US" altLang="zh-CN" sz="2200" dirty="0">
              <a:solidFill>
                <a:schemeClr val="accent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5CC81E0-B804-406F-BE69-757866D25387}"/>
              </a:ext>
            </a:extLst>
          </p:cNvPr>
          <p:cNvSpPr txBox="1"/>
          <p:nvPr/>
        </p:nvSpPr>
        <p:spPr>
          <a:xfrm>
            <a:off x="295523" y="710322"/>
            <a:ext cx="3057247" cy="3021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超滤膜的制膜方法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相转化法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静电纺丝法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溶胀致孔法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复合法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CF89783-89B6-4802-8786-2DE13CE9AE3B}"/>
              </a:ext>
            </a:extLst>
          </p:cNvPr>
          <p:cNvSpPr txBox="1"/>
          <p:nvPr/>
        </p:nvSpPr>
        <p:spPr>
          <a:xfrm>
            <a:off x="3942963" y="852562"/>
            <a:ext cx="5353437" cy="310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静电纺丝法：</a:t>
            </a:r>
            <a:endParaRPr lang="en-US" altLang="zh-CN" sz="2400" dirty="0">
              <a:solidFill>
                <a:schemeClr val="accent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200" dirty="0">
                <a:solidFill>
                  <a:schemeClr val="accent2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一种新型的制膜方法，采用的膜材料包括聚丙烯腈、聚乙烯醇等。制膜工艺：聚合物溶解后装入喷丝器中，在高压电场作用下，聚合物溶液克服自身表面张力和粘弹性力形成射流，随溶剂挥发成膜。</a:t>
            </a:r>
            <a:endParaRPr lang="en-US" altLang="zh-CN" sz="2200" dirty="0">
              <a:solidFill>
                <a:schemeClr val="accent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6933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F0A90441-63DF-44ED-A11A-F0968D190AE0}"/>
              </a:ext>
            </a:extLst>
          </p:cNvPr>
          <p:cNvCxnSpPr/>
          <p:nvPr/>
        </p:nvCxnSpPr>
        <p:spPr>
          <a:xfrm>
            <a:off x="135172" y="548640"/>
            <a:ext cx="8658971" cy="0"/>
          </a:xfrm>
          <a:prstGeom prst="line">
            <a:avLst/>
          </a:prstGeom>
          <a:ln w="158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D8BC78DF-A99D-4F00-8A07-C3BA7FC44B75}"/>
              </a:ext>
            </a:extLst>
          </p:cNvPr>
          <p:cNvCxnSpPr/>
          <p:nvPr/>
        </p:nvCxnSpPr>
        <p:spPr>
          <a:xfrm>
            <a:off x="295523" y="629481"/>
            <a:ext cx="865897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E563404F-3F0B-4766-A85C-E30A22A0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48</a:t>
            </a:fld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F3D56AB-C947-4475-A944-1B6BD12FCB8E}"/>
              </a:ext>
            </a:extLst>
          </p:cNvPr>
          <p:cNvSpPr txBox="1"/>
          <p:nvPr/>
        </p:nvSpPr>
        <p:spPr>
          <a:xfrm>
            <a:off x="826052" y="1147202"/>
            <a:ext cx="3057247" cy="3021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超滤膜的结构表征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孔结构形态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孔径及孔径分布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润湿性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荷电性</a:t>
            </a:r>
          </a:p>
        </p:txBody>
      </p:sp>
    </p:spTree>
    <p:extLst>
      <p:ext uri="{BB962C8B-B14F-4D97-AF65-F5344CB8AC3E}">
        <p14:creationId xmlns:p14="http://schemas.microsoft.com/office/powerpoint/2010/main" val="33419535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F0A90441-63DF-44ED-A11A-F0968D190AE0}"/>
              </a:ext>
            </a:extLst>
          </p:cNvPr>
          <p:cNvCxnSpPr/>
          <p:nvPr/>
        </p:nvCxnSpPr>
        <p:spPr>
          <a:xfrm>
            <a:off x="135172" y="548640"/>
            <a:ext cx="8658971" cy="0"/>
          </a:xfrm>
          <a:prstGeom prst="line">
            <a:avLst/>
          </a:prstGeom>
          <a:ln w="158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D8BC78DF-A99D-4F00-8A07-C3BA7FC44B75}"/>
              </a:ext>
            </a:extLst>
          </p:cNvPr>
          <p:cNvCxnSpPr/>
          <p:nvPr/>
        </p:nvCxnSpPr>
        <p:spPr>
          <a:xfrm>
            <a:off x="295523" y="629481"/>
            <a:ext cx="865897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E563404F-3F0B-4766-A85C-E30A22A0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49</a:t>
            </a:fld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F3D56AB-C947-4475-A944-1B6BD12FCB8E}"/>
              </a:ext>
            </a:extLst>
          </p:cNvPr>
          <p:cNvSpPr txBox="1"/>
          <p:nvPr/>
        </p:nvSpPr>
        <p:spPr>
          <a:xfrm>
            <a:off x="242514" y="-30480"/>
            <a:ext cx="8658971" cy="6114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润湿性</a:t>
            </a:r>
            <a:endParaRPr lang="en-US" altLang="zh-CN" sz="2400" b="1" dirty="0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2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dirty="0">
                <a:latin typeface="黑体" panose="02010609060101010101" pitchFamily="49" charset="-122"/>
                <a:ea typeface="黑体" panose="02010609060101010101" pitchFamily="49" charset="-122"/>
              </a:rPr>
              <a:t>聚合物固体的亲水性与其表面能大小有关，高能表面容易被水润湿。利用固体表面能可以直接表示亲水性能，表面能可以直接表示亲水性能，但测定一般比较困难。</a:t>
            </a:r>
            <a:endParaRPr lang="en-US" altLang="zh-CN" sz="2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dirty="0">
                <a:latin typeface="黑体" panose="02010609060101010101" pitchFamily="49" charset="-122"/>
                <a:ea typeface="黑体" panose="02010609060101010101" pitchFamily="49" charset="-122"/>
              </a:rPr>
              <a:t>杨氏方程：接触角大小与相关界面表面能有直接关系，通过接触角的测定对表面的亲疏水性进行表征。</a:t>
            </a:r>
            <a:endParaRPr lang="en-US" altLang="zh-CN" sz="2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dirty="0">
                <a:latin typeface="黑体" panose="02010609060101010101" pitchFamily="49" charset="-122"/>
                <a:ea typeface="黑体" panose="02010609060101010101" pitchFamily="49" charset="-122"/>
              </a:rPr>
              <a:t>聚合物的化学结构直接决定其表面能的高低，极性化合物的可润湿性优于非极性化合物</a:t>
            </a:r>
            <a:endParaRPr lang="en-US" altLang="zh-CN" sz="2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200" dirty="0">
                <a:latin typeface="黑体" panose="02010609060101010101" pitchFamily="49" charset="-122"/>
                <a:ea typeface="黑体" panose="02010609060101010101" pitchFamily="49" charset="-122"/>
              </a:rPr>
              <a:t>在分子链中引入其他杂原子可以明显提高聚合物润湿性能，各种杂原子增进固体可润湿能力如下：</a:t>
            </a:r>
            <a:r>
              <a:rPr lang="en-US" altLang="zh-CN" sz="2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F&lt;H&lt;Cl&lt;Br&lt;I&lt;O&lt;N</a:t>
            </a:r>
          </a:p>
          <a:p>
            <a:pPr>
              <a:lnSpc>
                <a:spcPct val="150000"/>
              </a:lnSpc>
            </a:pPr>
            <a:endParaRPr lang="en-US" altLang="zh-CN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98740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F0A90441-63DF-44ED-A11A-F0968D190AE0}"/>
              </a:ext>
            </a:extLst>
          </p:cNvPr>
          <p:cNvCxnSpPr/>
          <p:nvPr/>
        </p:nvCxnSpPr>
        <p:spPr>
          <a:xfrm>
            <a:off x="135172" y="548640"/>
            <a:ext cx="8658971" cy="0"/>
          </a:xfrm>
          <a:prstGeom prst="line">
            <a:avLst/>
          </a:prstGeom>
          <a:ln w="158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D8BC78DF-A99D-4F00-8A07-C3BA7FC44B75}"/>
              </a:ext>
            </a:extLst>
          </p:cNvPr>
          <p:cNvCxnSpPr/>
          <p:nvPr/>
        </p:nvCxnSpPr>
        <p:spPr>
          <a:xfrm>
            <a:off x="295523" y="629481"/>
            <a:ext cx="865897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E563404F-3F0B-4766-A85C-E30A22A0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D752CF-4D56-42AA-87C8-BF8381438579}" type="slidenum">
              <a:rPr lang="zh-CN" altLang="en-US" smtClean="0"/>
              <a:t>50</a:t>
            </a:fld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F3D56AB-C947-4475-A944-1B6BD12FCB8E}"/>
              </a:ext>
            </a:extLst>
          </p:cNvPr>
          <p:cNvSpPr txBox="1"/>
          <p:nvPr/>
        </p:nvSpPr>
        <p:spPr>
          <a:xfrm>
            <a:off x="201874" y="-9217"/>
            <a:ext cx="8658971" cy="1866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荷电性</a:t>
            </a:r>
            <a:endParaRPr lang="en-US" altLang="zh-CN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由于膜材料自身功能基团的解离或者某些特性吸附（如对溶液中正负离子的吸附、聚电解质的吸附及离子型表面活性剂的吸附等），当膜与水溶液接触时膜表面容易带正电荷或负电荷。</a:t>
            </a:r>
            <a:endParaRPr lang="en-US" altLang="zh-CN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C822D645-EFD4-45D4-A045-3359AD55C1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5008" y="2639173"/>
            <a:ext cx="4730993" cy="2870348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A557EA8B-DCEF-41F3-ADF1-544AF2D96D41}"/>
              </a:ext>
            </a:extLst>
          </p:cNvPr>
          <p:cNvSpPr txBox="1"/>
          <p:nvPr/>
        </p:nvSpPr>
        <p:spPr>
          <a:xfrm>
            <a:off x="135172" y="1918161"/>
            <a:ext cx="4609548" cy="4599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</a:rPr>
              <a:t>Stern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</a:rPr>
              <a:t>双电层模型：第一层为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</a:rPr>
              <a:t>stern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</a:rPr>
              <a:t>层（紧密层）；第二层是扩散层，从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</a:rPr>
              <a:t>stern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</a:rPr>
              <a:t>面延伸到溶液主体，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</a:rPr>
              <a:t>stern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</a:rPr>
              <a:t>面与液相主体的电势差为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</a:rPr>
              <a:t>stern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</a:rPr>
              <a:t>电位。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</a:rPr>
              <a:t>Stern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</a:rPr>
              <a:t>电位与特性吸附离子及膜表面固定电荷的性质与数量有关，能真实反应膜表面的荷电性能，但难以测定</a:t>
            </a:r>
            <a:endParaRPr lang="en-US" altLang="zh-CN" sz="19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285750" indent="-285750" algn="just">
              <a:lnSpc>
                <a:spcPct val="130000"/>
              </a:lnSpc>
              <a:buFont typeface="Wingdings" panose="05000000000000000000" pitchFamily="2" charset="2"/>
              <a:buChar char="Ø"/>
            </a:pP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</a:rPr>
              <a:t>紧密层与扩散层间有一个滑动面，当带电膜表面与电解质溶液相对移动时，其剪切面与溶液主体之间有一个电位差，成为</a:t>
            </a:r>
            <a:r>
              <a:rPr lang="en-US" altLang="zh-CN" sz="1900" dirty="0">
                <a:latin typeface="黑体" panose="02010609060101010101" pitchFamily="49" charset="-122"/>
                <a:ea typeface="黑体" panose="02010609060101010101" pitchFamily="49" charset="-122"/>
              </a:rPr>
              <a:t>zeta</a:t>
            </a:r>
            <a:r>
              <a:rPr lang="zh-CN" altLang="en-US" sz="1900" dirty="0">
                <a:latin typeface="黑体" panose="02010609060101010101" pitchFamily="49" charset="-122"/>
                <a:ea typeface="黑体" panose="02010609060101010101" pitchFamily="49" charset="-122"/>
              </a:rPr>
              <a:t>电位。尽管并不等于膜表面的真正电位，间接描述膜的荷电性能。</a:t>
            </a:r>
            <a:endParaRPr lang="en-US" altLang="zh-CN" sz="19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514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1688</TotalTime>
  <Words>1636</Words>
  <Application>Microsoft Office PowerPoint</Application>
  <PresentationFormat>全屏显示(4:3)</PresentationFormat>
  <Paragraphs>101</Paragraphs>
  <Slides>50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50</vt:i4>
      </vt:variant>
    </vt:vector>
  </HeadingPairs>
  <TitlesOfParts>
    <vt:vector size="60" baseType="lpstr">
      <vt:lpstr>等线</vt:lpstr>
      <vt:lpstr>仿宋</vt:lpstr>
      <vt:lpstr>黑体</vt:lpstr>
      <vt:lpstr>宋体</vt:lpstr>
      <vt:lpstr>Arial</vt:lpstr>
      <vt:lpstr>Calibri</vt:lpstr>
      <vt:lpstr>Calibri Light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qi pengfei</dc:creator>
  <cp:lastModifiedBy>qi pengfei</cp:lastModifiedBy>
  <cp:revision>29</cp:revision>
  <dcterms:created xsi:type="dcterms:W3CDTF">2021-09-28T00:57:57Z</dcterms:created>
  <dcterms:modified xsi:type="dcterms:W3CDTF">2022-10-07T02:48:37Z</dcterms:modified>
</cp:coreProperties>
</file>