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colors6.xml" ContentType="application/vnd.openxmlformats-officedocument.drawingml.diagramColors+xml"/>
  <Override PartName="/ppt/diagrams/colors7.xml" ContentType="application/vnd.openxmlformats-officedocument.drawingml.diagramColors+xml"/>
  <Override PartName="/ppt/diagrams/colors8.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6.xml" ContentType="application/vnd.ms-office.drawingml.diagramDrawing+xml"/>
  <Override PartName="/ppt/diagrams/drawing7.xml" ContentType="application/vnd.ms-office.drawingml.diagramDrawing+xml"/>
  <Override PartName="/ppt/diagrams/drawing8.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layout6.xml" ContentType="application/vnd.openxmlformats-officedocument.drawingml.diagramLayout+xml"/>
  <Override PartName="/ppt/diagrams/layout7.xml" ContentType="application/vnd.openxmlformats-officedocument.drawingml.diagramLayout+xml"/>
  <Override PartName="/ppt/diagrams/layout8.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diagrams/quickStyle7.xml" ContentType="application/vnd.openxmlformats-officedocument.drawingml.diagramStyle+xml"/>
  <Override PartName="/ppt/diagrams/quickStyle8.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5" r:id="rId3"/>
    <p:sldId id="469" r:id="rId4"/>
    <p:sldId id="396" r:id="rId5"/>
    <p:sldId id="472" r:id="rId6"/>
    <p:sldId id="470" r:id="rId7"/>
    <p:sldId id="471" r:id="rId8"/>
    <p:sldId id="473" r:id="rId9"/>
    <p:sldId id="474" r:id="rId10"/>
    <p:sldId id="475" r:id="rId11"/>
    <p:sldId id="476" r:id="rId12"/>
    <p:sldId id="477" r:id="rId13"/>
    <p:sldId id="478" r:id="rId14"/>
    <p:sldId id="479" r:id="rId15"/>
    <p:sldId id="480" r:id="rId16"/>
    <p:sldId id="415" r:id="rId17"/>
    <p:sldId id="481" r:id="rId18"/>
    <p:sldId id="482" r:id="rId19"/>
    <p:sldId id="483" r:id="rId20"/>
    <p:sldId id="484" r:id="rId21"/>
    <p:sldId id="485" r:id="rId22"/>
    <p:sldId id="486" r:id="rId23"/>
    <p:sldId id="487" r:id="rId24"/>
    <p:sldId id="489" r:id="rId25"/>
    <p:sldId id="490" r:id="rId26"/>
    <p:sldId id="491" r:id="rId27"/>
    <p:sldId id="492" r:id="rId28"/>
    <p:sldId id="493" r:id="rId29"/>
    <p:sldId id="494" r:id="rId30"/>
    <p:sldId id="495" r:id="rId31"/>
    <p:sldId id="496" r:id="rId32"/>
    <p:sldId id="497" r:id="rId33"/>
    <p:sldId id="449" r:id="rId34"/>
    <p:sldId id="498" r:id="rId35"/>
    <p:sldId id="499" r:id="rId36"/>
    <p:sldId id="500" r:id="rId37"/>
    <p:sldId id="501" r:id="rId38"/>
    <p:sldId id="502" r:id="rId39"/>
    <p:sldId id="503" r:id="rId40"/>
    <p:sldId id="504" r:id="rId41"/>
    <p:sldId id="505" r:id="rId42"/>
    <p:sldId id="506" r:id="rId43"/>
    <p:sldId id="507" r:id="rId44"/>
    <p:sldId id="508" r:id="rId45"/>
    <p:sldId id="509" r:id="rId46"/>
    <p:sldId id="510" r:id="rId47"/>
    <p:sldId id="511" r:id="rId48"/>
    <p:sldId id="512" r:id="rId49"/>
    <p:sldId id="513" r:id="rId50"/>
    <p:sldId id="514" r:id="rId51"/>
    <p:sldId id="515" r:id="rId52"/>
    <p:sldId id="517" r:id="rId53"/>
    <p:sldId id="520" r:id="rId54"/>
    <p:sldId id="516" r:id="rId55"/>
    <p:sldId id="521" r:id="rId56"/>
    <p:sldId id="522" r:id="rId57"/>
    <p:sldId id="523" r:id="rId58"/>
    <p:sldId id="524" r:id="rId59"/>
    <p:sldId id="525" r:id="rId60"/>
    <p:sldId id="447" r:id="rId61"/>
    <p:sldId id="518" r:id="rId62"/>
    <p:sldId id="405" r:id="rId63"/>
  </p:sldIdLst>
  <p:sldSz cx="12192000" cy="6858000"/>
  <p:notesSz cx="6858000" cy="9144000"/>
  <p:custDataLst>
    <p:tags r:id="rId6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C7D"/>
    <a:srgbClr val="FCFCFE"/>
    <a:srgbClr val="1C7EDF"/>
    <a:srgbClr val="FBFCFC"/>
    <a:srgbClr val="F5F7FA"/>
    <a:srgbClr val="36ADEB"/>
    <a:srgbClr val="1978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66" d="100"/>
          <a:sy n="66" d="100"/>
        </p:scale>
        <p:origin x="858" y="222"/>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7" Type="http://schemas.openxmlformats.org/officeDocument/2006/relationships/tags" Target="tags/tag1.xml"/><Relationship Id="rId66" Type="http://schemas.openxmlformats.org/officeDocument/2006/relationships/tableStyles" Target="tableStyles.xml"/><Relationship Id="rId65" Type="http://schemas.openxmlformats.org/officeDocument/2006/relationships/viewProps" Target="viewProps.xml"/><Relationship Id="rId64" Type="http://schemas.openxmlformats.org/officeDocument/2006/relationships/presProps" Target="presProps.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E42BD1D4-F65D-431F-BD2A-4A51A3A95DB8}" type="doc">
      <dgm:prSet loTypeId="urn:microsoft.com/office/officeart/2005/8/layout/vList5" loCatId="list" qsTypeId="urn:microsoft.com/office/officeart/2005/8/quickstyle/3d3" qsCatId="3D" csTypeId="urn:microsoft.com/office/officeart/2005/8/colors/accent1_2" csCatId="accent1" phldr="1"/>
      <dgm:spPr/>
      <dgm:t>
        <a:bodyPr/>
        <a:lstStyle/>
        <a:p>
          <a:endParaRPr lang="zh-CN" altLang="en-US"/>
        </a:p>
      </dgm:t>
    </dgm:pt>
    <dgm:pt modelId="{E77C0767-AA6F-44F5-97CC-11113758DAE1}">
      <dgm:prSet/>
      <dgm:spPr/>
      <dgm:t>
        <a:bodyPr/>
        <a:lstStyle/>
        <a:p>
          <a:pPr rtl="0"/>
          <a:r>
            <a:rPr lang="zh-CN" smtClean="0"/>
            <a:t>短期生产函数</a:t>
          </a:r>
          <a:endParaRPr lang="zh-CN"/>
        </a:p>
      </dgm:t>
    </dgm:pt>
    <dgm:pt modelId="{7B2A40CA-D94B-4EFB-8278-48FE83A17BC9}" cxnId="{AB89F62A-1EA2-4590-A3B2-250D73175058}" type="parTrans">
      <dgm:prSet/>
      <dgm:spPr/>
      <dgm:t>
        <a:bodyPr/>
        <a:lstStyle/>
        <a:p>
          <a:endParaRPr lang="zh-CN" altLang="en-US"/>
        </a:p>
      </dgm:t>
    </dgm:pt>
    <dgm:pt modelId="{93726CEB-6EDE-46DA-A469-64771B7C56A3}" cxnId="{AB89F62A-1EA2-4590-A3B2-250D73175058}" type="sibTrans">
      <dgm:prSet/>
      <dgm:spPr/>
      <dgm:t>
        <a:bodyPr/>
        <a:lstStyle/>
        <a:p>
          <a:endParaRPr lang="zh-CN" altLang="en-US"/>
        </a:p>
      </dgm:t>
    </dgm:pt>
    <dgm:pt modelId="{EBA092DC-074F-4F99-954A-BABEE5D98BCC}">
      <dgm:prSet/>
      <dgm:spPr/>
      <dgm:t>
        <a:bodyPr/>
        <a:lstStyle/>
        <a:p>
          <a:pPr rtl="0"/>
          <a:r>
            <a:rPr lang="zh-CN" dirty="0" smtClean="0"/>
            <a:t>生产函数中至少有一种投入要素的投入量是固定的</a:t>
          </a:r>
          <a:endParaRPr lang="zh-CN" dirty="0"/>
        </a:p>
      </dgm:t>
    </dgm:pt>
    <dgm:pt modelId="{6A79ABFA-DF77-43ED-BAA0-8D21FCDC9410}" cxnId="{36752F39-4480-488E-B689-B1D0A7DC1539}" type="parTrans">
      <dgm:prSet/>
      <dgm:spPr/>
      <dgm:t>
        <a:bodyPr/>
        <a:lstStyle/>
        <a:p>
          <a:endParaRPr lang="zh-CN" altLang="en-US"/>
        </a:p>
      </dgm:t>
    </dgm:pt>
    <dgm:pt modelId="{CF5FB467-B1EE-49EA-8C47-A177639BE265}" cxnId="{36752F39-4480-488E-B689-B1D0A7DC1539}" type="sibTrans">
      <dgm:prSet/>
      <dgm:spPr/>
      <dgm:t>
        <a:bodyPr/>
        <a:lstStyle/>
        <a:p>
          <a:endParaRPr lang="zh-CN" altLang="en-US"/>
        </a:p>
      </dgm:t>
    </dgm:pt>
    <dgm:pt modelId="{2515A000-1C24-44D2-A736-46770743D0F5}">
      <dgm:prSet/>
      <dgm:spPr/>
      <dgm:t>
        <a:bodyPr/>
        <a:lstStyle/>
        <a:p>
          <a:pPr rtl="0"/>
          <a:r>
            <a:rPr lang="zh-CN" smtClean="0"/>
            <a:t>长期生产函数</a:t>
          </a:r>
          <a:endParaRPr lang="zh-CN"/>
        </a:p>
      </dgm:t>
    </dgm:pt>
    <dgm:pt modelId="{F6CAF0E4-3114-469A-8761-76AE3B659B03}" cxnId="{60C6E8E7-88C2-404F-A066-C96DC23F44F5}" type="parTrans">
      <dgm:prSet/>
      <dgm:spPr/>
      <dgm:t>
        <a:bodyPr/>
        <a:lstStyle/>
        <a:p>
          <a:endParaRPr lang="zh-CN" altLang="en-US"/>
        </a:p>
      </dgm:t>
    </dgm:pt>
    <dgm:pt modelId="{62E2433F-A6BE-465A-A307-EA561C371ED1}" cxnId="{60C6E8E7-88C2-404F-A066-C96DC23F44F5}" type="sibTrans">
      <dgm:prSet/>
      <dgm:spPr/>
      <dgm:t>
        <a:bodyPr/>
        <a:lstStyle/>
        <a:p>
          <a:endParaRPr lang="zh-CN" altLang="en-US"/>
        </a:p>
      </dgm:t>
    </dgm:pt>
    <dgm:pt modelId="{0A810DFF-541C-4B99-AC75-FB697818DE4F}">
      <dgm:prSet/>
      <dgm:spPr/>
      <dgm:t>
        <a:bodyPr/>
        <a:lstStyle/>
        <a:p>
          <a:pPr rtl="0"/>
          <a:r>
            <a:rPr lang="zh-CN" dirty="0" smtClean="0"/>
            <a:t>生产函数中所有投入要素的投入量都是可变的</a:t>
          </a:r>
          <a:endParaRPr lang="zh-CN" dirty="0"/>
        </a:p>
      </dgm:t>
    </dgm:pt>
    <dgm:pt modelId="{919CB385-D3B6-47AC-BC8D-1DBEE0A3C603}" cxnId="{C59A6560-4FB6-4D3C-9642-B166E0BFC96F}" type="parTrans">
      <dgm:prSet/>
      <dgm:spPr/>
      <dgm:t>
        <a:bodyPr/>
        <a:lstStyle/>
        <a:p>
          <a:endParaRPr lang="zh-CN" altLang="en-US"/>
        </a:p>
      </dgm:t>
    </dgm:pt>
    <dgm:pt modelId="{4AD38131-20C3-4C80-A62D-E6A2490DFE0D}" cxnId="{C59A6560-4FB6-4D3C-9642-B166E0BFC96F}" type="sibTrans">
      <dgm:prSet/>
      <dgm:spPr/>
      <dgm:t>
        <a:bodyPr/>
        <a:lstStyle/>
        <a:p>
          <a:endParaRPr lang="zh-CN" altLang="en-US"/>
        </a:p>
      </dgm:t>
    </dgm:pt>
    <dgm:pt modelId="{4D3A7253-D562-41A1-A91A-5FAF7511B5A6}" type="pres">
      <dgm:prSet presAssocID="{E42BD1D4-F65D-431F-BD2A-4A51A3A95DB8}" presName="Name0" presStyleCnt="0">
        <dgm:presLayoutVars>
          <dgm:dir/>
          <dgm:animLvl val="lvl"/>
          <dgm:resizeHandles val="exact"/>
        </dgm:presLayoutVars>
      </dgm:prSet>
      <dgm:spPr/>
      <dgm:t>
        <a:bodyPr/>
        <a:lstStyle/>
        <a:p>
          <a:endParaRPr lang="zh-CN" altLang="en-US"/>
        </a:p>
      </dgm:t>
    </dgm:pt>
    <dgm:pt modelId="{DDA140E1-4133-4F82-B2AB-F271670987D2}" type="pres">
      <dgm:prSet presAssocID="{E77C0767-AA6F-44F5-97CC-11113758DAE1}" presName="linNode" presStyleCnt="0"/>
      <dgm:spPr/>
    </dgm:pt>
    <dgm:pt modelId="{8794FDB4-2644-4D17-A57A-9973BA0DA998}" type="pres">
      <dgm:prSet presAssocID="{E77C0767-AA6F-44F5-97CC-11113758DAE1}" presName="parentText" presStyleLbl="node1" presStyleIdx="0" presStyleCnt="2">
        <dgm:presLayoutVars>
          <dgm:chMax val="1"/>
          <dgm:bulletEnabled val="1"/>
        </dgm:presLayoutVars>
      </dgm:prSet>
      <dgm:spPr/>
      <dgm:t>
        <a:bodyPr/>
        <a:lstStyle/>
        <a:p>
          <a:endParaRPr lang="zh-CN" altLang="en-US"/>
        </a:p>
      </dgm:t>
    </dgm:pt>
    <dgm:pt modelId="{512D0C18-6B52-452D-8F4A-60EA745E946A}" type="pres">
      <dgm:prSet presAssocID="{E77C0767-AA6F-44F5-97CC-11113758DAE1}" presName="descendantText" presStyleLbl="alignAccFollowNode1" presStyleIdx="0" presStyleCnt="2">
        <dgm:presLayoutVars>
          <dgm:bulletEnabled val="1"/>
        </dgm:presLayoutVars>
      </dgm:prSet>
      <dgm:spPr/>
      <dgm:t>
        <a:bodyPr/>
        <a:lstStyle/>
        <a:p>
          <a:endParaRPr lang="zh-CN" altLang="en-US"/>
        </a:p>
      </dgm:t>
    </dgm:pt>
    <dgm:pt modelId="{A7BA78E9-837C-4714-92DB-D4A29F0D1229}" type="pres">
      <dgm:prSet presAssocID="{93726CEB-6EDE-46DA-A469-64771B7C56A3}" presName="sp" presStyleCnt="0"/>
      <dgm:spPr/>
    </dgm:pt>
    <dgm:pt modelId="{11848553-2ECD-43C4-A7FC-FAEDB2602091}" type="pres">
      <dgm:prSet presAssocID="{2515A000-1C24-44D2-A736-46770743D0F5}" presName="linNode" presStyleCnt="0"/>
      <dgm:spPr/>
    </dgm:pt>
    <dgm:pt modelId="{8E61B4C6-7703-4661-B8D4-CF18A11D6D98}" type="pres">
      <dgm:prSet presAssocID="{2515A000-1C24-44D2-A736-46770743D0F5}" presName="parentText" presStyleLbl="node1" presStyleIdx="1" presStyleCnt="2">
        <dgm:presLayoutVars>
          <dgm:chMax val="1"/>
          <dgm:bulletEnabled val="1"/>
        </dgm:presLayoutVars>
      </dgm:prSet>
      <dgm:spPr/>
      <dgm:t>
        <a:bodyPr/>
        <a:lstStyle/>
        <a:p>
          <a:endParaRPr lang="zh-CN" altLang="en-US"/>
        </a:p>
      </dgm:t>
    </dgm:pt>
    <dgm:pt modelId="{B7ECCC57-4958-4F67-BAD1-B87B038B5FE9}" type="pres">
      <dgm:prSet presAssocID="{2515A000-1C24-44D2-A736-46770743D0F5}" presName="descendantText" presStyleLbl="alignAccFollowNode1" presStyleIdx="1" presStyleCnt="2">
        <dgm:presLayoutVars>
          <dgm:bulletEnabled val="1"/>
        </dgm:presLayoutVars>
      </dgm:prSet>
      <dgm:spPr/>
      <dgm:t>
        <a:bodyPr/>
        <a:lstStyle/>
        <a:p>
          <a:endParaRPr lang="zh-CN" altLang="en-US"/>
        </a:p>
      </dgm:t>
    </dgm:pt>
  </dgm:ptLst>
  <dgm:cxnLst>
    <dgm:cxn modelId="{4C75008A-6D86-41A1-A946-F62781996702}" type="presOf" srcId="{0A810DFF-541C-4B99-AC75-FB697818DE4F}" destId="{B7ECCC57-4958-4F67-BAD1-B87B038B5FE9}" srcOrd="0" destOrd="0" presId="urn:microsoft.com/office/officeart/2005/8/layout/vList5"/>
    <dgm:cxn modelId="{AB89F62A-1EA2-4590-A3B2-250D73175058}" srcId="{E42BD1D4-F65D-431F-BD2A-4A51A3A95DB8}" destId="{E77C0767-AA6F-44F5-97CC-11113758DAE1}" srcOrd="0" destOrd="0" parTransId="{7B2A40CA-D94B-4EFB-8278-48FE83A17BC9}" sibTransId="{93726CEB-6EDE-46DA-A469-64771B7C56A3}"/>
    <dgm:cxn modelId="{C59A6560-4FB6-4D3C-9642-B166E0BFC96F}" srcId="{2515A000-1C24-44D2-A736-46770743D0F5}" destId="{0A810DFF-541C-4B99-AC75-FB697818DE4F}" srcOrd="0" destOrd="0" parTransId="{919CB385-D3B6-47AC-BC8D-1DBEE0A3C603}" sibTransId="{4AD38131-20C3-4C80-A62D-E6A2490DFE0D}"/>
    <dgm:cxn modelId="{3E53E3F3-009F-4088-A61F-F35545EC853F}" type="presOf" srcId="{E77C0767-AA6F-44F5-97CC-11113758DAE1}" destId="{8794FDB4-2644-4D17-A57A-9973BA0DA998}" srcOrd="0" destOrd="0" presId="urn:microsoft.com/office/officeart/2005/8/layout/vList5"/>
    <dgm:cxn modelId="{99803FF8-EF78-40BB-A8D8-B7E77F360A5B}" type="presOf" srcId="{2515A000-1C24-44D2-A736-46770743D0F5}" destId="{8E61B4C6-7703-4661-B8D4-CF18A11D6D98}" srcOrd="0" destOrd="0" presId="urn:microsoft.com/office/officeart/2005/8/layout/vList5"/>
    <dgm:cxn modelId="{40F06334-84B4-4A55-8B20-B5EECAD4553B}" type="presOf" srcId="{E42BD1D4-F65D-431F-BD2A-4A51A3A95DB8}" destId="{4D3A7253-D562-41A1-A91A-5FAF7511B5A6}" srcOrd="0" destOrd="0" presId="urn:microsoft.com/office/officeart/2005/8/layout/vList5"/>
    <dgm:cxn modelId="{60C6E8E7-88C2-404F-A066-C96DC23F44F5}" srcId="{E42BD1D4-F65D-431F-BD2A-4A51A3A95DB8}" destId="{2515A000-1C24-44D2-A736-46770743D0F5}" srcOrd="1" destOrd="0" parTransId="{F6CAF0E4-3114-469A-8761-76AE3B659B03}" sibTransId="{62E2433F-A6BE-465A-A307-EA561C371ED1}"/>
    <dgm:cxn modelId="{883EEFAA-983D-476B-8CEC-5C7088C47225}" type="presOf" srcId="{EBA092DC-074F-4F99-954A-BABEE5D98BCC}" destId="{512D0C18-6B52-452D-8F4A-60EA745E946A}" srcOrd="0" destOrd="0" presId="urn:microsoft.com/office/officeart/2005/8/layout/vList5"/>
    <dgm:cxn modelId="{36752F39-4480-488E-B689-B1D0A7DC1539}" srcId="{E77C0767-AA6F-44F5-97CC-11113758DAE1}" destId="{EBA092DC-074F-4F99-954A-BABEE5D98BCC}" srcOrd="0" destOrd="0" parTransId="{6A79ABFA-DF77-43ED-BAA0-8D21FCDC9410}" sibTransId="{CF5FB467-B1EE-49EA-8C47-A177639BE265}"/>
    <dgm:cxn modelId="{4224FA7E-0F3A-4084-A4C5-3D9BA1A987DF}" type="presParOf" srcId="{4D3A7253-D562-41A1-A91A-5FAF7511B5A6}" destId="{DDA140E1-4133-4F82-B2AB-F271670987D2}" srcOrd="0" destOrd="0" presId="urn:microsoft.com/office/officeart/2005/8/layout/vList5"/>
    <dgm:cxn modelId="{758A54B1-2765-46C3-A0C5-9A8079A38685}" type="presParOf" srcId="{DDA140E1-4133-4F82-B2AB-F271670987D2}" destId="{8794FDB4-2644-4D17-A57A-9973BA0DA998}" srcOrd="0" destOrd="0" presId="urn:microsoft.com/office/officeart/2005/8/layout/vList5"/>
    <dgm:cxn modelId="{052460AC-3A63-48A4-B512-A044F6D4230E}" type="presParOf" srcId="{DDA140E1-4133-4F82-B2AB-F271670987D2}" destId="{512D0C18-6B52-452D-8F4A-60EA745E946A}" srcOrd="1" destOrd="0" presId="urn:microsoft.com/office/officeart/2005/8/layout/vList5"/>
    <dgm:cxn modelId="{6DA5757E-4440-4BF1-B8DB-CD96C3287AE9}" type="presParOf" srcId="{4D3A7253-D562-41A1-A91A-5FAF7511B5A6}" destId="{A7BA78E9-837C-4714-92DB-D4A29F0D1229}" srcOrd="1" destOrd="0" presId="urn:microsoft.com/office/officeart/2005/8/layout/vList5"/>
    <dgm:cxn modelId="{BA4F8D02-7EDD-4CBB-B166-9CE435AB12CA}" type="presParOf" srcId="{4D3A7253-D562-41A1-A91A-5FAF7511B5A6}" destId="{11848553-2ECD-43C4-A7FC-FAEDB2602091}" srcOrd="2" destOrd="0" presId="urn:microsoft.com/office/officeart/2005/8/layout/vList5"/>
    <dgm:cxn modelId="{6993D619-5AEA-4BD6-B1E4-AE49CDF85F28}" type="presParOf" srcId="{11848553-2ECD-43C4-A7FC-FAEDB2602091}" destId="{8E61B4C6-7703-4661-B8D4-CF18A11D6D98}" srcOrd="0" destOrd="0" presId="urn:microsoft.com/office/officeart/2005/8/layout/vList5"/>
    <dgm:cxn modelId="{66D946CB-2322-4E70-BF44-90FA8F666F41}" type="presParOf" srcId="{11848553-2ECD-43C4-A7FC-FAEDB2602091}" destId="{B7ECCC57-4958-4F67-BAD1-B87B038B5FE9}" srcOrd="1" destOrd="0" presId="urn:microsoft.com/office/officeart/2005/8/layout/vList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E8599B7-98CE-4E80-84C8-F8D9A8E77E98}" type="doc">
      <dgm:prSet loTypeId="urn:microsoft.com/office/officeart/2005/8/layout/orgChart1" loCatId="hierarchy" qsTypeId="urn:microsoft.com/office/officeart/2005/8/quickstyle/3d1" qsCatId="3D" csTypeId="urn:microsoft.com/office/officeart/2005/8/colors/accent1_2" csCatId="accent1"/>
      <dgm:spPr/>
      <dgm:t>
        <a:bodyPr/>
        <a:lstStyle/>
        <a:p>
          <a:endParaRPr lang="zh-CN" altLang="en-US"/>
        </a:p>
      </dgm:t>
    </dgm:pt>
    <dgm:pt modelId="{088388B0-BD03-46C4-808B-9CB5EC69A7C3}">
      <dgm:prSet/>
      <dgm:spPr/>
      <dgm:t>
        <a:bodyPr/>
        <a:lstStyle/>
        <a:p>
          <a:pPr rtl="0"/>
          <a:r>
            <a:rPr lang="zh-CN" smtClean="0"/>
            <a:t>当边际产量为正值时，总产量曲线呈上升趋势</a:t>
          </a:r>
          <a:endParaRPr lang="zh-CN"/>
        </a:p>
      </dgm:t>
    </dgm:pt>
    <dgm:pt modelId="{BCFAC3C4-EEFE-45FA-86A4-F8BB3653BC30}" cxnId="{C04FB218-CD8B-4A84-ACCA-6C7161543D22}" type="parTrans">
      <dgm:prSet/>
      <dgm:spPr/>
      <dgm:t>
        <a:bodyPr/>
        <a:lstStyle/>
        <a:p>
          <a:endParaRPr lang="zh-CN" altLang="en-US"/>
        </a:p>
      </dgm:t>
    </dgm:pt>
    <dgm:pt modelId="{43F1B80C-5281-4A27-96D5-426C3CD8865B}" cxnId="{C04FB218-CD8B-4A84-ACCA-6C7161543D22}" type="sibTrans">
      <dgm:prSet/>
      <dgm:spPr/>
      <dgm:t>
        <a:bodyPr/>
        <a:lstStyle/>
        <a:p>
          <a:endParaRPr lang="zh-CN" altLang="en-US"/>
        </a:p>
      </dgm:t>
    </dgm:pt>
    <dgm:pt modelId="{AC33311F-2D9C-4A85-AF3F-F639E9CAE988}">
      <dgm:prSet/>
      <dgm:spPr/>
      <dgm:t>
        <a:bodyPr/>
        <a:lstStyle/>
        <a:p>
          <a:pPr rtl="0"/>
          <a:r>
            <a:rPr lang="zh-CN" smtClean="0"/>
            <a:t>当边际产量为负值时，总产量曲线呈下降趋势</a:t>
          </a:r>
          <a:endParaRPr lang="zh-CN"/>
        </a:p>
      </dgm:t>
    </dgm:pt>
    <dgm:pt modelId="{F8550380-CAA3-4CAF-AED7-6B433BB50EC4}" cxnId="{7545860B-A6FD-4704-9B50-9E4DCAEE13C0}" type="parTrans">
      <dgm:prSet/>
      <dgm:spPr/>
      <dgm:t>
        <a:bodyPr/>
        <a:lstStyle/>
        <a:p>
          <a:endParaRPr lang="zh-CN" altLang="en-US"/>
        </a:p>
      </dgm:t>
    </dgm:pt>
    <dgm:pt modelId="{41B7CCDE-08E6-4940-9F27-95B138D2B6CC}" cxnId="{7545860B-A6FD-4704-9B50-9E4DCAEE13C0}" type="sibTrans">
      <dgm:prSet/>
      <dgm:spPr/>
      <dgm:t>
        <a:bodyPr/>
        <a:lstStyle/>
        <a:p>
          <a:endParaRPr lang="zh-CN" altLang="en-US"/>
        </a:p>
      </dgm:t>
    </dgm:pt>
    <dgm:pt modelId="{7354BB28-38CC-4EA4-89D1-780616A7C0AC}">
      <dgm:prSet/>
      <dgm:spPr/>
      <dgm:t>
        <a:bodyPr/>
        <a:lstStyle/>
        <a:p>
          <a:pPr rtl="0"/>
          <a:r>
            <a:rPr lang="zh-CN" smtClean="0"/>
            <a:t>当边际产量为零时，总产量为最大</a:t>
          </a:r>
          <a:endParaRPr lang="zh-CN"/>
        </a:p>
      </dgm:t>
    </dgm:pt>
    <dgm:pt modelId="{19D309B0-2DAF-490D-BB37-ACA4D4448C0C}" cxnId="{29234EB2-9ED4-4C49-9F0F-6648C14A9913}" type="parTrans">
      <dgm:prSet/>
      <dgm:spPr/>
      <dgm:t>
        <a:bodyPr/>
        <a:lstStyle/>
        <a:p>
          <a:endParaRPr lang="zh-CN" altLang="en-US"/>
        </a:p>
      </dgm:t>
    </dgm:pt>
    <dgm:pt modelId="{9EAF9C56-4196-4399-9552-273C30C56B1F}" cxnId="{29234EB2-9ED4-4C49-9F0F-6648C14A9913}" type="sibTrans">
      <dgm:prSet/>
      <dgm:spPr/>
      <dgm:t>
        <a:bodyPr/>
        <a:lstStyle/>
        <a:p>
          <a:endParaRPr lang="zh-CN" altLang="en-US"/>
        </a:p>
      </dgm:t>
    </dgm:pt>
    <dgm:pt modelId="{15A155CF-0448-4911-BA7D-05D67DC009F6}" type="pres">
      <dgm:prSet presAssocID="{7E8599B7-98CE-4E80-84C8-F8D9A8E77E98}" presName="hierChild1" presStyleCnt="0">
        <dgm:presLayoutVars>
          <dgm:orgChart val="1"/>
          <dgm:chPref val="1"/>
          <dgm:dir/>
          <dgm:animOne val="branch"/>
          <dgm:animLvl val="lvl"/>
          <dgm:resizeHandles/>
        </dgm:presLayoutVars>
      </dgm:prSet>
      <dgm:spPr/>
      <dgm:t>
        <a:bodyPr/>
        <a:lstStyle/>
        <a:p>
          <a:endParaRPr lang="zh-CN" altLang="en-US"/>
        </a:p>
      </dgm:t>
    </dgm:pt>
    <dgm:pt modelId="{E6DE92EB-018B-4897-B498-D68C1DD18BFD}" type="pres">
      <dgm:prSet presAssocID="{088388B0-BD03-46C4-808B-9CB5EC69A7C3}" presName="hierRoot1" presStyleCnt="0">
        <dgm:presLayoutVars>
          <dgm:hierBranch val="init"/>
        </dgm:presLayoutVars>
      </dgm:prSet>
      <dgm:spPr/>
    </dgm:pt>
    <dgm:pt modelId="{A58AE920-123A-48AD-963D-2D39AE817B9D}" type="pres">
      <dgm:prSet presAssocID="{088388B0-BD03-46C4-808B-9CB5EC69A7C3}" presName="rootComposite1" presStyleCnt="0"/>
      <dgm:spPr/>
    </dgm:pt>
    <dgm:pt modelId="{0D47C019-DF80-496D-BCF8-46268287B3D1}" type="pres">
      <dgm:prSet presAssocID="{088388B0-BD03-46C4-808B-9CB5EC69A7C3}" presName="rootText1" presStyleLbl="node0" presStyleIdx="0" presStyleCnt="3">
        <dgm:presLayoutVars>
          <dgm:chPref val="3"/>
        </dgm:presLayoutVars>
      </dgm:prSet>
      <dgm:spPr/>
      <dgm:t>
        <a:bodyPr/>
        <a:lstStyle/>
        <a:p>
          <a:endParaRPr lang="zh-CN" altLang="en-US"/>
        </a:p>
      </dgm:t>
    </dgm:pt>
    <dgm:pt modelId="{6285836B-6559-435A-915A-16F5F246A813}" type="pres">
      <dgm:prSet presAssocID="{088388B0-BD03-46C4-808B-9CB5EC69A7C3}" presName="rootConnector1" presStyleLbl="node1" presStyleIdx="0" presStyleCnt="0"/>
      <dgm:spPr/>
      <dgm:t>
        <a:bodyPr/>
        <a:lstStyle/>
        <a:p>
          <a:endParaRPr lang="zh-CN" altLang="en-US"/>
        </a:p>
      </dgm:t>
    </dgm:pt>
    <dgm:pt modelId="{1EE240CE-566E-4364-B693-737ED9D4FFE7}" type="pres">
      <dgm:prSet presAssocID="{088388B0-BD03-46C4-808B-9CB5EC69A7C3}" presName="hierChild2" presStyleCnt="0"/>
      <dgm:spPr/>
    </dgm:pt>
    <dgm:pt modelId="{8A2CC618-808D-4ABB-85FD-0EFC80518CA3}" type="pres">
      <dgm:prSet presAssocID="{088388B0-BD03-46C4-808B-9CB5EC69A7C3}" presName="hierChild3" presStyleCnt="0"/>
      <dgm:spPr/>
    </dgm:pt>
    <dgm:pt modelId="{4FFDDFDE-4FA7-41BF-8821-223155E709DD}" type="pres">
      <dgm:prSet presAssocID="{AC33311F-2D9C-4A85-AF3F-F639E9CAE988}" presName="hierRoot1" presStyleCnt="0">
        <dgm:presLayoutVars>
          <dgm:hierBranch val="init"/>
        </dgm:presLayoutVars>
      </dgm:prSet>
      <dgm:spPr/>
    </dgm:pt>
    <dgm:pt modelId="{18F14A42-19E4-448E-82EE-1B9F01335F49}" type="pres">
      <dgm:prSet presAssocID="{AC33311F-2D9C-4A85-AF3F-F639E9CAE988}" presName="rootComposite1" presStyleCnt="0"/>
      <dgm:spPr/>
    </dgm:pt>
    <dgm:pt modelId="{168AA73D-26C2-4F26-85A0-B68B81B4A5C0}" type="pres">
      <dgm:prSet presAssocID="{AC33311F-2D9C-4A85-AF3F-F639E9CAE988}" presName="rootText1" presStyleLbl="node0" presStyleIdx="1" presStyleCnt="3">
        <dgm:presLayoutVars>
          <dgm:chPref val="3"/>
        </dgm:presLayoutVars>
      </dgm:prSet>
      <dgm:spPr/>
      <dgm:t>
        <a:bodyPr/>
        <a:lstStyle/>
        <a:p>
          <a:endParaRPr lang="zh-CN" altLang="en-US"/>
        </a:p>
      </dgm:t>
    </dgm:pt>
    <dgm:pt modelId="{27F1ACC5-1560-4AD1-A6B6-357AA1612AA5}" type="pres">
      <dgm:prSet presAssocID="{AC33311F-2D9C-4A85-AF3F-F639E9CAE988}" presName="rootConnector1" presStyleLbl="node1" presStyleIdx="0" presStyleCnt="0"/>
      <dgm:spPr/>
      <dgm:t>
        <a:bodyPr/>
        <a:lstStyle/>
        <a:p>
          <a:endParaRPr lang="zh-CN" altLang="en-US"/>
        </a:p>
      </dgm:t>
    </dgm:pt>
    <dgm:pt modelId="{8C6E77E5-3F2A-4873-AAEF-B9C224882BA9}" type="pres">
      <dgm:prSet presAssocID="{AC33311F-2D9C-4A85-AF3F-F639E9CAE988}" presName="hierChild2" presStyleCnt="0"/>
      <dgm:spPr/>
    </dgm:pt>
    <dgm:pt modelId="{6DC7BC6D-B1B0-4B35-A5F7-D1306D937421}" type="pres">
      <dgm:prSet presAssocID="{AC33311F-2D9C-4A85-AF3F-F639E9CAE988}" presName="hierChild3" presStyleCnt="0"/>
      <dgm:spPr/>
    </dgm:pt>
    <dgm:pt modelId="{EB5C499A-038D-4753-AC51-010C545007A5}" type="pres">
      <dgm:prSet presAssocID="{7354BB28-38CC-4EA4-89D1-780616A7C0AC}" presName="hierRoot1" presStyleCnt="0">
        <dgm:presLayoutVars>
          <dgm:hierBranch val="init"/>
        </dgm:presLayoutVars>
      </dgm:prSet>
      <dgm:spPr/>
    </dgm:pt>
    <dgm:pt modelId="{EEFE7F72-5CA8-4805-AA00-2C8BD23BB238}" type="pres">
      <dgm:prSet presAssocID="{7354BB28-38CC-4EA4-89D1-780616A7C0AC}" presName="rootComposite1" presStyleCnt="0"/>
      <dgm:spPr/>
    </dgm:pt>
    <dgm:pt modelId="{98D8D2F7-6A72-4998-B276-F2FFA0BAAEB5}" type="pres">
      <dgm:prSet presAssocID="{7354BB28-38CC-4EA4-89D1-780616A7C0AC}" presName="rootText1" presStyleLbl="node0" presStyleIdx="2" presStyleCnt="3">
        <dgm:presLayoutVars>
          <dgm:chPref val="3"/>
        </dgm:presLayoutVars>
      </dgm:prSet>
      <dgm:spPr/>
      <dgm:t>
        <a:bodyPr/>
        <a:lstStyle/>
        <a:p>
          <a:endParaRPr lang="zh-CN" altLang="en-US"/>
        </a:p>
      </dgm:t>
    </dgm:pt>
    <dgm:pt modelId="{7D47DD75-6BA9-477F-80A5-B50CB855C9E1}" type="pres">
      <dgm:prSet presAssocID="{7354BB28-38CC-4EA4-89D1-780616A7C0AC}" presName="rootConnector1" presStyleLbl="node1" presStyleIdx="0" presStyleCnt="0"/>
      <dgm:spPr/>
      <dgm:t>
        <a:bodyPr/>
        <a:lstStyle/>
        <a:p>
          <a:endParaRPr lang="zh-CN" altLang="en-US"/>
        </a:p>
      </dgm:t>
    </dgm:pt>
    <dgm:pt modelId="{9BA7820A-2910-4F52-91C8-7CAAE4BE5195}" type="pres">
      <dgm:prSet presAssocID="{7354BB28-38CC-4EA4-89D1-780616A7C0AC}" presName="hierChild2" presStyleCnt="0"/>
      <dgm:spPr/>
    </dgm:pt>
    <dgm:pt modelId="{D7307CBE-6589-4CA7-ABF5-A21B6B474436}" type="pres">
      <dgm:prSet presAssocID="{7354BB28-38CC-4EA4-89D1-780616A7C0AC}" presName="hierChild3" presStyleCnt="0"/>
      <dgm:spPr/>
    </dgm:pt>
  </dgm:ptLst>
  <dgm:cxnLst>
    <dgm:cxn modelId="{8D057AC4-AA0A-4A59-A4B1-F70FE7DB18EC}" type="presOf" srcId="{AC33311F-2D9C-4A85-AF3F-F639E9CAE988}" destId="{27F1ACC5-1560-4AD1-A6B6-357AA1612AA5}" srcOrd="1" destOrd="0" presId="urn:microsoft.com/office/officeart/2005/8/layout/orgChart1"/>
    <dgm:cxn modelId="{29234EB2-9ED4-4C49-9F0F-6648C14A9913}" srcId="{7E8599B7-98CE-4E80-84C8-F8D9A8E77E98}" destId="{7354BB28-38CC-4EA4-89D1-780616A7C0AC}" srcOrd="2" destOrd="0" parTransId="{19D309B0-2DAF-490D-BB37-ACA4D4448C0C}" sibTransId="{9EAF9C56-4196-4399-9552-273C30C56B1F}"/>
    <dgm:cxn modelId="{18AEB1CF-54AE-4C6F-BE8D-F415224B57BD}" type="presOf" srcId="{7354BB28-38CC-4EA4-89D1-780616A7C0AC}" destId="{7D47DD75-6BA9-477F-80A5-B50CB855C9E1}" srcOrd="1" destOrd="0" presId="urn:microsoft.com/office/officeart/2005/8/layout/orgChart1"/>
    <dgm:cxn modelId="{7545860B-A6FD-4704-9B50-9E4DCAEE13C0}" srcId="{7E8599B7-98CE-4E80-84C8-F8D9A8E77E98}" destId="{AC33311F-2D9C-4A85-AF3F-F639E9CAE988}" srcOrd="1" destOrd="0" parTransId="{F8550380-CAA3-4CAF-AED7-6B433BB50EC4}" sibTransId="{41B7CCDE-08E6-4940-9F27-95B138D2B6CC}"/>
    <dgm:cxn modelId="{63C31ABA-6B7D-44BB-ADB9-27D22A2F5BFE}" type="presOf" srcId="{AC33311F-2D9C-4A85-AF3F-F639E9CAE988}" destId="{168AA73D-26C2-4F26-85A0-B68B81B4A5C0}" srcOrd="0" destOrd="0" presId="urn:microsoft.com/office/officeart/2005/8/layout/orgChart1"/>
    <dgm:cxn modelId="{459883F3-FD6B-4213-9214-2425EA5BC304}" type="presOf" srcId="{7E8599B7-98CE-4E80-84C8-F8D9A8E77E98}" destId="{15A155CF-0448-4911-BA7D-05D67DC009F6}" srcOrd="0" destOrd="0" presId="urn:microsoft.com/office/officeart/2005/8/layout/orgChart1"/>
    <dgm:cxn modelId="{860E0575-082D-4E79-AA7A-671507F3EF64}" type="presOf" srcId="{088388B0-BD03-46C4-808B-9CB5EC69A7C3}" destId="{0D47C019-DF80-496D-BCF8-46268287B3D1}" srcOrd="0" destOrd="0" presId="urn:microsoft.com/office/officeart/2005/8/layout/orgChart1"/>
    <dgm:cxn modelId="{C04FB218-CD8B-4A84-ACCA-6C7161543D22}" srcId="{7E8599B7-98CE-4E80-84C8-F8D9A8E77E98}" destId="{088388B0-BD03-46C4-808B-9CB5EC69A7C3}" srcOrd="0" destOrd="0" parTransId="{BCFAC3C4-EEFE-45FA-86A4-F8BB3653BC30}" sibTransId="{43F1B80C-5281-4A27-96D5-426C3CD8865B}"/>
    <dgm:cxn modelId="{9686C038-EE35-43B7-A398-FD9AC27A4AA8}" type="presOf" srcId="{088388B0-BD03-46C4-808B-9CB5EC69A7C3}" destId="{6285836B-6559-435A-915A-16F5F246A813}" srcOrd="1" destOrd="0" presId="urn:microsoft.com/office/officeart/2005/8/layout/orgChart1"/>
    <dgm:cxn modelId="{2095ADDB-E55A-4F10-8777-7BBAD3AF53E2}" type="presOf" srcId="{7354BB28-38CC-4EA4-89D1-780616A7C0AC}" destId="{98D8D2F7-6A72-4998-B276-F2FFA0BAAEB5}" srcOrd="0" destOrd="0" presId="urn:microsoft.com/office/officeart/2005/8/layout/orgChart1"/>
    <dgm:cxn modelId="{5F6DFF48-FE9B-447A-9D6C-0F3C92470652}" type="presParOf" srcId="{15A155CF-0448-4911-BA7D-05D67DC009F6}" destId="{E6DE92EB-018B-4897-B498-D68C1DD18BFD}" srcOrd="0" destOrd="0" presId="urn:microsoft.com/office/officeart/2005/8/layout/orgChart1"/>
    <dgm:cxn modelId="{607F3616-DA7F-4BAE-8FD4-69F7A036B7BF}" type="presParOf" srcId="{E6DE92EB-018B-4897-B498-D68C1DD18BFD}" destId="{A58AE920-123A-48AD-963D-2D39AE817B9D}" srcOrd="0" destOrd="0" presId="urn:microsoft.com/office/officeart/2005/8/layout/orgChart1"/>
    <dgm:cxn modelId="{C1A946B8-F2CF-4DD2-9BDC-82DDA82737E8}" type="presParOf" srcId="{A58AE920-123A-48AD-963D-2D39AE817B9D}" destId="{0D47C019-DF80-496D-BCF8-46268287B3D1}" srcOrd="0" destOrd="0" presId="urn:microsoft.com/office/officeart/2005/8/layout/orgChart1"/>
    <dgm:cxn modelId="{86D3A730-5EF1-4485-881F-791C858C9051}" type="presParOf" srcId="{A58AE920-123A-48AD-963D-2D39AE817B9D}" destId="{6285836B-6559-435A-915A-16F5F246A813}" srcOrd="1" destOrd="0" presId="urn:microsoft.com/office/officeart/2005/8/layout/orgChart1"/>
    <dgm:cxn modelId="{35FD9EE3-59A8-43DD-A976-B77B142F4BBC}" type="presParOf" srcId="{E6DE92EB-018B-4897-B498-D68C1DD18BFD}" destId="{1EE240CE-566E-4364-B693-737ED9D4FFE7}" srcOrd="1" destOrd="0" presId="urn:microsoft.com/office/officeart/2005/8/layout/orgChart1"/>
    <dgm:cxn modelId="{1DB32371-EDC6-4049-897C-4D18991DA23D}" type="presParOf" srcId="{E6DE92EB-018B-4897-B498-D68C1DD18BFD}" destId="{8A2CC618-808D-4ABB-85FD-0EFC80518CA3}" srcOrd="2" destOrd="0" presId="urn:microsoft.com/office/officeart/2005/8/layout/orgChart1"/>
    <dgm:cxn modelId="{00AC6028-915E-43CD-B1F0-53160559A9F9}" type="presParOf" srcId="{15A155CF-0448-4911-BA7D-05D67DC009F6}" destId="{4FFDDFDE-4FA7-41BF-8821-223155E709DD}" srcOrd="1" destOrd="0" presId="urn:microsoft.com/office/officeart/2005/8/layout/orgChart1"/>
    <dgm:cxn modelId="{CF011015-625F-4E21-8A5E-E0F11E6F0325}" type="presParOf" srcId="{4FFDDFDE-4FA7-41BF-8821-223155E709DD}" destId="{18F14A42-19E4-448E-82EE-1B9F01335F49}" srcOrd="0" destOrd="0" presId="urn:microsoft.com/office/officeart/2005/8/layout/orgChart1"/>
    <dgm:cxn modelId="{2F26CDDE-91E5-4C3C-B086-B138A630592D}" type="presParOf" srcId="{18F14A42-19E4-448E-82EE-1B9F01335F49}" destId="{168AA73D-26C2-4F26-85A0-B68B81B4A5C0}" srcOrd="0" destOrd="0" presId="urn:microsoft.com/office/officeart/2005/8/layout/orgChart1"/>
    <dgm:cxn modelId="{164C51BD-BD1E-461B-9BF9-80D7EB4B802E}" type="presParOf" srcId="{18F14A42-19E4-448E-82EE-1B9F01335F49}" destId="{27F1ACC5-1560-4AD1-A6B6-357AA1612AA5}" srcOrd="1" destOrd="0" presId="urn:microsoft.com/office/officeart/2005/8/layout/orgChart1"/>
    <dgm:cxn modelId="{2FE1BCE7-4472-442E-9C22-63D8BD0399D3}" type="presParOf" srcId="{4FFDDFDE-4FA7-41BF-8821-223155E709DD}" destId="{8C6E77E5-3F2A-4873-AAEF-B9C224882BA9}" srcOrd="1" destOrd="0" presId="urn:microsoft.com/office/officeart/2005/8/layout/orgChart1"/>
    <dgm:cxn modelId="{7DE22B98-5DC8-4C7D-8586-12A1CB343A1C}" type="presParOf" srcId="{4FFDDFDE-4FA7-41BF-8821-223155E709DD}" destId="{6DC7BC6D-B1B0-4B35-A5F7-D1306D937421}" srcOrd="2" destOrd="0" presId="urn:microsoft.com/office/officeart/2005/8/layout/orgChart1"/>
    <dgm:cxn modelId="{19F0F92D-DE98-4A26-8AA6-3C871213A573}" type="presParOf" srcId="{15A155CF-0448-4911-BA7D-05D67DC009F6}" destId="{EB5C499A-038D-4753-AC51-010C545007A5}" srcOrd="2" destOrd="0" presId="urn:microsoft.com/office/officeart/2005/8/layout/orgChart1"/>
    <dgm:cxn modelId="{75967E95-4A74-4E48-9BAF-EC1863321354}" type="presParOf" srcId="{EB5C499A-038D-4753-AC51-010C545007A5}" destId="{EEFE7F72-5CA8-4805-AA00-2C8BD23BB238}" srcOrd="0" destOrd="0" presId="urn:microsoft.com/office/officeart/2005/8/layout/orgChart1"/>
    <dgm:cxn modelId="{78F2FA1B-BCCA-4FC7-BE1A-52F44832C8AA}" type="presParOf" srcId="{EEFE7F72-5CA8-4805-AA00-2C8BD23BB238}" destId="{98D8D2F7-6A72-4998-B276-F2FFA0BAAEB5}" srcOrd="0" destOrd="0" presId="urn:microsoft.com/office/officeart/2005/8/layout/orgChart1"/>
    <dgm:cxn modelId="{B2758292-277E-437C-90FB-4E09935587A4}" type="presParOf" srcId="{EEFE7F72-5CA8-4805-AA00-2C8BD23BB238}" destId="{7D47DD75-6BA9-477F-80A5-B50CB855C9E1}" srcOrd="1" destOrd="0" presId="urn:microsoft.com/office/officeart/2005/8/layout/orgChart1"/>
    <dgm:cxn modelId="{F313CF30-FFB5-4E0D-945F-DB32386BDF2A}" type="presParOf" srcId="{EB5C499A-038D-4753-AC51-010C545007A5}" destId="{9BA7820A-2910-4F52-91C8-7CAAE4BE5195}" srcOrd="1" destOrd="0" presId="urn:microsoft.com/office/officeart/2005/8/layout/orgChart1"/>
    <dgm:cxn modelId="{361A2F19-FB53-49EB-B052-C0B6EE648713}" type="presParOf" srcId="{EB5C499A-038D-4753-AC51-010C545007A5}" destId="{D7307CBE-6589-4CA7-ABF5-A21B6B474436}" srcOrd="2" destOrd="0" presId="urn:microsoft.com/office/officeart/2005/8/layout/orgChar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EE01EB9-B713-45E8-85C3-FAC85D07F8D2}"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zh-CN" altLang="en-US"/>
        </a:p>
      </dgm:t>
    </dgm:pt>
    <dgm:pt modelId="{9E805D1D-4C01-496D-8EDD-9B99932CF3BE}">
      <dgm:prSet/>
      <dgm:spPr/>
      <dgm:t>
        <a:bodyPr/>
        <a:lstStyle/>
        <a:p>
          <a:pPr rtl="0"/>
          <a:r>
            <a:rPr lang="zh-CN" smtClean="0"/>
            <a:t>长期生产扩大路线</a:t>
          </a:r>
          <a:endParaRPr lang="zh-CN"/>
        </a:p>
      </dgm:t>
    </dgm:pt>
    <dgm:pt modelId="{D58DFF18-1F9E-48BD-A06B-C9E0DE4CB581}" cxnId="{3E7E2725-6AD6-4AD9-8497-737F2FE6BC65}" type="parTrans">
      <dgm:prSet/>
      <dgm:spPr/>
      <dgm:t>
        <a:bodyPr/>
        <a:lstStyle/>
        <a:p>
          <a:endParaRPr lang="zh-CN" altLang="en-US"/>
        </a:p>
      </dgm:t>
    </dgm:pt>
    <dgm:pt modelId="{A2E15378-B4FF-4371-9793-7ACC7193B2DB}" cxnId="{3E7E2725-6AD6-4AD9-8497-737F2FE6BC65}" type="sibTrans">
      <dgm:prSet/>
      <dgm:spPr/>
      <dgm:t>
        <a:bodyPr/>
        <a:lstStyle/>
        <a:p>
          <a:endParaRPr lang="zh-CN" altLang="en-US"/>
        </a:p>
      </dgm:t>
    </dgm:pt>
    <dgm:pt modelId="{481CA95F-B0B6-45C8-8937-890B248881F7}">
      <dgm:prSet/>
      <dgm:spPr/>
      <dgm:t>
        <a:bodyPr/>
        <a:lstStyle/>
        <a:p>
          <a:pPr rtl="0"/>
          <a:r>
            <a:rPr lang="zh-CN" smtClean="0"/>
            <a:t>短期生产扩大路线</a:t>
          </a:r>
          <a:endParaRPr lang="zh-CN"/>
        </a:p>
      </dgm:t>
    </dgm:pt>
    <dgm:pt modelId="{BA05DDF0-F198-4312-AB73-682934D5D94A}" cxnId="{E5EE4AC0-5129-42E2-9D48-09B7ADC5F9CC}" type="parTrans">
      <dgm:prSet/>
      <dgm:spPr/>
      <dgm:t>
        <a:bodyPr/>
        <a:lstStyle/>
        <a:p>
          <a:endParaRPr lang="zh-CN" altLang="en-US"/>
        </a:p>
      </dgm:t>
    </dgm:pt>
    <dgm:pt modelId="{80936BD1-C40D-40BE-A97D-F47250B5DAB1}" cxnId="{E5EE4AC0-5129-42E2-9D48-09B7ADC5F9CC}" type="sibTrans">
      <dgm:prSet/>
      <dgm:spPr/>
      <dgm:t>
        <a:bodyPr/>
        <a:lstStyle/>
        <a:p>
          <a:endParaRPr lang="zh-CN" altLang="en-US"/>
        </a:p>
      </dgm:t>
    </dgm:pt>
    <dgm:pt modelId="{DB4C1CB1-FB54-4E01-8CAB-73C6226A3B1F}" type="pres">
      <dgm:prSet presAssocID="{3EE01EB9-B713-45E8-85C3-FAC85D07F8D2}" presName="compositeShape" presStyleCnt="0">
        <dgm:presLayoutVars>
          <dgm:chMax val="7"/>
          <dgm:dir/>
          <dgm:resizeHandles val="exact"/>
        </dgm:presLayoutVars>
      </dgm:prSet>
      <dgm:spPr/>
      <dgm:t>
        <a:bodyPr/>
        <a:lstStyle/>
        <a:p>
          <a:endParaRPr lang="zh-CN" altLang="en-US"/>
        </a:p>
      </dgm:t>
    </dgm:pt>
    <dgm:pt modelId="{728CCCD7-4A59-4120-AC57-FA24B3162364}" type="pres">
      <dgm:prSet presAssocID="{9E805D1D-4C01-496D-8EDD-9B99932CF3BE}" presName="circ1" presStyleLbl="vennNode1" presStyleIdx="0" presStyleCnt="2"/>
      <dgm:spPr/>
      <dgm:t>
        <a:bodyPr/>
        <a:lstStyle/>
        <a:p>
          <a:endParaRPr lang="zh-CN" altLang="en-US"/>
        </a:p>
      </dgm:t>
    </dgm:pt>
    <dgm:pt modelId="{78D89303-E823-459D-A760-45CBCF5BD377}" type="pres">
      <dgm:prSet presAssocID="{9E805D1D-4C01-496D-8EDD-9B99932CF3BE}" presName="circ1Tx" presStyleLbl="revTx" presStyleIdx="0" presStyleCnt="0">
        <dgm:presLayoutVars>
          <dgm:chMax val="0"/>
          <dgm:chPref val="0"/>
          <dgm:bulletEnabled val="1"/>
        </dgm:presLayoutVars>
      </dgm:prSet>
      <dgm:spPr/>
      <dgm:t>
        <a:bodyPr/>
        <a:lstStyle/>
        <a:p>
          <a:endParaRPr lang="zh-CN" altLang="en-US"/>
        </a:p>
      </dgm:t>
    </dgm:pt>
    <dgm:pt modelId="{8FFF9100-BC3D-4B61-B88E-5738C91C87C0}" type="pres">
      <dgm:prSet presAssocID="{481CA95F-B0B6-45C8-8937-890B248881F7}" presName="circ2" presStyleLbl="vennNode1" presStyleIdx="1" presStyleCnt="2"/>
      <dgm:spPr/>
      <dgm:t>
        <a:bodyPr/>
        <a:lstStyle/>
        <a:p>
          <a:endParaRPr lang="zh-CN" altLang="en-US"/>
        </a:p>
      </dgm:t>
    </dgm:pt>
    <dgm:pt modelId="{8E3C5F77-601C-40E8-A16B-7F440D82906A}" type="pres">
      <dgm:prSet presAssocID="{481CA95F-B0B6-45C8-8937-890B248881F7}" presName="circ2Tx" presStyleLbl="revTx" presStyleIdx="0" presStyleCnt="0">
        <dgm:presLayoutVars>
          <dgm:chMax val="0"/>
          <dgm:chPref val="0"/>
          <dgm:bulletEnabled val="1"/>
        </dgm:presLayoutVars>
      </dgm:prSet>
      <dgm:spPr/>
      <dgm:t>
        <a:bodyPr/>
        <a:lstStyle/>
        <a:p>
          <a:endParaRPr lang="zh-CN" altLang="en-US"/>
        </a:p>
      </dgm:t>
    </dgm:pt>
  </dgm:ptLst>
  <dgm:cxnLst>
    <dgm:cxn modelId="{D05E73F3-DC2C-469E-A978-BF1E58FDE4E2}" type="presOf" srcId="{481CA95F-B0B6-45C8-8937-890B248881F7}" destId="{8FFF9100-BC3D-4B61-B88E-5738C91C87C0}" srcOrd="0" destOrd="0" presId="urn:microsoft.com/office/officeart/2005/8/layout/venn1"/>
    <dgm:cxn modelId="{46D29F21-A27B-4967-935F-53202508B3B5}" type="presOf" srcId="{3EE01EB9-B713-45E8-85C3-FAC85D07F8D2}" destId="{DB4C1CB1-FB54-4E01-8CAB-73C6226A3B1F}" srcOrd="0" destOrd="0" presId="urn:microsoft.com/office/officeart/2005/8/layout/venn1"/>
    <dgm:cxn modelId="{FA77D56E-BF65-4621-AB61-778A5E5848C5}" type="presOf" srcId="{9E805D1D-4C01-496D-8EDD-9B99932CF3BE}" destId="{78D89303-E823-459D-A760-45CBCF5BD377}" srcOrd="1" destOrd="0" presId="urn:microsoft.com/office/officeart/2005/8/layout/venn1"/>
    <dgm:cxn modelId="{A6525BDE-B196-4721-A5D1-B2C67CB43C5D}" type="presOf" srcId="{481CA95F-B0B6-45C8-8937-890B248881F7}" destId="{8E3C5F77-601C-40E8-A16B-7F440D82906A}" srcOrd="1" destOrd="0" presId="urn:microsoft.com/office/officeart/2005/8/layout/venn1"/>
    <dgm:cxn modelId="{AA8CE794-1C33-4D52-A494-F374C001B49C}" type="presOf" srcId="{9E805D1D-4C01-496D-8EDD-9B99932CF3BE}" destId="{728CCCD7-4A59-4120-AC57-FA24B3162364}" srcOrd="0" destOrd="0" presId="urn:microsoft.com/office/officeart/2005/8/layout/venn1"/>
    <dgm:cxn modelId="{3E7E2725-6AD6-4AD9-8497-737F2FE6BC65}" srcId="{3EE01EB9-B713-45E8-85C3-FAC85D07F8D2}" destId="{9E805D1D-4C01-496D-8EDD-9B99932CF3BE}" srcOrd="0" destOrd="0" parTransId="{D58DFF18-1F9E-48BD-A06B-C9E0DE4CB581}" sibTransId="{A2E15378-B4FF-4371-9793-7ACC7193B2DB}"/>
    <dgm:cxn modelId="{E5EE4AC0-5129-42E2-9D48-09B7ADC5F9CC}" srcId="{3EE01EB9-B713-45E8-85C3-FAC85D07F8D2}" destId="{481CA95F-B0B6-45C8-8937-890B248881F7}" srcOrd="1" destOrd="0" parTransId="{BA05DDF0-F198-4312-AB73-682934D5D94A}" sibTransId="{80936BD1-C40D-40BE-A97D-F47250B5DAB1}"/>
    <dgm:cxn modelId="{7D1E5B78-4A25-48CB-967D-11B76694CE86}" type="presParOf" srcId="{DB4C1CB1-FB54-4E01-8CAB-73C6226A3B1F}" destId="{728CCCD7-4A59-4120-AC57-FA24B3162364}" srcOrd="0" destOrd="0" presId="urn:microsoft.com/office/officeart/2005/8/layout/venn1"/>
    <dgm:cxn modelId="{003F3FC8-D7F7-4BE6-9706-62D9A8014AD4}" type="presParOf" srcId="{DB4C1CB1-FB54-4E01-8CAB-73C6226A3B1F}" destId="{78D89303-E823-459D-A760-45CBCF5BD377}" srcOrd="1" destOrd="0" presId="urn:microsoft.com/office/officeart/2005/8/layout/venn1"/>
    <dgm:cxn modelId="{5EECCD6C-69F7-48B3-A9EF-26D020A12B84}" type="presParOf" srcId="{DB4C1CB1-FB54-4E01-8CAB-73C6226A3B1F}" destId="{8FFF9100-BC3D-4B61-B88E-5738C91C87C0}" srcOrd="2" destOrd="0" presId="urn:microsoft.com/office/officeart/2005/8/layout/venn1"/>
    <dgm:cxn modelId="{90A1E5FA-686B-4867-8A89-3015434BF960}" type="presParOf" srcId="{DB4C1CB1-FB54-4E01-8CAB-73C6226A3B1F}" destId="{8E3C5F77-601C-40E8-A16B-7F440D82906A}" srcOrd="3" destOrd="0" presId="urn:microsoft.com/office/officeart/2005/8/layout/venn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A2E30F-73FE-4281-AED3-B819B32CFE7B}" type="doc">
      <dgm:prSet loTypeId="urn:microsoft.com/office/officeart/2005/8/layout/hProcess9" loCatId="process" qsTypeId="urn:microsoft.com/office/officeart/2005/8/quickstyle/3d2" qsCatId="3D" csTypeId="urn:microsoft.com/office/officeart/2005/8/colors/accent1_2" csCatId="accent1"/>
      <dgm:spPr/>
      <dgm:t>
        <a:bodyPr/>
        <a:lstStyle/>
        <a:p>
          <a:endParaRPr lang="zh-CN" altLang="en-US"/>
        </a:p>
      </dgm:t>
    </dgm:pt>
    <dgm:pt modelId="{C5D53C7B-A207-419B-9018-05CE1AC3921B}">
      <dgm:prSet/>
      <dgm:spPr/>
      <dgm:t>
        <a:bodyPr/>
        <a:lstStyle/>
        <a:p>
          <a:pPr rtl="0"/>
          <a:r>
            <a:rPr lang="zh-CN" smtClean="0"/>
            <a:t>技术装备因素</a:t>
          </a:r>
          <a:endParaRPr lang="zh-CN"/>
        </a:p>
      </dgm:t>
    </dgm:pt>
    <dgm:pt modelId="{E68540A9-2DEC-4D28-ADE0-B932BD979E0A}" cxnId="{26A6B328-5900-4DE2-A53B-789C88622631}" type="parTrans">
      <dgm:prSet/>
      <dgm:spPr/>
      <dgm:t>
        <a:bodyPr/>
        <a:lstStyle/>
        <a:p>
          <a:endParaRPr lang="zh-CN" altLang="en-US"/>
        </a:p>
      </dgm:t>
    </dgm:pt>
    <dgm:pt modelId="{75D76D6B-EAC0-42FB-9208-CF7DE082ACB5}" cxnId="{26A6B328-5900-4DE2-A53B-789C88622631}" type="sibTrans">
      <dgm:prSet/>
      <dgm:spPr/>
      <dgm:t>
        <a:bodyPr/>
        <a:lstStyle/>
        <a:p>
          <a:endParaRPr lang="zh-CN" altLang="en-US"/>
        </a:p>
      </dgm:t>
    </dgm:pt>
    <dgm:pt modelId="{52269708-DF39-4116-BE9F-51C0BC2727C0}">
      <dgm:prSet/>
      <dgm:spPr/>
      <dgm:t>
        <a:bodyPr/>
        <a:lstStyle/>
        <a:p>
          <a:pPr rtl="0"/>
          <a:r>
            <a:rPr lang="zh-CN" smtClean="0"/>
            <a:t>专业化</a:t>
          </a:r>
          <a:endParaRPr lang="zh-CN"/>
        </a:p>
      </dgm:t>
    </dgm:pt>
    <dgm:pt modelId="{90046819-76C6-4FE1-A35D-BE6581010E0D}" cxnId="{BAC5B578-873E-4AE4-ADB9-B2FCC23A2E40}" type="parTrans">
      <dgm:prSet/>
      <dgm:spPr/>
      <dgm:t>
        <a:bodyPr/>
        <a:lstStyle/>
        <a:p>
          <a:endParaRPr lang="zh-CN" altLang="en-US"/>
        </a:p>
      </dgm:t>
    </dgm:pt>
    <dgm:pt modelId="{A474F964-91D3-4759-A802-40C1D29E6C7F}" cxnId="{BAC5B578-873E-4AE4-ADB9-B2FCC23A2E40}" type="sibTrans">
      <dgm:prSet/>
      <dgm:spPr/>
      <dgm:t>
        <a:bodyPr/>
        <a:lstStyle/>
        <a:p>
          <a:endParaRPr lang="zh-CN" altLang="en-US"/>
        </a:p>
      </dgm:t>
    </dgm:pt>
    <dgm:pt modelId="{BA1B601A-6813-48F5-8FC2-979B5D2AF5A1}">
      <dgm:prSet/>
      <dgm:spPr/>
      <dgm:t>
        <a:bodyPr/>
        <a:lstStyle/>
        <a:p>
          <a:pPr rtl="0"/>
          <a:r>
            <a:rPr lang="zh-CN" smtClean="0"/>
            <a:t>存货经济性</a:t>
          </a:r>
          <a:endParaRPr lang="zh-CN"/>
        </a:p>
      </dgm:t>
    </dgm:pt>
    <dgm:pt modelId="{91F42A38-C03E-4597-8839-2F037BB9E2CD}" cxnId="{CAF86845-D83C-45B5-8B35-5CD74032784C}" type="parTrans">
      <dgm:prSet/>
      <dgm:spPr/>
      <dgm:t>
        <a:bodyPr/>
        <a:lstStyle/>
        <a:p>
          <a:endParaRPr lang="zh-CN" altLang="en-US"/>
        </a:p>
      </dgm:t>
    </dgm:pt>
    <dgm:pt modelId="{DBEAAD17-BBD7-4ECB-ADF5-ED2D6873C2D9}" cxnId="{CAF86845-D83C-45B5-8B35-5CD74032784C}" type="sibTrans">
      <dgm:prSet/>
      <dgm:spPr/>
      <dgm:t>
        <a:bodyPr/>
        <a:lstStyle/>
        <a:p>
          <a:endParaRPr lang="zh-CN" altLang="en-US"/>
        </a:p>
      </dgm:t>
    </dgm:pt>
    <dgm:pt modelId="{53CED7C8-ECC7-43BD-9A02-8A08294C8A78}">
      <dgm:prSet/>
      <dgm:spPr/>
      <dgm:t>
        <a:bodyPr/>
        <a:lstStyle/>
        <a:p>
          <a:pPr rtl="0"/>
          <a:r>
            <a:rPr lang="zh-CN" smtClean="0"/>
            <a:t>大规模采购的经济性</a:t>
          </a:r>
          <a:endParaRPr lang="zh-CN"/>
        </a:p>
      </dgm:t>
    </dgm:pt>
    <dgm:pt modelId="{72FB5017-7525-46ED-8DD8-5B6148EB2412}" cxnId="{FF60912B-36FB-4DE2-B934-B8A8DC545223}" type="parTrans">
      <dgm:prSet/>
      <dgm:spPr/>
      <dgm:t>
        <a:bodyPr/>
        <a:lstStyle/>
        <a:p>
          <a:endParaRPr lang="zh-CN" altLang="en-US"/>
        </a:p>
      </dgm:t>
    </dgm:pt>
    <dgm:pt modelId="{08524C04-EAF6-4CF0-9030-6AD54535C263}" cxnId="{FF60912B-36FB-4DE2-B934-B8A8DC545223}" type="sibTrans">
      <dgm:prSet/>
      <dgm:spPr/>
      <dgm:t>
        <a:bodyPr/>
        <a:lstStyle/>
        <a:p>
          <a:endParaRPr lang="zh-CN" altLang="en-US"/>
        </a:p>
      </dgm:t>
    </dgm:pt>
    <dgm:pt modelId="{6DF14E06-DB57-405C-8A1A-8C24658734E3}">
      <dgm:prSet/>
      <dgm:spPr/>
      <dgm:t>
        <a:bodyPr/>
        <a:lstStyle/>
        <a:p>
          <a:pPr rtl="0"/>
          <a:r>
            <a:rPr lang="zh-CN" smtClean="0"/>
            <a:t>大规模雇用的经济性</a:t>
          </a:r>
          <a:endParaRPr lang="zh-CN"/>
        </a:p>
      </dgm:t>
    </dgm:pt>
    <dgm:pt modelId="{7AB7C1EC-856F-40AB-B45E-F598F67195FE}" cxnId="{20342A42-9D8C-473D-B5BA-909B6FAB9FEC}" type="parTrans">
      <dgm:prSet/>
      <dgm:spPr/>
      <dgm:t>
        <a:bodyPr/>
        <a:lstStyle/>
        <a:p>
          <a:endParaRPr lang="zh-CN" altLang="en-US"/>
        </a:p>
      </dgm:t>
    </dgm:pt>
    <dgm:pt modelId="{32FE98F2-2EBE-4F6A-8ABC-9B9C7F20CD5C}" cxnId="{20342A42-9D8C-473D-B5BA-909B6FAB9FEC}" type="sibTrans">
      <dgm:prSet/>
      <dgm:spPr/>
      <dgm:t>
        <a:bodyPr/>
        <a:lstStyle/>
        <a:p>
          <a:endParaRPr lang="zh-CN" altLang="en-US"/>
        </a:p>
      </dgm:t>
    </dgm:pt>
    <dgm:pt modelId="{CD31CEC1-38D7-4B5B-BE6C-8F3A07231E84}">
      <dgm:prSet/>
      <dgm:spPr/>
      <dgm:t>
        <a:bodyPr/>
        <a:lstStyle/>
        <a:p>
          <a:pPr rtl="0"/>
          <a:r>
            <a:rPr lang="zh-CN" smtClean="0"/>
            <a:t>大规模金融的经济性</a:t>
          </a:r>
          <a:endParaRPr lang="zh-CN"/>
        </a:p>
      </dgm:t>
    </dgm:pt>
    <dgm:pt modelId="{BAA17A7E-925E-48D3-8C89-4EAD8E658AD2}" cxnId="{EE0912E1-A888-4B51-98E1-2C9556EA8BEE}" type="parTrans">
      <dgm:prSet/>
      <dgm:spPr/>
      <dgm:t>
        <a:bodyPr/>
        <a:lstStyle/>
        <a:p>
          <a:endParaRPr lang="zh-CN" altLang="en-US"/>
        </a:p>
      </dgm:t>
    </dgm:pt>
    <dgm:pt modelId="{93D0CF23-0342-4F5C-8953-930A9073D70E}" cxnId="{EE0912E1-A888-4B51-98E1-2C9556EA8BEE}" type="sibTrans">
      <dgm:prSet/>
      <dgm:spPr/>
      <dgm:t>
        <a:bodyPr/>
        <a:lstStyle/>
        <a:p>
          <a:endParaRPr lang="zh-CN" altLang="en-US"/>
        </a:p>
      </dgm:t>
    </dgm:pt>
    <dgm:pt modelId="{D7C8BCE5-39D3-459D-B7FC-877BE1E1E87E}">
      <dgm:prSet/>
      <dgm:spPr/>
      <dgm:t>
        <a:bodyPr/>
        <a:lstStyle/>
        <a:p>
          <a:pPr rtl="0"/>
          <a:r>
            <a:rPr lang="zh-CN" smtClean="0"/>
            <a:t>大规模广告的利益</a:t>
          </a:r>
          <a:endParaRPr lang="zh-CN"/>
        </a:p>
      </dgm:t>
    </dgm:pt>
    <dgm:pt modelId="{1A7CAD36-8802-4A28-A47B-EF0859E9297D}" cxnId="{AFB37E53-0E06-43D9-9CDF-EB3AFF17AE24}" type="parTrans">
      <dgm:prSet/>
      <dgm:spPr/>
      <dgm:t>
        <a:bodyPr/>
        <a:lstStyle/>
        <a:p>
          <a:endParaRPr lang="zh-CN" altLang="en-US"/>
        </a:p>
      </dgm:t>
    </dgm:pt>
    <dgm:pt modelId="{53F5F4A5-B93B-4F4A-BE43-F495C9E3C1F8}" cxnId="{AFB37E53-0E06-43D9-9CDF-EB3AFF17AE24}" type="sibTrans">
      <dgm:prSet/>
      <dgm:spPr/>
      <dgm:t>
        <a:bodyPr/>
        <a:lstStyle/>
        <a:p>
          <a:endParaRPr lang="zh-CN" altLang="en-US"/>
        </a:p>
      </dgm:t>
    </dgm:pt>
    <dgm:pt modelId="{A63435D5-36EB-4F14-BF5A-74F93C20124D}">
      <dgm:prSet/>
      <dgm:spPr/>
      <dgm:t>
        <a:bodyPr/>
        <a:lstStyle/>
        <a:p>
          <a:pPr rtl="0"/>
          <a:r>
            <a:rPr lang="zh-CN" smtClean="0"/>
            <a:t>影响力强大的利益</a:t>
          </a:r>
          <a:endParaRPr lang="zh-CN"/>
        </a:p>
      </dgm:t>
    </dgm:pt>
    <dgm:pt modelId="{E92C1680-9EAA-4699-99C5-982212CF35B9}" cxnId="{C75A8412-B222-4ACD-9409-BBEA3E432BCE}" type="parTrans">
      <dgm:prSet/>
      <dgm:spPr/>
      <dgm:t>
        <a:bodyPr/>
        <a:lstStyle/>
        <a:p>
          <a:endParaRPr lang="zh-CN" altLang="en-US"/>
        </a:p>
      </dgm:t>
    </dgm:pt>
    <dgm:pt modelId="{D9120295-B414-43BB-B085-B2C8A349C625}" cxnId="{C75A8412-B222-4ACD-9409-BBEA3E432BCE}" type="sibTrans">
      <dgm:prSet/>
      <dgm:spPr/>
      <dgm:t>
        <a:bodyPr/>
        <a:lstStyle/>
        <a:p>
          <a:endParaRPr lang="zh-CN" altLang="en-US"/>
        </a:p>
      </dgm:t>
    </dgm:pt>
    <dgm:pt modelId="{F0871EA2-BD73-4CE8-ADD1-A4AC8986BA9A}" type="pres">
      <dgm:prSet presAssocID="{0EA2E30F-73FE-4281-AED3-B819B32CFE7B}" presName="CompostProcess" presStyleCnt="0">
        <dgm:presLayoutVars>
          <dgm:dir val="rev"/>
          <dgm:resizeHandles val="exact"/>
        </dgm:presLayoutVars>
      </dgm:prSet>
      <dgm:spPr/>
      <dgm:t>
        <a:bodyPr/>
        <a:lstStyle/>
        <a:p>
          <a:endParaRPr lang="zh-CN" altLang="en-US"/>
        </a:p>
      </dgm:t>
    </dgm:pt>
    <dgm:pt modelId="{6B5B158D-5782-45CD-BA76-E0527A17D797}" type="pres">
      <dgm:prSet presAssocID="{0EA2E30F-73FE-4281-AED3-B819B32CFE7B}" presName="arrow" presStyleLbl="bgShp" presStyleIdx="0" presStyleCnt="1"/>
      <dgm:spPr/>
    </dgm:pt>
    <dgm:pt modelId="{8DAE3032-BDB4-4034-B6BF-BC38B8CFB67D}" type="pres">
      <dgm:prSet presAssocID="{0EA2E30F-73FE-4281-AED3-B819B32CFE7B}" presName="linearProcess" presStyleCnt="0"/>
      <dgm:spPr/>
    </dgm:pt>
    <dgm:pt modelId="{3621DE29-AA31-4A35-BCF4-9B31C215EDA7}" type="pres">
      <dgm:prSet presAssocID="{C5D53C7B-A207-419B-9018-05CE1AC3921B}" presName="textNode" presStyleLbl="node1" presStyleIdx="0" presStyleCnt="8">
        <dgm:presLayoutVars>
          <dgm:bulletEnabled val="1"/>
        </dgm:presLayoutVars>
      </dgm:prSet>
      <dgm:spPr/>
      <dgm:t>
        <a:bodyPr/>
        <a:lstStyle/>
        <a:p>
          <a:endParaRPr lang="zh-CN" altLang="en-US"/>
        </a:p>
      </dgm:t>
    </dgm:pt>
    <dgm:pt modelId="{19A77424-8F80-409B-8DCF-829694D24CCE}" type="pres">
      <dgm:prSet presAssocID="{75D76D6B-EAC0-42FB-9208-CF7DE082ACB5}" presName="sibTrans" presStyleCnt="0"/>
      <dgm:spPr/>
    </dgm:pt>
    <dgm:pt modelId="{893D12BC-ED05-470E-AE6B-3BBD6A2A12AD}" type="pres">
      <dgm:prSet presAssocID="{52269708-DF39-4116-BE9F-51C0BC2727C0}" presName="textNode" presStyleLbl="node1" presStyleIdx="1" presStyleCnt="8">
        <dgm:presLayoutVars>
          <dgm:bulletEnabled val="1"/>
        </dgm:presLayoutVars>
      </dgm:prSet>
      <dgm:spPr/>
      <dgm:t>
        <a:bodyPr/>
        <a:lstStyle/>
        <a:p>
          <a:endParaRPr lang="zh-CN" altLang="en-US"/>
        </a:p>
      </dgm:t>
    </dgm:pt>
    <dgm:pt modelId="{8322F24F-7B4E-42D7-8915-DED935072279}" type="pres">
      <dgm:prSet presAssocID="{A474F964-91D3-4759-A802-40C1D29E6C7F}" presName="sibTrans" presStyleCnt="0"/>
      <dgm:spPr/>
    </dgm:pt>
    <dgm:pt modelId="{70A31212-B3C1-47D7-B65A-472F40A1CDA1}" type="pres">
      <dgm:prSet presAssocID="{BA1B601A-6813-48F5-8FC2-979B5D2AF5A1}" presName="textNode" presStyleLbl="node1" presStyleIdx="2" presStyleCnt="8">
        <dgm:presLayoutVars>
          <dgm:bulletEnabled val="1"/>
        </dgm:presLayoutVars>
      </dgm:prSet>
      <dgm:spPr/>
      <dgm:t>
        <a:bodyPr/>
        <a:lstStyle/>
        <a:p>
          <a:endParaRPr lang="zh-CN" altLang="en-US"/>
        </a:p>
      </dgm:t>
    </dgm:pt>
    <dgm:pt modelId="{0949C858-843B-4278-A56D-E282AB26FBA4}" type="pres">
      <dgm:prSet presAssocID="{DBEAAD17-BBD7-4ECB-ADF5-ED2D6873C2D9}" presName="sibTrans" presStyleCnt="0"/>
      <dgm:spPr/>
    </dgm:pt>
    <dgm:pt modelId="{768CB087-40C1-437C-B3A4-7666328771B0}" type="pres">
      <dgm:prSet presAssocID="{53CED7C8-ECC7-43BD-9A02-8A08294C8A78}" presName="textNode" presStyleLbl="node1" presStyleIdx="3" presStyleCnt="8">
        <dgm:presLayoutVars>
          <dgm:bulletEnabled val="1"/>
        </dgm:presLayoutVars>
      </dgm:prSet>
      <dgm:spPr/>
      <dgm:t>
        <a:bodyPr/>
        <a:lstStyle/>
        <a:p>
          <a:endParaRPr lang="zh-CN" altLang="en-US"/>
        </a:p>
      </dgm:t>
    </dgm:pt>
    <dgm:pt modelId="{4C883050-3828-48B2-98E0-02938FDD26ED}" type="pres">
      <dgm:prSet presAssocID="{08524C04-EAF6-4CF0-9030-6AD54535C263}" presName="sibTrans" presStyleCnt="0"/>
      <dgm:spPr/>
    </dgm:pt>
    <dgm:pt modelId="{C56EE82C-9289-4833-A9D2-6F923B0E5C1D}" type="pres">
      <dgm:prSet presAssocID="{6DF14E06-DB57-405C-8A1A-8C24658734E3}" presName="textNode" presStyleLbl="node1" presStyleIdx="4" presStyleCnt="8">
        <dgm:presLayoutVars>
          <dgm:bulletEnabled val="1"/>
        </dgm:presLayoutVars>
      </dgm:prSet>
      <dgm:spPr/>
      <dgm:t>
        <a:bodyPr/>
        <a:lstStyle/>
        <a:p>
          <a:endParaRPr lang="zh-CN" altLang="en-US"/>
        </a:p>
      </dgm:t>
    </dgm:pt>
    <dgm:pt modelId="{97535A5C-E1D6-48CD-8BB6-ADB57418D8DA}" type="pres">
      <dgm:prSet presAssocID="{32FE98F2-2EBE-4F6A-8ABC-9B9C7F20CD5C}" presName="sibTrans" presStyleCnt="0"/>
      <dgm:spPr/>
    </dgm:pt>
    <dgm:pt modelId="{9ADD4FB7-8A5A-40C7-9F80-FADEDDDDC834}" type="pres">
      <dgm:prSet presAssocID="{CD31CEC1-38D7-4B5B-BE6C-8F3A07231E84}" presName="textNode" presStyleLbl="node1" presStyleIdx="5" presStyleCnt="8">
        <dgm:presLayoutVars>
          <dgm:bulletEnabled val="1"/>
        </dgm:presLayoutVars>
      </dgm:prSet>
      <dgm:spPr/>
      <dgm:t>
        <a:bodyPr/>
        <a:lstStyle/>
        <a:p>
          <a:endParaRPr lang="zh-CN" altLang="en-US"/>
        </a:p>
      </dgm:t>
    </dgm:pt>
    <dgm:pt modelId="{B9C1D0BC-E70E-4B89-B3DB-2F447708901A}" type="pres">
      <dgm:prSet presAssocID="{93D0CF23-0342-4F5C-8953-930A9073D70E}" presName="sibTrans" presStyleCnt="0"/>
      <dgm:spPr/>
    </dgm:pt>
    <dgm:pt modelId="{A1999E01-1FA3-4BEA-816C-0023866DDFC9}" type="pres">
      <dgm:prSet presAssocID="{D7C8BCE5-39D3-459D-B7FC-877BE1E1E87E}" presName="textNode" presStyleLbl="node1" presStyleIdx="6" presStyleCnt="8">
        <dgm:presLayoutVars>
          <dgm:bulletEnabled val="1"/>
        </dgm:presLayoutVars>
      </dgm:prSet>
      <dgm:spPr/>
      <dgm:t>
        <a:bodyPr/>
        <a:lstStyle/>
        <a:p>
          <a:endParaRPr lang="zh-CN" altLang="en-US"/>
        </a:p>
      </dgm:t>
    </dgm:pt>
    <dgm:pt modelId="{A8EDC71D-8156-4541-80D2-644BEE8128C7}" type="pres">
      <dgm:prSet presAssocID="{53F5F4A5-B93B-4F4A-BE43-F495C9E3C1F8}" presName="sibTrans" presStyleCnt="0"/>
      <dgm:spPr/>
    </dgm:pt>
    <dgm:pt modelId="{A8326AE4-6A3A-418D-8DDD-2E78D014F953}" type="pres">
      <dgm:prSet presAssocID="{A63435D5-36EB-4F14-BF5A-74F93C20124D}" presName="textNode" presStyleLbl="node1" presStyleIdx="7" presStyleCnt="8">
        <dgm:presLayoutVars>
          <dgm:bulletEnabled val="1"/>
        </dgm:presLayoutVars>
      </dgm:prSet>
      <dgm:spPr/>
      <dgm:t>
        <a:bodyPr/>
        <a:lstStyle/>
        <a:p>
          <a:endParaRPr lang="zh-CN" altLang="en-US"/>
        </a:p>
      </dgm:t>
    </dgm:pt>
  </dgm:ptLst>
  <dgm:cxnLst>
    <dgm:cxn modelId="{ACD6723D-2BC3-4DEE-9E5E-E93C8C244341}" type="presOf" srcId="{0EA2E30F-73FE-4281-AED3-B819B32CFE7B}" destId="{F0871EA2-BD73-4CE8-ADD1-A4AC8986BA9A}" srcOrd="0" destOrd="0" presId="urn:microsoft.com/office/officeart/2005/8/layout/hProcess9"/>
    <dgm:cxn modelId="{8BAC3221-D0DD-4071-BBE3-38E4B30CBDC8}" type="presOf" srcId="{A63435D5-36EB-4F14-BF5A-74F93C20124D}" destId="{A8326AE4-6A3A-418D-8DDD-2E78D014F953}" srcOrd="0" destOrd="0" presId="urn:microsoft.com/office/officeart/2005/8/layout/hProcess9"/>
    <dgm:cxn modelId="{57756964-A441-425C-A522-55E16E5EA4CD}" type="presOf" srcId="{6DF14E06-DB57-405C-8A1A-8C24658734E3}" destId="{C56EE82C-9289-4833-A9D2-6F923B0E5C1D}" srcOrd="0" destOrd="0" presId="urn:microsoft.com/office/officeart/2005/8/layout/hProcess9"/>
    <dgm:cxn modelId="{CAF86845-D83C-45B5-8B35-5CD74032784C}" srcId="{0EA2E30F-73FE-4281-AED3-B819B32CFE7B}" destId="{BA1B601A-6813-48F5-8FC2-979B5D2AF5A1}" srcOrd="2" destOrd="0" parTransId="{91F42A38-C03E-4597-8839-2F037BB9E2CD}" sibTransId="{DBEAAD17-BBD7-4ECB-ADF5-ED2D6873C2D9}"/>
    <dgm:cxn modelId="{BAC5B578-873E-4AE4-ADB9-B2FCC23A2E40}" srcId="{0EA2E30F-73FE-4281-AED3-B819B32CFE7B}" destId="{52269708-DF39-4116-BE9F-51C0BC2727C0}" srcOrd="1" destOrd="0" parTransId="{90046819-76C6-4FE1-A35D-BE6581010E0D}" sibTransId="{A474F964-91D3-4759-A802-40C1D29E6C7F}"/>
    <dgm:cxn modelId="{C75A8412-B222-4ACD-9409-BBEA3E432BCE}" srcId="{0EA2E30F-73FE-4281-AED3-B819B32CFE7B}" destId="{A63435D5-36EB-4F14-BF5A-74F93C20124D}" srcOrd="7" destOrd="0" parTransId="{E92C1680-9EAA-4699-99C5-982212CF35B9}" sibTransId="{D9120295-B414-43BB-B085-B2C8A349C625}"/>
    <dgm:cxn modelId="{6631C1DC-CAC5-45AC-B373-D873B5E02CCB}" type="presOf" srcId="{BA1B601A-6813-48F5-8FC2-979B5D2AF5A1}" destId="{70A31212-B3C1-47D7-B65A-472F40A1CDA1}" srcOrd="0" destOrd="0" presId="urn:microsoft.com/office/officeart/2005/8/layout/hProcess9"/>
    <dgm:cxn modelId="{EE0912E1-A888-4B51-98E1-2C9556EA8BEE}" srcId="{0EA2E30F-73FE-4281-AED3-B819B32CFE7B}" destId="{CD31CEC1-38D7-4B5B-BE6C-8F3A07231E84}" srcOrd="5" destOrd="0" parTransId="{BAA17A7E-925E-48D3-8C89-4EAD8E658AD2}" sibTransId="{93D0CF23-0342-4F5C-8953-930A9073D70E}"/>
    <dgm:cxn modelId="{26A6B328-5900-4DE2-A53B-789C88622631}" srcId="{0EA2E30F-73FE-4281-AED3-B819B32CFE7B}" destId="{C5D53C7B-A207-419B-9018-05CE1AC3921B}" srcOrd="0" destOrd="0" parTransId="{E68540A9-2DEC-4D28-ADE0-B932BD979E0A}" sibTransId="{75D76D6B-EAC0-42FB-9208-CF7DE082ACB5}"/>
    <dgm:cxn modelId="{20342A42-9D8C-473D-B5BA-909B6FAB9FEC}" srcId="{0EA2E30F-73FE-4281-AED3-B819B32CFE7B}" destId="{6DF14E06-DB57-405C-8A1A-8C24658734E3}" srcOrd="4" destOrd="0" parTransId="{7AB7C1EC-856F-40AB-B45E-F598F67195FE}" sibTransId="{32FE98F2-2EBE-4F6A-8ABC-9B9C7F20CD5C}"/>
    <dgm:cxn modelId="{FF60912B-36FB-4DE2-B934-B8A8DC545223}" srcId="{0EA2E30F-73FE-4281-AED3-B819B32CFE7B}" destId="{53CED7C8-ECC7-43BD-9A02-8A08294C8A78}" srcOrd="3" destOrd="0" parTransId="{72FB5017-7525-46ED-8DD8-5B6148EB2412}" sibTransId="{08524C04-EAF6-4CF0-9030-6AD54535C263}"/>
    <dgm:cxn modelId="{AFB37E53-0E06-43D9-9CDF-EB3AFF17AE24}" srcId="{0EA2E30F-73FE-4281-AED3-B819B32CFE7B}" destId="{D7C8BCE5-39D3-459D-B7FC-877BE1E1E87E}" srcOrd="6" destOrd="0" parTransId="{1A7CAD36-8802-4A28-A47B-EF0859E9297D}" sibTransId="{53F5F4A5-B93B-4F4A-BE43-F495C9E3C1F8}"/>
    <dgm:cxn modelId="{A63B4CC6-CB13-4DAD-8EB5-E4091DA86D53}" type="presOf" srcId="{D7C8BCE5-39D3-459D-B7FC-877BE1E1E87E}" destId="{A1999E01-1FA3-4BEA-816C-0023866DDFC9}" srcOrd="0" destOrd="0" presId="urn:microsoft.com/office/officeart/2005/8/layout/hProcess9"/>
    <dgm:cxn modelId="{17A7578B-EB71-47F5-8DBA-83314CA8F975}" type="presOf" srcId="{CD31CEC1-38D7-4B5B-BE6C-8F3A07231E84}" destId="{9ADD4FB7-8A5A-40C7-9F80-FADEDDDDC834}" srcOrd="0" destOrd="0" presId="urn:microsoft.com/office/officeart/2005/8/layout/hProcess9"/>
    <dgm:cxn modelId="{EE36C121-B3D3-4CF6-979F-365102B3B86D}" type="presOf" srcId="{52269708-DF39-4116-BE9F-51C0BC2727C0}" destId="{893D12BC-ED05-470E-AE6B-3BBD6A2A12AD}" srcOrd="0" destOrd="0" presId="urn:microsoft.com/office/officeart/2005/8/layout/hProcess9"/>
    <dgm:cxn modelId="{D4705F26-5CDE-407D-AEDE-8B0C438AB69B}" type="presOf" srcId="{53CED7C8-ECC7-43BD-9A02-8A08294C8A78}" destId="{768CB087-40C1-437C-B3A4-7666328771B0}" srcOrd="0" destOrd="0" presId="urn:microsoft.com/office/officeart/2005/8/layout/hProcess9"/>
    <dgm:cxn modelId="{2D8F5561-0385-4DE5-B1C1-CD0DEFD7F4BE}" type="presOf" srcId="{C5D53C7B-A207-419B-9018-05CE1AC3921B}" destId="{3621DE29-AA31-4A35-BCF4-9B31C215EDA7}" srcOrd="0" destOrd="0" presId="urn:microsoft.com/office/officeart/2005/8/layout/hProcess9"/>
    <dgm:cxn modelId="{81D037CB-8AEC-4098-8ADF-57E2F97EE9A8}" type="presParOf" srcId="{F0871EA2-BD73-4CE8-ADD1-A4AC8986BA9A}" destId="{6B5B158D-5782-45CD-BA76-E0527A17D797}" srcOrd="0" destOrd="0" presId="urn:microsoft.com/office/officeart/2005/8/layout/hProcess9"/>
    <dgm:cxn modelId="{11FD2856-BE00-42CE-BB87-25237133B272}" type="presParOf" srcId="{F0871EA2-BD73-4CE8-ADD1-A4AC8986BA9A}" destId="{8DAE3032-BDB4-4034-B6BF-BC38B8CFB67D}" srcOrd="1" destOrd="0" presId="urn:microsoft.com/office/officeart/2005/8/layout/hProcess9"/>
    <dgm:cxn modelId="{7773D1A2-0B20-4B45-98F9-9C31ADAC0920}" type="presParOf" srcId="{8DAE3032-BDB4-4034-B6BF-BC38B8CFB67D}" destId="{3621DE29-AA31-4A35-BCF4-9B31C215EDA7}" srcOrd="0" destOrd="0" presId="urn:microsoft.com/office/officeart/2005/8/layout/hProcess9"/>
    <dgm:cxn modelId="{77F7FFB6-B836-4F91-B9A5-55E057A6EFC3}" type="presParOf" srcId="{8DAE3032-BDB4-4034-B6BF-BC38B8CFB67D}" destId="{19A77424-8F80-409B-8DCF-829694D24CCE}" srcOrd="1" destOrd="0" presId="urn:microsoft.com/office/officeart/2005/8/layout/hProcess9"/>
    <dgm:cxn modelId="{32FDE1CE-A7B1-478A-9653-646BD086A6D9}" type="presParOf" srcId="{8DAE3032-BDB4-4034-B6BF-BC38B8CFB67D}" destId="{893D12BC-ED05-470E-AE6B-3BBD6A2A12AD}" srcOrd="2" destOrd="0" presId="urn:microsoft.com/office/officeart/2005/8/layout/hProcess9"/>
    <dgm:cxn modelId="{2A8FD8F6-F0F5-4E2C-BD9C-8D166A1617DC}" type="presParOf" srcId="{8DAE3032-BDB4-4034-B6BF-BC38B8CFB67D}" destId="{8322F24F-7B4E-42D7-8915-DED935072279}" srcOrd="3" destOrd="0" presId="urn:microsoft.com/office/officeart/2005/8/layout/hProcess9"/>
    <dgm:cxn modelId="{44E5722A-644D-427A-93D1-80771A4B028C}" type="presParOf" srcId="{8DAE3032-BDB4-4034-B6BF-BC38B8CFB67D}" destId="{70A31212-B3C1-47D7-B65A-472F40A1CDA1}" srcOrd="4" destOrd="0" presId="urn:microsoft.com/office/officeart/2005/8/layout/hProcess9"/>
    <dgm:cxn modelId="{57EC9A94-87D6-4AAF-B9B0-6324A4022535}" type="presParOf" srcId="{8DAE3032-BDB4-4034-B6BF-BC38B8CFB67D}" destId="{0949C858-843B-4278-A56D-E282AB26FBA4}" srcOrd="5" destOrd="0" presId="urn:microsoft.com/office/officeart/2005/8/layout/hProcess9"/>
    <dgm:cxn modelId="{1A8DFC39-9BC8-455C-A316-9840DEA98BBF}" type="presParOf" srcId="{8DAE3032-BDB4-4034-B6BF-BC38B8CFB67D}" destId="{768CB087-40C1-437C-B3A4-7666328771B0}" srcOrd="6" destOrd="0" presId="urn:microsoft.com/office/officeart/2005/8/layout/hProcess9"/>
    <dgm:cxn modelId="{40A5B6EE-FE59-4FC2-A3CF-58B230440DD4}" type="presParOf" srcId="{8DAE3032-BDB4-4034-B6BF-BC38B8CFB67D}" destId="{4C883050-3828-48B2-98E0-02938FDD26ED}" srcOrd="7" destOrd="0" presId="urn:microsoft.com/office/officeart/2005/8/layout/hProcess9"/>
    <dgm:cxn modelId="{5EB5CB11-48C3-474A-8E26-4C9693E4A90D}" type="presParOf" srcId="{8DAE3032-BDB4-4034-B6BF-BC38B8CFB67D}" destId="{C56EE82C-9289-4833-A9D2-6F923B0E5C1D}" srcOrd="8" destOrd="0" presId="urn:microsoft.com/office/officeart/2005/8/layout/hProcess9"/>
    <dgm:cxn modelId="{3003D131-5B6C-44FE-9D7C-A77B592FA38F}" type="presParOf" srcId="{8DAE3032-BDB4-4034-B6BF-BC38B8CFB67D}" destId="{97535A5C-E1D6-48CD-8BB6-ADB57418D8DA}" srcOrd="9" destOrd="0" presId="urn:microsoft.com/office/officeart/2005/8/layout/hProcess9"/>
    <dgm:cxn modelId="{79B3D60C-7DA7-4049-8946-07BEB26CA84C}" type="presParOf" srcId="{8DAE3032-BDB4-4034-B6BF-BC38B8CFB67D}" destId="{9ADD4FB7-8A5A-40C7-9F80-FADEDDDDC834}" srcOrd="10" destOrd="0" presId="urn:microsoft.com/office/officeart/2005/8/layout/hProcess9"/>
    <dgm:cxn modelId="{43E0E4CF-21EF-4368-8338-EAD7261786B4}" type="presParOf" srcId="{8DAE3032-BDB4-4034-B6BF-BC38B8CFB67D}" destId="{B9C1D0BC-E70E-4B89-B3DB-2F447708901A}" srcOrd="11" destOrd="0" presId="urn:microsoft.com/office/officeart/2005/8/layout/hProcess9"/>
    <dgm:cxn modelId="{03981F23-060D-421B-B24F-BDAEF8A03FC5}" type="presParOf" srcId="{8DAE3032-BDB4-4034-B6BF-BC38B8CFB67D}" destId="{A1999E01-1FA3-4BEA-816C-0023866DDFC9}" srcOrd="12" destOrd="0" presId="urn:microsoft.com/office/officeart/2005/8/layout/hProcess9"/>
    <dgm:cxn modelId="{78FDB1BC-C781-402D-BD2E-0228936EF1CB}" type="presParOf" srcId="{8DAE3032-BDB4-4034-B6BF-BC38B8CFB67D}" destId="{A8EDC71D-8156-4541-80D2-644BEE8128C7}" srcOrd="13" destOrd="0" presId="urn:microsoft.com/office/officeart/2005/8/layout/hProcess9"/>
    <dgm:cxn modelId="{6AFB7B5F-C7C4-420F-BD7F-83B1CACAD8C9}" type="presParOf" srcId="{8DAE3032-BDB4-4034-B6BF-BC38B8CFB67D}" destId="{A8326AE4-6A3A-418D-8DDD-2E78D014F953}" srcOrd="14" destOrd="0" presId="urn:microsoft.com/office/officeart/2005/8/layout/hProcess9"/>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2090153-3FF7-4A79-A26F-6830590302D5}" type="doc">
      <dgm:prSet loTypeId="urn:microsoft.com/office/officeart/2005/8/layout/vList2" loCatId="list" qsTypeId="urn:microsoft.com/office/officeart/2005/8/quickstyle/3d3" qsCatId="3D" csTypeId="urn:microsoft.com/office/officeart/2005/8/colors/accent1_2" csCatId="accent1"/>
      <dgm:spPr/>
      <dgm:t>
        <a:bodyPr/>
        <a:lstStyle/>
        <a:p>
          <a:endParaRPr lang="zh-CN" altLang="en-US"/>
        </a:p>
      </dgm:t>
    </dgm:pt>
    <dgm:pt modelId="{6A46B783-F00D-4D6F-BC37-1EB683E1EC69}">
      <dgm:prSet/>
      <dgm:spPr/>
      <dgm:t>
        <a:bodyPr/>
        <a:lstStyle/>
        <a:p>
          <a:pPr rtl="0"/>
          <a:r>
            <a:rPr lang="en-US" i="1" smtClean="0"/>
            <a:t>h&lt;k</a:t>
          </a:r>
          <a:r>
            <a:rPr lang="zh-CN" smtClean="0"/>
            <a:t>，表明该生产函数为规模收益递减</a:t>
          </a:r>
          <a:endParaRPr lang="zh-CN"/>
        </a:p>
      </dgm:t>
    </dgm:pt>
    <dgm:pt modelId="{9630182C-15A3-459A-A56F-FBB053EAC674}" cxnId="{1A308327-C516-4A5F-870A-129ED8EC3776}" type="parTrans">
      <dgm:prSet/>
      <dgm:spPr/>
      <dgm:t>
        <a:bodyPr/>
        <a:lstStyle/>
        <a:p>
          <a:endParaRPr lang="zh-CN" altLang="en-US"/>
        </a:p>
      </dgm:t>
    </dgm:pt>
    <dgm:pt modelId="{24A2AA3B-A26F-4054-B6E0-7A0C39E9DA5C}" cxnId="{1A308327-C516-4A5F-870A-129ED8EC3776}" type="sibTrans">
      <dgm:prSet/>
      <dgm:spPr/>
      <dgm:t>
        <a:bodyPr/>
        <a:lstStyle/>
        <a:p>
          <a:endParaRPr lang="zh-CN" altLang="en-US"/>
        </a:p>
      </dgm:t>
    </dgm:pt>
    <dgm:pt modelId="{070CE910-6C60-417D-A266-B62056A6F30C}">
      <dgm:prSet/>
      <dgm:spPr/>
      <dgm:t>
        <a:bodyPr/>
        <a:lstStyle/>
        <a:p>
          <a:pPr rtl="0"/>
          <a:r>
            <a:rPr lang="en-US" i="1" smtClean="0"/>
            <a:t>h=k</a:t>
          </a:r>
          <a:r>
            <a:rPr lang="zh-CN" smtClean="0"/>
            <a:t>，表明该生产函数为规模收益不变</a:t>
          </a:r>
          <a:endParaRPr lang="zh-CN"/>
        </a:p>
      </dgm:t>
    </dgm:pt>
    <dgm:pt modelId="{177849A5-D4CE-4F4C-A6AF-5026F574D04D}" cxnId="{DD2BA8CE-C5B7-4466-87A6-90B56648EC8C}" type="parTrans">
      <dgm:prSet/>
      <dgm:spPr/>
      <dgm:t>
        <a:bodyPr/>
        <a:lstStyle/>
        <a:p>
          <a:endParaRPr lang="zh-CN" altLang="en-US"/>
        </a:p>
      </dgm:t>
    </dgm:pt>
    <dgm:pt modelId="{F33709C4-E6B4-4A5E-A7DA-A34AE8E58713}" cxnId="{DD2BA8CE-C5B7-4466-87A6-90B56648EC8C}" type="sibTrans">
      <dgm:prSet/>
      <dgm:spPr/>
      <dgm:t>
        <a:bodyPr/>
        <a:lstStyle/>
        <a:p>
          <a:endParaRPr lang="zh-CN" altLang="en-US"/>
        </a:p>
      </dgm:t>
    </dgm:pt>
    <dgm:pt modelId="{5829629F-AE85-4081-B56E-57BEBA175850}">
      <dgm:prSet/>
      <dgm:spPr/>
      <dgm:t>
        <a:bodyPr/>
        <a:lstStyle/>
        <a:p>
          <a:pPr rtl="0"/>
          <a:r>
            <a:rPr lang="en-US" i="1" smtClean="0"/>
            <a:t>h&gt;k</a:t>
          </a:r>
          <a:r>
            <a:rPr lang="zh-CN" smtClean="0"/>
            <a:t>，表明该生产函数为规模收益递增</a:t>
          </a:r>
          <a:endParaRPr lang="zh-CN"/>
        </a:p>
      </dgm:t>
    </dgm:pt>
    <dgm:pt modelId="{12F27012-0A2C-411E-AFCC-5B1C47DA59D1}" cxnId="{A34CF05F-0B9E-4AC8-9F3A-3F14A01A80E3}" type="parTrans">
      <dgm:prSet/>
      <dgm:spPr/>
      <dgm:t>
        <a:bodyPr/>
        <a:lstStyle/>
        <a:p>
          <a:endParaRPr lang="zh-CN" altLang="en-US"/>
        </a:p>
      </dgm:t>
    </dgm:pt>
    <dgm:pt modelId="{4908DEBF-17F3-4CD0-AD82-73B0DF721FB6}" cxnId="{A34CF05F-0B9E-4AC8-9F3A-3F14A01A80E3}" type="sibTrans">
      <dgm:prSet/>
      <dgm:spPr/>
      <dgm:t>
        <a:bodyPr/>
        <a:lstStyle/>
        <a:p>
          <a:endParaRPr lang="zh-CN" altLang="en-US"/>
        </a:p>
      </dgm:t>
    </dgm:pt>
    <dgm:pt modelId="{FEC54A4E-9A51-4DC9-8F5C-9709F6377329}" type="pres">
      <dgm:prSet presAssocID="{32090153-3FF7-4A79-A26F-6830590302D5}" presName="linear" presStyleCnt="0">
        <dgm:presLayoutVars>
          <dgm:animLvl val="lvl"/>
          <dgm:resizeHandles val="exact"/>
        </dgm:presLayoutVars>
      </dgm:prSet>
      <dgm:spPr/>
      <dgm:t>
        <a:bodyPr/>
        <a:lstStyle/>
        <a:p>
          <a:endParaRPr lang="zh-CN" altLang="en-US"/>
        </a:p>
      </dgm:t>
    </dgm:pt>
    <dgm:pt modelId="{F7C76D5F-39AC-4DD6-8076-1E6F6C74C037}" type="pres">
      <dgm:prSet presAssocID="{6A46B783-F00D-4D6F-BC37-1EB683E1EC69}" presName="parentText" presStyleLbl="node1" presStyleIdx="0" presStyleCnt="3">
        <dgm:presLayoutVars>
          <dgm:chMax val="0"/>
          <dgm:bulletEnabled val="1"/>
        </dgm:presLayoutVars>
      </dgm:prSet>
      <dgm:spPr/>
      <dgm:t>
        <a:bodyPr/>
        <a:lstStyle/>
        <a:p>
          <a:endParaRPr lang="zh-CN" altLang="en-US"/>
        </a:p>
      </dgm:t>
    </dgm:pt>
    <dgm:pt modelId="{D4209E15-4AA6-409F-9BC4-71D0F1DA5E04}" type="pres">
      <dgm:prSet presAssocID="{24A2AA3B-A26F-4054-B6E0-7A0C39E9DA5C}" presName="spacer" presStyleCnt="0"/>
      <dgm:spPr/>
    </dgm:pt>
    <dgm:pt modelId="{8E3A71B0-15BE-47F8-B42D-C6FEC479758C}" type="pres">
      <dgm:prSet presAssocID="{070CE910-6C60-417D-A266-B62056A6F30C}" presName="parentText" presStyleLbl="node1" presStyleIdx="1" presStyleCnt="3">
        <dgm:presLayoutVars>
          <dgm:chMax val="0"/>
          <dgm:bulletEnabled val="1"/>
        </dgm:presLayoutVars>
      </dgm:prSet>
      <dgm:spPr/>
      <dgm:t>
        <a:bodyPr/>
        <a:lstStyle/>
        <a:p>
          <a:endParaRPr lang="zh-CN" altLang="en-US"/>
        </a:p>
      </dgm:t>
    </dgm:pt>
    <dgm:pt modelId="{FE0F0916-452A-4B10-9D4C-7DEC9721FE7F}" type="pres">
      <dgm:prSet presAssocID="{F33709C4-E6B4-4A5E-A7DA-A34AE8E58713}" presName="spacer" presStyleCnt="0"/>
      <dgm:spPr/>
    </dgm:pt>
    <dgm:pt modelId="{D3C669EE-4AC9-40E2-A986-0CEE9EC758ED}" type="pres">
      <dgm:prSet presAssocID="{5829629F-AE85-4081-B56E-57BEBA175850}" presName="parentText" presStyleLbl="node1" presStyleIdx="2" presStyleCnt="3">
        <dgm:presLayoutVars>
          <dgm:chMax val="0"/>
          <dgm:bulletEnabled val="1"/>
        </dgm:presLayoutVars>
      </dgm:prSet>
      <dgm:spPr/>
      <dgm:t>
        <a:bodyPr/>
        <a:lstStyle/>
        <a:p>
          <a:endParaRPr lang="zh-CN" altLang="en-US"/>
        </a:p>
      </dgm:t>
    </dgm:pt>
  </dgm:ptLst>
  <dgm:cxnLst>
    <dgm:cxn modelId="{ABDD9373-32CC-4ABE-BCE3-1B9AB318742C}" type="presOf" srcId="{6A46B783-F00D-4D6F-BC37-1EB683E1EC69}" destId="{F7C76D5F-39AC-4DD6-8076-1E6F6C74C037}" srcOrd="0" destOrd="0" presId="urn:microsoft.com/office/officeart/2005/8/layout/vList2"/>
    <dgm:cxn modelId="{1A308327-C516-4A5F-870A-129ED8EC3776}" srcId="{32090153-3FF7-4A79-A26F-6830590302D5}" destId="{6A46B783-F00D-4D6F-BC37-1EB683E1EC69}" srcOrd="0" destOrd="0" parTransId="{9630182C-15A3-459A-A56F-FBB053EAC674}" sibTransId="{24A2AA3B-A26F-4054-B6E0-7A0C39E9DA5C}"/>
    <dgm:cxn modelId="{753E0A57-08DD-45B2-8E2F-4075EA89FEEE}" type="presOf" srcId="{070CE910-6C60-417D-A266-B62056A6F30C}" destId="{8E3A71B0-15BE-47F8-B42D-C6FEC479758C}" srcOrd="0" destOrd="0" presId="urn:microsoft.com/office/officeart/2005/8/layout/vList2"/>
    <dgm:cxn modelId="{F4B216C0-A815-4788-A1AD-2293B3D23446}" type="presOf" srcId="{32090153-3FF7-4A79-A26F-6830590302D5}" destId="{FEC54A4E-9A51-4DC9-8F5C-9709F6377329}" srcOrd="0" destOrd="0" presId="urn:microsoft.com/office/officeart/2005/8/layout/vList2"/>
    <dgm:cxn modelId="{4EE57D1B-C34C-4AC8-9834-7F4F730DC26B}" type="presOf" srcId="{5829629F-AE85-4081-B56E-57BEBA175850}" destId="{D3C669EE-4AC9-40E2-A986-0CEE9EC758ED}" srcOrd="0" destOrd="0" presId="urn:microsoft.com/office/officeart/2005/8/layout/vList2"/>
    <dgm:cxn modelId="{DD2BA8CE-C5B7-4466-87A6-90B56648EC8C}" srcId="{32090153-3FF7-4A79-A26F-6830590302D5}" destId="{070CE910-6C60-417D-A266-B62056A6F30C}" srcOrd="1" destOrd="0" parTransId="{177849A5-D4CE-4F4C-A6AF-5026F574D04D}" sibTransId="{F33709C4-E6B4-4A5E-A7DA-A34AE8E58713}"/>
    <dgm:cxn modelId="{A34CF05F-0B9E-4AC8-9F3A-3F14A01A80E3}" srcId="{32090153-3FF7-4A79-A26F-6830590302D5}" destId="{5829629F-AE85-4081-B56E-57BEBA175850}" srcOrd="2" destOrd="0" parTransId="{12F27012-0A2C-411E-AFCC-5B1C47DA59D1}" sibTransId="{4908DEBF-17F3-4CD0-AD82-73B0DF721FB6}"/>
    <dgm:cxn modelId="{B4CCACD9-00BA-48E6-BDE6-23BE816A9077}" type="presParOf" srcId="{FEC54A4E-9A51-4DC9-8F5C-9709F6377329}" destId="{F7C76D5F-39AC-4DD6-8076-1E6F6C74C037}" srcOrd="0" destOrd="0" presId="urn:microsoft.com/office/officeart/2005/8/layout/vList2"/>
    <dgm:cxn modelId="{C034201D-A9D9-466D-B354-5EA01CED3EAC}" type="presParOf" srcId="{FEC54A4E-9A51-4DC9-8F5C-9709F6377329}" destId="{D4209E15-4AA6-409F-9BC4-71D0F1DA5E04}" srcOrd="1" destOrd="0" presId="urn:microsoft.com/office/officeart/2005/8/layout/vList2"/>
    <dgm:cxn modelId="{021C636D-56B9-426F-9440-AAAFCEA32D78}" type="presParOf" srcId="{FEC54A4E-9A51-4DC9-8F5C-9709F6377329}" destId="{8E3A71B0-15BE-47F8-B42D-C6FEC479758C}" srcOrd="2" destOrd="0" presId="urn:microsoft.com/office/officeart/2005/8/layout/vList2"/>
    <dgm:cxn modelId="{FCE6EBD5-4930-4E0E-9573-6B9F2447DA30}" type="presParOf" srcId="{FEC54A4E-9A51-4DC9-8F5C-9709F6377329}" destId="{FE0F0916-452A-4B10-9D4C-7DEC9721FE7F}" srcOrd="3" destOrd="0" presId="urn:microsoft.com/office/officeart/2005/8/layout/vList2"/>
    <dgm:cxn modelId="{6523DD1B-5BB9-4232-8E06-EE18CAFDBF72}" type="presParOf" srcId="{FEC54A4E-9A51-4DC9-8F5C-9709F6377329}" destId="{D3C669EE-4AC9-40E2-A986-0CEE9EC758E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2090153-3FF7-4A79-A26F-6830590302D5}" type="doc">
      <dgm:prSet loTypeId="urn:microsoft.com/office/officeart/2005/8/layout/vList2" loCatId="list" qsTypeId="urn:microsoft.com/office/officeart/2005/8/quickstyle/3d3" qsCatId="3D" csTypeId="urn:microsoft.com/office/officeart/2005/8/colors/accent1_2" csCatId="accent1" phldr="1"/>
      <dgm:spPr/>
      <dgm:t>
        <a:bodyPr/>
        <a:lstStyle/>
        <a:p>
          <a:endParaRPr lang="zh-CN" altLang="en-US"/>
        </a:p>
      </dgm:t>
    </dgm:pt>
    <dgm:pt modelId="{6A46B783-F00D-4D6F-BC37-1EB683E1EC69}">
      <dgm:prSet/>
      <dgm:spPr/>
      <dgm:t>
        <a:bodyPr/>
        <a:lstStyle/>
        <a:p>
          <a:pPr rtl="0"/>
          <a:r>
            <a:rPr lang="en-US" i="1" smtClean="0"/>
            <a:t>n=</a:t>
          </a:r>
          <a:r>
            <a:rPr lang="en-US" smtClean="0"/>
            <a:t>1</a:t>
          </a:r>
          <a:r>
            <a:rPr lang="zh-CN" smtClean="0"/>
            <a:t>，说明规模收益不变（</a:t>
          </a:r>
          <a:r>
            <a:rPr lang="en-US" i="1" smtClean="0"/>
            <a:t>h=k</a:t>
          </a:r>
          <a:r>
            <a:rPr lang="zh-CN" smtClean="0"/>
            <a:t>）</a:t>
          </a:r>
          <a:endParaRPr lang="zh-CN" dirty="0"/>
        </a:p>
      </dgm:t>
    </dgm:pt>
    <dgm:pt modelId="{9630182C-15A3-459A-A56F-FBB053EAC674}" cxnId="{1A308327-C516-4A5F-870A-129ED8EC3776}" type="parTrans">
      <dgm:prSet/>
      <dgm:spPr/>
      <dgm:t>
        <a:bodyPr/>
        <a:lstStyle/>
        <a:p>
          <a:endParaRPr lang="zh-CN" altLang="en-US"/>
        </a:p>
      </dgm:t>
    </dgm:pt>
    <dgm:pt modelId="{24A2AA3B-A26F-4054-B6E0-7A0C39E9DA5C}" cxnId="{1A308327-C516-4A5F-870A-129ED8EC3776}" type="sibTrans">
      <dgm:prSet/>
      <dgm:spPr/>
      <dgm:t>
        <a:bodyPr/>
        <a:lstStyle/>
        <a:p>
          <a:endParaRPr lang="zh-CN" altLang="en-US"/>
        </a:p>
      </dgm:t>
    </dgm:pt>
    <dgm:pt modelId="{52E40152-0968-4E22-8565-614E62248D67}">
      <dgm:prSet/>
      <dgm:spPr/>
      <dgm:t>
        <a:bodyPr/>
        <a:lstStyle/>
        <a:p>
          <a:r>
            <a:rPr lang="en-US" i="1" smtClean="0"/>
            <a:t>n&gt;</a:t>
          </a:r>
          <a:r>
            <a:rPr lang="en-US" smtClean="0"/>
            <a:t>1</a:t>
          </a:r>
          <a:r>
            <a:rPr lang="zh-CN" smtClean="0"/>
            <a:t>，说明规模收益递增（</a:t>
          </a:r>
          <a:r>
            <a:rPr lang="en-US" i="1" smtClean="0"/>
            <a:t>h&gt;k</a:t>
          </a:r>
          <a:r>
            <a:rPr lang="zh-CN" smtClean="0"/>
            <a:t>，假定</a:t>
          </a:r>
          <a:r>
            <a:rPr lang="en-US" i="1" smtClean="0"/>
            <a:t>k&gt;</a:t>
          </a:r>
          <a:r>
            <a:rPr lang="en-US" smtClean="0"/>
            <a:t>1</a:t>
          </a:r>
          <a:r>
            <a:rPr lang="zh-CN" smtClean="0"/>
            <a:t>）</a:t>
          </a:r>
          <a:endParaRPr lang="zh-CN"/>
        </a:p>
      </dgm:t>
    </dgm:pt>
    <dgm:pt modelId="{29D36DDB-73B8-41A1-A505-249F70BEA9D8}" cxnId="{28DB8475-2978-41F4-8D07-024169439F84}" type="parTrans">
      <dgm:prSet/>
      <dgm:spPr/>
      <dgm:t>
        <a:bodyPr/>
        <a:lstStyle/>
        <a:p>
          <a:endParaRPr lang="zh-CN" altLang="en-US"/>
        </a:p>
      </dgm:t>
    </dgm:pt>
    <dgm:pt modelId="{584581F3-2B1E-4800-9544-E8FB9E71194F}" cxnId="{28DB8475-2978-41F4-8D07-024169439F84}" type="sibTrans">
      <dgm:prSet/>
      <dgm:spPr/>
      <dgm:t>
        <a:bodyPr/>
        <a:lstStyle/>
        <a:p>
          <a:endParaRPr lang="zh-CN" altLang="en-US"/>
        </a:p>
      </dgm:t>
    </dgm:pt>
    <dgm:pt modelId="{1FF8078F-EBA5-4410-A148-0550954B3CF3}">
      <dgm:prSet/>
      <dgm:spPr/>
      <dgm:t>
        <a:bodyPr/>
        <a:lstStyle/>
        <a:p>
          <a:r>
            <a:rPr lang="en-US" i="1" smtClean="0"/>
            <a:t>n&lt;</a:t>
          </a:r>
          <a:r>
            <a:rPr lang="en-US" smtClean="0"/>
            <a:t>1</a:t>
          </a:r>
          <a:r>
            <a:rPr lang="zh-CN" smtClean="0"/>
            <a:t>，说明规模收益递减（</a:t>
          </a:r>
          <a:r>
            <a:rPr lang="en-US" i="1" smtClean="0"/>
            <a:t>h&lt;k</a:t>
          </a:r>
          <a:r>
            <a:rPr lang="zh-CN" smtClean="0"/>
            <a:t>，假定</a:t>
          </a:r>
          <a:r>
            <a:rPr lang="en-US" i="1" smtClean="0"/>
            <a:t>k&gt;</a:t>
          </a:r>
          <a:r>
            <a:rPr lang="en-US" smtClean="0"/>
            <a:t>1</a:t>
          </a:r>
          <a:r>
            <a:rPr lang="zh-CN" smtClean="0"/>
            <a:t>）</a:t>
          </a:r>
          <a:endParaRPr lang="zh-CN"/>
        </a:p>
      </dgm:t>
    </dgm:pt>
    <dgm:pt modelId="{4077C281-2B7D-4CBC-92EB-D8B451FCAD4E}" cxnId="{44ED1190-8F6B-4D39-86C8-0B9B11BE6D0E}" type="parTrans">
      <dgm:prSet/>
      <dgm:spPr/>
      <dgm:t>
        <a:bodyPr/>
        <a:lstStyle/>
        <a:p>
          <a:endParaRPr lang="zh-CN" altLang="en-US"/>
        </a:p>
      </dgm:t>
    </dgm:pt>
    <dgm:pt modelId="{B4231A45-D55A-499F-9AE9-ACFDD57F554C}" cxnId="{44ED1190-8F6B-4D39-86C8-0B9B11BE6D0E}" type="sibTrans">
      <dgm:prSet/>
      <dgm:spPr/>
      <dgm:t>
        <a:bodyPr/>
        <a:lstStyle/>
        <a:p>
          <a:endParaRPr lang="zh-CN" altLang="en-US"/>
        </a:p>
      </dgm:t>
    </dgm:pt>
    <dgm:pt modelId="{FEC54A4E-9A51-4DC9-8F5C-9709F6377329}" type="pres">
      <dgm:prSet presAssocID="{32090153-3FF7-4A79-A26F-6830590302D5}" presName="linear" presStyleCnt="0">
        <dgm:presLayoutVars>
          <dgm:animLvl val="lvl"/>
          <dgm:resizeHandles val="exact"/>
        </dgm:presLayoutVars>
      </dgm:prSet>
      <dgm:spPr/>
      <dgm:t>
        <a:bodyPr/>
        <a:lstStyle/>
        <a:p>
          <a:endParaRPr lang="zh-CN" altLang="en-US"/>
        </a:p>
      </dgm:t>
    </dgm:pt>
    <dgm:pt modelId="{F7C76D5F-39AC-4DD6-8076-1E6F6C74C037}" type="pres">
      <dgm:prSet presAssocID="{6A46B783-F00D-4D6F-BC37-1EB683E1EC69}" presName="parentText" presStyleLbl="node1" presStyleIdx="0" presStyleCnt="3">
        <dgm:presLayoutVars>
          <dgm:chMax val="0"/>
          <dgm:bulletEnabled val="1"/>
        </dgm:presLayoutVars>
      </dgm:prSet>
      <dgm:spPr/>
      <dgm:t>
        <a:bodyPr/>
        <a:lstStyle/>
        <a:p>
          <a:endParaRPr lang="zh-CN" altLang="en-US"/>
        </a:p>
      </dgm:t>
    </dgm:pt>
    <dgm:pt modelId="{D4209E15-4AA6-409F-9BC4-71D0F1DA5E04}" type="pres">
      <dgm:prSet presAssocID="{24A2AA3B-A26F-4054-B6E0-7A0C39E9DA5C}" presName="spacer" presStyleCnt="0"/>
      <dgm:spPr/>
    </dgm:pt>
    <dgm:pt modelId="{6254B05F-6A67-4030-8640-5386A1FB879D}" type="pres">
      <dgm:prSet presAssocID="{52E40152-0968-4E22-8565-614E62248D67}" presName="parentText" presStyleLbl="node1" presStyleIdx="1" presStyleCnt="3">
        <dgm:presLayoutVars>
          <dgm:chMax val="0"/>
          <dgm:bulletEnabled val="1"/>
        </dgm:presLayoutVars>
      </dgm:prSet>
      <dgm:spPr/>
      <dgm:t>
        <a:bodyPr/>
        <a:lstStyle/>
        <a:p>
          <a:endParaRPr lang="zh-CN" altLang="en-US"/>
        </a:p>
      </dgm:t>
    </dgm:pt>
    <dgm:pt modelId="{3B9146C6-6675-463F-AAA5-E14D61C2D352}" type="pres">
      <dgm:prSet presAssocID="{584581F3-2B1E-4800-9544-E8FB9E71194F}" presName="spacer" presStyleCnt="0"/>
      <dgm:spPr/>
    </dgm:pt>
    <dgm:pt modelId="{DD241427-E307-4CE0-B97C-2D0FA77FD3D8}" type="pres">
      <dgm:prSet presAssocID="{1FF8078F-EBA5-4410-A148-0550954B3CF3}" presName="parentText" presStyleLbl="node1" presStyleIdx="2" presStyleCnt="3">
        <dgm:presLayoutVars>
          <dgm:chMax val="0"/>
          <dgm:bulletEnabled val="1"/>
        </dgm:presLayoutVars>
      </dgm:prSet>
      <dgm:spPr/>
      <dgm:t>
        <a:bodyPr/>
        <a:lstStyle/>
        <a:p>
          <a:endParaRPr lang="zh-CN" altLang="en-US"/>
        </a:p>
      </dgm:t>
    </dgm:pt>
  </dgm:ptLst>
  <dgm:cxnLst>
    <dgm:cxn modelId="{ABDD9373-32CC-4ABE-BCE3-1B9AB318742C}" type="presOf" srcId="{6A46B783-F00D-4D6F-BC37-1EB683E1EC69}" destId="{F7C76D5F-39AC-4DD6-8076-1E6F6C74C037}" srcOrd="0" destOrd="0" presId="urn:microsoft.com/office/officeart/2005/8/layout/vList2"/>
    <dgm:cxn modelId="{1A308327-C516-4A5F-870A-129ED8EC3776}" srcId="{32090153-3FF7-4A79-A26F-6830590302D5}" destId="{6A46B783-F00D-4D6F-BC37-1EB683E1EC69}" srcOrd="0" destOrd="0" parTransId="{9630182C-15A3-459A-A56F-FBB053EAC674}" sibTransId="{24A2AA3B-A26F-4054-B6E0-7A0C39E9DA5C}"/>
    <dgm:cxn modelId="{883CA22E-369A-4B2B-A066-06C206E3BCA8}" type="presOf" srcId="{52E40152-0968-4E22-8565-614E62248D67}" destId="{6254B05F-6A67-4030-8640-5386A1FB879D}" srcOrd="0" destOrd="0" presId="urn:microsoft.com/office/officeart/2005/8/layout/vList2"/>
    <dgm:cxn modelId="{20C60D6C-ABAD-4CA4-93DB-BC18879DDC63}" type="presOf" srcId="{1FF8078F-EBA5-4410-A148-0550954B3CF3}" destId="{DD241427-E307-4CE0-B97C-2D0FA77FD3D8}" srcOrd="0" destOrd="0" presId="urn:microsoft.com/office/officeart/2005/8/layout/vList2"/>
    <dgm:cxn modelId="{44ED1190-8F6B-4D39-86C8-0B9B11BE6D0E}" srcId="{32090153-3FF7-4A79-A26F-6830590302D5}" destId="{1FF8078F-EBA5-4410-A148-0550954B3CF3}" srcOrd="2" destOrd="0" parTransId="{4077C281-2B7D-4CBC-92EB-D8B451FCAD4E}" sibTransId="{B4231A45-D55A-499F-9AE9-ACFDD57F554C}"/>
    <dgm:cxn modelId="{F4B216C0-A815-4788-A1AD-2293B3D23446}" type="presOf" srcId="{32090153-3FF7-4A79-A26F-6830590302D5}" destId="{FEC54A4E-9A51-4DC9-8F5C-9709F6377329}" srcOrd="0" destOrd="0" presId="urn:microsoft.com/office/officeart/2005/8/layout/vList2"/>
    <dgm:cxn modelId="{28DB8475-2978-41F4-8D07-024169439F84}" srcId="{32090153-3FF7-4A79-A26F-6830590302D5}" destId="{52E40152-0968-4E22-8565-614E62248D67}" srcOrd="1" destOrd="0" parTransId="{29D36DDB-73B8-41A1-A505-249F70BEA9D8}" sibTransId="{584581F3-2B1E-4800-9544-E8FB9E71194F}"/>
    <dgm:cxn modelId="{B4CCACD9-00BA-48E6-BDE6-23BE816A9077}" type="presParOf" srcId="{FEC54A4E-9A51-4DC9-8F5C-9709F6377329}" destId="{F7C76D5F-39AC-4DD6-8076-1E6F6C74C037}" srcOrd="0" destOrd="0" presId="urn:microsoft.com/office/officeart/2005/8/layout/vList2"/>
    <dgm:cxn modelId="{C034201D-A9D9-466D-B354-5EA01CED3EAC}" type="presParOf" srcId="{FEC54A4E-9A51-4DC9-8F5C-9709F6377329}" destId="{D4209E15-4AA6-409F-9BC4-71D0F1DA5E04}" srcOrd="1" destOrd="0" presId="urn:microsoft.com/office/officeart/2005/8/layout/vList2"/>
    <dgm:cxn modelId="{FC174E98-23B7-4EAD-8B2A-0C956962497F}" type="presParOf" srcId="{FEC54A4E-9A51-4DC9-8F5C-9709F6377329}" destId="{6254B05F-6A67-4030-8640-5386A1FB879D}" srcOrd="2" destOrd="0" presId="urn:microsoft.com/office/officeart/2005/8/layout/vList2"/>
    <dgm:cxn modelId="{AD1F9C20-10C3-48C0-9DCC-AFBE62A8C3FD}" type="presParOf" srcId="{FEC54A4E-9A51-4DC9-8F5C-9709F6377329}" destId="{3B9146C6-6675-463F-AAA5-E14D61C2D352}" srcOrd="3" destOrd="0" presId="urn:microsoft.com/office/officeart/2005/8/layout/vList2"/>
    <dgm:cxn modelId="{714A0357-0EE1-4C87-BB85-B90E1655F976}" type="presParOf" srcId="{FEC54A4E-9A51-4DC9-8F5C-9709F6377329}" destId="{DD241427-E307-4CE0-B97C-2D0FA77FD3D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4A96299-0520-4F0C-A8E1-9647CB36011A}"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zh-CN" altLang="en-US"/>
        </a:p>
      </dgm:t>
    </dgm:pt>
    <dgm:pt modelId="{E1B232EA-DFAF-46CC-AFB2-3EA84107894F}">
      <dgm:prSet/>
      <dgm:spPr/>
      <dgm:t>
        <a:bodyPr/>
        <a:lstStyle/>
        <a:p>
          <a:pPr rtl="0"/>
          <a:r>
            <a:rPr lang="zh-CN" smtClean="0"/>
            <a:t>它的对数形式是一个线性函数</a:t>
          </a:r>
          <a:endParaRPr lang="zh-CN"/>
        </a:p>
      </dgm:t>
    </dgm:pt>
    <dgm:pt modelId="{C57E1EE1-AFDF-4416-9F92-392CC0973780}" cxnId="{D4ED13B5-2BEF-4672-862B-746D45F77667}" type="parTrans">
      <dgm:prSet/>
      <dgm:spPr/>
      <dgm:t>
        <a:bodyPr/>
        <a:lstStyle/>
        <a:p>
          <a:endParaRPr lang="zh-CN" altLang="en-US"/>
        </a:p>
      </dgm:t>
    </dgm:pt>
    <dgm:pt modelId="{57CA277F-D16A-407F-8315-6C8CD7F8C479}" cxnId="{D4ED13B5-2BEF-4672-862B-746D45F77667}" type="sibTrans">
      <dgm:prSet/>
      <dgm:spPr/>
      <dgm:t>
        <a:bodyPr/>
        <a:lstStyle/>
        <a:p>
          <a:endParaRPr lang="zh-CN" altLang="en-US"/>
        </a:p>
      </dgm:t>
    </dgm:pt>
    <dgm:pt modelId="{B3CB75C9-1915-4F0B-8CA8-762F62C1C238}">
      <dgm:prSet/>
      <dgm:spPr/>
      <dgm:t>
        <a:bodyPr/>
        <a:lstStyle/>
        <a:p>
          <a:pPr rtl="0"/>
          <a:r>
            <a:rPr lang="zh-CN" smtClean="0"/>
            <a:t>每种投入要素的边际产量取决于所有投入要素的投入量，这是与实际相符的</a:t>
          </a:r>
          <a:endParaRPr lang="zh-CN"/>
        </a:p>
      </dgm:t>
    </dgm:pt>
    <dgm:pt modelId="{EA423091-9CD7-4E1F-A430-79F8BB2DBA65}" cxnId="{660F2913-3F6F-45EA-89F7-CC69A61DF521}" type="parTrans">
      <dgm:prSet/>
      <dgm:spPr/>
      <dgm:t>
        <a:bodyPr/>
        <a:lstStyle/>
        <a:p>
          <a:endParaRPr lang="zh-CN" altLang="en-US"/>
        </a:p>
      </dgm:t>
    </dgm:pt>
    <dgm:pt modelId="{606ECFDD-9FC8-435E-97B4-9A0578F98717}" cxnId="{660F2913-3F6F-45EA-89F7-CC69A61DF521}" type="sibTrans">
      <dgm:prSet/>
      <dgm:spPr/>
      <dgm:t>
        <a:bodyPr/>
        <a:lstStyle/>
        <a:p>
          <a:endParaRPr lang="zh-CN" altLang="en-US"/>
        </a:p>
      </dgm:t>
    </dgm:pt>
    <dgm:pt modelId="{E9084A93-5943-4006-AF98-78D6BCF5F7AD}">
      <dgm:prSet/>
      <dgm:spPr/>
      <dgm:t>
        <a:bodyPr/>
        <a:lstStyle/>
        <a:p>
          <a:pPr rtl="0"/>
          <a:r>
            <a:rPr lang="zh-CN" smtClean="0"/>
            <a:t>它属于齐次生产函数</a:t>
          </a:r>
          <a:endParaRPr lang="zh-CN"/>
        </a:p>
      </dgm:t>
    </dgm:pt>
    <dgm:pt modelId="{A01DEA9C-C296-4C4D-B592-1EF23177D03D}" cxnId="{3A1B3B80-C66B-4347-A04E-65AEA66B7A80}" type="parTrans">
      <dgm:prSet/>
      <dgm:spPr/>
      <dgm:t>
        <a:bodyPr/>
        <a:lstStyle/>
        <a:p>
          <a:endParaRPr lang="zh-CN" altLang="en-US"/>
        </a:p>
      </dgm:t>
    </dgm:pt>
    <dgm:pt modelId="{25F5B2B5-9512-40BD-9A25-97693DA2B2F0}" cxnId="{3A1B3B80-C66B-4347-A04E-65AEA66B7A80}" type="sibTrans">
      <dgm:prSet/>
      <dgm:spPr/>
      <dgm:t>
        <a:bodyPr/>
        <a:lstStyle/>
        <a:p>
          <a:endParaRPr lang="zh-CN" altLang="en-US"/>
        </a:p>
      </dgm:t>
    </dgm:pt>
    <dgm:pt modelId="{61637805-5013-42C6-8D51-E34DCE6A2C75}">
      <dgm:prSet/>
      <dgm:spPr/>
      <dgm:t>
        <a:bodyPr/>
        <a:lstStyle/>
        <a:p>
          <a:pPr rtl="0"/>
          <a:r>
            <a:rPr lang="zh-CN" smtClean="0"/>
            <a:t>它的变量</a:t>
          </a:r>
          <a:r>
            <a:rPr lang="en-US" i="1" smtClean="0"/>
            <a:t>K</a:t>
          </a:r>
          <a:r>
            <a:rPr lang="zh-CN" smtClean="0"/>
            <a:t>，</a:t>
          </a:r>
          <a:r>
            <a:rPr lang="en-US" i="1" smtClean="0"/>
            <a:t>L</a:t>
          </a:r>
          <a:r>
            <a:rPr lang="zh-CN" smtClean="0"/>
            <a:t>的指数</a:t>
          </a:r>
          <a:r>
            <a:rPr lang="en-US" i="1" smtClean="0"/>
            <a:t>b</a:t>
          </a:r>
          <a:r>
            <a:rPr lang="zh-CN" smtClean="0"/>
            <a:t>，</a:t>
          </a:r>
          <a:r>
            <a:rPr lang="en-US" i="1" smtClean="0"/>
            <a:t>c</a:t>
          </a:r>
          <a:r>
            <a:rPr lang="zh-CN" smtClean="0"/>
            <a:t>，正好分别是</a:t>
          </a:r>
          <a:r>
            <a:rPr lang="en-US" i="1" smtClean="0"/>
            <a:t>K</a:t>
          </a:r>
          <a:r>
            <a:rPr lang="zh-CN" smtClean="0"/>
            <a:t>，</a:t>
          </a:r>
          <a:r>
            <a:rPr lang="en-US" i="1" smtClean="0"/>
            <a:t>L</a:t>
          </a:r>
          <a:r>
            <a:rPr lang="zh-CN" smtClean="0"/>
            <a:t>的产量弹性</a:t>
          </a:r>
          <a:endParaRPr lang="zh-CN"/>
        </a:p>
      </dgm:t>
    </dgm:pt>
    <dgm:pt modelId="{A924A37D-4FB3-4EEA-AEDB-087F7DC72130}" cxnId="{AE1E2AFC-5034-4ADD-BB16-A86EA4DB21EC}" type="parTrans">
      <dgm:prSet/>
      <dgm:spPr/>
      <dgm:t>
        <a:bodyPr/>
        <a:lstStyle/>
        <a:p>
          <a:endParaRPr lang="zh-CN" altLang="en-US"/>
        </a:p>
      </dgm:t>
    </dgm:pt>
    <dgm:pt modelId="{0984A15D-F193-4B2D-BDC6-D763621DD767}" cxnId="{AE1E2AFC-5034-4ADD-BB16-A86EA4DB21EC}" type="sibTrans">
      <dgm:prSet/>
      <dgm:spPr/>
      <dgm:t>
        <a:bodyPr/>
        <a:lstStyle/>
        <a:p>
          <a:endParaRPr lang="zh-CN" altLang="en-US"/>
        </a:p>
      </dgm:t>
    </dgm:pt>
    <dgm:pt modelId="{5E10CAF2-2E10-4507-80BD-4B3E84A7DEFE}" type="pres">
      <dgm:prSet presAssocID="{64A96299-0520-4F0C-A8E1-9647CB36011A}" presName="Name0" presStyleCnt="0">
        <dgm:presLayoutVars>
          <dgm:dir/>
          <dgm:animLvl val="lvl"/>
          <dgm:resizeHandles val="exact"/>
        </dgm:presLayoutVars>
      </dgm:prSet>
      <dgm:spPr/>
      <dgm:t>
        <a:bodyPr/>
        <a:lstStyle/>
        <a:p>
          <a:endParaRPr lang="zh-CN" altLang="en-US"/>
        </a:p>
      </dgm:t>
    </dgm:pt>
    <dgm:pt modelId="{1118DEE3-3B25-4621-BDC4-2A1D773E99AF}" type="pres">
      <dgm:prSet presAssocID="{E1B232EA-DFAF-46CC-AFB2-3EA84107894F}" presName="composite" presStyleCnt="0"/>
      <dgm:spPr/>
    </dgm:pt>
    <dgm:pt modelId="{CA8BB0AB-CF21-4956-8B43-B8EC92D5BCC3}" type="pres">
      <dgm:prSet presAssocID="{E1B232EA-DFAF-46CC-AFB2-3EA84107894F}" presName="parTx" presStyleLbl="alignNode1" presStyleIdx="0" presStyleCnt="4">
        <dgm:presLayoutVars>
          <dgm:chMax val="0"/>
          <dgm:chPref val="0"/>
          <dgm:bulletEnabled val="1"/>
        </dgm:presLayoutVars>
      </dgm:prSet>
      <dgm:spPr/>
      <dgm:t>
        <a:bodyPr/>
        <a:lstStyle/>
        <a:p>
          <a:endParaRPr lang="zh-CN" altLang="en-US"/>
        </a:p>
      </dgm:t>
    </dgm:pt>
    <dgm:pt modelId="{FA7C322C-40B3-44C2-B43C-40DDEB7F2B79}" type="pres">
      <dgm:prSet presAssocID="{E1B232EA-DFAF-46CC-AFB2-3EA84107894F}" presName="desTx" presStyleLbl="alignAccFollowNode1" presStyleIdx="0" presStyleCnt="4">
        <dgm:presLayoutVars>
          <dgm:bulletEnabled val="1"/>
        </dgm:presLayoutVars>
      </dgm:prSet>
      <dgm:spPr/>
    </dgm:pt>
    <dgm:pt modelId="{502A766A-E363-492D-B151-F89468DF4715}" type="pres">
      <dgm:prSet presAssocID="{57CA277F-D16A-407F-8315-6C8CD7F8C479}" presName="space" presStyleCnt="0"/>
      <dgm:spPr/>
    </dgm:pt>
    <dgm:pt modelId="{7B0738B9-BFE5-440A-8CCE-7FF78ADF1C89}" type="pres">
      <dgm:prSet presAssocID="{B3CB75C9-1915-4F0B-8CA8-762F62C1C238}" presName="composite" presStyleCnt="0"/>
      <dgm:spPr/>
    </dgm:pt>
    <dgm:pt modelId="{FB8A0BEC-49CC-4FC7-B2C0-6135DA7F31F9}" type="pres">
      <dgm:prSet presAssocID="{B3CB75C9-1915-4F0B-8CA8-762F62C1C238}" presName="parTx" presStyleLbl="alignNode1" presStyleIdx="1" presStyleCnt="4">
        <dgm:presLayoutVars>
          <dgm:chMax val="0"/>
          <dgm:chPref val="0"/>
          <dgm:bulletEnabled val="1"/>
        </dgm:presLayoutVars>
      </dgm:prSet>
      <dgm:spPr/>
      <dgm:t>
        <a:bodyPr/>
        <a:lstStyle/>
        <a:p>
          <a:endParaRPr lang="zh-CN" altLang="en-US"/>
        </a:p>
      </dgm:t>
    </dgm:pt>
    <dgm:pt modelId="{E4D577DE-49F0-4EE6-8FEF-258C90B1B387}" type="pres">
      <dgm:prSet presAssocID="{B3CB75C9-1915-4F0B-8CA8-762F62C1C238}" presName="desTx" presStyleLbl="alignAccFollowNode1" presStyleIdx="1" presStyleCnt="4">
        <dgm:presLayoutVars>
          <dgm:bulletEnabled val="1"/>
        </dgm:presLayoutVars>
      </dgm:prSet>
      <dgm:spPr/>
    </dgm:pt>
    <dgm:pt modelId="{58A31349-CC28-464E-8964-AE332655428E}" type="pres">
      <dgm:prSet presAssocID="{606ECFDD-9FC8-435E-97B4-9A0578F98717}" presName="space" presStyleCnt="0"/>
      <dgm:spPr/>
    </dgm:pt>
    <dgm:pt modelId="{066BA6CF-12A3-48B3-A40F-C9191888FB1B}" type="pres">
      <dgm:prSet presAssocID="{E9084A93-5943-4006-AF98-78D6BCF5F7AD}" presName="composite" presStyleCnt="0"/>
      <dgm:spPr/>
    </dgm:pt>
    <dgm:pt modelId="{893B3D77-7850-4945-AE50-6233D3A5CB16}" type="pres">
      <dgm:prSet presAssocID="{E9084A93-5943-4006-AF98-78D6BCF5F7AD}" presName="parTx" presStyleLbl="alignNode1" presStyleIdx="2" presStyleCnt="4">
        <dgm:presLayoutVars>
          <dgm:chMax val="0"/>
          <dgm:chPref val="0"/>
          <dgm:bulletEnabled val="1"/>
        </dgm:presLayoutVars>
      </dgm:prSet>
      <dgm:spPr/>
      <dgm:t>
        <a:bodyPr/>
        <a:lstStyle/>
        <a:p>
          <a:endParaRPr lang="zh-CN" altLang="en-US"/>
        </a:p>
      </dgm:t>
    </dgm:pt>
    <dgm:pt modelId="{7E8A5EE3-E08D-4D1A-9C1E-DA6E097BCCDF}" type="pres">
      <dgm:prSet presAssocID="{E9084A93-5943-4006-AF98-78D6BCF5F7AD}" presName="desTx" presStyleLbl="alignAccFollowNode1" presStyleIdx="2" presStyleCnt="4">
        <dgm:presLayoutVars>
          <dgm:bulletEnabled val="1"/>
        </dgm:presLayoutVars>
      </dgm:prSet>
      <dgm:spPr/>
    </dgm:pt>
    <dgm:pt modelId="{66B49B12-9587-43E0-A332-D2363A18747C}" type="pres">
      <dgm:prSet presAssocID="{25F5B2B5-9512-40BD-9A25-97693DA2B2F0}" presName="space" presStyleCnt="0"/>
      <dgm:spPr/>
    </dgm:pt>
    <dgm:pt modelId="{5E5D160D-C68B-4B0B-AD62-8DC3C835BFC5}" type="pres">
      <dgm:prSet presAssocID="{61637805-5013-42C6-8D51-E34DCE6A2C75}" presName="composite" presStyleCnt="0"/>
      <dgm:spPr/>
    </dgm:pt>
    <dgm:pt modelId="{EFFB552E-1F7E-4591-BBC3-D93D50E8C971}" type="pres">
      <dgm:prSet presAssocID="{61637805-5013-42C6-8D51-E34DCE6A2C75}" presName="parTx" presStyleLbl="alignNode1" presStyleIdx="3" presStyleCnt="4">
        <dgm:presLayoutVars>
          <dgm:chMax val="0"/>
          <dgm:chPref val="0"/>
          <dgm:bulletEnabled val="1"/>
        </dgm:presLayoutVars>
      </dgm:prSet>
      <dgm:spPr/>
      <dgm:t>
        <a:bodyPr/>
        <a:lstStyle/>
        <a:p>
          <a:endParaRPr lang="zh-CN" altLang="en-US"/>
        </a:p>
      </dgm:t>
    </dgm:pt>
    <dgm:pt modelId="{48A61CA1-B90B-46FA-A521-0F7B4EBC0908}" type="pres">
      <dgm:prSet presAssocID="{61637805-5013-42C6-8D51-E34DCE6A2C75}" presName="desTx" presStyleLbl="alignAccFollowNode1" presStyleIdx="3" presStyleCnt="4">
        <dgm:presLayoutVars>
          <dgm:bulletEnabled val="1"/>
        </dgm:presLayoutVars>
      </dgm:prSet>
      <dgm:spPr/>
    </dgm:pt>
  </dgm:ptLst>
  <dgm:cxnLst>
    <dgm:cxn modelId="{92C4486C-341B-45C1-BEC9-084D82105D63}" type="presOf" srcId="{64A96299-0520-4F0C-A8E1-9647CB36011A}" destId="{5E10CAF2-2E10-4507-80BD-4B3E84A7DEFE}" srcOrd="0" destOrd="0" presId="urn:microsoft.com/office/officeart/2005/8/layout/hList1"/>
    <dgm:cxn modelId="{AE1E2AFC-5034-4ADD-BB16-A86EA4DB21EC}" srcId="{64A96299-0520-4F0C-A8E1-9647CB36011A}" destId="{61637805-5013-42C6-8D51-E34DCE6A2C75}" srcOrd="3" destOrd="0" parTransId="{A924A37D-4FB3-4EEA-AEDB-087F7DC72130}" sibTransId="{0984A15D-F193-4B2D-BDC6-D763621DD767}"/>
    <dgm:cxn modelId="{FBB64C47-7E37-410A-B2DC-B6D2646393FE}" type="presOf" srcId="{61637805-5013-42C6-8D51-E34DCE6A2C75}" destId="{EFFB552E-1F7E-4591-BBC3-D93D50E8C971}" srcOrd="0" destOrd="0" presId="urn:microsoft.com/office/officeart/2005/8/layout/hList1"/>
    <dgm:cxn modelId="{F7F25550-2E7C-48D0-BFAC-476CED27996C}" type="presOf" srcId="{E1B232EA-DFAF-46CC-AFB2-3EA84107894F}" destId="{CA8BB0AB-CF21-4956-8B43-B8EC92D5BCC3}" srcOrd="0" destOrd="0" presId="urn:microsoft.com/office/officeart/2005/8/layout/hList1"/>
    <dgm:cxn modelId="{08A6A1DB-7B8E-4B56-AD86-3ACE78521EB0}" type="presOf" srcId="{E9084A93-5943-4006-AF98-78D6BCF5F7AD}" destId="{893B3D77-7850-4945-AE50-6233D3A5CB16}" srcOrd="0" destOrd="0" presId="urn:microsoft.com/office/officeart/2005/8/layout/hList1"/>
    <dgm:cxn modelId="{28161E1C-BCDC-4B55-8284-13A3405E4613}" type="presOf" srcId="{B3CB75C9-1915-4F0B-8CA8-762F62C1C238}" destId="{FB8A0BEC-49CC-4FC7-B2C0-6135DA7F31F9}" srcOrd="0" destOrd="0" presId="urn:microsoft.com/office/officeart/2005/8/layout/hList1"/>
    <dgm:cxn modelId="{D4ED13B5-2BEF-4672-862B-746D45F77667}" srcId="{64A96299-0520-4F0C-A8E1-9647CB36011A}" destId="{E1B232EA-DFAF-46CC-AFB2-3EA84107894F}" srcOrd="0" destOrd="0" parTransId="{C57E1EE1-AFDF-4416-9F92-392CC0973780}" sibTransId="{57CA277F-D16A-407F-8315-6C8CD7F8C479}"/>
    <dgm:cxn modelId="{3A1B3B80-C66B-4347-A04E-65AEA66B7A80}" srcId="{64A96299-0520-4F0C-A8E1-9647CB36011A}" destId="{E9084A93-5943-4006-AF98-78D6BCF5F7AD}" srcOrd="2" destOrd="0" parTransId="{A01DEA9C-C296-4C4D-B592-1EF23177D03D}" sibTransId="{25F5B2B5-9512-40BD-9A25-97693DA2B2F0}"/>
    <dgm:cxn modelId="{660F2913-3F6F-45EA-89F7-CC69A61DF521}" srcId="{64A96299-0520-4F0C-A8E1-9647CB36011A}" destId="{B3CB75C9-1915-4F0B-8CA8-762F62C1C238}" srcOrd="1" destOrd="0" parTransId="{EA423091-9CD7-4E1F-A430-79F8BB2DBA65}" sibTransId="{606ECFDD-9FC8-435E-97B4-9A0578F98717}"/>
    <dgm:cxn modelId="{623B5471-DB15-474E-BB42-C2ED6FF386DC}" type="presParOf" srcId="{5E10CAF2-2E10-4507-80BD-4B3E84A7DEFE}" destId="{1118DEE3-3B25-4621-BDC4-2A1D773E99AF}" srcOrd="0" destOrd="0" presId="urn:microsoft.com/office/officeart/2005/8/layout/hList1"/>
    <dgm:cxn modelId="{5001C1BE-E653-4017-80C4-7122435D210F}" type="presParOf" srcId="{1118DEE3-3B25-4621-BDC4-2A1D773E99AF}" destId="{CA8BB0AB-CF21-4956-8B43-B8EC92D5BCC3}" srcOrd="0" destOrd="0" presId="urn:microsoft.com/office/officeart/2005/8/layout/hList1"/>
    <dgm:cxn modelId="{C400301D-FC2D-48FF-96B4-08E868AA5543}" type="presParOf" srcId="{1118DEE3-3B25-4621-BDC4-2A1D773E99AF}" destId="{FA7C322C-40B3-44C2-B43C-40DDEB7F2B79}" srcOrd="1" destOrd="0" presId="urn:microsoft.com/office/officeart/2005/8/layout/hList1"/>
    <dgm:cxn modelId="{D650A0AA-2B3E-478E-8829-C26D1672A648}" type="presParOf" srcId="{5E10CAF2-2E10-4507-80BD-4B3E84A7DEFE}" destId="{502A766A-E363-492D-B151-F89468DF4715}" srcOrd="1" destOrd="0" presId="urn:microsoft.com/office/officeart/2005/8/layout/hList1"/>
    <dgm:cxn modelId="{ECB8F4FE-6BB9-4DB9-A8B6-D06BACEFED80}" type="presParOf" srcId="{5E10CAF2-2E10-4507-80BD-4B3E84A7DEFE}" destId="{7B0738B9-BFE5-440A-8CCE-7FF78ADF1C89}" srcOrd="2" destOrd="0" presId="urn:microsoft.com/office/officeart/2005/8/layout/hList1"/>
    <dgm:cxn modelId="{9223D613-5EA5-4D49-8DE0-5C4CE5857E4A}" type="presParOf" srcId="{7B0738B9-BFE5-440A-8CCE-7FF78ADF1C89}" destId="{FB8A0BEC-49CC-4FC7-B2C0-6135DA7F31F9}" srcOrd="0" destOrd="0" presId="urn:microsoft.com/office/officeart/2005/8/layout/hList1"/>
    <dgm:cxn modelId="{768AE982-0260-453F-83BD-091C4520D7C4}" type="presParOf" srcId="{7B0738B9-BFE5-440A-8CCE-7FF78ADF1C89}" destId="{E4D577DE-49F0-4EE6-8FEF-258C90B1B387}" srcOrd="1" destOrd="0" presId="urn:microsoft.com/office/officeart/2005/8/layout/hList1"/>
    <dgm:cxn modelId="{A5E77745-B274-423B-9D25-FD3054847141}" type="presParOf" srcId="{5E10CAF2-2E10-4507-80BD-4B3E84A7DEFE}" destId="{58A31349-CC28-464E-8964-AE332655428E}" srcOrd="3" destOrd="0" presId="urn:microsoft.com/office/officeart/2005/8/layout/hList1"/>
    <dgm:cxn modelId="{4BFE7164-80BA-40E6-9071-8AA3E56EC17A}" type="presParOf" srcId="{5E10CAF2-2E10-4507-80BD-4B3E84A7DEFE}" destId="{066BA6CF-12A3-48B3-A40F-C9191888FB1B}" srcOrd="4" destOrd="0" presId="urn:microsoft.com/office/officeart/2005/8/layout/hList1"/>
    <dgm:cxn modelId="{1A530EE2-8F78-408F-A944-62E3AA2FE3F2}" type="presParOf" srcId="{066BA6CF-12A3-48B3-A40F-C9191888FB1B}" destId="{893B3D77-7850-4945-AE50-6233D3A5CB16}" srcOrd="0" destOrd="0" presId="urn:microsoft.com/office/officeart/2005/8/layout/hList1"/>
    <dgm:cxn modelId="{2876BF99-1B9B-4727-8251-19A1193F6442}" type="presParOf" srcId="{066BA6CF-12A3-48B3-A40F-C9191888FB1B}" destId="{7E8A5EE3-E08D-4D1A-9C1E-DA6E097BCCDF}" srcOrd="1" destOrd="0" presId="urn:microsoft.com/office/officeart/2005/8/layout/hList1"/>
    <dgm:cxn modelId="{D62CD1ED-33E7-4A2F-AE91-9134AA8ADD52}" type="presParOf" srcId="{5E10CAF2-2E10-4507-80BD-4B3E84A7DEFE}" destId="{66B49B12-9587-43E0-A332-D2363A18747C}" srcOrd="5" destOrd="0" presId="urn:microsoft.com/office/officeart/2005/8/layout/hList1"/>
    <dgm:cxn modelId="{229E1547-15B3-4E6C-903B-3652AB129BBD}" type="presParOf" srcId="{5E10CAF2-2E10-4507-80BD-4B3E84A7DEFE}" destId="{5E5D160D-C68B-4B0B-AD62-8DC3C835BFC5}" srcOrd="6" destOrd="0" presId="urn:microsoft.com/office/officeart/2005/8/layout/hList1"/>
    <dgm:cxn modelId="{940A6D85-A992-4888-A54E-A62277131CE0}" type="presParOf" srcId="{5E5D160D-C68B-4B0B-AD62-8DC3C835BFC5}" destId="{EFFB552E-1F7E-4591-BBC3-D93D50E8C971}" srcOrd="0" destOrd="0" presId="urn:microsoft.com/office/officeart/2005/8/layout/hList1"/>
    <dgm:cxn modelId="{3CD198EC-F32F-415C-9E60-B98C95EF7496}" type="presParOf" srcId="{5E5D160D-C68B-4B0B-AD62-8DC3C835BFC5}" destId="{48A61CA1-B90B-46FA-A521-0F7B4EBC090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02EE14B-776A-443F-9CB8-25F46AE49DAD}"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zh-CN" altLang="en-US"/>
        </a:p>
      </dgm:t>
    </dgm:pt>
    <dgm:pt modelId="{D80DE7DC-223E-43F9-B4A9-B3DB658BAAA9}">
      <dgm:prSet/>
      <dgm:spPr/>
      <dgm:t>
        <a:bodyPr/>
        <a:lstStyle/>
        <a:p>
          <a:pPr rtl="0"/>
          <a:r>
            <a:rPr lang="zh-CN" smtClean="0"/>
            <a:t>劳动节约型</a:t>
          </a:r>
          <a:endParaRPr lang="zh-CN"/>
        </a:p>
      </dgm:t>
    </dgm:pt>
    <dgm:pt modelId="{948E4967-BFAF-417F-AADB-79628627E5B8}" cxnId="{E3658B95-EE1F-4DDF-BA2F-7263C2380E7E}" type="parTrans">
      <dgm:prSet/>
      <dgm:spPr/>
      <dgm:t>
        <a:bodyPr/>
        <a:lstStyle/>
        <a:p>
          <a:endParaRPr lang="zh-CN" altLang="en-US"/>
        </a:p>
      </dgm:t>
    </dgm:pt>
    <dgm:pt modelId="{89431575-DBC2-4051-82DB-7E5910E16020}" cxnId="{E3658B95-EE1F-4DDF-BA2F-7263C2380E7E}" type="sibTrans">
      <dgm:prSet/>
      <dgm:spPr/>
      <dgm:t>
        <a:bodyPr/>
        <a:lstStyle/>
        <a:p>
          <a:endParaRPr lang="zh-CN" altLang="en-US"/>
        </a:p>
      </dgm:t>
    </dgm:pt>
    <dgm:pt modelId="{F2C3A06A-54FF-4162-A0CE-F7DE0EB132C5}">
      <dgm:prSet/>
      <dgm:spPr/>
      <dgm:t>
        <a:bodyPr/>
        <a:lstStyle/>
        <a:p>
          <a:pPr rtl="0"/>
          <a:r>
            <a:rPr lang="zh-CN" smtClean="0"/>
            <a:t>资本节约型</a:t>
          </a:r>
          <a:endParaRPr lang="zh-CN"/>
        </a:p>
      </dgm:t>
    </dgm:pt>
    <dgm:pt modelId="{F1D8F2FC-DA6E-4C5A-B6CD-347A9300EFE4}" cxnId="{86BAA992-354C-415B-BCEF-060B8B93DC8E}" type="parTrans">
      <dgm:prSet/>
      <dgm:spPr/>
      <dgm:t>
        <a:bodyPr/>
        <a:lstStyle/>
        <a:p>
          <a:endParaRPr lang="zh-CN" altLang="en-US"/>
        </a:p>
      </dgm:t>
    </dgm:pt>
    <dgm:pt modelId="{FA63EDB2-B5DF-4F5F-809C-33B5B198CE78}" cxnId="{86BAA992-354C-415B-BCEF-060B8B93DC8E}" type="sibTrans">
      <dgm:prSet/>
      <dgm:spPr/>
      <dgm:t>
        <a:bodyPr/>
        <a:lstStyle/>
        <a:p>
          <a:endParaRPr lang="zh-CN" altLang="en-US"/>
        </a:p>
      </dgm:t>
    </dgm:pt>
    <dgm:pt modelId="{C1991661-029B-4816-954E-6A4C0459B948}">
      <dgm:prSet/>
      <dgm:spPr/>
      <dgm:t>
        <a:bodyPr/>
        <a:lstStyle/>
        <a:p>
          <a:pPr rtl="0"/>
          <a:r>
            <a:rPr lang="zh-CN" smtClean="0"/>
            <a:t>中立型</a:t>
          </a:r>
          <a:endParaRPr lang="zh-CN"/>
        </a:p>
      </dgm:t>
    </dgm:pt>
    <dgm:pt modelId="{51E847D8-E03A-4CB4-A674-27B31B5D3C52}" cxnId="{8E3542C2-E94F-4D10-9AC5-0C79472D8A2C}" type="parTrans">
      <dgm:prSet/>
      <dgm:spPr/>
      <dgm:t>
        <a:bodyPr/>
        <a:lstStyle/>
        <a:p>
          <a:endParaRPr lang="zh-CN" altLang="en-US"/>
        </a:p>
      </dgm:t>
    </dgm:pt>
    <dgm:pt modelId="{186F46C2-E332-4296-81DF-0C6D45A9FE02}" cxnId="{8E3542C2-E94F-4D10-9AC5-0C79472D8A2C}" type="sibTrans">
      <dgm:prSet/>
      <dgm:spPr/>
      <dgm:t>
        <a:bodyPr/>
        <a:lstStyle/>
        <a:p>
          <a:endParaRPr lang="zh-CN" altLang="en-US"/>
        </a:p>
      </dgm:t>
    </dgm:pt>
    <dgm:pt modelId="{A123FC48-076A-4E37-88B1-7E04C5DD700C}" type="pres">
      <dgm:prSet presAssocID="{702EE14B-776A-443F-9CB8-25F46AE49DAD}" presName="compositeShape" presStyleCnt="0">
        <dgm:presLayoutVars>
          <dgm:chMax val="7"/>
          <dgm:dir/>
          <dgm:resizeHandles val="exact"/>
        </dgm:presLayoutVars>
      </dgm:prSet>
      <dgm:spPr/>
      <dgm:t>
        <a:bodyPr/>
        <a:lstStyle/>
        <a:p>
          <a:endParaRPr lang="zh-CN" altLang="en-US"/>
        </a:p>
      </dgm:t>
    </dgm:pt>
    <dgm:pt modelId="{ACA71771-F91D-4FDD-B241-ABA76CA4D23E}" type="pres">
      <dgm:prSet presAssocID="{D80DE7DC-223E-43F9-B4A9-B3DB658BAAA9}" presName="circ1" presStyleLbl="vennNode1" presStyleIdx="0" presStyleCnt="3"/>
      <dgm:spPr/>
      <dgm:t>
        <a:bodyPr/>
        <a:lstStyle/>
        <a:p>
          <a:endParaRPr lang="zh-CN" altLang="en-US"/>
        </a:p>
      </dgm:t>
    </dgm:pt>
    <dgm:pt modelId="{C22D0FA8-D5D8-45FF-AF53-B4076725B55A}" type="pres">
      <dgm:prSet presAssocID="{D80DE7DC-223E-43F9-B4A9-B3DB658BAAA9}" presName="circ1Tx" presStyleLbl="revTx" presStyleIdx="0" presStyleCnt="0">
        <dgm:presLayoutVars>
          <dgm:chMax val="0"/>
          <dgm:chPref val="0"/>
          <dgm:bulletEnabled val="1"/>
        </dgm:presLayoutVars>
      </dgm:prSet>
      <dgm:spPr/>
      <dgm:t>
        <a:bodyPr/>
        <a:lstStyle/>
        <a:p>
          <a:endParaRPr lang="zh-CN" altLang="en-US"/>
        </a:p>
      </dgm:t>
    </dgm:pt>
    <dgm:pt modelId="{F3F3D0AA-9C3E-45E1-96A8-8F9E34273584}" type="pres">
      <dgm:prSet presAssocID="{F2C3A06A-54FF-4162-A0CE-F7DE0EB132C5}" presName="circ2" presStyleLbl="vennNode1" presStyleIdx="1" presStyleCnt="3"/>
      <dgm:spPr/>
      <dgm:t>
        <a:bodyPr/>
        <a:lstStyle/>
        <a:p>
          <a:endParaRPr lang="zh-CN" altLang="en-US"/>
        </a:p>
      </dgm:t>
    </dgm:pt>
    <dgm:pt modelId="{9B81988D-DED8-47C5-B384-9AB21FB823FD}" type="pres">
      <dgm:prSet presAssocID="{F2C3A06A-54FF-4162-A0CE-F7DE0EB132C5}" presName="circ2Tx" presStyleLbl="revTx" presStyleIdx="0" presStyleCnt="0">
        <dgm:presLayoutVars>
          <dgm:chMax val="0"/>
          <dgm:chPref val="0"/>
          <dgm:bulletEnabled val="1"/>
        </dgm:presLayoutVars>
      </dgm:prSet>
      <dgm:spPr/>
      <dgm:t>
        <a:bodyPr/>
        <a:lstStyle/>
        <a:p>
          <a:endParaRPr lang="zh-CN" altLang="en-US"/>
        </a:p>
      </dgm:t>
    </dgm:pt>
    <dgm:pt modelId="{B431C6B6-75CE-405C-9883-EEF855162A80}" type="pres">
      <dgm:prSet presAssocID="{C1991661-029B-4816-954E-6A4C0459B948}" presName="circ3" presStyleLbl="vennNode1" presStyleIdx="2" presStyleCnt="3"/>
      <dgm:spPr/>
      <dgm:t>
        <a:bodyPr/>
        <a:lstStyle/>
        <a:p>
          <a:endParaRPr lang="zh-CN" altLang="en-US"/>
        </a:p>
      </dgm:t>
    </dgm:pt>
    <dgm:pt modelId="{928D37F9-2AC9-4D91-8593-870E736A3D48}" type="pres">
      <dgm:prSet presAssocID="{C1991661-029B-4816-954E-6A4C0459B948}" presName="circ3Tx" presStyleLbl="revTx" presStyleIdx="0" presStyleCnt="0">
        <dgm:presLayoutVars>
          <dgm:chMax val="0"/>
          <dgm:chPref val="0"/>
          <dgm:bulletEnabled val="1"/>
        </dgm:presLayoutVars>
      </dgm:prSet>
      <dgm:spPr/>
      <dgm:t>
        <a:bodyPr/>
        <a:lstStyle/>
        <a:p>
          <a:endParaRPr lang="zh-CN" altLang="en-US"/>
        </a:p>
      </dgm:t>
    </dgm:pt>
  </dgm:ptLst>
  <dgm:cxnLst>
    <dgm:cxn modelId="{A18CF7E6-F5C1-4131-9BF6-B6E7DD6DA8B8}" type="presOf" srcId="{D80DE7DC-223E-43F9-B4A9-B3DB658BAAA9}" destId="{C22D0FA8-D5D8-45FF-AF53-B4076725B55A}" srcOrd="1" destOrd="0" presId="urn:microsoft.com/office/officeart/2005/8/layout/venn1"/>
    <dgm:cxn modelId="{EE1827E8-5824-4793-BA0B-A5CE22E9C6A8}" type="presOf" srcId="{702EE14B-776A-443F-9CB8-25F46AE49DAD}" destId="{A123FC48-076A-4E37-88B1-7E04C5DD700C}" srcOrd="0" destOrd="0" presId="urn:microsoft.com/office/officeart/2005/8/layout/venn1"/>
    <dgm:cxn modelId="{D407EB65-F701-4C42-85F6-38EA144958A7}" type="presOf" srcId="{C1991661-029B-4816-954E-6A4C0459B948}" destId="{B431C6B6-75CE-405C-9883-EEF855162A80}" srcOrd="0" destOrd="0" presId="urn:microsoft.com/office/officeart/2005/8/layout/venn1"/>
    <dgm:cxn modelId="{D37B7F8F-DAB0-4316-8963-C553CBD35D7D}" type="presOf" srcId="{C1991661-029B-4816-954E-6A4C0459B948}" destId="{928D37F9-2AC9-4D91-8593-870E736A3D48}" srcOrd="1" destOrd="0" presId="urn:microsoft.com/office/officeart/2005/8/layout/venn1"/>
    <dgm:cxn modelId="{86BAA992-354C-415B-BCEF-060B8B93DC8E}" srcId="{702EE14B-776A-443F-9CB8-25F46AE49DAD}" destId="{F2C3A06A-54FF-4162-A0CE-F7DE0EB132C5}" srcOrd="1" destOrd="0" parTransId="{F1D8F2FC-DA6E-4C5A-B6CD-347A9300EFE4}" sibTransId="{FA63EDB2-B5DF-4F5F-809C-33B5B198CE78}"/>
    <dgm:cxn modelId="{6DBCDB23-EF54-435F-8A80-B3E637213F62}" type="presOf" srcId="{D80DE7DC-223E-43F9-B4A9-B3DB658BAAA9}" destId="{ACA71771-F91D-4FDD-B241-ABA76CA4D23E}" srcOrd="0" destOrd="0" presId="urn:microsoft.com/office/officeart/2005/8/layout/venn1"/>
    <dgm:cxn modelId="{E3658B95-EE1F-4DDF-BA2F-7263C2380E7E}" srcId="{702EE14B-776A-443F-9CB8-25F46AE49DAD}" destId="{D80DE7DC-223E-43F9-B4A9-B3DB658BAAA9}" srcOrd="0" destOrd="0" parTransId="{948E4967-BFAF-417F-AADB-79628627E5B8}" sibTransId="{89431575-DBC2-4051-82DB-7E5910E16020}"/>
    <dgm:cxn modelId="{EE23CC89-3F28-4ED5-AD95-84C431512CD6}" type="presOf" srcId="{F2C3A06A-54FF-4162-A0CE-F7DE0EB132C5}" destId="{F3F3D0AA-9C3E-45E1-96A8-8F9E34273584}" srcOrd="0" destOrd="0" presId="urn:microsoft.com/office/officeart/2005/8/layout/venn1"/>
    <dgm:cxn modelId="{8E3542C2-E94F-4D10-9AC5-0C79472D8A2C}" srcId="{702EE14B-776A-443F-9CB8-25F46AE49DAD}" destId="{C1991661-029B-4816-954E-6A4C0459B948}" srcOrd="2" destOrd="0" parTransId="{51E847D8-E03A-4CB4-A674-27B31B5D3C52}" sibTransId="{186F46C2-E332-4296-81DF-0C6D45A9FE02}"/>
    <dgm:cxn modelId="{11CF10DA-DE09-40A9-9F81-62236E9E8E4F}" type="presOf" srcId="{F2C3A06A-54FF-4162-A0CE-F7DE0EB132C5}" destId="{9B81988D-DED8-47C5-B384-9AB21FB823FD}" srcOrd="1" destOrd="0" presId="urn:microsoft.com/office/officeart/2005/8/layout/venn1"/>
    <dgm:cxn modelId="{FF80C071-1554-4B5E-8BAB-0D30BD3ED841}" type="presParOf" srcId="{A123FC48-076A-4E37-88B1-7E04C5DD700C}" destId="{ACA71771-F91D-4FDD-B241-ABA76CA4D23E}" srcOrd="0" destOrd="0" presId="urn:microsoft.com/office/officeart/2005/8/layout/venn1"/>
    <dgm:cxn modelId="{FF8B9A6F-7B1E-4422-8D48-D51751BDA748}" type="presParOf" srcId="{A123FC48-076A-4E37-88B1-7E04C5DD700C}" destId="{C22D0FA8-D5D8-45FF-AF53-B4076725B55A}" srcOrd="1" destOrd="0" presId="urn:microsoft.com/office/officeart/2005/8/layout/venn1"/>
    <dgm:cxn modelId="{DD2A20B2-15BC-4157-9A83-618F72AF083C}" type="presParOf" srcId="{A123FC48-076A-4E37-88B1-7E04C5DD700C}" destId="{F3F3D0AA-9C3E-45E1-96A8-8F9E34273584}" srcOrd="2" destOrd="0" presId="urn:microsoft.com/office/officeart/2005/8/layout/venn1"/>
    <dgm:cxn modelId="{65035CE5-E927-4CA9-86F9-CFB1EDC88B0A}" type="presParOf" srcId="{A123FC48-076A-4E37-88B1-7E04C5DD700C}" destId="{9B81988D-DED8-47C5-B384-9AB21FB823FD}" srcOrd="3" destOrd="0" presId="urn:microsoft.com/office/officeart/2005/8/layout/venn1"/>
    <dgm:cxn modelId="{3326CE21-C7DC-402B-BE15-54165064F00B}" type="presParOf" srcId="{A123FC48-076A-4E37-88B1-7E04C5DD700C}" destId="{B431C6B6-75CE-405C-9883-EEF855162A80}" srcOrd="4" destOrd="0" presId="urn:microsoft.com/office/officeart/2005/8/layout/venn1"/>
    <dgm:cxn modelId="{0F24B11A-099C-4F34-A325-7A57DEFC04FC}" type="presParOf" srcId="{A123FC48-076A-4E37-88B1-7E04C5DD700C}" destId="{928D37F9-2AC9-4D91-8593-870E736A3D48}"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022077" cy="1618991"/>
        <a:chOff x="0" y="0"/>
        <a:chExt cx="8022077" cy="1618991"/>
      </a:xfrm>
    </dsp:grpSpPr>
    <dsp:sp modelId="{512D0C18-6B52-452D-8F4A-60EA745E946A}">
      <dsp:nvSpPr>
        <dsp:cNvPr id="4" name="同侧圆角矩形 3"/>
        <dsp:cNvSpPr/>
      </dsp:nvSpPr>
      <dsp:spPr bwMode="white">
        <a:xfrm rot="5400000">
          <a:off x="5139112" y="-2172189"/>
          <a:ext cx="631801" cy="5134129"/>
        </a:xfrm>
        <a:prstGeom prst="round2SameRect">
          <a:avLst/>
        </a:prstGeom>
        <a:sp3d contourW="19050" prstMaterial="metal">
          <a:bevelT w="88900" h="203200"/>
          <a:bevelB w="165100" h="254000"/>
        </a:sp3d>
      </dsp:spPr>
      <dsp:style>
        <a:lnRef idx="0">
          <a:schemeClr val="accent1">
            <a:alpha val="90000"/>
            <a:tint val="40000"/>
          </a:schemeClr>
        </a:lnRef>
        <a:fillRef idx="1">
          <a:schemeClr val="accent1">
            <a:alpha val="90000"/>
            <a:tint val="40000"/>
          </a:schemeClr>
        </a:fillRef>
        <a:effectRef idx="0">
          <a:scrgbClr r="0" g="0" b="0"/>
        </a:effectRef>
        <a:fontRef idx="minor"/>
      </dsp:style>
      <dsp:txBody>
        <a:bodyPr rot="-5400000" lIns="64769" tIns="32384" rIns="64769" bIns="32384" anchor="ctr"/>
        <a:lstStyle>
          <a:lvl1pPr algn="l">
            <a:defRPr sz="1700"/>
          </a:lvl1pPr>
          <a:lvl2pPr marL="171450" indent="-171450" algn="l">
            <a:defRPr sz="1700"/>
          </a:lvl2pPr>
          <a:lvl3pPr marL="342900" indent="-171450" algn="l">
            <a:defRPr sz="1700"/>
          </a:lvl3pPr>
          <a:lvl4pPr marL="514350" indent="-171450" algn="l">
            <a:defRPr sz="1700"/>
          </a:lvl4pPr>
          <a:lvl5pPr marL="685800" indent="-171450" algn="l">
            <a:defRPr sz="1700"/>
          </a:lvl5pPr>
          <a:lvl6pPr marL="857250" indent="-171450" algn="l">
            <a:defRPr sz="1700"/>
          </a:lvl6pPr>
          <a:lvl7pPr marL="1028700" indent="-171450" algn="l">
            <a:defRPr sz="1700"/>
          </a:lvl7pPr>
          <a:lvl8pPr marL="1200150" indent="-171450" algn="l">
            <a:defRPr sz="1700"/>
          </a:lvl8pPr>
          <a:lvl9pPr marL="1371600" indent="-171450" algn="l">
            <a:defRPr sz="1700"/>
          </a:lvl9pPr>
        </a:lstStyle>
        <a:p>
          <a:pPr lvl="1" rtl="0">
            <a:lnSpc>
              <a:spcPct val="100000"/>
            </a:lnSpc>
            <a:spcBef>
              <a:spcPct val="0"/>
            </a:spcBef>
            <a:spcAft>
              <a:spcPct val="15000"/>
            </a:spcAft>
            <a:buChar char="•"/>
          </a:pPr>
          <a:r>
            <a:rPr lang="zh-CN" dirty="0" smtClean="0">
              <a:solidFill>
                <a:schemeClr val="dk1"/>
              </a:solidFill>
            </a:rPr>
            <a:t>生产函数中至少有一种投入要素的投入量是固定的</a:t>
          </a:r>
          <a:endParaRPr lang="zh-CN" dirty="0">
            <a:solidFill>
              <a:schemeClr val="dk1"/>
            </a:solidFill>
          </a:endParaRPr>
        </a:p>
      </dsp:txBody>
      <dsp:txXfrm rot="5400000">
        <a:off x="5139112" y="-2172189"/>
        <a:ext cx="631801" cy="5134129"/>
      </dsp:txXfrm>
    </dsp:sp>
    <dsp:sp modelId="{8794FDB4-2644-4D17-A57A-9973BA0DA998}">
      <dsp:nvSpPr>
        <dsp:cNvPr id="3" name="圆角矩形 2"/>
        <dsp:cNvSpPr/>
      </dsp:nvSpPr>
      <dsp:spPr bwMode="white">
        <a:xfrm>
          <a:off x="0" y="0"/>
          <a:ext cx="2887948" cy="789752"/>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125730" tIns="62865" rIns="125730" bIns="62865" anchor="ctr"/>
        <a:lstStyle>
          <a:lvl1pPr algn="ctr">
            <a:defRPr sz="3300"/>
          </a:lvl1pPr>
          <a:lvl2pPr marL="228600" indent="-228600" algn="ctr">
            <a:defRPr sz="2500"/>
          </a:lvl2pPr>
          <a:lvl3pPr marL="457200" indent="-228600" algn="ctr">
            <a:defRPr sz="2500"/>
          </a:lvl3pPr>
          <a:lvl4pPr marL="685800" indent="-228600" algn="ctr">
            <a:defRPr sz="2500"/>
          </a:lvl4pPr>
          <a:lvl5pPr marL="914400" indent="-228600" algn="ctr">
            <a:defRPr sz="2500"/>
          </a:lvl5pPr>
          <a:lvl6pPr marL="1143000" indent="-228600" algn="ctr">
            <a:defRPr sz="2500"/>
          </a:lvl6pPr>
          <a:lvl7pPr marL="1371600" indent="-228600" algn="ctr">
            <a:defRPr sz="2500"/>
          </a:lvl7pPr>
          <a:lvl8pPr marL="1600200" indent="-228600" algn="ctr">
            <a:defRPr sz="2500"/>
          </a:lvl8pPr>
          <a:lvl9pPr marL="1828800" indent="-228600" algn="ctr">
            <a:defRPr sz="2500"/>
          </a:lvl9pPr>
        </a:lstStyle>
        <a:p>
          <a:pPr lvl="0" rtl="0">
            <a:lnSpc>
              <a:spcPct val="100000"/>
            </a:lnSpc>
            <a:spcBef>
              <a:spcPct val="0"/>
            </a:spcBef>
            <a:spcAft>
              <a:spcPct val="35000"/>
            </a:spcAft>
          </a:pPr>
          <a:r>
            <a:rPr lang="zh-CN" smtClean="0"/>
            <a:t>短期生产函数</a:t>
          </a:r>
          <a:endParaRPr lang="zh-CN"/>
        </a:p>
      </dsp:txBody>
      <dsp:txXfrm>
        <a:off x="0" y="0"/>
        <a:ext cx="2887948" cy="789752"/>
      </dsp:txXfrm>
    </dsp:sp>
    <dsp:sp modelId="{B7ECCC57-4958-4F67-BAD1-B87B038B5FE9}">
      <dsp:nvSpPr>
        <dsp:cNvPr id="6" name="同侧圆角矩形 5"/>
        <dsp:cNvSpPr/>
      </dsp:nvSpPr>
      <dsp:spPr bwMode="white">
        <a:xfrm rot="5400000">
          <a:off x="5139112" y="-1342949"/>
          <a:ext cx="631801" cy="5134129"/>
        </a:xfrm>
        <a:prstGeom prst="round2SameRect">
          <a:avLst/>
        </a:prstGeom>
        <a:sp3d contourW="19050" prstMaterial="metal">
          <a:bevelT w="88900" h="203200"/>
          <a:bevelB w="165100" h="254000"/>
        </a:sp3d>
      </dsp:spPr>
      <dsp:style>
        <a:lnRef idx="0">
          <a:schemeClr val="accent1">
            <a:alpha val="90000"/>
            <a:tint val="40000"/>
          </a:schemeClr>
        </a:lnRef>
        <a:fillRef idx="1">
          <a:schemeClr val="accent1">
            <a:alpha val="90000"/>
            <a:tint val="40000"/>
          </a:schemeClr>
        </a:fillRef>
        <a:effectRef idx="0">
          <a:scrgbClr r="0" g="0" b="0"/>
        </a:effectRef>
        <a:fontRef idx="minor"/>
      </dsp:style>
      <dsp:txBody>
        <a:bodyPr rot="-5400000" lIns="64769" tIns="32384" rIns="64769" bIns="32384" anchor="ctr"/>
        <a:lstStyle>
          <a:lvl1pPr algn="l">
            <a:defRPr sz="1700"/>
          </a:lvl1pPr>
          <a:lvl2pPr marL="171450" indent="-171450" algn="l">
            <a:defRPr sz="1700"/>
          </a:lvl2pPr>
          <a:lvl3pPr marL="342900" indent="-171450" algn="l">
            <a:defRPr sz="1700"/>
          </a:lvl3pPr>
          <a:lvl4pPr marL="514350" indent="-171450" algn="l">
            <a:defRPr sz="1700"/>
          </a:lvl4pPr>
          <a:lvl5pPr marL="685800" indent="-171450" algn="l">
            <a:defRPr sz="1700"/>
          </a:lvl5pPr>
          <a:lvl6pPr marL="857250" indent="-171450" algn="l">
            <a:defRPr sz="1700"/>
          </a:lvl6pPr>
          <a:lvl7pPr marL="1028700" indent="-171450" algn="l">
            <a:defRPr sz="1700"/>
          </a:lvl7pPr>
          <a:lvl8pPr marL="1200150" indent="-171450" algn="l">
            <a:defRPr sz="1700"/>
          </a:lvl8pPr>
          <a:lvl9pPr marL="1371600" indent="-171450" algn="l">
            <a:defRPr sz="1700"/>
          </a:lvl9pPr>
        </a:lstStyle>
        <a:p>
          <a:pPr lvl="1" rtl="0">
            <a:lnSpc>
              <a:spcPct val="100000"/>
            </a:lnSpc>
            <a:spcBef>
              <a:spcPct val="0"/>
            </a:spcBef>
            <a:spcAft>
              <a:spcPct val="15000"/>
            </a:spcAft>
            <a:buChar char="•"/>
          </a:pPr>
          <a:r>
            <a:rPr lang="zh-CN" dirty="0" smtClean="0">
              <a:solidFill>
                <a:schemeClr val="dk1"/>
              </a:solidFill>
            </a:rPr>
            <a:t>生产函数中所有投入要素的投入量都是可变的</a:t>
          </a:r>
          <a:endParaRPr lang="zh-CN" dirty="0">
            <a:solidFill>
              <a:schemeClr val="dk1"/>
            </a:solidFill>
          </a:endParaRPr>
        </a:p>
      </dsp:txBody>
      <dsp:txXfrm rot="5400000">
        <a:off x="5139112" y="-1342949"/>
        <a:ext cx="631801" cy="5134129"/>
      </dsp:txXfrm>
    </dsp:sp>
    <dsp:sp modelId="{8E61B4C6-7703-4661-B8D4-CF18A11D6D98}">
      <dsp:nvSpPr>
        <dsp:cNvPr id="5" name="圆角矩形 4"/>
        <dsp:cNvSpPr/>
      </dsp:nvSpPr>
      <dsp:spPr bwMode="white">
        <a:xfrm>
          <a:off x="0" y="829239"/>
          <a:ext cx="2887948" cy="789752"/>
        </a:xfrm>
        <a:prstGeom prst="roundRect">
          <a:avLst/>
        </a:prstGeom>
        <a:sp3d contourW="19050" prstMaterial="metal">
          <a:bevelT w="88900" h="203200"/>
          <a:bevelB w="165100" h="254000"/>
        </a:sp3d>
      </dsp:spPr>
      <dsp:style>
        <a:lnRef idx="0">
          <a:schemeClr val="lt1"/>
        </a:lnRef>
        <a:fillRef idx="1">
          <a:schemeClr val="accent1"/>
        </a:fillRef>
        <a:effectRef idx="2">
          <a:scrgbClr r="0" g="0" b="0"/>
        </a:effectRef>
        <a:fontRef idx="minor">
          <a:schemeClr val="lt1"/>
        </a:fontRef>
      </dsp:style>
      <dsp:txBody>
        <a:bodyPr lIns="125730" tIns="62865" rIns="125730" bIns="62865" anchor="ctr"/>
        <a:lstStyle>
          <a:lvl1pPr algn="ctr">
            <a:defRPr sz="3300"/>
          </a:lvl1pPr>
          <a:lvl2pPr marL="228600" indent="-228600" algn="ctr">
            <a:defRPr sz="2500"/>
          </a:lvl2pPr>
          <a:lvl3pPr marL="457200" indent="-228600" algn="ctr">
            <a:defRPr sz="2500"/>
          </a:lvl3pPr>
          <a:lvl4pPr marL="685800" indent="-228600" algn="ctr">
            <a:defRPr sz="2500"/>
          </a:lvl4pPr>
          <a:lvl5pPr marL="914400" indent="-228600" algn="ctr">
            <a:defRPr sz="2500"/>
          </a:lvl5pPr>
          <a:lvl6pPr marL="1143000" indent="-228600" algn="ctr">
            <a:defRPr sz="2500"/>
          </a:lvl6pPr>
          <a:lvl7pPr marL="1371600" indent="-228600" algn="ctr">
            <a:defRPr sz="2500"/>
          </a:lvl7pPr>
          <a:lvl8pPr marL="1600200" indent="-228600" algn="ctr">
            <a:defRPr sz="2500"/>
          </a:lvl8pPr>
          <a:lvl9pPr marL="1828800" indent="-228600" algn="ctr">
            <a:defRPr sz="2500"/>
          </a:lvl9pPr>
        </a:lstStyle>
        <a:p>
          <a:pPr lvl="0" rtl="0">
            <a:lnSpc>
              <a:spcPct val="100000"/>
            </a:lnSpc>
            <a:spcBef>
              <a:spcPct val="0"/>
            </a:spcBef>
            <a:spcAft>
              <a:spcPct val="35000"/>
            </a:spcAft>
          </a:pPr>
          <a:r>
            <a:rPr lang="zh-CN" smtClean="0"/>
            <a:t>长期生产函数</a:t>
          </a:r>
          <a:endParaRPr lang="zh-CN"/>
        </a:p>
      </dsp:txBody>
      <dsp:txXfrm>
        <a:off x="0" y="829239"/>
        <a:ext cx="2887948" cy="7897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47C019-DF80-496D-BCF8-46268287B3D1}">
      <dsp:nvSpPr>
        <dsp:cNvPr id="0" name=""/>
        <dsp:cNvSpPr/>
      </dsp:nvSpPr>
      <dsp:spPr>
        <a:xfrm>
          <a:off x="409" y="88908"/>
          <a:ext cx="1782216" cy="89110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zh-CN" sz="1400" kern="1200" smtClean="0"/>
            <a:t>当边际产量为正值时，总产量曲线呈上升趋势</a:t>
          </a:r>
          <a:endParaRPr lang="zh-CN" sz="1400" kern="1200"/>
        </a:p>
      </dsp:txBody>
      <dsp:txXfrm>
        <a:off x="409" y="88908"/>
        <a:ext cx="1782216" cy="891108"/>
      </dsp:txXfrm>
    </dsp:sp>
    <dsp:sp modelId="{168AA73D-26C2-4F26-85A0-B68B81B4A5C0}">
      <dsp:nvSpPr>
        <dsp:cNvPr id="0" name=""/>
        <dsp:cNvSpPr/>
      </dsp:nvSpPr>
      <dsp:spPr>
        <a:xfrm>
          <a:off x="2156891" y="88908"/>
          <a:ext cx="1782216" cy="89110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zh-CN" sz="1400" kern="1200" smtClean="0"/>
            <a:t>当边际产量为负值时，总产量曲线呈下降趋势</a:t>
          </a:r>
          <a:endParaRPr lang="zh-CN" sz="1400" kern="1200"/>
        </a:p>
      </dsp:txBody>
      <dsp:txXfrm>
        <a:off x="2156891" y="88908"/>
        <a:ext cx="1782216" cy="891108"/>
      </dsp:txXfrm>
    </dsp:sp>
    <dsp:sp modelId="{98D8D2F7-6A72-4998-B276-F2FFA0BAAEB5}">
      <dsp:nvSpPr>
        <dsp:cNvPr id="0" name=""/>
        <dsp:cNvSpPr/>
      </dsp:nvSpPr>
      <dsp:spPr>
        <a:xfrm>
          <a:off x="4313373" y="88908"/>
          <a:ext cx="1782216" cy="89110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zh-CN" sz="1400" kern="1200" smtClean="0"/>
            <a:t>当边际产量为零时，总产量为最大</a:t>
          </a:r>
          <a:endParaRPr lang="zh-CN" sz="1400" kern="1200"/>
        </a:p>
      </dsp:txBody>
      <dsp:txXfrm>
        <a:off x="4313373" y="88908"/>
        <a:ext cx="1782216" cy="8911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8CCCD7-4A59-4120-AC57-FA24B3162364}">
      <dsp:nvSpPr>
        <dsp:cNvPr id="0" name=""/>
        <dsp:cNvSpPr/>
      </dsp:nvSpPr>
      <dsp:spPr>
        <a:xfrm>
          <a:off x="1788600" y="4003"/>
          <a:ext cx="1463804" cy="14638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rtl="0">
            <a:lnSpc>
              <a:spcPct val="90000"/>
            </a:lnSpc>
            <a:spcBef>
              <a:spcPct val="0"/>
            </a:spcBef>
            <a:spcAft>
              <a:spcPct val="35000"/>
            </a:spcAft>
          </a:pPr>
          <a:r>
            <a:rPr lang="zh-CN" sz="1800" kern="1200" smtClean="0"/>
            <a:t>长期生产扩大路线</a:t>
          </a:r>
          <a:endParaRPr lang="zh-CN" sz="1800" kern="1200"/>
        </a:p>
      </dsp:txBody>
      <dsp:txXfrm>
        <a:off x="1993005" y="176617"/>
        <a:ext cx="843995" cy="1118576"/>
      </dsp:txXfrm>
    </dsp:sp>
    <dsp:sp modelId="{8FFF9100-BC3D-4B61-B88E-5738C91C87C0}">
      <dsp:nvSpPr>
        <dsp:cNvPr id="0" name=""/>
        <dsp:cNvSpPr/>
      </dsp:nvSpPr>
      <dsp:spPr>
        <a:xfrm>
          <a:off x="2843594" y="4003"/>
          <a:ext cx="1463804" cy="14638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rtl="0">
            <a:lnSpc>
              <a:spcPct val="90000"/>
            </a:lnSpc>
            <a:spcBef>
              <a:spcPct val="0"/>
            </a:spcBef>
            <a:spcAft>
              <a:spcPct val="35000"/>
            </a:spcAft>
          </a:pPr>
          <a:r>
            <a:rPr lang="zh-CN" sz="1800" kern="1200" smtClean="0"/>
            <a:t>短期生产扩大路线</a:t>
          </a:r>
          <a:endParaRPr lang="zh-CN" sz="1800" kern="1200"/>
        </a:p>
      </dsp:txBody>
      <dsp:txXfrm>
        <a:off x="3258998" y="176617"/>
        <a:ext cx="843995" cy="11185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5B158D-5782-45CD-BA76-E0527A17D797}">
      <dsp:nvSpPr>
        <dsp:cNvPr id="0" name=""/>
        <dsp:cNvSpPr/>
      </dsp:nvSpPr>
      <dsp:spPr>
        <a:xfrm>
          <a:off x="457199" y="0"/>
          <a:ext cx="5181600" cy="2429004"/>
        </a:xfrm>
        <a:prstGeom prst="leftArrow">
          <a:avLst/>
        </a:prstGeom>
        <a:gradFill rotWithShape="0">
          <a:gsLst>
            <a:gs pos="0">
              <a:schemeClr val="accent1">
                <a:tint val="40000"/>
                <a:hueOff val="0"/>
                <a:satOff val="0"/>
                <a:lumOff val="0"/>
                <a:alphaOff val="0"/>
                <a:satMod val="103000"/>
                <a:lumMod val="102000"/>
                <a:tint val="94000"/>
              </a:schemeClr>
            </a:gs>
            <a:gs pos="50000">
              <a:schemeClr val="accent1">
                <a:tint val="40000"/>
                <a:hueOff val="0"/>
                <a:satOff val="0"/>
                <a:lumOff val="0"/>
                <a:alphaOff val="0"/>
                <a:satMod val="110000"/>
                <a:lumMod val="100000"/>
                <a:shade val="100000"/>
              </a:schemeClr>
            </a:gs>
            <a:gs pos="100000">
              <a:schemeClr val="accent1">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621DE29-AA31-4A35-BCF4-9B31C215EDA7}">
      <dsp:nvSpPr>
        <dsp:cNvPr id="0" name=""/>
        <dsp:cNvSpPr/>
      </dsp:nvSpPr>
      <dsp:spPr>
        <a:xfrm>
          <a:off x="5367021" y="728701"/>
          <a:ext cx="726560" cy="971601"/>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技术装备因素</a:t>
          </a:r>
          <a:endParaRPr lang="zh-CN" sz="1300" kern="1200"/>
        </a:p>
      </dsp:txBody>
      <dsp:txXfrm>
        <a:off x="5402489" y="764169"/>
        <a:ext cx="655624" cy="900665"/>
      </dsp:txXfrm>
    </dsp:sp>
    <dsp:sp modelId="{893D12BC-ED05-470E-AE6B-3BBD6A2A12AD}">
      <dsp:nvSpPr>
        <dsp:cNvPr id="0" name=""/>
        <dsp:cNvSpPr/>
      </dsp:nvSpPr>
      <dsp:spPr>
        <a:xfrm>
          <a:off x="4600649" y="728701"/>
          <a:ext cx="726560" cy="971601"/>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专业化</a:t>
          </a:r>
          <a:endParaRPr lang="zh-CN" sz="1300" kern="1200"/>
        </a:p>
      </dsp:txBody>
      <dsp:txXfrm>
        <a:off x="4636117" y="764169"/>
        <a:ext cx="655624" cy="900665"/>
      </dsp:txXfrm>
    </dsp:sp>
    <dsp:sp modelId="{70A31212-B3C1-47D7-B65A-472F40A1CDA1}">
      <dsp:nvSpPr>
        <dsp:cNvPr id="0" name=""/>
        <dsp:cNvSpPr/>
      </dsp:nvSpPr>
      <dsp:spPr>
        <a:xfrm>
          <a:off x="3834277" y="728701"/>
          <a:ext cx="726560" cy="971601"/>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存货经济性</a:t>
          </a:r>
          <a:endParaRPr lang="zh-CN" sz="1300" kern="1200"/>
        </a:p>
      </dsp:txBody>
      <dsp:txXfrm>
        <a:off x="3869745" y="764169"/>
        <a:ext cx="655624" cy="900665"/>
      </dsp:txXfrm>
    </dsp:sp>
    <dsp:sp modelId="{768CB087-40C1-437C-B3A4-7666328771B0}">
      <dsp:nvSpPr>
        <dsp:cNvPr id="0" name=""/>
        <dsp:cNvSpPr/>
      </dsp:nvSpPr>
      <dsp:spPr>
        <a:xfrm>
          <a:off x="3067905" y="728701"/>
          <a:ext cx="726560" cy="971601"/>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大规模采购的经济性</a:t>
          </a:r>
          <a:endParaRPr lang="zh-CN" sz="1300" kern="1200"/>
        </a:p>
      </dsp:txBody>
      <dsp:txXfrm>
        <a:off x="3103373" y="764169"/>
        <a:ext cx="655624" cy="900665"/>
      </dsp:txXfrm>
    </dsp:sp>
    <dsp:sp modelId="{C56EE82C-9289-4833-A9D2-6F923B0E5C1D}">
      <dsp:nvSpPr>
        <dsp:cNvPr id="0" name=""/>
        <dsp:cNvSpPr/>
      </dsp:nvSpPr>
      <dsp:spPr>
        <a:xfrm>
          <a:off x="2301533" y="728701"/>
          <a:ext cx="726560" cy="971601"/>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大规模雇用的经济性</a:t>
          </a:r>
          <a:endParaRPr lang="zh-CN" sz="1300" kern="1200"/>
        </a:p>
      </dsp:txBody>
      <dsp:txXfrm>
        <a:off x="2337001" y="764169"/>
        <a:ext cx="655624" cy="900665"/>
      </dsp:txXfrm>
    </dsp:sp>
    <dsp:sp modelId="{9ADD4FB7-8A5A-40C7-9F80-FADEDDDDC834}">
      <dsp:nvSpPr>
        <dsp:cNvPr id="0" name=""/>
        <dsp:cNvSpPr/>
      </dsp:nvSpPr>
      <dsp:spPr>
        <a:xfrm>
          <a:off x="1535162" y="728701"/>
          <a:ext cx="726560" cy="971601"/>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大规模金融的经济性</a:t>
          </a:r>
          <a:endParaRPr lang="zh-CN" sz="1300" kern="1200"/>
        </a:p>
      </dsp:txBody>
      <dsp:txXfrm>
        <a:off x="1570630" y="764169"/>
        <a:ext cx="655624" cy="900665"/>
      </dsp:txXfrm>
    </dsp:sp>
    <dsp:sp modelId="{A1999E01-1FA3-4BEA-816C-0023866DDFC9}">
      <dsp:nvSpPr>
        <dsp:cNvPr id="0" name=""/>
        <dsp:cNvSpPr/>
      </dsp:nvSpPr>
      <dsp:spPr>
        <a:xfrm>
          <a:off x="768790" y="728701"/>
          <a:ext cx="726560" cy="971601"/>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大规模广告的利益</a:t>
          </a:r>
          <a:endParaRPr lang="zh-CN" sz="1300" kern="1200"/>
        </a:p>
      </dsp:txBody>
      <dsp:txXfrm>
        <a:off x="804258" y="764169"/>
        <a:ext cx="655624" cy="900665"/>
      </dsp:txXfrm>
    </dsp:sp>
    <dsp:sp modelId="{A8326AE4-6A3A-418D-8DDD-2E78D014F953}">
      <dsp:nvSpPr>
        <dsp:cNvPr id="0" name=""/>
        <dsp:cNvSpPr/>
      </dsp:nvSpPr>
      <dsp:spPr>
        <a:xfrm>
          <a:off x="2418" y="728701"/>
          <a:ext cx="726560" cy="971601"/>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影响力强大的利益</a:t>
          </a:r>
          <a:endParaRPr lang="zh-CN" sz="1300" kern="1200"/>
        </a:p>
      </dsp:txBody>
      <dsp:txXfrm>
        <a:off x="37886" y="764169"/>
        <a:ext cx="655624" cy="9006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C76D5F-39AC-4DD6-8076-1E6F6C74C037}">
      <dsp:nvSpPr>
        <dsp:cNvPr id="0" name=""/>
        <dsp:cNvSpPr/>
      </dsp:nvSpPr>
      <dsp:spPr>
        <a:xfrm>
          <a:off x="0" y="28721"/>
          <a:ext cx="6096000" cy="53330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US" sz="1700" i="1" kern="1200" smtClean="0"/>
            <a:t>h&lt;k</a:t>
          </a:r>
          <a:r>
            <a:rPr lang="zh-CN" sz="1700" kern="1200" smtClean="0"/>
            <a:t>，表明该生产函数为规模收益递减</a:t>
          </a:r>
          <a:endParaRPr lang="zh-CN" sz="1700" kern="1200"/>
        </a:p>
      </dsp:txBody>
      <dsp:txXfrm>
        <a:off x="26034" y="54755"/>
        <a:ext cx="6043932" cy="481232"/>
      </dsp:txXfrm>
    </dsp:sp>
    <dsp:sp modelId="{8E3A71B0-15BE-47F8-B42D-C6FEC479758C}">
      <dsp:nvSpPr>
        <dsp:cNvPr id="0" name=""/>
        <dsp:cNvSpPr/>
      </dsp:nvSpPr>
      <dsp:spPr>
        <a:xfrm>
          <a:off x="0" y="610981"/>
          <a:ext cx="6096000" cy="53330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US" sz="1700" i="1" kern="1200" smtClean="0"/>
            <a:t>h=k</a:t>
          </a:r>
          <a:r>
            <a:rPr lang="zh-CN" sz="1700" kern="1200" smtClean="0"/>
            <a:t>，表明该生产函数为规模收益不变</a:t>
          </a:r>
          <a:endParaRPr lang="zh-CN" sz="1700" kern="1200"/>
        </a:p>
      </dsp:txBody>
      <dsp:txXfrm>
        <a:off x="26034" y="637015"/>
        <a:ext cx="6043932" cy="481232"/>
      </dsp:txXfrm>
    </dsp:sp>
    <dsp:sp modelId="{D3C669EE-4AC9-40E2-A986-0CEE9EC758ED}">
      <dsp:nvSpPr>
        <dsp:cNvPr id="0" name=""/>
        <dsp:cNvSpPr/>
      </dsp:nvSpPr>
      <dsp:spPr>
        <a:xfrm>
          <a:off x="0" y="1193242"/>
          <a:ext cx="6096000" cy="53330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US" sz="1700" i="1" kern="1200" smtClean="0"/>
            <a:t>h&gt;k</a:t>
          </a:r>
          <a:r>
            <a:rPr lang="zh-CN" sz="1700" kern="1200" smtClean="0"/>
            <a:t>，表明该生产函数为规模收益递增</a:t>
          </a:r>
          <a:endParaRPr lang="zh-CN" sz="1700" kern="1200"/>
        </a:p>
      </dsp:txBody>
      <dsp:txXfrm>
        <a:off x="26034" y="1219276"/>
        <a:ext cx="6043932" cy="48123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C76D5F-39AC-4DD6-8076-1E6F6C74C037}">
      <dsp:nvSpPr>
        <dsp:cNvPr id="0" name=""/>
        <dsp:cNvSpPr/>
      </dsp:nvSpPr>
      <dsp:spPr>
        <a:xfrm>
          <a:off x="0" y="28721"/>
          <a:ext cx="6096000" cy="53330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US" sz="1700" i="1" kern="1200" smtClean="0"/>
            <a:t>n=</a:t>
          </a:r>
          <a:r>
            <a:rPr lang="en-US" sz="1700" kern="1200" smtClean="0"/>
            <a:t>1</a:t>
          </a:r>
          <a:r>
            <a:rPr lang="zh-CN" sz="1700" kern="1200" smtClean="0"/>
            <a:t>，说明规模收益不变（</a:t>
          </a:r>
          <a:r>
            <a:rPr lang="en-US" sz="1700" i="1" kern="1200" smtClean="0"/>
            <a:t>h=k</a:t>
          </a:r>
          <a:r>
            <a:rPr lang="zh-CN" sz="1700" kern="1200" smtClean="0"/>
            <a:t>）</a:t>
          </a:r>
          <a:endParaRPr lang="zh-CN" sz="1700" kern="1200" dirty="0"/>
        </a:p>
      </dsp:txBody>
      <dsp:txXfrm>
        <a:off x="26034" y="54755"/>
        <a:ext cx="6043932" cy="481232"/>
      </dsp:txXfrm>
    </dsp:sp>
    <dsp:sp modelId="{6254B05F-6A67-4030-8640-5386A1FB879D}">
      <dsp:nvSpPr>
        <dsp:cNvPr id="0" name=""/>
        <dsp:cNvSpPr/>
      </dsp:nvSpPr>
      <dsp:spPr>
        <a:xfrm>
          <a:off x="0" y="610981"/>
          <a:ext cx="6096000" cy="53330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i="1" kern="1200" smtClean="0"/>
            <a:t>n&gt;</a:t>
          </a:r>
          <a:r>
            <a:rPr lang="en-US" sz="1700" kern="1200" smtClean="0"/>
            <a:t>1</a:t>
          </a:r>
          <a:r>
            <a:rPr lang="zh-CN" sz="1700" kern="1200" smtClean="0"/>
            <a:t>，说明规模收益递增（</a:t>
          </a:r>
          <a:r>
            <a:rPr lang="en-US" sz="1700" i="1" kern="1200" smtClean="0"/>
            <a:t>h&gt;k</a:t>
          </a:r>
          <a:r>
            <a:rPr lang="zh-CN" sz="1700" kern="1200" smtClean="0"/>
            <a:t>，假定</a:t>
          </a:r>
          <a:r>
            <a:rPr lang="en-US" sz="1700" i="1" kern="1200" smtClean="0"/>
            <a:t>k&gt;</a:t>
          </a:r>
          <a:r>
            <a:rPr lang="en-US" sz="1700" kern="1200" smtClean="0"/>
            <a:t>1</a:t>
          </a:r>
          <a:r>
            <a:rPr lang="zh-CN" sz="1700" kern="1200" smtClean="0"/>
            <a:t>）</a:t>
          </a:r>
          <a:endParaRPr lang="zh-CN" sz="1700" kern="1200"/>
        </a:p>
      </dsp:txBody>
      <dsp:txXfrm>
        <a:off x="26034" y="637015"/>
        <a:ext cx="6043932" cy="481232"/>
      </dsp:txXfrm>
    </dsp:sp>
    <dsp:sp modelId="{DD241427-E307-4CE0-B97C-2D0FA77FD3D8}">
      <dsp:nvSpPr>
        <dsp:cNvPr id="0" name=""/>
        <dsp:cNvSpPr/>
      </dsp:nvSpPr>
      <dsp:spPr>
        <a:xfrm>
          <a:off x="0" y="1193242"/>
          <a:ext cx="6096000" cy="53330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i="1" kern="1200" smtClean="0"/>
            <a:t>n&lt;</a:t>
          </a:r>
          <a:r>
            <a:rPr lang="en-US" sz="1700" kern="1200" smtClean="0"/>
            <a:t>1</a:t>
          </a:r>
          <a:r>
            <a:rPr lang="zh-CN" sz="1700" kern="1200" smtClean="0"/>
            <a:t>，说明规模收益递减（</a:t>
          </a:r>
          <a:r>
            <a:rPr lang="en-US" sz="1700" i="1" kern="1200" smtClean="0"/>
            <a:t>h&lt;k</a:t>
          </a:r>
          <a:r>
            <a:rPr lang="zh-CN" sz="1700" kern="1200" smtClean="0"/>
            <a:t>，假定</a:t>
          </a:r>
          <a:r>
            <a:rPr lang="en-US" sz="1700" i="1" kern="1200" smtClean="0"/>
            <a:t>k&gt;</a:t>
          </a:r>
          <a:r>
            <a:rPr lang="en-US" sz="1700" kern="1200" smtClean="0"/>
            <a:t>1</a:t>
          </a:r>
          <a:r>
            <a:rPr lang="zh-CN" sz="1700" kern="1200" smtClean="0"/>
            <a:t>）</a:t>
          </a:r>
          <a:endParaRPr lang="zh-CN" sz="1700" kern="1200"/>
        </a:p>
      </dsp:txBody>
      <dsp:txXfrm>
        <a:off x="26034" y="1219276"/>
        <a:ext cx="6043932" cy="48123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BB0AB-CF21-4956-8B43-B8EC92D5BCC3}">
      <dsp:nvSpPr>
        <dsp:cNvPr id="0" name=""/>
        <dsp:cNvSpPr/>
      </dsp:nvSpPr>
      <dsp:spPr>
        <a:xfrm>
          <a:off x="3655" y="607820"/>
          <a:ext cx="2197826" cy="87149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lvl="0" algn="ctr" defTabSz="577850" rtl="0">
            <a:lnSpc>
              <a:spcPct val="90000"/>
            </a:lnSpc>
            <a:spcBef>
              <a:spcPct val="0"/>
            </a:spcBef>
            <a:spcAft>
              <a:spcPct val="35000"/>
            </a:spcAft>
          </a:pPr>
          <a:r>
            <a:rPr lang="zh-CN" sz="1300" kern="1200" smtClean="0"/>
            <a:t>它的对数形式是一个线性函数</a:t>
          </a:r>
          <a:endParaRPr lang="zh-CN" sz="1300" kern="1200"/>
        </a:p>
      </dsp:txBody>
      <dsp:txXfrm>
        <a:off x="3655" y="607820"/>
        <a:ext cx="2197826" cy="871490"/>
      </dsp:txXfrm>
    </dsp:sp>
    <dsp:sp modelId="{FA7C322C-40B3-44C2-B43C-40DDEB7F2B79}">
      <dsp:nvSpPr>
        <dsp:cNvPr id="0" name=""/>
        <dsp:cNvSpPr/>
      </dsp:nvSpPr>
      <dsp:spPr>
        <a:xfrm>
          <a:off x="3655" y="1479311"/>
          <a:ext cx="2197826" cy="5709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8A0BEC-49CC-4FC7-B2C0-6135DA7F31F9}">
      <dsp:nvSpPr>
        <dsp:cNvPr id="0" name=""/>
        <dsp:cNvSpPr/>
      </dsp:nvSpPr>
      <dsp:spPr>
        <a:xfrm>
          <a:off x="2509176" y="607820"/>
          <a:ext cx="2197826" cy="87149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lvl="0" algn="ctr" defTabSz="577850" rtl="0">
            <a:lnSpc>
              <a:spcPct val="90000"/>
            </a:lnSpc>
            <a:spcBef>
              <a:spcPct val="0"/>
            </a:spcBef>
            <a:spcAft>
              <a:spcPct val="35000"/>
            </a:spcAft>
          </a:pPr>
          <a:r>
            <a:rPr lang="zh-CN" sz="1300" kern="1200" smtClean="0"/>
            <a:t>每种投入要素的边际产量取决于所有投入要素的投入量，这是与实际相符的</a:t>
          </a:r>
          <a:endParaRPr lang="zh-CN" sz="1300" kern="1200"/>
        </a:p>
      </dsp:txBody>
      <dsp:txXfrm>
        <a:off x="2509176" y="607820"/>
        <a:ext cx="2197826" cy="871490"/>
      </dsp:txXfrm>
    </dsp:sp>
    <dsp:sp modelId="{E4D577DE-49F0-4EE6-8FEF-258C90B1B387}">
      <dsp:nvSpPr>
        <dsp:cNvPr id="0" name=""/>
        <dsp:cNvSpPr/>
      </dsp:nvSpPr>
      <dsp:spPr>
        <a:xfrm>
          <a:off x="2509176" y="1479311"/>
          <a:ext cx="2197826" cy="5709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3B3D77-7850-4945-AE50-6233D3A5CB16}">
      <dsp:nvSpPr>
        <dsp:cNvPr id="0" name=""/>
        <dsp:cNvSpPr/>
      </dsp:nvSpPr>
      <dsp:spPr>
        <a:xfrm>
          <a:off x="5014698" y="607820"/>
          <a:ext cx="2197826" cy="87149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lvl="0" algn="ctr" defTabSz="577850" rtl="0">
            <a:lnSpc>
              <a:spcPct val="90000"/>
            </a:lnSpc>
            <a:spcBef>
              <a:spcPct val="0"/>
            </a:spcBef>
            <a:spcAft>
              <a:spcPct val="35000"/>
            </a:spcAft>
          </a:pPr>
          <a:r>
            <a:rPr lang="zh-CN" sz="1300" kern="1200" smtClean="0"/>
            <a:t>它属于齐次生产函数</a:t>
          </a:r>
          <a:endParaRPr lang="zh-CN" sz="1300" kern="1200"/>
        </a:p>
      </dsp:txBody>
      <dsp:txXfrm>
        <a:off x="5014698" y="607820"/>
        <a:ext cx="2197826" cy="871490"/>
      </dsp:txXfrm>
    </dsp:sp>
    <dsp:sp modelId="{7E8A5EE3-E08D-4D1A-9C1E-DA6E097BCCDF}">
      <dsp:nvSpPr>
        <dsp:cNvPr id="0" name=""/>
        <dsp:cNvSpPr/>
      </dsp:nvSpPr>
      <dsp:spPr>
        <a:xfrm>
          <a:off x="5014698" y="1479311"/>
          <a:ext cx="2197826" cy="5709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FB552E-1F7E-4591-BBC3-D93D50E8C971}">
      <dsp:nvSpPr>
        <dsp:cNvPr id="0" name=""/>
        <dsp:cNvSpPr/>
      </dsp:nvSpPr>
      <dsp:spPr>
        <a:xfrm>
          <a:off x="7520220" y="607820"/>
          <a:ext cx="2197826" cy="87149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lvl="0" algn="ctr" defTabSz="577850" rtl="0">
            <a:lnSpc>
              <a:spcPct val="90000"/>
            </a:lnSpc>
            <a:spcBef>
              <a:spcPct val="0"/>
            </a:spcBef>
            <a:spcAft>
              <a:spcPct val="35000"/>
            </a:spcAft>
          </a:pPr>
          <a:r>
            <a:rPr lang="zh-CN" sz="1300" kern="1200" smtClean="0"/>
            <a:t>它的变量</a:t>
          </a:r>
          <a:r>
            <a:rPr lang="en-US" sz="1300" i="1" kern="1200" smtClean="0"/>
            <a:t>K</a:t>
          </a:r>
          <a:r>
            <a:rPr lang="zh-CN" sz="1300" kern="1200" smtClean="0"/>
            <a:t>，</a:t>
          </a:r>
          <a:r>
            <a:rPr lang="en-US" sz="1300" i="1" kern="1200" smtClean="0"/>
            <a:t>L</a:t>
          </a:r>
          <a:r>
            <a:rPr lang="zh-CN" sz="1300" kern="1200" smtClean="0"/>
            <a:t>的指数</a:t>
          </a:r>
          <a:r>
            <a:rPr lang="en-US" sz="1300" i="1" kern="1200" smtClean="0"/>
            <a:t>b</a:t>
          </a:r>
          <a:r>
            <a:rPr lang="zh-CN" sz="1300" kern="1200" smtClean="0"/>
            <a:t>，</a:t>
          </a:r>
          <a:r>
            <a:rPr lang="en-US" sz="1300" i="1" kern="1200" smtClean="0"/>
            <a:t>c</a:t>
          </a:r>
          <a:r>
            <a:rPr lang="zh-CN" sz="1300" kern="1200" smtClean="0"/>
            <a:t>，正好分别是</a:t>
          </a:r>
          <a:r>
            <a:rPr lang="en-US" sz="1300" i="1" kern="1200" smtClean="0"/>
            <a:t>K</a:t>
          </a:r>
          <a:r>
            <a:rPr lang="zh-CN" sz="1300" kern="1200" smtClean="0"/>
            <a:t>，</a:t>
          </a:r>
          <a:r>
            <a:rPr lang="en-US" sz="1300" i="1" kern="1200" smtClean="0"/>
            <a:t>L</a:t>
          </a:r>
          <a:r>
            <a:rPr lang="zh-CN" sz="1300" kern="1200" smtClean="0"/>
            <a:t>的产量弹性</a:t>
          </a:r>
          <a:endParaRPr lang="zh-CN" sz="1300" kern="1200"/>
        </a:p>
      </dsp:txBody>
      <dsp:txXfrm>
        <a:off x="7520220" y="607820"/>
        <a:ext cx="2197826" cy="871490"/>
      </dsp:txXfrm>
    </dsp:sp>
    <dsp:sp modelId="{48A61CA1-B90B-46FA-A521-0F7B4EBC0908}">
      <dsp:nvSpPr>
        <dsp:cNvPr id="0" name=""/>
        <dsp:cNvSpPr/>
      </dsp:nvSpPr>
      <dsp:spPr>
        <a:xfrm>
          <a:off x="7520220" y="1479311"/>
          <a:ext cx="2197826" cy="5709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71771-F91D-4FDD-B241-ABA76CA4D23E}">
      <dsp:nvSpPr>
        <dsp:cNvPr id="0" name=""/>
        <dsp:cNvSpPr/>
      </dsp:nvSpPr>
      <dsp:spPr>
        <a:xfrm>
          <a:off x="2626770" y="34394"/>
          <a:ext cx="1650936" cy="165093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0">
            <a:lnSpc>
              <a:spcPct val="90000"/>
            </a:lnSpc>
            <a:spcBef>
              <a:spcPct val="0"/>
            </a:spcBef>
            <a:spcAft>
              <a:spcPct val="35000"/>
            </a:spcAft>
          </a:pPr>
          <a:r>
            <a:rPr lang="zh-CN" sz="1900" kern="1200" smtClean="0"/>
            <a:t>劳动节约型</a:t>
          </a:r>
          <a:endParaRPr lang="zh-CN" sz="1900" kern="1200"/>
        </a:p>
      </dsp:txBody>
      <dsp:txXfrm>
        <a:off x="2846895" y="323308"/>
        <a:ext cx="1210686" cy="742921"/>
      </dsp:txXfrm>
    </dsp:sp>
    <dsp:sp modelId="{F3F3D0AA-9C3E-45E1-96A8-8F9E34273584}">
      <dsp:nvSpPr>
        <dsp:cNvPr id="0" name=""/>
        <dsp:cNvSpPr/>
      </dsp:nvSpPr>
      <dsp:spPr>
        <a:xfrm>
          <a:off x="3222483" y="1066229"/>
          <a:ext cx="1650936" cy="165093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0">
            <a:lnSpc>
              <a:spcPct val="90000"/>
            </a:lnSpc>
            <a:spcBef>
              <a:spcPct val="0"/>
            </a:spcBef>
            <a:spcAft>
              <a:spcPct val="35000"/>
            </a:spcAft>
          </a:pPr>
          <a:r>
            <a:rPr lang="zh-CN" sz="1900" kern="1200" smtClean="0"/>
            <a:t>资本节约型</a:t>
          </a:r>
          <a:endParaRPr lang="zh-CN" sz="1900" kern="1200"/>
        </a:p>
      </dsp:txBody>
      <dsp:txXfrm>
        <a:off x="3727394" y="1492721"/>
        <a:ext cx="990561" cy="908014"/>
      </dsp:txXfrm>
    </dsp:sp>
    <dsp:sp modelId="{B431C6B6-75CE-405C-9883-EEF855162A80}">
      <dsp:nvSpPr>
        <dsp:cNvPr id="0" name=""/>
        <dsp:cNvSpPr/>
      </dsp:nvSpPr>
      <dsp:spPr>
        <a:xfrm>
          <a:off x="2031057" y="1066229"/>
          <a:ext cx="1650936" cy="165093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0">
            <a:lnSpc>
              <a:spcPct val="90000"/>
            </a:lnSpc>
            <a:spcBef>
              <a:spcPct val="0"/>
            </a:spcBef>
            <a:spcAft>
              <a:spcPct val="35000"/>
            </a:spcAft>
          </a:pPr>
          <a:r>
            <a:rPr lang="zh-CN" sz="1900" kern="1200" smtClean="0"/>
            <a:t>中立型</a:t>
          </a:r>
          <a:endParaRPr lang="zh-CN" sz="1900" kern="1200"/>
        </a:p>
      </dsp:txBody>
      <dsp:txXfrm>
        <a:off x="2186520" y="1492721"/>
        <a:ext cx="990561" cy="90801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type="round2SameRect" r:blip="" rot="90">
                    <dgm:adjLst/>
                  </dgm:shape>
                </dgm:if>
                <dgm:else name="Name12">
                  <dgm:shape xmlns:r="http://schemas.openxmlformats.org/officeDocument/2006/relationships" type="round2SameRect" r:blip="" rot="-90">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linDir" val="fromT"/>
                  <dgm:param type="chAlign" val="r"/>
                </dgm:alg>
              </dgm:if>
              <dgm:if name="Name23" func="var" arg="hierBranch" op="equ" val="r">
                <dgm:alg type="hierChild">
                  <dgm:param type="linDir" val="fromT"/>
                  <dgm:param type="chAlign" val="l"/>
                </dgm:alg>
              </dgm:if>
              <dgm:if name="Name24" func="var" arg="hierBranch" op="equ" val="hang">
                <dgm:choose name="Name25">
                  <dgm:if name="Name26" func="var" arg="dir" op="equ" val="norm">
                    <dgm:alg type="hierChild">
                      <dgm:param type="linDir" val="fromL"/>
                      <dgm:param type="chAlign" val="l"/>
                      <dgm:param type="secLinDir" val="fromT"/>
                      <dgm:param type="secChAlign" val="t"/>
                    </dgm:alg>
                  </dgm:if>
                  <dgm:else name="Name27">
                    <dgm:alg type="hierChild">
                      <dgm:param type="linDir" val="fromR"/>
                      <dgm:param type="chAlign" val="l"/>
                      <dgm:param type="secLinDir" val="fromT"/>
                      <dgm:param type="secChAlign" val="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dim" val="1D"/>
                        <dgm:param type="endSty" val="noArr"/>
                        <dgm:param type="connRout" val="bend"/>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dim" val="1D"/>
                            <dgm:param type="endSty" val="noArr"/>
                            <dgm:param type="connRout" val="bend"/>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dim" val="1D"/>
                                    <dgm:param type="endSty" val="noArr"/>
                                    <dgm:param type="connRout" val="bend"/>
                                    <dgm:param type="begPts" val="bCtr"/>
                                    <dgm:param type="endPts" val="midL midR"/>
                                  </dgm:alg>
                                </dgm:if>
                                <dgm:else name="Name45">
                                  <dgm:alg type="conn">
                                    <dgm:param type="srcNode" val="rootConnector"/>
                                    <dgm:param type="dim" val="1D"/>
                                    <dgm:param type="endSty" val="noArr"/>
                                    <dgm:param type="connRout" val="bend"/>
                                    <dgm:param type="begPts" val="bCtr"/>
                                    <dgm:param type="endPts" val="midL midR"/>
                                  </dgm:alg>
                                </dgm:else>
                              </dgm:choose>
                            </dgm:if>
                            <dgm:else name="Name46">
                              <dgm:alg type="conn">
                                <dgm:param type="dim" val="1D"/>
                                <dgm:param type="endSty" val="noArr"/>
                                <dgm:param type="connRout" val="bend"/>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dim" val="1D"/>
                                <dgm:param type="endSty" val="noArr"/>
                                <dgm:param type="connRout" val="bend"/>
                                <dgm:param type="begPts" val="bCtr"/>
                                <dgm:param type="endPts" val="midL midR"/>
                              </dgm:alg>
                            </dgm:if>
                            <dgm:else name="Name55">
                              <dgm:alg type="conn">
                                <dgm:param type="srcNode" val="rootConnector1"/>
                                <dgm:param type="dim" val="1D"/>
                                <dgm:param type="endSty" val="noArr"/>
                                <dgm:param type="connRout" val="bend"/>
                                <dgm:param type="begPts" val="bCtr"/>
                                <dgm:param type="endPts" val="midL midR"/>
                              </dgm:alg>
                            </dgm:else>
                          </dgm:choose>
                        </dgm:if>
                        <dgm:else name="Name56">
                          <dgm:choose name="Name57">
                            <dgm:if name="Name58" axis="par ch" ptType="node asst" func="cnt" op="gte" val="1">
                              <dgm:alg type="conn">
                                <dgm:param type="dim" val="1D"/>
                                <dgm:param type="endSty" val="noArr"/>
                                <dgm:param type="connRout" val="bend"/>
                                <dgm:param type="begPts" val="bCtr"/>
                                <dgm:param type="endPts" val="midL midR"/>
                              </dgm:alg>
                            </dgm:if>
                            <dgm:else name="Name59">
                              <dgm:alg type="conn">
                                <dgm:param type="srcNode" val="rootConnector"/>
                                <dgm:param type="dim" val="1D"/>
                                <dgm:param type="endSty" val="noArr"/>
                                <dgm:param type="connRout" val="bend"/>
                                <dgm:param type="begPts" val="bCtr"/>
                                <dgm:param type="endPts" val="midL mid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linDir" val="fromT"/>
                        <dgm:param type="chAlign" val="r"/>
                      </dgm:alg>
                    </dgm:if>
                    <dgm:if name="Name85" func="var" arg="hierBranch" op="equ" val="r">
                      <dgm:alg type="hierChild">
                        <dgm:param type="linDir" val="fromT"/>
                        <dgm:param type="chAlign" val="l"/>
                      </dgm:alg>
                    </dgm:if>
                    <dgm:if name="Name86" func="var" arg="hierBranch" op="equ" val="hang">
                      <dgm:choose name="Name87">
                        <dgm:if name="Name88" func="var" arg="dir" op="equ" val="norm">
                          <dgm:alg type="hierChild">
                            <dgm:param type="linDir" val="fromL"/>
                            <dgm:param type="chAlign" val="l"/>
                            <dgm:param type="secLinDir" val="fromT"/>
                            <dgm:param type="secChAlign" val="t"/>
                          </dgm:alg>
                        </dgm:if>
                        <dgm:else name="Name89">
                          <dgm:alg type="hierChild">
                            <dgm:param type="linDir" val="fromR"/>
                            <dgm:param type="chAlign" val="l"/>
                            <dgm:param type="secLinDir" val="fromT"/>
                            <dgm:param type="secChAlign" val="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linDir" val="fromT"/>
                            <dgm:param type="chAlign" val="l"/>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linDir" val="fromL"/>
                        <dgm:param type="chAlign" val="l"/>
                        <dgm:param type="secLinDir" val="fromT"/>
                        <dgm:param type="secChAlign" val="t"/>
                      </dgm:alg>
                    </dgm:if>
                    <dgm:else name="Name105">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linDir" val="fromL"/>
                  <dgm:param type="chAlign" val="l"/>
                  <dgm:param type="secLinDir" val="fromT"/>
                  <dgm:param type="secChAlign" val="t"/>
                </dgm:alg>
              </dgm:if>
              <dgm:else name="Name109">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linDir" val="fromT"/>
                        <dgm:param type="chAlign" val="r"/>
                      </dgm:alg>
                    </dgm:if>
                    <dgm:if name="Name129" func="var" arg="hierBranch" op="equ" val="r">
                      <dgm:alg type="hierChild">
                        <dgm:param type="linDir" val="fromT"/>
                        <dgm:param type="chAlign" val="l"/>
                      </dgm:alg>
                    </dgm:if>
                    <dgm:if name="Name130" func="var" arg="hierBranch" op="equ" val="hang">
                      <dgm:choose name="Name131">
                        <dgm:if name="Name132" func="var" arg="dir" op="equ" val="norm">
                          <dgm:alg type="hierChild">
                            <dgm:param type="linDir" val="fromL"/>
                            <dgm:param type="chAlign" val="l"/>
                            <dgm:param type="secLinDir" val="fromT"/>
                            <dgm:param type="secChAlign" val="t"/>
                          </dgm:alg>
                        </dgm:if>
                        <dgm:else name="Name133">
                          <dgm:alg type="hierChild">
                            <dgm:param type="linDir" val="fromR"/>
                            <dgm:param type="chAlign" val="l"/>
                            <dgm:param type="secLinDir" val="fromT"/>
                            <dgm:param type="secChAlign" val="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linDir" val="fromT"/>
                            <dgm:param type="chAlign" val="l"/>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linDir" val="fromL"/>
                        <dgm:param type="chAlign" val="l"/>
                        <dgm:param type="secLinDir" val="fromT"/>
                        <dgm:param type="secChAlign" val="t"/>
                      </dgm:alg>
                    </dgm:if>
                    <dgm:else name="Name146">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500084"/>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7.png"/><Relationship Id="rId1"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9.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2.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3.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5.jpeg"/><Relationship Id="rId1"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7.png"/><Relationship Id="rId1"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8.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0.jpeg"/><Relationship Id="rId1" Type="http://schemas.openxmlformats.org/officeDocument/2006/relationships/image" Target="../media/image19.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5.jpeg"/><Relationship Id="rId1" Type="http://schemas.openxmlformats.org/officeDocument/2006/relationships/image" Target="../media/image24.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6.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openxmlformats.org/officeDocument/2006/relationships/image" Target="../media/image27.jpeg"/><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8.jpeg"/></Relationships>
</file>

<file path=ppt/slides/_rels/slide43.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4.xml"/><Relationship Id="rId4" Type="http://schemas.openxmlformats.org/officeDocument/2006/relationships/diagramColors" Target="../diagrams/colors4.xml"/><Relationship Id="rId3" Type="http://schemas.openxmlformats.org/officeDocument/2006/relationships/diagramQuickStyle" Target="../diagrams/quickStyle4.xml"/><Relationship Id="rId2" Type="http://schemas.openxmlformats.org/officeDocument/2006/relationships/diagramLayout" Target="../diagrams/layout4.xml"/><Relationship Id="rId1" Type="http://schemas.openxmlformats.org/officeDocument/2006/relationships/diagramData" Target="../diagrams/data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image" Target="../media/image29.png"/></Relationships>
</file>

<file path=ppt/slides/_rels/slide47.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image" Target="../media/image3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image" Target="../media/image3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33.jpeg"/><Relationship Id="rId1" Type="http://schemas.openxmlformats.org/officeDocument/2006/relationships/image" Target="../media/image32.jpeg"/></Relationships>
</file>

<file path=ppt/slides/_rels/slide52.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image" Target="../media/image34.jpeg"/></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5.pn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6.pn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7.png"/></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8.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9.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015663"/>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生产决策分析</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04</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944065" y="3933692"/>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36871" y="2929038"/>
            <a:ext cx="2313254" cy="369332"/>
          </a:xfrm>
          <a:prstGeom prst="rect">
            <a:avLst/>
          </a:prstGeom>
          <a:noFill/>
        </p:spPr>
        <p:txBody>
          <a:bodyPr wrap="square" rtlCol="0">
            <a:spAutoFit/>
          </a:bodyPr>
          <a:lstStyle/>
          <a:p>
            <a:pPr algn="ctr"/>
            <a:r>
              <a:rPr lang="zh-CN" altLang="zh-CN" dirty="0"/>
              <a:t>生产函数</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单一可变投入要素的最优利用</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多种投入要素的最优组合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规模与收益的关系</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柯布</a:t>
            </a:r>
            <a:r>
              <a:rPr lang="en-US" altLang="zh-CN" dirty="0"/>
              <a:t>-</a:t>
            </a:r>
            <a:r>
              <a:rPr lang="zh-CN" altLang="zh-CN" dirty="0"/>
              <a:t>道格拉斯生产函数</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生产函数和技术进步</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生产函数</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生产函数表明在生产过程中，在一定的技术条件下，各种投入要素组合所能产生的最大产量。它的一般表达式为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509679" y="3225374"/>
                <a:ext cx="3822713" cy="461665"/>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400" b="1" i="1" smtClean="0">
                          <a:solidFill>
                            <a:srgbClr val="7030A0"/>
                          </a:solidFill>
                          <a:latin typeface="Cambria Math" panose="02040503050406030204" pitchFamily="18" charset="0"/>
                        </a:rPr>
                        <m:t>𝑸</m:t>
                      </m:r>
                      <m:r>
                        <a:rPr lang="zh-CN" altLang="en-US" sz="2400" b="1" i="0">
                          <a:solidFill>
                            <a:srgbClr val="7030A0"/>
                          </a:solidFill>
                          <a:latin typeface="Cambria Math" panose="02040503050406030204" pitchFamily="18" charset="0"/>
                        </a:rPr>
                        <m:t>=</m:t>
                      </m:r>
                      <m:r>
                        <a:rPr lang="zh-CN" altLang="en-US" sz="2400" b="1" i="1">
                          <a:solidFill>
                            <a:srgbClr val="7030A0"/>
                          </a:solidFill>
                          <a:latin typeface="Cambria Math" panose="02040503050406030204" pitchFamily="18" charset="0"/>
                        </a:rPr>
                        <m:t>𝒇</m:t>
                      </m:r>
                      <m:r>
                        <m:rPr>
                          <m:nor/>
                        </m:rPr>
                        <a:rPr lang="zh-CN" altLang="en-US" sz="2400" b="1" i="1">
                          <a:solidFill>
                            <a:srgbClr val="7030A0"/>
                          </a:solidFill>
                          <a:latin typeface="微软雅黑 Light" panose="020B0502040204020203" pitchFamily="34" charset="-122"/>
                          <a:ea typeface="微软雅黑 Light" panose="020B0502040204020203" pitchFamily="34" charset="-122"/>
                        </a:rPr>
                        <m:t>（</m:t>
                      </m:r>
                      <m:sSub>
                        <m:sSubPr>
                          <m:ctrlPr>
                            <a:rPr lang="zh-CN" altLang="en-US" sz="2400" b="1" i="1">
                              <a:solidFill>
                                <a:srgbClr val="7030A0"/>
                              </a:solidFill>
                              <a:latin typeface="Cambria Math" panose="02040503050406030204" pitchFamily="18" charset="0"/>
                            </a:rPr>
                          </m:ctrlPr>
                        </m:sSubPr>
                        <m:e>
                          <m:r>
                            <a:rPr lang="zh-CN" altLang="en-US" sz="2400" b="1" i="1">
                              <a:solidFill>
                                <a:srgbClr val="7030A0"/>
                              </a:solidFill>
                              <a:latin typeface="Cambria Math" panose="02040503050406030204" pitchFamily="18" charset="0"/>
                            </a:rPr>
                            <m:t>𝒙</m:t>
                          </m:r>
                        </m:e>
                        <m:sub>
                          <m:r>
                            <a:rPr lang="zh-CN" altLang="en-US" sz="2400" b="1" i="0">
                              <a:solidFill>
                                <a:srgbClr val="7030A0"/>
                              </a:solidFill>
                              <a:latin typeface="Cambria Math" panose="02040503050406030204" pitchFamily="18" charset="0"/>
                            </a:rPr>
                            <m:t>𝟏</m:t>
                          </m:r>
                        </m:sub>
                      </m:sSub>
                      <m:r>
                        <m:rPr>
                          <m:nor/>
                        </m:rPr>
                        <a:rPr lang="zh-CN" altLang="en-US" sz="2400" b="1" i="1">
                          <a:solidFill>
                            <a:srgbClr val="7030A0"/>
                          </a:solidFill>
                          <a:latin typeface="微软雅黑 Light" panose="020B0502040204020203" pitchFamily="34" charset="-122"/>
                          <a:ea typeface="微软雅黑 Light" panose="020B0502040204020203" pitchFamily="34" charset="-122"/>
                        </a:rPr>
                        <m:t>，</m:t>
                      </m:r>
                      <m:sSub>
                        <m:sSubPr>
                          <m:ctrlPr>
                            <a:rPr lang="zh-CN" altLang="en-US" sz="2400" b="1" i="1">
                              <a:solidFill>
                                <a:srgbClr val="7030A0"/>
                              </a:solidFill>
                              <a:latin typeface="Cambria Math" panose="02040503050406030204" pitchFamily="18" charset="0"/>
                            </a:rPr>
                          </m:ctrlPr>
                        </m:sSubPr>
                        <m:e>
                          <m:r>
                            <a:rPr lang="zh-CN" altLang="en-US" sz="2400" b="1" i="1">
                              <a:solidFill>
                                <a:srgbClr val="7030A0"/>
                              </a:solidFill>
                              <a:latin typeface="Cambria Math" panose="02040503050406030204" pitchFamily="18" charset="0"/>
                            </a:rPr>
                            <m:t>𝒙</m:t>
                          </m:r>
                        </m:e>
                        <m:sub>
                          <m:r>
                            <a:rPr lang="zh-CN" altLang="en-US" sz="2400" b="1" i="0">
                              <a:solidFill>
                                <a:srgbClr val="7030A0"/>
                              </a:solidFill>
                              <a:latin typeface="Cambria Math" panose="02040503050406030204" pitchFamily="18" charset="0"/>
                            </a:rPr>
                            <m:t>𝟐</m:t>
                          </m:r>
                        </m:sub>
                      </m:sSub>
                      <m:r>
                        <m:rPr>
                          <m:nor/>
                        </m:rPr>
                        <a:rPr lang="zh-CN" altLang="en-US" sz="2400" b="1" i="1">
                          <a:solidFill>
                            <a:srgbClr val="7030A0"/>
                          </a:solidFill>
                          <a:latin typeface="微软雅黑 Light" panose="020B0502040204020203" pitchFamily="34" charset="-122"/>
                          <a:ea typeface="微软雅黑 Light" panose="020B0502040204020203" pitchFamily="34" charset="-122"/>
                        </a:rPr>
                        <m:t>，…，</m:t>
                      </m:r>
                      <m:sSub>
                        <m:sSubPr>
                          <m:ctrlPr>
                            <a:rPr lang="zh-CN" altLang="en-US" sz="2400" b="1" i="1">
                              <a:solidFill>
                                <a:srgbClr val="7030A0"/>
                              </a:solidFill>
                              <a:latin typeface="Cambria Math" panose="02040503050406030204" pitchFamily="18" charset="0"/>
                            </a:rPr>
                          </m:ctrlPr>
                        </m:sSubPr>
                        <m:e>
                          <m:r>
                            <a:rPr lang="zh-CN" altLang="en-US" sz="2400" b="1" i="1">
                              <a:solidFill>
                                <a:srgbClr val="7030A0"/>
                              </a:solidFill>
                              <a:latin typeface="Cambria Math" panose="02040503050406030204" pitchFamily="18" charset="0"/>
                            </a:rPr>
                            <m:t>𝒙</m:t>
                          </m:r>
                        </m:e>
                        <m:sub>
                          <m:r>
                            <a:rPr lang="zh-CN" altLang="en-US" sz="2400" b="1" i="1">
                              <a:solidFill>
                                <a:srgbClr val="7030A0"/>
                              </a:solidFill>
                              <a:latin typeface="Cambria Math" panose="02040503050406030204" pitchFamily="18" charset="0"/>
                            </a:rPr>
                            <m:t>𝒏</m:t>
                          </m:r>
                        </m:sub>
                      </m:sSub>
                      <m:r>
                        <m:rPr>
                          <m:nor/>
                        </m:rPr>
                        <a:rPr lang="zh-CN" altLang="en-US" sz="2400" b="1" i="1">
                          <a:solidFill>
                            <a:srgbClr val="7030A0"/>
                          </a:solidFill>
                          <a:latin typeface="微软雅黑 Light" panose="020B0502040204020203" pitchFamily="34" charset="-122"/>
                          <a:ea typeface="微软雅黑 Light" panose="020B0502040204020203" pitchFamily="34" charset="-122"/>
                        </a:rPr>
                        <m:t>）</m:t>
                      </m:r>
                    </m:oMath>
                  </m:oMathPara>
                </a14:m>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509679" y="3225374"/>
                <a:ext cx="3822713" cy="461665"/>
              </a:xfrm>
              <a:prstGeom prst="rect">
                <a:avLst/>
              </a:prstGeom>
              <a:blipFill rotWithShape="1">
                <a:blip r:embed="rId1"/>
                <a:stretch>
                  <a:fillRect l="-14" t="-45" r="-1082" b="50"/>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生产函数</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不同</a:t>
            </a:r>
            <a:r>
              <a:rPr lang="zh-CN" altLang="en-US" sz="2400" b="1" dirty="0">
                <a:solidFill>
                  <a:srgbClr val="7030A0"/>
                </a:solidFill>
                <a:latin typeface="微软雅黑 Light" panose="020B0502040204020203" pitchFamily="34" charset="-122"/>
                <a:ea typeface="微软雅黑 Light" panose="020B0502040204020203" pitchFamily="34" charset="-122"/>
              </a:rPr>
              <a:t>的生产函数代表不同的技术水平。</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5" name="图示 4"/>
          <p:cNvGraphicFramePr/>
          <p:nvPr/>
        </p:nvGraphicFramePr>
        <p:xfrm>
          <a:off x="2105651" y="2854898"/>
          <a:ext cx="8022077" cy="1618991"/>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36871" y="2929038"/>
            <a:ext cx="2313254" cy="369332"/>
          </a:xfrm>
          <a:prstGeom prst="rect">
            <a:avLst/>
          </a:prstGeom>
          <a:noFill/>
        </p:spPr>
        <p:txBody>
          <a:bodyPr wrap="square" rtlCol="0">
            <a:spAutoFit/>
          </a:bodyPr>
          <a:lstStyle/>
          <a:p>
            <a:pPr algn="ctr"/>
            <a:r>
              <a:rPr lang="zh-CN" altLang="zh-CN" dirty="0"/>
              <a:t>生产函数</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单一可变投入要素的最优利用</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多种投入要素的最优组合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规模与收益的关系</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柯布</a:t>
            </a:r>
            <a:r>
              <a:rPr lang="en-US" altLang="zh-CN" dirty="0"/>
              <a:t>-</a:t>
            </a:r>
            <a:r>
              <a:rPr lang="zh-CN" altLang="zh-CN" dirty="0"/>
              <a:t>道格拉斯生产函数</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生产函数和技术进步</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一、总产量、平均产量和边际产量的相互</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关系</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举例说明这三者之间的关系。</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89" y="3014673"/>
          <a:ext cx="10515601" cy="3292289"/>
        </p:xfrm>
        <a:graphic>
          <a:graphicData uri="http://schemas.openxmlformats.org/drawingml/2006/table">
            <a:tbl>
              <a:tblPr firstRow="1" firstCol="1" bandRow="1">
                <a:tableStyleId>{5C22544A-7EE6-4342-B048-85BDC9FD1C3A}</a:tableStyleId>
              </a:tblPr>
              <a:tblGrid>
                <a:gridCol w="2646731"/>
                <a:gridCol w="2646731"/>
                <a:gridCol w="2646731"/>
                <a:gridCol w="2575408"/>
              </a:tblGrid>
              <a:tr h="253253">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工人人数</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总产量</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平均产量</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边际产量</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 </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 </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30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60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30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104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44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134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26.8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30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156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9</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53253">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latin typeface="微软雅黑 Light" panose="020B0502040204020203" pitchFamily="34" charset="-122"/>
                          <a:ea typeface="微软雅黑 Light" panose="020B0502040204020203" pitchFamily="34" charset="-122"/>
                        </a:rPr>
                        <a:t>-4</a:t>
                      </a:r>
                      <a:endParaRPr lang="zh-CN" sz="14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一、总产量、平均产量和边际产量的相互</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关系</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可画出总产量、平均产量和边际产量关系图。</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5" name="4-1.EPS" descr="id:2147510273;FounderCES"/>
          <p:cNvPicPr>
            <a:picLocks noChangeAspect="1"/>
          </p:cNvPicPr>
          <p:nvPr/>
        </p:nvPicPr>
        <p:blipFill>
          <a:blip r:embed="rId1">
            <a:duotone>
              <a:schemeClr val="accent1">
                <a:shade val="45000"/>
                <a:satMod val="135000"/>
              </a:schemeClr>
              <a:prstClr val="white"/>
            </a:duotone>
          </a:blip>
          <a:stretch>
            <a:fillRect/>
          </a:stretch>
        </p:blipFill>
        <p:spPr>
          <a:xfrm>
            <a:off x="7457770" y="1800824"/>
            <a:ext cx="3190875" cy="454406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一、总产量、平均产量和边际产量的相互</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关系</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1</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工人人数取某值时的边际产量等于总产量曲线上该点切线的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斜率</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边际产量</a:t>
            </a:r>
            <a:r>
              <a:rPr lang="en-US" altLang="zh-CN" b="1" dirty="0">
                <a:solidFill>
                  <a:srgbClr val="0070C0"/>
                </a:solidFill>
                <a:latin typeface="微软雅黑 Light" panose="020B0502040204020203" pitchFamily="34" charset="-122"/>
                <a:ea typeface="微软雅黑 Light" panose="020B0502040204020203" pitchFamily="34" charset="-122"/>
              </a:rPr>
              <a:t>=Δ</a:t>
            </a:r>
            <a:r>
              <a:rPr lang="en-US" altLang="zh-CN" b="1" i="1" dirty="0">
                <a:solidFill>
                  <a:srgbClr val="0070C0"/>
                </a:solidFill>
                <a:latin typeface="微软雅黑 Light" panose="020B0502040204020203" pitchFamily="34" charset="-122"/>
                <a:ea typeface="微软雅黑 Light" panose="020B0502040204020203" pitchFamily="34" charset="-122"/>
              </a:rPr>
              <a:t>Q</a:t>
            </a:r>
            <a:r>
              <a:rPr lang="en-US" altLang="zh-CN" b="1" dirty="0">
                <a:solidFill>
                  <a:srgbClr val="0070C0"/>
                </a:solidFill>
                <a:latin typeface="微软雅黑 Light" panose="020B0502040204020203" pitchFamily="34" charset="-122"/>
                <a:ea typeface="微软雅黑 Light" panose="020B0502040204020203" pitchFamily="34" charset="-122"/>
              </a:rPr>
              <a:t>/Δ</a:t>
            </a:r>
            <a:r>
              <a:rPr lang="en-US" altLang="zh-CN" b="1" i="1" dirty="0">
                <a:solidFill>
                  <a:srgbClr val="0070C0"/>
                </a:solidFill>
                <a:latin typeface="微软雅黑 Light" panose="020B0502040204020203" pitchFamily="34" charset="-122"/>
                <a:ea typeface="微软雅黑 Light" panose="020B0502040204020203" pitchFamily="34" charset="-122"/>
              </a:rPr>
              <a:t>L</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zh-CN" altLang="en-US" b="1" dirty="0">
                <a:solidFill>
                  <a:srgbClr val="0070C0"/>
                </a:solidFill>
                <a:latin typeface="微软雅黑 Light" panose="020B0502040204020203" pitchFamily="34" charset="-122"/>
                <a:ea typeface="微软雅黑 Light" panose="020B0502040204020203" pitchFamily="34" charset="-122"/>
              </a:rPr>
              <a:t>总产量曲线上该点切线的斜率。</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3522529"/>
          <a:ext cx="6096000" cy="106892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一、总产量、平均产量和边际产量的相互</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关系</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工人人数取某值时的平均产量等于总产量曲线上该点与原点的连接线的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斜率</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平均</a:t>
            </a:r>
            <a:r>
              <a:rPr lang="zh-CN" altLang="en-US" b="1" dirty="0">
                <a:solidFill>
                  <a:srgbClr val="0070C0"/>
                </a:solidFill>
                <a:latin typeface="微软雅黑 Light" panose="020B0502040204020203" pitchFamily="34" charset="-122"/>
                <a:ea typeface="微软雅黑 Light" panose="020B0502040204020203" pitchFamily="34" charset="-122"/>
              </a:rPr>
              <a:t>产量</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Q</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L</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zh-CN" altLang="en-US" b="1" dirty="0">
                <a:solidFill>
                  <a:srgbClr val="0070C0"/>
                </a:solidFill>
                <a:latin typeface="微软雅黑 Light" panose="020B0502040204020203" pitchFamily="34" charset="-122"/>
                <a:ea typeface="微软雅黑 Light" panose="020B0502040204020203" pitchFamily="34" charset="-122"/>
              </a:rPr>
              <a:t>总产量曲线上该点与原点之间的连接线的斜率。</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一、总产量、平均产量和边际产量的相互</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关系</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当边际产量大于平均产量时，平均产量呈上升趋势；当边际产量小于平均产量时，平均产量呈下降趋势；当边际产量与平均产量相等时，平均产量最大</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二、边际收益递减</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规律</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如果技术不变，增加生产要素中某个要素的投入量，而其他要素的投入量不变，投入量的增加起初会使该要素的边际产量递增，增加到一定点之后，再进一步增加就会使边际产量递减。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三、生产的三个</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阶段</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基于边际收益递减规律在起作用，经济学家根据可变投入要素投入数量的多少，把生产划分为三个阶段。</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4" name="4-2.EPS" descr="id:2147510317;FounderCES"/>
          <p:cNvPicPr>
            <a:picLocks noChangeAspect="1"/>
          </p:cNvPicPr>
          <p:nvPr/>
        </p:nvPicPr>
        <p:blipFill>
          <a:blip r:embed="rId1">
            <a:duotone>
              <a:schemeClr val="accent1">
                <a:shade val="45000"/>
                <a:satMod val="135000"/>
              </a:schemeClr>
              <a:prstClr val="white"/>
            </a:duotone>
          </a:blip>
          <a:stretch>
            <a:fillRect/>
          </a:stretch>
        </p:blipFill>
        <p:spPr>
          <a:xfrm>
            <a:off x="4746677" y="3664394"/>
            <a:ext cx="2740025" cy="190754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三、生产的三个</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阶段</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第一个阶段不合理，因为固定要素投入过多，其边际产量为负值。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第三个阶段不合理，因为可变要素投入过多，其边际产量为负值。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第二个阶段是合理的，可变要素和固定要素的边际产量均为正值。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三、生产的三个</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阶段</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第一个阶段不合理，因为固定要素投入过多，其边际产量为负值。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第三个阶段不合理，因为可变要素投入过多，其边际产量为负值。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第二个阶段是合理的，可变要素和固定要素的边际产量均为正值。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三、生产的三个</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阶段</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339102"/>
          </a:xfrm>
          <a:prstGeom prst="rect">
            <a:avLst/>
          </a:prstGeom>
        </p:spPr>
        <p:txBody>
          <a:bodyPr wrap="square">
            <a:spAutoFit/>
          </a:bodyPr>
          <a:lstStyle/>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案例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4-1</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lgn="ctr">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马尔萨斯的人口论为什么破产</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1798</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年，英国政治经济学教授托马斯</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马尔萨斯（</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Thomas </a:t>
            </a:r>
            <a:r>
              <a:rPr lang="en-US" altLang="zh-CN" dirty="0" err="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R.Malthus</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）曾预言，世界人口的增速将会超过世界粮食的增产，因为全球土地面积是固定的，根据边际收益递减规律，单位劳动力的粮食产量会递减。这就可能引起全球的粮荒，进而引起战争和疾病的流行。</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然而今天，世界人口比当时几乎增加</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7</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倍，但人们的粮食比以前更丰足，生活更美好。我们并没有看到劳动力的边际产量出现递减。为什么？这是因为农业科技的进步，农民的各种生产投入要素如种子、肥料、土壤、水利设施等的科技含量都提高了。生产函数发生了变化，农业的劳动生产率大大提高了。</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四、单一可变投入要素最优投入量的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边际产量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收入</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指在可变投入要素投入量一定的基础上，再增加一单位的投入量会使企业的总收入增加多少</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en-US" altLang="zh-CN" b="1" dirty="0"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endParaRPr lang="en-US" altLang="zh-CN" sz="2000" b="1" dirty="0"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单一</a:t>
            </a:r>
            <a:r>
              <a:rPr lang="zh-CN" altLang="en-US" b="1" dirty="0">
                <a:solidFill>
                  <a:srgbClr val="0070C0"/>
                </a:solidFill>
                <a:latin typeface="微软雅黑 Light" panose="020B0502040204020203" pitchFamily="34" charset="-122"/>
                <a:ea typeface="微软雅黑 Light" panose="020B0502040204020203" pitchFamily="34" charset="-122"/>
              </a:rPr>
              <a:t>可变投入要素最优投入量的条件：</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188021" y="3509466"/>
                <a:ext cx="3635354" cy="597151"/>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1600" b="1" i="1" smtClean="0">
                          <a:solidFill>
                            <a:srgbClr val="0070C0"/>
                          </a:solidFill>
                          <a:latin typeface="Cambria Math" panose="02040503050406030204" pitchFamily="18" charset="0"/>
                        </a:rPr>
                        <m:t>𝑴𝑹</m:t>
                      </m:r>
                      <m:sSub>
                        <m:sSubPr>
                          <m:ctrlPr>
                            <a:rPr lang="zh-CN" altLang="en-US" sz="1600" b="1" i="1">
                              <a:solidFill>
                                <a:srgbClr val="0070C0"/>
                              </a:solidFill>
                              <a:latin typeface="Cambria Math" panose="02040503050406030204" pitchFamily="18" charset="0"/>
                            </a:rPr>
                          </m:ctrlPr>
                        </m:sSubPr>
                        <m:e>
                          <m:r>
                            <a:rPr lang="zh-CN" altLang="en-US" sz="1600" b="1" i="1">
                              <a:solidFill>
                                <a:srgbClr val="0070C0"/>
                              </a:solidFill>
                              <a:latin typeface="Cambria Math" panose="02040503050406030204" pitchFamily="18" charset="0"/>
                            </a:rPr>
                            <m:t>𝑷</m:t>
                          </m:r>
                        </m:e>
                        <m:sub>
                          <m:r>
                            <a:rPr lang="zh-CN" altLang="en-US" sz="1600" b="1" i="1">
                              <a:solidFill>
                                <a:srgbClr val="0070C0"/>
                              </a:solidFill>
                              <a:latin typeface="Cambria Math" panose="02040503050406030204" pitchFamily="18" charset="0"/>
                            </a:rPr>
                            <m:t>𝒚</m:t>
                          </m:r>
                        </m:sub>
                      </m:sSub>
                      <m:r>
                        <a:rPr lang="zh-CN" altLang="en-US" sz="1600" b="1" i="0">
                          <a:solidFill>
                            <a:srgbClr val="0070C0"/>
                          </a:solidFill>
                          <a:latin typeface="Cambria Math" panose="02040503050406030204" pitchFamily="18" charset="0"/>
                        </a:rPr>
                        <m:t>=</m:t>
                      </m:r>
                      <m:f>
                        <m:fPr>
                          <m:ctrlPr>
                            <a:rPr lang="zh-CN" altLang="en-US" sz="1600" b="1" i="1">
                              <a:solidFill>
                                <a:srgbClr val="0070C0"/>
                              </a:solidFill>
                              <a:latin typeface="Cambria Math" panose="02040503050406030204" pitchFamily="18" charset="0"/>
                            </a:rPr>
                          </m:ctrlPr>
                        </m:fPr>
                        <m:num>
                          <m:r>
                            <a:rPr lang="zh-CN" altLang="en-US" sz="1600" b="1" i="0">
                              <a:solidFill>
                                <a:srgbClr val="0070C0"/>
                              </a:solidFill>
                              <a:latin typeface="Cambria Math" panose="02040503050406030204" pitchFamily="18" charset="0"/>
                            </a:rPr>
                            <m:t>𝚫</m:t>
                          </m:r>
                          <m:r>
                            <a:rPr lang="zh-CN" altLang="en-US" sz="1600" b="1" i="1">
                              <a:solidFill>
                                <a:srgbClr val="0070C0"/>
                              </a:solidFill>
                              <a:latin typeface="Cambria Math" panose="02040503050406030204" pitchFamily="18" charset="0"/>
                            </a:rPr>
                            <m:t>𝑻𝑹</m:t>
                          </m:r>
                        </m:num>
                        <m:den>
                          <m:r>
                            <a:rPr lang="zh-CN" altLang="en-US" sz="1600" b="1" i="0">
                              <a:solidFill>
                                <a:srgbClr val="0070C0"/>
                              </a:solidFill>
                              <a:latin typeface="Cambria Math" panose="02040503050406030204" pitchFamily="18" charset="0"/>
                            </a:rPr>
                            <m:t>𝚫</m:t>
                          </m:r>
                          <m:r>
                            <a:rPr lang="zh-CN" altLang="en-US" sz="1600" b="1" i="1">
                              <a:solidFill>
                                <a:srgbClr val="0070C0"/>
                              </a:solidFill>
                              <a:latin typeface="Cambria Math" panose="02040503050406030204" pitchFamily="18" charset="0"/>
                            </a:rPr>
                            <m:t>𝒚</m:t>
                          </m:r>
                        </m:den>
                      </m:f>
                      <m:r>
                        <a:rPr lang="zh-CN" altLang="en-US" sz="1600" b="1" i="0">
                          <a:solidFill>
                            <a:srgbClr val="0070C0"/>
                          </a:solidFill>
                          <a:latin typeface="Cambria Math" panose="02040503050406030204" pitchFamily="18" charset="0"/>
                        </a:rPr>
                        <m:t>=</m:t>
                      </m:r>
                      <m:f>
                        <m:fPr>
                          <m:ctrlPr>
                            <a:rPr lang="zh-CN" altLang="en-US" sz="1600" b="1" i="1">
                              <a:solidFill>
                                <a:srgbClr val="0070C0"/>
                              </a:solidFill>
                              <a:latin typeface="Cambria Math" panose="02040503050406030204" pitchFamily="18" charset="0"/>
                            </a:rPr>
                          </m:ctrlPr>
                        </m:fPr>
                        <m:num>
                          <m:r>
                            <a:rPr lang="zh-CN" altLang="en-US" sz="1600" b="1" i="0">
                              <a:solidFill>
                                <a:srgbClr val="0070C0"/>
                              </a:solidFill>
                              <a:latin typeface="Cambria Math" panose="02040503050406030204" pitchFamily="18" charset="0"/>
                            </a:rPr>
                            <m:t>𝚫</m:t>
                          </m:r>
                          <m:r>
                            <a:rPr lang="zh-CN" altLang="en-US" sz="1600" b="1" i="1">
                              <a:solidFill>
                                <a:srgbClr val="0070C0"/>
                              </a:solidFill>
                              <a:latin typeface="Cambria Math" panose="02040503050406030204" pitchFamily="18" charset="0"/>
                            </a:rPr>
                            <m:t>𝑻𝑹</m:t>
                          </m:r>
                        </m:num>
                        <m:den>
                          <m:r>
                            <a:rPr lang="zh-CN" altLang="en-US" sz="1600" b="1" i="0">
                              <a:solidFill>
                                <a:srgbClr val="0070C0"/>
                              </a:solidFill>
                              <a:latin typeface="Cambria Math" panose="02040503050406030204" pitchFamily="18" charset="0"/>
                            </a:rPr>
                            <m:t>𝚫</m:t>
                          </m:r>
                          <m:r>
                            <a:rPr lang="zh-CN" altLang="en-US" sz="1600" b="1" i="1">
                              <a:solidFill>
                                <a:srgbClr val="0070C0"/>
                              </a:solidFill>
                              <a:latin typeface="Cambria Math" panose="02040503050406030204" pitchFamily="18" charset="0"/>
                            </a:rPr>
                            <m:t>𝑸</m:t>
                          </m:r>
                        </m:den>
                      </m:f>
                      <m:r>
                        <m:rPr>
                          <m:nor/>
                        </m:rPr>
                        <a:rPr lang="zh-CN" altLang="en-US" sz="1600" b="1" i="1">
                          <a:solidFill>
                            <a:srgbClr val="0070C0"/>
                          </a:solidFill>
                          <a:latin typeface="微软雅黑 Light" panose="020B0502040204020203" pitchFamily="34" charset="-122"/>
                          <a:ea typeface="微软雅黑 Light" panose="020B0502040204020203" pitchFamily="34" charset="-122"/>
                        </a:rPr>
                        <m:t>·</m:t>
                      </m:r>
                      <m:f>
                        <m:fPr>
                          <m:ctrlPr>
                            <a:rPr lang="zh-CN" altLang="en-US" sz="1600" b="1" i="1">
                              <a:solidFill>
                                <a:srgbClr val="0070C0"/>
                              </a:solidFill>
                              <a:latin typeface="Cambria Math" panose="02040503050406030204" pitchFamily="18" charset="0"/>
                            </a:rPr>
                          </m:ctrlPr>
                        </m:fPr>
                        <m:num>
                          <m:r>
                            <a:rPr lang="zh-CN" altLang="en-US" sz="1600" b="1" i="0">
                              <a:solidFill>
                                <a:srgbClr val="0070C0"/>
                              </a:solidFill>
                              <a:latin typeface="Cambria Math" panose="02040503050406030204" pitchFamily="18" charset="0"/>
                            </a:rPr>
                            <m:t>𝚫</m:t>
                          </m:r>
                          <m:r>
                            <a:rPr lang="zh-CN" altLang="en-US" sz="1600" b="1" i="1">
                              <a:solidFill>
                                <a:srgbClr val="0070C0"/>
                              </a:solidFill>
                              <a:latin typeface="Cambria Math" panose="02040503050406030204" pitchFamily="18" charset="0"/>
                            </a:rPr>
                            <m:t>𝑸</m:t>
                          </m:r>
                        </m:num>
                        <m:den>
                          <m:r>
                            <a:rPr lang="zh-CN" altLang="en-US" sz="1600" b="1" i="0">
                              <a:solidFill>
                                <a:srgbClr val="0070C0"/>
                              </a:solidFill>
                              <a:latin typeface="Cambria Math" panose="02040503050406030204" pitchFamily="18" charset="0"/>
                            </a:rPr>
                            <m:t>𝚫</m:t>
                          </m:r>
                          <m:r>
                            <a:rPr lang="zh-CN" altLang="en-US" sz="1600" b="1" i="1">
                              <a:solidFill>
                                <a:srgbClr val="0070C0"/>
                              </a:solidFill>
                              <a:latin typeface="Cambria Math" panose="02040503050406030204" pitchFamily="18" charset="0"/>
                            </a:rPr>
                            <m:t>𝒚</m:t>
                          </m:r>
                        </m:den>
                      </m:f>
                      <m:r>
                        <a:rPr lang="zh-CN" altLang="en-US" sz="1600" b="1" i="0">
                          <a:solidFill>
                            <a:srgbClr val="0070C0"/>
                          </a:solidFill>
                          <a:latin typeface="Cambria Math" panose="02040503050406030204" pitchFamily="18" charset="0"/>
                        </a:rPr>
                        <m:t>=</m:t>
                      </m:r>
                      <m:r>
                        <a:rPr lang="zh-CN" altLang="en-US" sz="1600" b="1" i="1">
                          <a:solidFill>
                            <a:srgbClr val="0070C0"/>
                          </a:solidFill>
                          <a:latin typeface="Cambria Math" panose="02040503050406030204" pitchFamily="18" charset="0"/>
                        </a:rPr>
                        <m:t>𝑴𝑹</m:t>
                      </m:r>
                      <m:r>
                        <m:rPr>
                          <m:nor/>
                        </m:rPr>
                        <a:rPr lang="zh-CN" altLang="en-US" sz="1600" b="1" i="1">
                          <a:solidFill>
                            <a:srgbClr val="0070C0"/>
                          </a:solidFill>
                          <a:latin typeface="微软雅黑 Light" panose="020B0502040204020203" pitchFamily="34" charset="-122"/>
                          <a:ea typeface="微软雅黑 Light" panose="020B0502040204020203" pitchFamily="34" charset="-122"/>
                        </a:rPr>
                        <m:t>·</m:t>
                      </m:r>
                      <m:r>
                        <a:rPr lang="zh-CN" altLang="en-US" sz="1600" b="1" i="1">
                          <a:solidFill>
                            <a:srgbClr val="0070C0"/>
                          </a:solidFill>
                          <a:latin typeface="Cambria Math" panose="02040503050406030204" pitchFamily="18" charset="0"/>
                        </a:rPr>
                        <m:t>𝑴</m:t>
                      </m:r>
                      <m:sSub>
                        <m:sSubPr>
                          <m:ctrlPr>
                            <a:rPr lang="zh-CN" altLang="en-US" sz="1600" b="1" i="1">
                              <a:solidFill>
                                <a:srgbClr val="0070C0"/>
                              </a:solidFill>
                              <a:latin typeface="Cambria Math" panose="02040503050406030204" pitchFamily="18" charset="0"/>
                            </a:rPr>
                          </m:ctrlPr>
                        </m:sSubPr>
                        <m:e>
                          <m:r>
                            <a:rPr lang="zh-CN" altLang="en-US" sz="1600" b="1" i="1">
                              <a:solidFill>
                                <a:srgbClr val="0070C0"/>
                              </a:solidFill>
                              <a:latin typeface="Cambria Math" panose="02040503050406030204" pitchFamily="18" charset="0"/>
                            </a:rPr>
                            <m:t>𝑷</m:t>
                          </m:r>
                        </m:e>
                        <m:sub>
                          <m:r>
                            <a:rPr lang="zh-CN" altLang="en-US" sz="1600" b="1" i="1">
                              <a:solidFill>
                                <a:srgbClr val="0070C0"/>
                              </a:solidFill>
                              <a:latin typeface="Cambria Math" panose="02040503050406030204" pitchFamily="18" charset="0"/>
                            </a:rPr>
                            <m:t>𝒚</m:t>
                          </m:r>
                        </m:sub>
                      </m:sSub>
                    </m:oMath>
                  </m:oMathPara>
                </a14:m>
                <a:endParaRPr lang="zh-CN" altLang="en-US" sz="1600" b="1" dirty="0">
                  <a:solidFill>
                    <a:srgbClr val="0070C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188021" y="3509466"/>
                <a:ext cx="3635354" cy="597151"/>
              </a:xfrm>
              <a:prstGeom prst="rect">
                <a:avLst/>
              </a:prstGeom>
              <a:blipFill rotWithShape="1">
                <a:blip r:embed="rId1"/>
                <a:stretch>
                  <a:fillRect l="-5" t="-76" r="-5899" b="12"/>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 name="矩形 3"/>
              <p:cNvSpPr/>
              <p:nvPr/>
            </p:nvSpPr>
            <p:spPr>
              <a:xfrm>
                <a:off x="4609015" y="4385547"/>
                <a:ext cx="2793365" cy="638123"/>
              </a:xfrm>
              <a:prstGeom prst="rect">
                <a:avLst/>
              </a:prstGeom>
            </p:spPr>
            <p:txBody>
              <a:bodyPr wrap="square">
                <a:spAutoFit/>
              </a:bodyPr>
              <a:lstStyle/>
              <a:p>
                <a:pPr indent="266700">
                  <a:spcAft>
                    <a:spcPts val="0"/>
                  </a:spcAft>
                </a:pPr>
                <a:r>
                  <a:rPr lang="zh-CN" altLang="zh-CN" dirty="0">
                    <a:solidFill>
                      <a:srgbClr val="000000"/>
                    </a:solidFill>
                    <a:latin typeface="NEU-BZ-S92"/>
                    <a:ea typeface="宋体" panose="02010600030101010101" pitchFamily="2" charset="-122"/>
                    <a:cs typeface="Times New Roman" panose="02020603050405020304" pitchFamily="18" charset="0"/>
                  </a:rPr>
                  <a:t>　　</a:t>
                </a:r>
                <a14:m>
                  <m:oMath xmlns:m="http://schemas.openxmlformats.org/officeDocument/2006/math">
                    <m:r>
                      <a:rPr lang="en-US" altLang="zh-CN" sz="1600" b="1" i="1" smtClean="0">
                        <a:solidFill>
                          <a:srgbClr val="0070C0"/>
                        </a:solidFill>
                        <a:latin typeface="Cambria Math" panose="02040503050406030204" pitchFamily="18" charset="0"/>
                        <a:ea typeface="宋体" panose="02010600030101010101" pitchFamily="2" charset="-122"/>
                        <a:cs typeface="Times New Roman" panose="02020603050405020304" pitchFamily="18" charset="0"/>
                      </a:rPr>
                      <m:t>𝑴𝑹</m:t>
                    </m:r>
                    <m:sSub>
                      <m:sSubPr>
                        <m:ctrlPr>
                          <a:rPr lang="zh-CN" altLang="zh-CN" sz="16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𝒚</m:t>
                        </m:r>
                      </m:sub>
                    </m:sSub>
                    <m:r>
                      <a:rPr lang="en-US" altLang="zh-CN" sz="1600" b="1">
                        <a:solidFill>
                          <a:srgbClr val="0070C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𝑴</m:t>
                    </m:r>
                    <m:sSub>
                      <m:sSubPr>
                        <m:ctrlPr>
                          <a:rPr lang="zh-CN" altLang="zh-CN" sz="16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𝑬</m:t>
                        </m:r>
                      </m:e>
                      <m:sub>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𝒚</m:t>
                        </m:r>
                      </m:sub>
                    </m:sSub>
                  </m:oMath>
                </a14:m>
                <a:endPar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266700">
                  <a:spcAft>
                    <a:spcPts val="0"/>
                  </a:spcAft>
                </a:pPr>
                <a:r>
                  <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rPr>
                  <a:t>　　</a:t>
                </a:r>
                <a14:m>
                  <m:oMath xmlns:m="http://schemas.openxmlformats.org/officeDocument/2006/math">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𝑴𝑹</m:t>
                    </m:r>
                    <m:sSub>
                      <m:sSubPr>
                        <m:ctrlPr>
                          <a:rPr lang="zh-CN" altLang="zh-CN" sz="16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𝒚</m:t>
                        </m:r>
                      </m:sub>
                    </m:sSub>
                    <m:r>
                      <a:rPr lang="en-US" altLang="zh-CN" sz="1600" b="1">
                        <a:solidFill>
                          <a:srgbClr val="0070C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16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1600" b="1" i="1">
                            <a:solidFill>
                              <a:srgbClr val="0070C0"/>
                            </a:solidFill>
                            <a:latin typeface="Cambria Math" panose="02040503050406030204" pitchFamily="18" charset="0"/>
                            <a:ea typeface="宋体" panose="02010600030101010101" pitchFamily="2" charset="-122"/>
                            <a:cs typeface="Times New Roman" panose="02020603050405020304" pitchFamily="18" charset="0"/>
                          </a:rPr>
                          <m:t>𝒚</m:t>
                        </m:r>
                      </m:sub>
                    </m:sSub>
                  </m:oMath>
                </a14:m>
                <a:endParaRPr lang="zh-CN" altLang="zh-CN" sz="1600" b="1" dirty="0">
                  <a:solidFill>
                    <a:srgbClr val="0070C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mc:Choice>
        <mc:Fallback>
          <p:sp>
            <p:nvSpPr>
              <p:cNvPr id="4" name="矩形 3"/>
              <p:cNvSpPr>
                <a:spLocks noRot="1" noChangeAspect="1" noMove="1" noResize="1" noEditPoints="1" noAdjustHandles="1" noChangeArrowheads="1" noChangeShapeType="1" noTextEdit="1"/>
              </p:cNvSpPr>
              <p:nvPr/>
            </p:nvSpPr>
            <p:spPr>
              <a:xfrm>
                <a:off x="4609015" y="4385547"/>
                <a:ext cx="2793365" cy="638123"/>
              </a:xfrm>
              <a:prstGeom prst="rect">
                <a:avLst/>
              </a:prstGeom>
              <a:blipFill rotWithShape="1">
                <a:blip r:embed="rId2"/>
                <a:stretch>
                  <a:fillRect l="-7" t="-37" r="7" b="29"/>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四、单一可变投入要素最优投入量的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150810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4-1</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假定</a:t>
            </a:r>
            <a:r>
              <a:rPr lang="zh-CN" altLang="zh-CN" dirty="0">
                <a:solidFill>
                  <a:srgbClr val="002060"/>
                </a:solidFill>
                <a:latin typeface="微软雅黑 Light" panose="020B0502040204020203" pitchFamily="34" charset="-122"/>
                <a:ea typeface="微软雅黑 Light" panose="020B0502040204020203" pitchFamily="34" charset="-122"/>
              </a:rPr>
              <a:t>某印染厂进行来料加工，其产量随工人人数的变化而变化。二者之间的关系可用下列方程表示：</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dirty="0">
                <a:solidFill>
                  <a:srgbClr val="002060"/>
                </a:solidFill>
                <a:latin typeface="微软雅黑 Light" panose="020B0502040204020203" pitchFamily="34" charset="-122"/>
                <a:ea typeface="微软雅黑 Light" panose="020B0502040204020203" pitchFamily="34" charset="-122"/>
              </a:rPr>
              <a:t>98</a:t>
            </a:r>
            <a:r>
              <a:rPr lang="en-US" altLang="zh-CN" i="1" dirty="0">
                <a:solidFill>
                  <a:srgbClr val="002060"/>
                </a:solidFill>
                <a:latin typeface="微软雅黑 Light" panose="020B0502040204020203" pitchFamily="34" charset="-122"/>
                <a:ea typeface="微软雅黑 Light" panose="020B0502040204020203" pitchFamily="34" charset="-122"/>
              </a:rPr>
              <a:t>L-</a:t>
            </a:r>
            <a:r>
              <a:rPr lang="en-US" altLang="zh-CN" dirty="0">
                <a:solidFill>
                  <a:srgbClr val="002060"/>
                </a:solidFill>
                <a:latin typeface="微软雅黑 Light" panose="020B0502040204020203" pitchFamily="34" charset="-122"/>
                <a:ea typeface="微软雅黑 Light" panose="020B0502040204020203" pitchFamily="34" charset="-122"/>
              </a:rPr>
              <a:t>3</a:t>
            </a:r>
            <a:r>
              <a:rPr lang="en-US" altLang="zh-CN" i="1" dirty="0">
                <a:solidFill>
                  <a:srgbClr val="002060"/>
                </a:solidFill>
                <a:latin typeface="微软雅黑 Light" panose="020B0502040204020203" pitchFamily="34" charset="-122"/>
                <a:ea typeface="微软雅黑 Light" panose="020B0502040204020203" pitchFamily="34" charset="-122"/>
              </a:rPr>
              <a:t>L</a:t>
            </a:r>
            <a:r>
              <a:rPr lang="en-US" altLang="zh-CN" baseline="30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，式中，</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zh-CN" altLang="zh-CN" dirty="0">
                <a:solidFill>
                  <a:srgbClr val="002060"/>
                </a:solidFill>
                <a:latin typeface="微软雅黑 Light" panose="020B0502040204020203" pitchFamily="34" charset="-122"/>
                <a:ea typeface="微软雅黑 Light" panose="020B0502040204020203" pitchFamily="34" charset="-122"/>
              </a:rPr>
              <a:t>为每天的产量；</a:t>
            </a:r>
            <a:r>
              <a:rPr lang="en-US" altLang="zh-CN" i="1" dirty="0">
                <a:solidFill>
                  <a:srgbClr val="002060"/>
                </a:solidFill>
                <a:latin typeface="微软雅黑 Light" panose="020B0502040204020203" pitchFamily="34" charset="-122"/>
                <a:ea typeface="微软雅黑 Light" panose="020B0502040204020203" pitchFamily="34" charset="-122"/>
              </a:rPr>
              <a:t>L</a:t>
            </a:r>
            <a:r>
              <a:rPr lang="zh-CN" altLang="zh-CN" dirty="0">
                <a:solidFill>
                  <a:srgbClr val="002060"/>
                </a:solidFill>
                <a:latin typeface="微软雅黑 Light" panose="020B0502040204020203" pitchFamily="34" charset="-122"/>
                <a:ea typeface="微软雅黑 Light" panose="020B0502040204020203" pitchFamily="34" charset="-122"/>
              </a:rPr>
              <a:t>为每天雇用的工人人数。又假定成品布不论生产多少，都能按每米</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元的价格出售，工人每天的工资均为</a:t>
            </a:r>
            <a:r>
              <a:rPr lang="en-US" altLang="zh-CN" dirty="0">
                <a:solidFill>
                  <a:srgbClr val="002060"/>
                </a:solidFill>
                <a:latin typeface="微软雅黑 Light" panose="020B0502040204020203" pitchFamily="34" charset="-122"/>
                <a:ea typeface="微软雅黑 Light" panose="020B0502040204020203" pitchFamily="34" charset="-122"/>
              </a:rPr>
              <a:t>40</a:t>
            </a:r>
            <a:r>
              <a:rPr lang="zh-CN" altLang="zh-CN" dirty="0">
                <a:solidFill>
                  <a:srgbClr val="002060"/>
                </a:solidFill>
                <a:latin typeface="微软雅黑 Light" panose="020B0502040204020203" pitchFamily="34" charset="-122"/>
                <a:ea typeface="微软雅黑 Light" panose="020B0502040204020203" pitchFamily="34" charset="-122"/>
              </a:rPr>
              <a:t>元，而且工人是该厂唯一的可变投入要素（其他要素投入量的变化忽略不计）。问：该厂为谋求利润最大，每天应雇用多少工人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四、单一可变投入要素最优投入量的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660506" y="2504351"/>
                <a:ext cx="10912369" cy="3077189"/>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因</a:t>
                </a:r>
                <a:r>
                  <a:rPr lang="zh-CN" altLang="zh-CN" dirty="0">
                    <a:solidFill>
                      <a:srgbClr val="002060"/>
                    </a:solidFill>
                    <a:latin typeface="微软雅黑 Light" panose="020B0502040204020203" pitchFamily="34" charset="-122"/>
                    <a:ea typeface="微软雅黑 Light" panose="020B0502040204020203" pitchFamily="34" charset="-122"/>
                  </a:rPr>
                  <a:t>成品布不论生产多少，都可按每米</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元的价格出售，所以边际收入（</a:t>
                </a:r>
                <a:r>
                  <a:rPr lang="en-US" altLang="zh-CN" i="1" dirty="0">
                    <a:solidFill>
                      <a:srgbClr val="002060"/>
                    </a:solidFill>
                    <a:latin typeface="微软雅黑 Light" panose="020B0502040204020203" pitchFamily="34" charset="-122"/>
                    <a:ea typeface="微软雅黑 Light" panose="020B0502040204020203" pitchFamily="34" charset="-122"/>
                  </a:rPr>
                  <a:t>MR</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成品</a:t>
                </a:r>
                <a:r>
                  <a:rPr lang="zh-CN" altLang="zh-CN" dirty="0">
                    <a:solidFill>
                      <a:srgbClr val="002060"/>
                    </a:solidFill>
                    <a:latin typeface="微软雅黑 Light" panose="020B0502040204020203" pitchFamily="34" charset="-122"/>
                    <a:ea typeface="微软雅黑 Light" panose="020B0502040204020203" pitchFamily="34" charset="-122"/>
                  </a:rPr>
                  <a:t>布的边际产量为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𝑄</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𝐿</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98</m:t>
                        </m:r>
                        <m:r>
                          <a:rPr lang="en-US" altLang="zh-CN" i="1">
                            <a:solidFill>
                              <a:srgbClr val="002060"/>
                            </a:solidFill>
                            <a:latin typeface="Cambria Math" panose="02040503050406030204" pitchFamily="18" charset="0"/>
                          </a:rPr>
                          <m:t>𝐿</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3</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𝐿</m:t>
                            </m:r>
                          </m:e>
                          <m:sup>
                            <m:r>
                              <a:rPr lang="en-US" altLang="zh-CN">
                                <a:solidFill>
                                  <a:srgbClr val="002060"/>
                                </a:solidFill>
                                <a:latin typeface="Cambria Math" panose="02040503050406030204" pitchFamily="18" charset="0"/>
                              </a:rPr>
                              <m:t>2</m:t>
                            </m:r>
                          </m:sup>
                        </m:sSup>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𝐿</m:t>
                        </m:r>
                      </m:den>
                    </m:f>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98</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6</m:t>
                    </m:r>
                    <m:r>
                      <a:rPr lang="en-US" altLang="zh-CN" i="1">
                        <a:solidFill>
                          <a:srgbClr val="002060"/>
                        </a:solidFill>
                        <a:latin typeface="Cambria Math" panose="02040503050406030204" pitchFamily="18" charset="0"/>
                      </a:rPr>
                      <m:t>𝐿</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则　</a:t>
                </a:r>
                <a14:m>
                  <m:oMath xmlns:m="http://schemas.openxmlformats.org/officeDocument/2006/math">
                    <m:r>
                      <a:rPr lang="en-US" altLang="zh-CN" i="1">
                        <a:solidFill>
                          <a:srgbClr val="002060"/>
                        </a:solidFill>
                        <a:latin typeface="Cambria Math" panose="02040503050406030204" pitchFamily="18" charset="0"/>
                      </a:rPr>
                      <m:t>𝑀𝑅</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r>
                      <a:rPr lang="en-US" altLang="zh-CN">
                        <a:solidFill>
                          <a:srgbClr val="002060"/>
                        </a:solidFill>
                        <a:latin typeface="Cambria Math" panose="02040503050406030204" pitchFamily="18" charset="0"/>
                      </a:rPr>
                      <m:t>=</m:t>
                    </m:r>
                    <m:r>
                      <a:rPr lang="en-US" altLang="zh-CN" i="1">
                        <a:solidFill>
                          <a:srgbClr val="002060"/>
                        </a:solidFill>
                        <a:latin typeface="Cambria Math" panose="02040503050406030204" pitchFamily="18" charset="0"/>
                      </a:rPr>
                      <m:t>𝑀𝑅</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20</m:t>
                    </m:r>
                    <m:r>
                      <a:rPr lang="en-US" altLang="zh-CN">
                        <a:solidFill>
                          <a:srgbClr val="002060"/>
                        </a:solidFill>
                        <a:latin typeface="Cambria Math" panose="02040503050406030204" pitchFamily="18" charset="0"/>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98</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6</m:t>
                    </m:r>
                    <m:r>
                      <a:rPr lang="en-US" altLang="zh-CN" i="1">
                        <a:solidFill>
                          <a:srgbClr val="002060"/>
                        </a:solidFill>
                        <a:latin typeface="Cambria Math" panose="02040503050406030204" pitchFamily="18" charset="0"/>
                      </a:rPr>
                      <m:t>𝐿</m:t>
                    </m:r>
                    <m:r>
                      <m:rPr>
                        <m:nor/>
                      </m:rPr>
                      <a:rPr lang="zh-CN" altLang="zh-CN">
                        <a:solidFill>
                          <a:srgbClr val="002060"/>
                        </a:solidFill>
                        <a:latin typeface="微软雅黑 Light" panose="020B0502040204020203" pitchFamily="34" charset="-122"/>
                        <a:ea typeface="微软雅黑 Light" panose="020B0502040204020203" pitchFamily="34" charset="-122"/>
                      </a:rPr>
                      <m:t>）</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𝐸</m:t>
                        </m:r>
                      </m:e>
                      <m:sub>
                        <m:r>
                          <a:rPr lang="en-US" altLang="zh-CN" i="1">
                            <a:solidFill>
                              <a:srgbClr val="002060"/>
                            </a:solidFill>
                            <a:latin typeface="Cambria Math" panose="02040503050406030204" pitchFamily="18" charset="0"/>
                          </a:rPr>
                          <m:t>𝐿</m:t>
                        </m:r>
                      </m:sub>
                    </m:sSub>
                    <m:r>
                      <a:rPr lang="en-US" altLang="zh-CN">
                        <a:solidFill>
                          <a:srgbClr val="002060"/>
                        </a:solidFill>
                        <a:latin typeface="Cambria Math" panose="02040503050406030204" pitchFamily="18" charset="0"/>
                      </a:rPr>
                      <m:t>=</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40</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有</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98-6</a:t>
                </a:r>
                <a:r>
                  <a:rPr lang="en-US" altLang="zh-CN" i="1" dirty="0">
                    <a:solidFill>
                      <a:srgbClr val="002060"/>
                    </a:solidFill>
                    <a:latin typeface="微软雅黑 Light" panose="020B0502040204020203" pitchFamily="34" charset="-122"/>
                    <a:ea typeface="微软雅黑 Light" panose="020B0502040204020203" pitchFamily="34" charset="-122"/>
                  </a:rPr>
                  <a:t>L</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40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i="1" dirty="0" smtClean="0">
                    <a:solidFill>
                      <a:srgbClr val="002060"/>
                    </a:solidFill>
                    <a:latin typeface="微软雅黑 Light" panose="020B0502040204020203" pitchFamily="34" charset="-122"/>
                    <a:ea typeface="微软雅黑 Light" panose="020B0502040204020203" pitchFamily="34" charset="-122"/>
                  </a:rPr>
                  <a:t>L</a:t>
                </a:r>
                <a:r>
                  <a:rPr lang="en-US" altLang="zh-CN" dirty="0" smtClean="0">
                    <a:solidFill>
                      <a:srgbClr val="002060"/>
                    </a:solidFill>
                    <a:latin typeface="微软雅黑 Light" panose="020B0502040204020203" pitchFamily="34" charset="-122"/>
                    <a:ea typeface="微软雅黑 Light" panose="020B0502040204020203" pitchFamily="34" charset="-122"/>
                  </a:rPr>
                  <a:t>=16</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该厂为实现利润最大，应雇用工人</a:t>
                </a:r>
                <a:r>
                  <a:rPr lang="en-US" altLang="zh-CN" dirty="0">
                    <a:solidFill>
                      <a:srgbClr val="002060"/>
                    </a:solidFill>
                    <a:latin typeface="微软雅黑 Light" panose="020B0502040204020203" pitchFamily="34" charset="-122"/>
                    <a:ea typeface="微软雅黑 Light" panose="020B0502040204020203" pitchFamily="34" charset="-122"/>
                  </a:rPr>
                  <a:t>16</a:t>
                </a:r>
                <a:r>
                  <a:rPr lang="zh-CN" altLang="zh-CN" dirty="0">
                    <a:solidFill>
                      <a:srgbClr val="002060"/>
                    </a:solidFill>
                    <a:latin typeface="微软雅黑 Light" panose="020B0502040204020203" pitchFamily="34" charset="-122"/>
                    <a:ea typeface="微软雅黑 Light" panose="020B0502040204020203" pitchFamily="34" charset="-122"/>
                  </a:rPr>
                  <a:t>名</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660506" y="2504351"/>
                <a:ext cx="10912369" cy="3077189"/>
              </a:xfrm>
              <a:prstGeom prst="rect">
                <a:avLst/>
              </a:prstGeom>
              <a:blipFill rotWithShape="1">
                <a:blip r:embed="rId1"/>
                <a:stretch>
                  <a:fillRect l="-1" t="-18" b="17"/>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四、单一可变投入要素最优投入量的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150810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4-2</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在前文有关印刷车间的例子中，假定印刷品的价格为每单位</a:t>
            </a:r>
            <a:r>
              <a:rPr lang="en-US" altLang="zh-CN" dirty="0">
                <a:solidFill>
                  <a:srgbClr val="002060"/>
                </a:solidFill>
                <a:latin typeface="微软雅黑 Light" panose="020B0502040204020203" pitchFamily="34" charset="-122"/>
                <a:ea typeface="微软雅黑 Light" panose="020B0502040204020203" pitchFamily="34" charset="-122"/>
              </a:rPr>
              <a:t>15</a:t>
            </a:r>
            <a:r>
              <a:rPr lang="zh-CN" altLang="en-US" dirty="0">
                <a:solidFill>
                  <a:srgbClr val="002060"/>
                </a:solidFill>
                <a:latin typeface="微软雅黑 Light" panose="020B0502040204020203" pitchFamily="34" charset="-122"/>
                <a:ea typeface="微软雅黑 Light" panose="020B0502040204020203" pitchFamily="34" charset="-122"/>
              </a:rPr>
              <a:t>元，工人的日工资率为</a:t>
            </a:r>
            <a:r>
              <a:rPr lang="en-US" altLang="zh-CN" dirty="0">
                <a:solidFill>
                  <a:srgbClr val="002060"/>
                </a:solidFill>
                <a:latin typeface="微软雅黑 Light" panose="020B0502040204020203" pitchFamily="34" charset="-122"/>
                <a:ea typeface="微软雅黑 Light" panose="020B0502040204020203" pitchFamily="34" charset="-122"/>
              </a:rPr>
              <a:t>120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）假定工人是该车间唯一的可变投入要素，该车间应雇用多少工人？</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）假定随着工人人数的增加，带来用料（纸张）的增加，假定每单位印刷品的用料支出为</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en-US" dirty="0">
                <a:solidFill>
                  <a:srgbClr val="002060"/>
                </a:solidFill>
                <a:latin typeface="微软雅黑 Light" panose="020B0502040204020203" pitchFamily="34" charset="-122"/>
                <a:ea typeface="微软雅黑 Light" panose="020B0502040204020203" pitchFamily="34" charset="-122"/>
              </a:rPr>
              <a:t>元。该车间应雇用多少工人？</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四、单一可变投入要素最优投入量的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616101"/>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）假定工人是唯一的可变投入要素，该车间各种工人人数的边际产量收入和边际支出可计算如下</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当</a:t>
            </a:r>
            <a:r>
              <a:rPr lang="en-US" altLang="zh-CN" i="1" dirty="0">
                <a:solidFill>
                  <a:srgbClr val="002060"/>
                </a:solidFill>
                <a:latin typeface="微软雅黑 Light" panose="020B0502040204020203" pitchFamily="34" charset="-122"/>
                <a:ea typeface="微软雅黑 Light" panose="020B0502040204020203" pitchFamily="34" charset="-122"/>
              </a:rPr>
              <a:t>MRP</a:t>
            </a:r>
            <a:r>
              <a:rPr lang="en-US" altLang="zh-CN" i="1" baseline="-25000" dirty="0">
                <a:solidFill>
                  <a:srgbClr val="002060"/>
                </a:solidFill>
                <a:latin typeface="微软雅黑 Light" panose="020B0502040204020203" pitchFamily="34" charset="-122"/>
                <a:ea typeface="微软雅黑 Light" panose="020B0502040204020203" pitchFamily="34" charset="-122"/>
              </a:rPr>
              <a:t>L</a:t>
            </a:r>
            <a:r>
              <a:rPr lang="en-US" altLang="zh-CN" i="1" dirty="0">
                <a:solidFill>
                  <a:srgbClr val="002060"/>
                </a:solidFill>
                <a:latin typeface="微软雅黑 Light" panose="020B0502040204020203" pitchFamily="34" charset="-122"/>
                <a:ea typeface="微软雅黑 Light" panose="020B0502040204020203" pitchFamily="34" charset="-122"/>
              </a:rPr>
              <a:t>=ME</a:t>
            </a:r>
            <a:r>
              <a:rPr lang="en-US" altLang="zh-CN" i="1" baseline="-25000" dirty="0">
                <a:solidFill>
                  <a:srgbClr val="002060"/>
                </a:solidFill>
                <a:latin typeface="微软雅黑 Light" panose="020B0502040204020203" pitchFamily="34" charset="-122"/>
                <a:ea typeface="微软雅黑 Light" panose="020B0502040204020203" pitchFamily="34" charset="-122"/>
              </a:rPr>
              <a:t>L</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i="1" baseline="-25000" dirty="0">
                <a:solidFill>
                  <a:srgbClr val="002060"/>
                </a:solidFill>
                <a:latin typeface="微软雅黑 Light" panose="020B0502040204020203" pitchFamily="34" charset="-122"/>
                <a:ea typeface="微软雅黑 Light" panose="020B0502040204020203" pitchFamily="34" charset="-122"/>
              </a:rPr>
              <a:t>L</a:t>
            </a:r>
            <a:r>
              <a:rPr lang="en-US" altLang="zh-CN" dirty="0">
                <a:solidFill>
                  <a:srgbClr val="002060"/>
                </a:solidFill>
                <a:latin typeface="微软雅黑 Light" panose="020B0502040204020203" pitchFamily="34" charset="-122"/>
                <a:ea typeface="微软雅黑 Light" panose="020B0502040204020203" pitchFamily="34" charset="-122"/>
              </a:rPr>
              <a:t>=120</a:t>
            </a:r>
            <a:r>
              <a:rPr lang="zh-CN" altLang="zh-CN" dirty="0">
                <a:solidFill>
                  <a:srgbClr val="002060"/>
                </a:solidFill>
                <a:latin typeface="微软雅黑 Light" panose="020B0502040204020203" pitchFamily="34" charset="-122"/>
                <a:ea typeface="微软雅黑 Light" panose="020B0502040204020203" pitchFamily="34" charset="-122"/>
              </a:rPr>
              <a:t>元时，工人人数为</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zh-CN" dirty="0">
                <a:solidFill>
                  <a:srgbClr val="002060"/>
                </a:solidFill>
                <a:latin typeface="微软雅黑 Light" panose="020B0502040204020203" pitchFamily="34" charset="-122"/>
                <a:ea typeface="微软雅黑 Light" panose="020B0502040204020203" pitchFamily="34" charset="-122"/>
              </a:rPr>
              <a:t>人，所以应雇用</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5" name="表格 4"/>
          <p:cNvGraphicFramePr>
            <a:graphicFrameLocks noGrp="1"/>
          </p:cNvGraphicFramePr>
          <p:nvPr/>
        </p:nvGraphicFramePr>
        <p:xfrm>
          <a:off x="858890" y="3220920"/>
          <a:ext cx="10515600" cy="1409445"/>
        </p:xfrm>
        <a:graphic>
          <a:graphicData uri="http://schemas.openxmlformats.org/drawingml/2006/table">
            <a:tbl>
              <a:tblPr firstRow="1" firstCol="1" bandRow="1">
                <a:tableStyleId>{5C22544A-7EE6-4342-B048-85BDC9FD1C3A}</a:tableStyleId>
              </a:tblPr>
              <a:tblGrid>
                <a:gridCol w="3525521"/>
                <a:gridCol w="549971"/>
                <a:gridCol w="587587"/>
                <a:gridCol w="588884"/>
                <a:gridCol w="588884"/>
                <a:gridCol w="588884"/>
                <a:gridCol w="588884"/>
                <a:gridCol w="588884"/>
                <a:gridCol w="588884"/>
                <a:gridCol w="588884"/>
                <a:gridCol w="588884"/>
                <a:gridCol w="1141449"/>
              </a:tblGrid>
              <a:tr h="281889">
                <a:tc>
                  <a:txBody>
                    <a:bodyPr/>
                    <a:lstStyle/>
                    <a:p>
                      <a:pPr algn="ctr">
                        <a:lnSpc>
                          <a:spcPct val="100000"/>
                        </a:lnSpc>
                        <a:spcAft>
                          <a:spcPts val="0"/>
                        </a:spcAft>
                      </a:pPr>
                      <a:r>
                        <a:rPr lang="zh-CN" sz="1400">
                          <a:effectLst/>
                        </a:rPr>
                        <a:t>工人人数（</a:t>
                      </a:r>
                      <a:r>
                        <a:rPr lang="en-US" sz="1400">
                          <a:effectLst/>
                        </a:rPr>
                        <a:t>1</a:t>
                      </a:r>
                      <a:r>
                        <a:rPr lang="zh-CN" sz="1400">
                          <a:effectLst/>
                        </a:rPr>
                        <a:t>）</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81889">
                <a:tc>
                  <a:txBody>
                    <a:bodyPr/>
                    <a:lstStyle/>
                    <a:p>
                      <a:pPr algn="ctr">
                        <a:lnSpc>
                          <a:spcPct val="100000"/>
                        </a:lnSpc>
                        <a:spcAft>
                          <a:spcPts val="0"/>
                        </a:spcAft>
                      </a:pPr>
                      <a:r>
                        <a:rPr lang="zh-CN" sz="1400">
                          <a:effectLst/>
                        </a:rPr>
                        <a:t>边际产量（</a:t>
                      </a:r>
                      <a:r>
                        <a:rPr lang="en-US" sz="1400">
                          <a:effectLst/>
                        </a:rPr>
                        <a:t>MP</a:t>
                      </a:r>
                      <a:r>
                        <a:rPr lang="en-US" sz="1400" baseline="-25000">
                          <a:effectLst/>
                        </a:rPr>
                        <a:t>L</a:t>
                      </a:r>
                      <a:r>
                        <a:rPr lang="zh-CN" sz="1400">
                          <a:effectLst/>
                        </a:rPr>
                        <a:t>）（</a:t>
                      </a:r>
                      <a:r>
                        <a:rPr lang="en-US" sz="1400">
                          <a:effectLst/>
                        </a:rPr>
                        <a:t>2</a:t>
                      </a:r>
                      <a:r>
                        <a:rPr lang="zh-CN" sz="1400">
                          <a:effectLst/>
                        </a:rPr>
                        <a:t>）</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13</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17</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44</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22</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563778">
                <a:tc>
                  <a:txBody>
                    <a:bodyPr/>
                    <a:lstStyle/>
                    <a:p>
                      <a:pPr algn="ctr">
                        <a:lnSpc>
                          <a:spcPct val="100000"/>
                        </a:lnSpc>
                        <a:spcAft>
                          <a:spcPts val="0"/>
                        </a:spcAft>
                      </a:pPr>
                      <a:r>
                        <a:rPr lang="zh-CN" sz="1400">
                          <a:effectLst/>
                        </a:rPr>
                        <a:t>边际产量收入（</a:t>
                      </a:r>
                      <a:r>
                        <a:rPr lang="en-US" sz="1400">
                          <a:effectLst/>
                        </a:rPr>
                        <a:t>MRP</a:t>
                      </a:r>
                      <a:r>
                        <a:rPr lang="en-US" sz="1400" baseline="-25000">
                          <a:effectLst/>
                        </a:rPr>
                        <a:t>L</a:t>
                      </a:r>
                      <a:r>
                        <a:rPr lang="zh-CN" sz="1400">
                          <a:effectLst/>
                        </a:rPr>
                        <a:t>）</a:t>
                      </a:r>
                      <a:endParaRPr lang="zh-CN" sz="1400">
                        <a:effectLst/>
                      </a:endParaRPr>
                    </a:p>
                    <a:p>
                      <a:pPr algn="ctr">
                        <a:lnSpc>
                          <a:spcPct val="100000"/>
                        </a:lnSpc>
                        <a:spcAft>
                          <a:spcPts val="0"/>
                        </a:spcAft>
                      </a:pPr>
                      <a:r>
                        <a:rPr lang="zh-CN" sz="1400">
                          <a:effectLst/>
                        </a:rPr>
                        <a:t>（</a:t>
                      </a:r>
                      <a:r>
                        <a:rPr lang="en-US" sz="1400">
                          <a:effectLst/>
                        </a:rPr>
                        <a:t>3</a:t>
                      </a:r>
                      <a:r>
                        <a:rPr lang="zh-CN" sz="1400">
                          <a:effectLst/>
                        </a:rPr>
                        <a:t>）</a:t>
                      </a:r>
                      <a:r>
                        <a:rPr lang="en-US" sz="1400">
                          <a:effectLst/>
                        </a:rPr>
                        <a:t>=15×</a:t>
                      </a:r>
                      <a:r>
                        <a:rPr lang="zh-CN" sz="1400">
                          <a:effectLst/>
                        </a:rPr>
                        <a:t>（</a:t>
                      </a:r>
                      <a:r>
                        <a:rPr lang="en-US" sz="1400">
                          <a:effectLst/>
                        </a:rPr>
                        <a:t>2</a:t>
                      </a:r>
                      <a:r>
                        <a:rPr lang="zh-CN" sz="1400">
                          <a:effectLst/>
                        </a:rPr>
                        <a:t>）</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195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255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450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660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450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330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180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81889">
                <a:tc>
                  <a:txBody>
                    <a:bodyPr/>
                    <a:lstStyle/>
                    <a:p>
                      <a:pPr algn="ctr">
                        <a:lnSpc>
                          <a:spcPct val="100000"/>
                        </a:lnSpc>
                        <a:spcAft>
                          <a:spcPts val="0"/>
                        </a:spcAft>
                      </a:pPr>
                      <a:r>
                        <a:rPr lang="zh-CN" sz="1400">
                          <a:effectLst/>
                        </a:rPr>
                        <a:t>边际支出（</a:t>
                      </a:r>
                      <a:r>
                        <a:rPr lang="en-US" sz="1400">
                          <a:effectLst/>
                        </a:rPr>
                        <a:t>ME</a:t>
                      </a:r>
                      <a:r>
                        <a:rPr lang="en-US" sz="1400" baseline="-25000">
                          <a:effectLst/>
                        </a:rPr>
                        <a:t>L</a:t>
                      </a:r>
                      <a:r>
                        <a:rPr lang="zh-CN" sz="1400">
                          <a:effectLst/>
                        </a:rPr>
                        <a:t>）（</a:t>
                      </a:r>
                      <a:r>
                        <a:rPr lang="en-US" sz="1400">
                          <a:effectLst/>
                        </a:rPr>
                        <a:t>4</a:t>
                      </a:r>
                      <a:r>
                        <a:rPr lang="zh-CN" sz="1400">
                          <a:effectLst/>
                        </a:rPr>
                        <a:t>）</a:t>
                      </a:r>
                      <a:r>
                        <a:rPr lang="en-US" sz="1400">
                          <a:effectLst/>
                        </a:rPr>
                        <a:t>=120</a:t>
                      </a:r>
                      <a:r>
                        <a:rPr lang="zh-CN" sz="1400">
                          <a:effectLst/>
                        </a:rPr>
                        <a:t>元</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120</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单一可变投入要素的最优利用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四、单一可变投入要素最优投入量的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616101"/>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）假定随着工人人数的增加，会相应增加原材料支出。该车间各种工人人数的边际产量收入和边际支出可计算如下。</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当工人人数为</a:t>
            </a:r>
            <a:r>
              <a:rPr lang="en-US" altLang="zh-CN" dirty="0">
                <a:solidFill>
                  <a:srgbClr val="002060"/>
                </a:solidFill>
                <a:latin typeface="微软雅黑 Light" panose="020B0502040204020203" pitchFamily="34" charset="-122"/>
                <a:ea typeface="微软雅黑 Light" panose="020B0502040204020203" pitchFamily="34" charset="-122"/>
              </a:rPr>
              <a:t>7</a:t>
            </a:r>
            <a:r>
              <a:rPr lang="zh-CN" altLang="zh-CN" dirty="0">
                <a:solidFill>
                  <a:srgbClr val="002060"/>
                </a:solidFill>
                <a:latin typeface="微软雅黑 Light" panose="020B0502040204020203" pitchFamily="34" charset="-122"/>
                <a:ea typeface="微软雅黑 Light" panose="020B0502040204020203" pitchFamily="34" charset="-122"/>
              </a:rPr>
              <a:t>时，</a:t>
            </a:r>
            <a:r>
              <a:rPr lang="en-US" altLang="zh-CN" i="1" dirty="0">
                <a:solidFill>
                  <a:srgbClr val="002060"/>
                </a:solidFill>
                <a:latin typeface="微软雅黑 Light" panose="020B0502040204020203" pitchFamily="34" charset="-122"/>
                <a:ea typeface="微软雅黑 Light" panose="020B0502040204020203" pitchFamily="34" charset="-122"/>
              </a:rPr>
              <a:t>MRP</a:t>
            </a:r>
            <a:r>
              <a:rPr lang="en-US" altLang="zh-CN" i="1" baseline="-25000" dirty="0">
                <a:solidFill>
                  <a:srgbClr val="002060"/>
                </a:solidFill>
                <a:latin typeface="微软雅黑 Light" panose="020B0502040204020203" pitchFamily="34" charset="-122"/>
                <a:ea typeface="微软雅黑 Light" panose="020B0502040204020203" pitchFamily="34" charset="-122"/>
              </a:rPr>
              <a:t>L</a:t>
            </a:r>
            <a:r>
              <a:rPr lang="en-US" altLang="zh-CN" i="1" dirty="0">
                <a:solidFill>
                  <a:srgbClr val="002060"/>
                </a:solidFill>
                <a:latin typeface="微软雅黑 Light" panose="020B0502040204020203" pitchFamily="34" charset="-122"/>
                <a:ea typeface="微软雅黑 Light" panose="020B0502040204020203" pitchFamily="34" charset="-122"/>
              </a:rPr>
              <a:t>=ME</a:t>
            </a:r>
            <a:r>
              <a:rPr lang="en-US" altLang="zh-CN" i="1" baseline="-25000" dirty="0">
                <a:solidFill>
                  <a:srgbClr val="002060"/>
                </a:solidFill>
                <a:latin typeface="微软雅黑 Light" panose="020B0502040204020203" pitchFamily="34" charset="-122"/>
                <a:ea typeface="微软雅黑 Light" panose="020B0502040204020203" pitchFamily="34" charset="-122"/>
              </a:rPr>
              <a:t>L</a:t>
            </a:r>
            <a:r>
              <a:rPr lang="en-US" altLang="zh-CN" dirty="0">
                <a:solidFill>
                  <a:srgbClr val="002060"/>
                </a:solidFill>
                <a:latin typeface="微软雅黑 Light" panose="020B0502040204020203" pitchFamily="34" charset="-122"/>
                <a:ea typeface="微软雅黑 Light" panose="020B0502040204020203" pitchFamily="34" charset="-122"/>
              </a:rPr>
              <a:t>=180</a:t>
            </a:r>
            <a:r>
              <a:rPr lang="zh-CN" altLang="zh-CN" dirty="0">
                <a:solidFill>
                  <a:srgbClr val="002060"/>
                </a:solidFill>
                <a:latin typeface="微软雅黑 Light" panose="020B0502040204020203" pitchFamily="34" charset="-122"/>
                <a:ea typeface="微软雅黑 Light" panose="020B0502040204020203" pitchFamily="34" charset="-122"/>
              </a:rPr>
              <a:t>。所以，最优工人人数应定为</a:t>
            </a:r>
            <a:r>
              <a:rPr lang="en-US" altLang="zh-CN" dirty="0">
                <a:solidFill>
                  <a:srgbClr val="002060"/>
                </a:solidFill>
                <a:latin typeface="微软雅黑 Light" panose="020B0502040204020203" pitchFamily="34" charset="-122"/>
                <a:ea typeface="微软雅黑 Light" panose="020B0502040204020203" pitchFamily="34" charset="-122"/>
              </a:rPr>
              <a:t>7</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表格 3"/>
          <p:cNvGraphicFramePr>
            <a:graphicFrameLocks noGrp="1"/>
          </p:cNvGraphicFramePr>
          <p:nvPr/>
        </p:nvGraphicFramePr>
        <p:xfrm>
          <a:off x="858890" y="3501868"/>
          <a:ext cx="10515600" cy="1214894"/>
        </p:xfrm>
        <a:graphic>
          <a:graphicData uri="http://schemas.openxmlformats.org/drawingml/2006/table">
            <a:tbl>
              <a:tblPr firstRow="1" firstCol="1" bandRow="1">
                <a:tableStyleId>{5C22544A-7EE6-4342-B048-85BDC9FD1C3A}</a:tableStyleId>
              </a:tblPr>
              <a:tblGrid>
                <a:gridCol w="3525521"/>
                <a:gridCol w="549971"/>
                <a:gridCol w="587587"/>
                <a:gridCol w="588884"/>
                <a:gridCol w="588884"/>
                <a:gridCol w="588884"/>
                <a:gridCol w="588884"/>
                <a:gridCol w="588884"/>
                <a:gridCol w="588884"/>
                <a:gridCol w="588884"/>
                <a:gridCol w="588884"/>
                <a:gridCol w="1141449"/>
              </a:tblGrid>
              <a:tr h="242979">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工人人数（</a:t>
                      </a:r>
                      <a:r>
                        <a:rPr lang="en-US" sz="1400">
                          <a:effectLst/>
                          <a:latin typeface="微软雅黑 Light" panose="020B0502040204020203" pitchFamily="34" charset="-122"/>
                          <a:ea typeface="微软雅黑 Light" panose="020B0502040204020203" pitchFamily="34" charset="-122"/>
                        </a:rPr>
                        <a:t>1</a:t>
                      </a:r>
                      <a:r>
                        <a:rPr lang="zh-CN" sz="1400">
                          <a:effectLst/>
                          <a:latin typeface="微软雅黑 Light" panose="020B0502040204020203" pitchFamily="34" charset="-122"/>
                          <a:ea typeface="微软雅黑 Light" panose="020B0502040204020203" pitchFamily="34" charset="-122"/>
                        </a:rPr>
                        <a:t>）</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9</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42979">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边际产量（</a:t>
                      </a:r>
                      <a:r>
                        <a:rPr lang="en-US" sz="1400">
                          <a:effectLst/>
                          <a:latin typeface="微软雅黑 Light" panose="020B0502040204020203" pitchFamily="34" charset="-122"/>
                          <a:ea typeface="微软雅黑 Light" panose="020B0502040204020203" pitchFamily="34" charset="-122"/>
                        </a:rPr>
                        <a:t>MP</a:t>
                      </a:r>
                      <a:r>
                        <a:rPr lang="en-US" sz="1400" baseline="-25000">
                          <a:effectLst/>
                          <a:latin typeface="微软雅黑 Light" panose="020B0502040204020203" pitchFamily="34" charset="-122"/>
                          <a:ea typeface="微软雅黑 Light" panose="020B0502040204020203" pitchFamily="34" charset="-122"/>
                        </a:rPr>
                        <a:t>L</a:t>
                      </a: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2</a:t>
                      </a:r>
                      <a:r>
                        <a:rPr lang="zh-CN" sz="1400">
                          <a:effectLst/>
                          <a:latin typeface="微软雅黑 Light" panose="020B0502040204020203" pitchFamily="34" charset="-122"/>
                          <a:ea typeface="微软雅黑 Light" panose="020B0502040204020203" pitchFamily="34" charset="-122"/>
                        </a:rPr>
                        <a:t>）</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 </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30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44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30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42979">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边际产量收入（</a:t>
                      </a:r>
                      <a:r>
                        <a:rPr lang="en-US" sz="1400">
                          <a:effectLst/>
                          <a:latin typeface="微软雅黑 Light" panose="020B0502040204020203" pitchFamily="34" charset="-122"/>
                          <a:ea typeface="微软雅黑 Light" panose="020B0502040204020203" pitchFamily="34" charset="-122"/>
                        </a:rPr>
                        <a:t>MRP</a:t>
                      </a:r>
                      <a:r>
                        <a:rPr lang="en-US" sz="1400" baseline="-25000">
                          <a:effectLst/>
                          <a:latin typeface="微软雅黑 Light" panose="020B0502040204020203" pitchFamily="34" charset="-122"/>
                          <a:ea typeface="微软雅黑 Light" panose="020B0502040204020203" pitchFamily="34" charset="-122"/>
                        </a:rPr>
                        <a:t>L</a:t>
                      </a: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3</a:t>
                      </a:r>
                      <a:r>
                        <a:rPr lang="zh-CN" sz="1400">
                          <a:effectLst/>
                          <a:latin typeface="微软雅黑 Light" panose="020B0502040204020203" pitchFamily="34" charset="-122"/>
                          <a:ea typeface="微软雅黑 Light" panose="020B0502040204020203" pitchFamily="34" charset="-122"/>
                        </a:rPr>
                        <a:t>）</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 </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255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450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660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450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330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120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60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485957">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边际支出（</a:t>
                      </a:r>
                      <a:r>
                        <a:rPr lang="en-US" sz="1400">
                          <a:effectLst/>
                          <a:latin typeface="微软雅黑 Light" panose="020B0502040204020203" pitchFamily="34" charset="-122"/>
                          <a:ea typeface="微软雅黑 Light" panose="020B0502040204020203" pitchFamily="34" charset="-122"/>
                        </a:rPr>
                        <a:t>ME</a:t>
                      </a:r>
                      <a:r>
                        <a:rPr lang="en-US" sz="1400" baseline="-25000">
                          <a:effectLst/>
                          <a:latin typeface="微软雅黑 Light" panose="020B0502040204020203" pitchFamily="34" charset="-122"/>
                          <a:ea typeface="微软雅黑 Light" panose="020B0502040204020203" pitchFamily="34" charset="-122"/>
                        </a:rPr>
                        <a:t>L</a:t>
                      </a:r>
                      <a:r>
                        <a:rPr lang="zh-CN" sz="1400">
                          <a:effectLst/>
                          <a:latin typeface="微软雅黑 Light" panose="020B0502040204020203" pitchFamily="34" charset="-122"/>
                          <a:ea typeface="微软雅黑 Light" panose="020B0502040204020203" pitchFamily="34" charset="-122"/>
                        </a:rPr>
                        <a:t>）</a:t>
                      </a:r>
                      <a:endParaRPr lang="zh-CN" sz="14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4</a:t>
                      </a: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=120+5.0×</a:t>
                      </a: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2</a:t>
                      </a:r>
                      <a:r>
                        <a:rPr lang="zh-CN" sz="1400">
                          <a:effectLst/>
                          <a:latin typeface="微软雅黑 Light" panose="020B0502040204020203" pitchFamily="34" charset="-122"/>
                          <a:ea typeface="微软雅黑 Light" panose="020B0502040204020203" pitchFamily="34" charset="-122"/>
                        </a:rPr>
                        <a:t>）</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 </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270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340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270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230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140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latin typeface="微软雅黑 Light" panose="020B0502040204020203" pitchFamily="34" charset="-122"/>
                          <a:ea typeface="微软雅黑 Light" panose="020B0502040204020203" pitchFamily="34" charset="-122"/>
                        </a:rPr>
                        <a:t>120</a:t>
                      </a:r>
                      <a:endParaRPr lang="zh-CN" sz="14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36871" y="2929038"/>
            <a:ext cx="2313254" cy="369332"/>
          </a:xfrm>
          <a:prstGeom prst="rect">
            <a:avLst/>
          </a:prstGeom>
          <a:noFill/>
        </p:spPr>
        <p:txBody>
          <a:bodyPr wrap="square" rtlCol="0">
            <a:spAutoFit/>
          </a:bodyPr>
          <a:lstStyle/>
          <a:p>
            <a:pPr algn="ctr"/>
            <a:r>
              <a:rPr lang="zh-CN" altLang="zh-CN" dirty="0"/>
              <a:t>生产函数</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单一可变投入要素的最优利用</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多种投入要素的最优组合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规模与收益的关系</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柯布</a:t>
            </a:r>
            <a:r>
              <a:rPr lang="en-US" altLang="zh-CN" dirty="0"/>
              <a:t>-</a:t>
            </a:r>
            <a:r>
              <a:rPr lang="zh-CN" altLang="zh-CN" dirty="0"/>
              <a:t>道格拉斯生产函数</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生产函数和技术进步</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一、等产量曲线的性质和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类型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什么是等产量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曲线</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等产量曲线是指这样一条曲线：曲线上的各点代表投入要素的各种组合比例，其中的每一种组合比例所能得到的产量都是相等的。</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4-3.EPS" descr="id:2147510440;FounderCES"/>
          <p:cNvPicPr>
            <a:picLocks noChangeAspect="1"/>
          </p:cNvPicPr>
          <p:nvPr/>
        </p:nvPicPr>
        <p:blipFill>
          <a:blip r:embed="rId1">
            <a:duotone>
              <a:schemeClr val="accent2">
                <a:shade val="45000"/>
                <a:satMod val="135000"/>
              </a:schemeClr>
              <a:prstClr val="white"/>
            </a:duotone>
          </a:blip>
          <a:stretch>
            <a:fillRect/>
          </a:stretch>
        </p:blipFill>
        <p:spPr>
          <a:xfrm>
            <a:off x="4917492" y="4027865"/>
            <a:ext cx="2398395" cy="164274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一、等产量曲线的性质和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类型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等产量曲线的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性质</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等产量曲线有一个重要的特性：处于较高位置的等产量曲线总是代表较大的产量。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5" name="4-4.EPS" descr="id:2147510447;FounderCES"/>
          <p:cNvPicPr>
            <a:picLocks noChangeAspect="1"/>
          </p:cNvPicPr>
          <p:nvPr/>
        </p:nvPicPr>
        <p:blipFill>
          <a:blip r:embed="rId1">
            <a:duotone>
              <a:schemeClr val="accent1">
                <a:shade val="45000"/>
                <a:satMod val="135000"/>
              </a:schemeClr>
              <a:prstClr val="white"/>
            </a:duotone>
          </a:blip>
          <a:stretch>
            <a:fillRect/>
          </a:stretch>
        </p:blipFill>
        <p:spPr>
          <a:xfrm>
            <a:off x="5063860" y="3664394"/>
            <a:ext cx="2105660" cy="164846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一、等产量曲线的性质和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类型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等产量曲线的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类型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投入要素之间完全可以替代</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4-5.EPS" descr="id:2147510454;FounderCES"/>
          <p:cNvPicPr>
            <a:picLocks noChangeAspect="1"/>
          </p:cNvPicPr>
          <p:nvPr/>
        </p:nvPicPr>
        <p:blipFill>
          <a:blip r:embed="rId1">
            <a:duotone>
              <a:schemeClr val="accent5">
                <a:shade val="45000"/>
                <a:satMod val="135000"/>
              </a:schemeClr>
              <a:prstClr val="white"/>
            </a:duotone>
          </a:blip>
          <a:stretch>
            <a:fillRect/>
          </a:stretch>
        </p:blipFill>
        <p:spPr>
          <a:xfrm>
            <a:off x="5258805" y="3664394"/>
            <a:ext cx="1715770" cy="184340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一、等产量曲线的性质和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类型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等产量曲线的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类型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投入要素之间完全不能替代</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4" name="4-6.EPS" descr="id:2147510461;FounderCES"/>
          <p:cNvPicPr>
            <a:picLocks noChangeAspect="1"/>
          </p:cNvPicPr>
          <p:nvPr/>
        </p:nvPicPr>
        <p:blipFill>
          <a:blip r:embed="rId1">
            <a:duotone>
              <a:schemeClr val="accent2">
                <a:shade val="45000"/>
                <a:satMod val="135000"/>
              </a:schemeClr>
              <a:prstClr val="white"/>
            </a:duotone>
          </a:blip>
          <a:stretch>
            <a:fillRect/>
          </a:stretch>
        </p:blipFill>
        <p:spPr>
          <a:xfrm>
            <a:off x="5138472" y="3662970"/>
            <a:ext cx="1956435" cy="186499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一、等产量曲线的性质和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类型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等产量曲线的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类型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投入要素之间不完全可以替代</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4" name="4-7.EPS" descr="id:2147510468;FounderCES"/>
          <p:cNvPicPr>
            <a:picLocks noChangeAspect="1"/>
          </p:cNvPicPr>
          <p:nvPr/>
        </p:nvPicPr>
        <p:blipFill>
          <a:blip r:embed="rId1">
            <a:duotone>
              <a:schemeClr val="accent6">
                <a:shade val="45000"/>
                <a:satMod val="135000"/>
              </a:schemeClr>
              <a:prstClr val="white"/>
            </a:duotone>
          </a:blip>
          <a:stretch>
            <a:fillRect/>
          </a:stretch>
        </p:blipFill>
        <p:spPr>
          <a:xfrm>
            <a:off x="5190225" y="3583595"/>
            <a:ext cx="1852930" cy="194437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一、等产量曲线的性质和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类型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边际技术替代</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率</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en-US" altLang="zh-CN" b="1" i="1" dirty="0">
                <a:solidFill>
                  <a:srgbClr val="0070C0"/>
                </a:solidFill>
                <a:latin typeface="微软雅黑 Light" panose="020B0502040204020203" pitchFamily="34" charset="-122"/>
                <a:ea typeface="微软雅黑 Light" panose="020B0502040204020203" pitchFamily="34" charset="-122"/>
              </a:rPr>
              <a:t>x</a:t>
            </a:r>
            <a:r>
              <a:rPr lang="zh-CN" altLang="en-US" b="1" dirty="0">
                <a:solidFill>
                  <a:srgbClr val="0070C0"/>
                </a:solidFill>
                <a:latin typeface="微软雅黑 Light" panose="020B0502040204020203" pitchFamily="34" charset="-122"/>
                <a:ea typeface="微软雅黑 Light" panose="020B0502040204020203" pitchFamily="34" charset="-122"/>
              </a:rPr>
              <a:t>的边际技术替代率是指当</a:t>
            </a:r>
            <a:r>
              <a:rPr lang="en-US" altLang="zh-CN" b="1" i="1" dirty="0">
                <a:solidFill>
                  <a:srgbClr val="0070C0"/>
                </a:solidFill>
                <a:latin typeface="微软雅黑 Light" panose="020B0502040204020203" pitchFamily="34" charset="-122"/>
                <a:ea typeface="微软雅黑 Light" panose="020B0502040204020203" pitchFamily="34" charset="-122"/>
              </a:rPr>
              <a:t>x</a:t>
            </a:r>
            <a:r>
              <a:rPr lang="zh-CN" altLang="en-US" b="1" dirty="0">
                <a:solidFill>
                  <a:srgbClr val="0070C0"/>
                </a:solidFill>
                <a:latin typeface="微软雅黑 Light" panose="020B0502040204020203" pitchFamily="34" charset="-122"/>
                <a:ea typeface="微软雅黑 Light" panose="020B0502040204020203" pitchFamily="34" charset="-122"/>
              </a:rPr>
              <a:t>取某值时，增加一单位的投入要素</a:t>
            </a:r>
            <a:r>
              <a:rPr lang="en-US" altLang="zh-CN" b="1" i="1" dirty="0">
                <a:solidFill>
                  <a:srgbClr val="0070C0"/>
                </a:solidFill>
                <a:latin typeface="微软雅黑 Light" panose="020B0502040204020203" pitchFamily="34" charset="-122"/>
                <a:ea typeface="微软雅黑 Light" panose="020B0502040204020203" pitchFamily="34" charset="-122"/>
              </a:rPr>
              <a:t>x</a:t>
            </a:r>
            <a:r>
              <a:rPr lang="zh-CN" altLang="en-US" b="1" dirty="0">
                <a:solidFill>
                  <a:srgbClr val="0070C0"/>
                </a:solidFill>
                <a:latin typeface="微软雅黑 Light" panose="020B0502040204020203" pitchFamily="34" charset="-122"/>
                <a:ea typeface="微软雅黑 Light" panose="020B0502040204020203" pitchFamily="34" charset="-122"/>
              </a:rPr>
              <a:t>，可以替代多少单位的投入要素</a:t>
            </a:r>
            <a:r>
              <a:rPr lang="en-US" altLang="zh-CN" b="1" i="1" dirty="0">
                <a:solidFill>
                  <a:srgbClr val="0070C0"/>
                </a:solidFill>
                <a:latin typeface="微软雅黑 Light" panose="020B0502040204020203" pitchFamily="34" charset="-122"/>
                <a:ea typeface="微软雅黑 Light" panose="020B0502040204020203" pitchFamily="34" charset="-122"/>
              </a:rPr>
              <a:t>y</a:t>
            </a:r>
            <a:r>
              <a:rPr lang="zh-CN" altLang="en-US" b="1" dirty="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5399763" y="3358028"/>
                <a:ext cx="1348638" cy="554254"/>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1600" b="1" i="1" smtClean="0">
                          <a:solidFill>
                            <a:srgbClr val="0070C0"/>
                          </a:solidFill>
                          <a:latin typeface="Cambria Math" panose="02040503050406030204" pitchFamily="18" charset="0"/>
                        </a:rPr>
                        <m:t>𝑴𝑹𝑻𝑺</m:t>
                      </m:r>
                      <m:r>
                        <a:rPr lang="zh-CN" altLang="en-US" sz="1600" b="1" i="0">
                          <a:solidFill>
                            <a:srgbClr val="0070C0"/>
                          </a:solidFill>
                          <a:latin typeface="Cambria Math" panose="02040503050406030204" pitchFamily="18" charset="0"/>
                        </a:rPr>
                        <m:t>=</m:t>
                      </m:r>
                      <m:f>
                        <m:fPr>
                          <m:ctrlPr>
                            <a:rPr lang="zh-CN" altLang="en-US" sz="1600" b="1" i="1">
                              <a:solidFill>
                                <a:srgbClr val="0070C0"/>
                              </a:solidFill>
                              <a:latin typeface="Cambria Math" panose="02040503050406030204" pitchFamily="18" charset="0"/>
                            </a:rPr>
                          </m:ctrlPr>
                        </m:fPr>
                        <m:num>
                          <m:r>
                            <a:rPr lang="zh-CN" altLang="en-US" sz="1600" b="1" i="1">
                              <a:solidFill>
                                <a:srgbClr val="0070C0"/>
                              </a:solidFill>
                              <a:latin typeface="Cambria Math" panose="02040503050406030204" pitchFamily="18" charset="0"/>
                            </a:rPr>
                            <m:t>𝜟</m:t>
                          </m:r>
                          <m:r>
                            <a:rPr lang="zh-CN" altLang="en-US" sz="1600" b="1" i="1">
                              <a:solidFill>
                                <a:srgbClr val="0070C0"/>
                              </a:solidFill>
                              <a:latin typeface="Cambria Math" panose="02040503050406030204" pitchFamily="18" charset="0"/>
                            </a:rPr>
                            <m:t>𝒚</m:t>
                          </m:r>
                        </m:num>
                        <m:den>
                          <m:r>
                            <a:rPr lang="zh-CN" altLang="en-US" sz="1600" b="1" i="1">
                              <a:solidFill>
                                <a:srgbClr val="0070C0"/>
                              </a:solidFill>
                              <a:latin typeface="Cambria Math" panose="02040503050406030204" pitchFamily="18" charset="0"/>
                            </a:rPr>
                            <m:t>𝜟</m:t>
                          </m:r>
                          <m:r>
                            <a:rPr lang="zh-CN" altLang="en-US" sz="1600" b="1" i="1">
                              <a:solidFill>
                                <a:srgbClr val="0070C0"/>
                              </a:solidFill>
                              <a:latin typeface="Cambria Math" panose="02040503050406030204" pitchFamily="18" charset="0"/>
                            </a:rPr>
                            <m:t>𝒙</m:t>
                          </m:r>
                        </m:den>
                      </m:f>
                    </m:oMath>
                  </m:oMathPara>
                </a14:m>
                <a:endParaRPr lang="zh-CN" altLang="en-US" sz="1600" b="1" dirty="0">
                  <a:solidFill>
                    <a:srgbClr val="0070C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5399763" y="3358028"/>
                <a:ext cx="1348638" cy="554254"/>
              </a:xfrm>
              <a:prstGeom prst="rect">
                <a:avLst/>
              </a:prstGeom>
              <a:blipFill rotWithShape="1">
                <a:blip r:embed="rId1"/>
                <a:stretch>
                  <a:fillRect l="-27" t="-27" r="19" b="8"/>
                </a:stretch>
              </a:blipFill>
            </p:spPr>
            <p:txBody>
              <a:bodyPr/>
              <a:lstStyle/>
              <a:p>
                <a:r>
                  <a:rPr lang="zh-CN" altLang="en-US">
                    <a:noFill/>
                  </a:rPr>
                  <a:t> </a:t>
                </a:r>
              </a:p>
            </p:txBody>
          </p:sp>
        </mc:Fallback>
      </mc:AlternateContent>
      <p:pic>
        <p:nvPicPr>
          <p:cNvPr id="6" name="4-8.EPS" descr="id:2147510475;FounderCES"/>
          <p:cNvPicPr>
            <a:picLocks noChangeAspect="1"/>
          </p:cNvPicPr>
          <p:nvPr/>
        </p:nvPicPr>
        <p:blipFill>
          <a:blip r:embed="rId2">
            <a:duotone>
              <a:schemeClr val="accent1">
                <a:shade val="45000"/>
                <a:satMod val="135000"/>
              </a:schemeClr>
              <a:prstClr val="white"/>
            </a:duotone>
          </a:blip>
          <a:stretch>
            <a:fillRect/>
          </a:stretch>
        </p:blipFill>
        <p:spPr>
          <a:xfrm>
            <a:off x="5174985" y="4028483"/>
            <a:ext cx="1883410" cy="191389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二、等成本曲线及其</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性质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假定</a:t>
            </a:r>
            <a:r>
              <a:rPr lang="zh-CN" altLang="zh-CN" sz="2000" b="1" dirty="0">
                <a:solidFill>
                  <a:srgbClr val="002060"/>
                </a:solidFill>
                <a:latin typeface="微软雅黑 Light" panose="020B0502040204020203" pitchFamily="34" charset="-122"/>
                <a:ea typeface="微软雅黑 Light" panose="020B0502040204020203" pitchFamily="34" charset="-122"/>
              </a:rPr>
              <a:t>有两种投入要素</a:t>
            </a:r>
            <a:r>
              <a:rPr lang="en-US" altLang="zh-CN" sz="2000" b="1" i="1" dirty="0">
                <a:solidFill>
                  <a:srgbClr val="002060"/>
                </a:solidFill>
                <a:latin typeface="微软雅黑 Light" panose="020B0502040204020203" pitchFamily="34" charset="-122"/>
                <a:ea typeface="微软雅黑 Light" panose="020B0502040204020203" pitchFamily="34" charset="-122"/>
              </a:rPr>
              <a:t>x</a:t>
            </a:r>
            <a:r>
              <a:rPr lang="zh-CN" altLang="zh-CN" sz="2000" b="1" dirty="0">
                <a:solidFill>
                  <a:srgbClr val="002060"/>
                </a:solidFill>
                <a:latin typeface="微软雅黑 Light" panose="020B0502040204020203" pitchFamily="34" charset="-122"/>
                <a:ea typeface="微软雅黑 Light" panose="020B0502040204020203" pitchFamily="34" charset="-122"/>
              </a:rPr>
              <a:t>和</a:t>
            </a:r>
            <a:r>
              <a:rPr lang="en-US" altLang="zh-CN" sz="2000" b="1" i="1" dirty="0">
                <a:solidFill>
                  <a:srgbClr val="002060"/>
                </a:solidFill>
                <a:latin typeface="微软雅黑 Light" panose="020B0502040204020203" pitchFamily="34" charset="-122"/>
                <a:ea typeface="微软雅黑 Light" panose="020B0502040204020203" pitchFamily="34" charset="-122"/>
              </a:rPr>
              <a:t>y</a:t>
            </a:r>
            <a:r>
              <a:rPr lang="zh-CN" altLang="zh-CN" sz="2000" b="1" dirty="0">
                <a:solidFill>
                  <a:srgbClr val="002060"/>
                </a:solidFill>
                <a:latin typeface="微软雅黑 Light" panose="020B0502040204020203" pitchFamily="34" charset="-122"/>
                <a:ea typeface="微软雅黑 Light" panose="020B0502040204020203" pitchFamily="34" charset="-122"/>
              </a:rPr>
              <a:t>，它们的价格分别为</a:t>
            </a:r>
            <a:r>
              <a:rPr lang="en-US" altLang="zh-CN" sz="2000" b="1" i="1" dirty="0" err="1">
                <a:solidFill>
                  <a:srgbClr val="002060"/>
                </a:solidFill>
                <a:latin typeface="微软雅黑 Light" panose="020B0502040204020203" pitchFamily="34" charset="-122"/>
                <a:ea typeface="微软雅黑 Light" panose="020B0502040204020203" pitchFamily="34" charset="-122"/>
              </a:rPr>
              <a:t>P</a:t>
            </a:r>
            <a:r>
              <a:rPr lang="en-US" altLang="zh-CN" sz="2000" b="1" i="1" baseline="-25000" dirty="0" err="1">
                <a:solidFill>
                  <a:srgbClr val="002060"/>
                </a:solidFill>
                <a:latin typeface="微软雅黑 Light" panose="020B0502040204020203" pitchFamily="34" charset="-122"/>
                <a:ea typeface="微软雅黑 Light" panose="020B0502040204020203" pitchFamily="34" charset="-122"/>
              </a:rPr>
              <a:t>x</a:t>
            </a:r>
            <a:r>
              <a:rPr lang="zh-CN" altLang="zh-CN" sz="2000" b="1" dirty="0">
                <a:solidFill>
                  <a:srgbClr val="002060"/>
                </a:solidFill>
                <a:latin typeface="微软雅黑 Light" panose="020B0502040204020203" pitchFamily="34" charset="-122"/>
                <a:ea typeface="微软雅黑 Light" panose="020B0502040204020203" pitchFamily="34" charset="-122"/>
              </a:rPr>
              <a:t>和</a:t>
            </a:r>
            <a:r>
              <a:rPr lang="en-US" altLang="zh-CN" sz="2000" b="1" i="1" dirty="0" err="1">
                <a:solidFill>
                  <a:srgbClr val="002060"/>
                </a:solidFill>
                <a:latin typeface="微软雅黑 Light" panose="020B0502040204020203" pitchFamily="34" charset="-122"/>
                <a:ea typeface="微软雅黑 Light" panose="020B0502040204020203" pitchFamily="34" charset="-122"/>
              </a:rPr>
              <a:t>P</a:t>
            </a:r>
            <a:r>
              <a:rPr lang="en-US" altLang="zh-CN" sz="2000" b="1" i="1" baseline="-25000" dirty="0" err="1">
                <a:solidFill>
                  <a:srgbClr val="002060"/>
                </a:solidFill>
                <a:latin typeface="微软雅黑 Light" panose="020B0502040204020203" pitchFamily="34" charset="-122"/>
                <a:ea typeface="微软雅黑 Light" panose="020B0502040204020203" pitchFamily="34" charset="-122"/>
              </a:rPr>
              <a:t>y</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E</a:t>
            </a:r>
            <a:r>
              <a:rPr lang="zh-CN" altLang="zh-CN" sz="2000" b="1" dirty="0">
                <a:solidFill>
                  <a:srgbClr val="002060"/>
                </a:solidFill>
                <a:latin typeface="微软雅黑 Light" panose="020B0502040204020203" pitchFamily="34" charset="-122"/>
                <a:ea typeface="微软雅黑 Light" panose="020B0502040204020203" pitchFamily="34" charset="-122"/>
              </a:rPr>
              <a:t>为总成本，那么，等成本曲线的一般表达式为</a:t>
            </a:r>
            <a:r>
              <a:rPr lang="zh-CN" altLang="zh-CN"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或</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5066338" y="3450264"/>
                <a:ext cx="2100703" cy="428259"/>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𝑬</m:t>
                      </m:r>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r>
                            <a:rPr lang="zh-CN" altLang="en-US" sz="2000" b="1" i="1">
                              <a:solidFill>
                                <a:srgbClr val="002060"/>
                              </a:solidFill>
                              <a:latin typeface="Cambria Math" panose="02040503050406030204" pitchFamily="18" charset="0"/>
                            </a:rPr>
                            <m:t>𝒙</m:t>
                          </m:r>
                        </m:sub>
                      </m:sSub>
                      <m:r>
                        <m:rPr>
                          <m:nor/>
                        </m:rPr>
                        <a:rPr lang="zh-CN" altLang="en-US" sz="2000" b="1" i="1">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𝒙</m:t>
                      </m:r>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r>
                            <a:rPr lang="zh-CN" altLang="en-US" sz="2000" b="1" i="1">
                              <a:solidFill>
                                <a:srgbClr val="002060"/>
                              </a:solidFill>
                              <a:latin typeface="Cambria Math" panose="02040503050406030204" pitchFamily="18" charset="0"/>
                            </a:rPr>
                            <m:t>𝒚</m:t>
                          </m:r>
                        </m:sub>
                      </m:sSub>
                      <m:r>
                        <m:rPr>
                          <m:nor/>
                        </m:rPr>
                        <a:rPr lang="zh-CN" altLang="en-US" sz="2000" b="1" i="1">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𝒚</m:t>
                      </m:r>
                    </m:oMath>
                  </m:oMathPara>
                </a14:m>
                <a:endParaRPr lang="zh-CN" altLang="en-US" sz="2000" b="1" dirty="0">
                  <a:solidFill>
                    <a:srgbClr val="002060"/>
                  </a:solidFill>
                </a:endParaRPr>
              </a:p>
            </p:txBody>
          </p:sp>
        </mc:Choice>
        <mc:Fallback>
          <p:sp>
            <p:nvSpPr>
              <p:cNvPr id="4" name="矩形 3"/>
              <p:cNvSpPr>
                <a:spLocks noRot="1" noChangeAspect="1" noMove="1" noResize="1" noEditPoints="1" noAdjustHandles="1" noChangeArrowheads="1" noChangeShapeType="1" noTextEdit="1"/>
              </p:cNvSpPr>
              <p:nvPr/>
            </p:nvSpPr>
            <p:spPr>
              <a:xfrm>
                <a:off x="5066338" y="3450264"/>
                <a:ext cx="2100703" cy="428259"/>
              </a:xfrm>
              <a:prstGeom prst="rect">
                <a:avLst/>
              </a:prstGeom>
              <a:blipFill rotWithShape="1">
                <a:blip r:embed="rId1"/>
                <a:stretch>
                  <a:fillRect l="-15" t="-72" r="21" b="135"/>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5" name="矩形 4"/>
              <p:cNvSpPr/>
              <p:nvPr/>
            </p:nvSpPr>
            <p:spPr>
              <a:xfrm>
                <a:off x="5111189" y="4797757"/>
                <a:ext cx="2011000" cy="425629"/>
              </a:xfrm>
              <a:prstGeom prst="rect">
                <a:avLst/>
              </a:prstGeom>
            </p:spPr>
            <p:txBody>
              <a:bodyPr wrap="none">
                <a:spAutoFit/>
              </a:bodyPr>
              <a:lstStyle/>
              <a:p>
                <a:pPr>
                  <a:lnSpc>
                    <a:spcPts val="1645"/>
                  </a:lnSpc>
                  <a:spcAft>
                    <a:spcPts val="0"/>
                  </a:spcAft>
                </a:pPr>
                <a14:m>
                  <m:oMath xmlns:m="http://schemas.openxmlformats.org/officeDocument/2006/math">
                    <m:r>
                      <a:rPr lang="en-US" altLang="zh-CN" sz="2800" b="1" i="1" smtClean="0">
                        <a:solidFill>
                          <a:srgbClr val="002060"/>
                        </a:solidFill>
                        <a:latin typeface="Cambria Math" panose="02040503050406030204" pitchFamily="18" charset="0"/>
                        <a:ea typeface="宋体" panose="02010600030101010101" pitchFamily="2" charset="-122"/>
                        <a:cs typeface="Times New Roman" panose="02020603050405020304" pitchFamily="18" charset="0"/>
                      </a:rPr>
                      <m:t>𝒚</m:t>
                    </m:r>
                    <m:r>
                      <a:rPr lang="en-US" altLang="zh-CN" sz="28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28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8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𝑬</m:t>
                        </m:r>
                      </m:num>
                      <m:den>
                        <m:sSub>
                          <m:sSubPr>
                            <m:ctrlPr>
                              <a:rPr lang="zh-CN" altLang="zh-CN" sz="28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8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8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𝒚</m:t>
                            </m:r>
                          </m:sub>
                        </m:sSub>
                      </m:den>
                    </m:f>
                  </m:oMath>
                </a14:m>
                <a:r>
                  <a:rPr lang="en-US" altLang="zh-CN" sz="28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8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zh-CN" altLang="zh-CN" sz="28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8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8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𝒙</m:t>
                            </m:r>
                          </m:sub>
                        </m:sSub>
                      </m:num>
                      <m:den>
                        <m:sSub>
                          <m:sSubPr>
                            <m:ctrlPr>
                              <a:rPr lang="zh-CN" altLang="zh-CN" sz="28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8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8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𝒚</m:t>
                            </m:r>
                          </m:sub>
                        </m:sSub>
                      </m:den>
                    </m:f>
                    <m:r>
                      <m:rPr>
                        <m:nor/>
                      </m:rPr>
                      <a:rPr lang="en-US"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𝒙</m:t>
                    </m:r>
                  </m:oMath>
                </a14:m>
                <a:endParaRPr lang="zh-CN" altLang="zh-CN" sz="28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p:txBody>
          </p:sp>
        </mc:Choice>
        <mc:Fallback>
          <p:sp>
            <p:nvSpPr>
              <p:cNvPr id="5" name="矩形 4"/>
              <p:cNvSpPr>
                <a:spLocks noRot="1" noChangeAspect="1" noMove="1" noResize="1" noEditPoints="1" noAdjustHandles="1" noChangeArrowheads="1" noChangeShapeType="1" noTextEdit="1"/>
              </p:cNvSpPr>
              <p:nvPr/>
            </p:nvSpPr>
            <p:spPr>
              <a:xfrm>
                <a:off x="5111189" y="4797757"/>
                <a:ext cx="2011000" cy="425629"/>
              </a:xfrm>
              <a:prstGeom prst="rect">
                <a:avLst/>
              </a:prstGeom>
              <a:blipFill rotWithShape="1">
                <a:blip r:embed="rId2"/>
                <a:stretch>
                  <a:fillRect l="-4" t="-51698" r="-17681" b="120"/>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三、最优投入要素组合的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图解法</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等产量曲线与等成本曲线相切的点，就是投入要素的最优组合点</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5" name="4-10.EPS" descr="id:2147510543;FounderCES"/>
          <p:cNvPicPr>
            <a:picLocks noChangeAspect="1"/>
          </p:cNvPicPr>
          <p:nvPr/>
        </p:nvPicPr>
        <p:blipFill>
          <a:blip r:embed="rId1">
            <a:duotone>
              <a:schemeClr val="accent2">
                <a:shade val="45000"/>
                <a:satMod val="135000"/>
              </a:schemeClr>
              <a:prstClr val="white"/>
            </a:duotone>
          </a:blip>
          <a:stretch>
            <a:fillRect/>
          </a:stretch>
        </p:blipFill>
        <p:spPr>
          <a:xfrm>
            <a:off x="5025760" y="3492939"/>
            <a:ext cx="2181860" cy="189547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mc:AlternateContent xmlns:mc="http://schemas.openxmlformats.org/markup-compatibility/2006">
        <mc:Choice xmlns:a14="http://schemas.microsoft.com/office/drawing/2010/main" Requires="a14">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三、最优投入要素组合的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多种投入要素最优组合的一般</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原理</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0070C0"/>
                    </a:solidFill>
                    <a:latin typeface="微软雅黑 Light" panose="020B0502040204020203" pitchFamily="34" charset="-122"/>
                    <a:ea typeface="微软雅黑 Light" panose="020B0502040204020203" pitchFamily="34" charset="-122"/>
                  </a:rPr>
                  <a:t>只有</a:t>
                </a:r>
                <a:r>
                  <a:rPr lang="zh-CN" altLang="zh-CN" b="1" dirty="0">
                    <a:solidFill>
                      <a:srgbClr val="0070C0"/>
                    </a:solidFill>
                    <a:latin typeface="微软雅黑 Light" panose="020B0502040204020203" pitchFamily="34" charset="-122"/>
                    <a:ea typeface="微软雅黑 Light" panose="020B0502040204020203" pitchFamily="34" charset="-122"/>
                  </a:rPr>
                  <a:t>当</a:t>
                </a:r>
                <a14:m>
                  <m:oMath xmlns:m="http://schemas.openxmlformats.org/officeDocument/2006/math">
                    <m:f>
                      <m:fPr>
                        <m:ctrlPr>
                          <a:rPr lang="zh-CN" altLang="zh-CN" b="1" i="1">
                            <a:solidFill>
                              <a:srgbClr val="0070C0"/>
                            </a:solidFill>
                            <a:latin typeface="Cambria Math" panose="02040503050406030204" pitchFamily="18" charset="0"/>
                          </a:rPr>
                        </m:ctrlPr>
                      </m:fPr>
                      <m:num>
                        <m:r>
                          <a:rPr lang="en-US" altLang="zh-CN" b="1" i="1">
                            <a:solidFill>
                              <a:srgbClr val="0070C0"/>
                            </a:solidFill>
                            <a:latin typeface="Cambria Math" panose="02040503050406030204" pitchFamily="18" charset="0"/>
                          </a:rPr>
                          <m:t>𝑴</m:t>
                        </m:r>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𝑷</m:t>
                            </m:r>
                          </m:e>
                          <m:sub>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𝒙</m:t>
                                </m:r>
                              </m:e>
                              <m:sub>
                                <m:r>
                                  <a:rPr lang="en-US" altLang="zh-CN" b="1" i="1">
                                    <a:solidFill>
                                      <a:srgbClr val="0070C0"/>
                                    </a:solidFill>
                                    <a:latin typeface="Cambria Math" panose="02040503050406030204" pitchFamily="18" charset="0"/>
                                  </a:rPr>
                                  <m:t>𝟏</m:t>
                                </m:r>
                              </m:sub>
                            </m:sSub>
                          </m:sub>
                        </m:sSub>
                      </m:num>
                      <m:den>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𝑷</m:t>
                            </m:r>
                          </m:e>
                          <m:sub>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𝒙</m:t>
                                </m:r>
                              </m:e>
                              <m:sub>
                                <m:r>
                                  <a:rPr lang="en-US" altLang="zh-CN" b="1" i="1">
                                    <a:solidFill>
                                      <a:srgbClr val="0070C0"/>
                                    </a:solidFill>
                                    <a:latin typeface="Cambria Math" panose="02040503050406030204" pitchFamily="18" charset="0"/>
                                  </a:rPr>
                                  <m:t>𝟏</m:t>
                                </m:r>
                              </m:sub>
                            </m:sSub>
                          </m:sub>
                        </m:sSub>
                      </m:den>
                    </m:f>
                    <m:r>
                      <a:rPr lang="en-US" altLang="zh-CN" b="1">
                        <a:solidFill>
                          <a:srgbClr val="0070C0"/>
                        </a:solidFill>
                        <a:latin typeface="Cambria Math" panose="02040503050406030204" pitchFamily="18" charset="0"/>
                      </a:rPr>
                      <m:t>=</m:t>
                    </m:r>
                    <m:f>
                      <m:fPr>
                        <m:ctrlPr>
                          <a:rPr lang="zh-CN" altLang="zh-CN" b="1" i="1">
                            <a:solidFill>
                              <a:srgbClr val="0070C0"/>
                            </a:solidFill>
                            <a:latin typeface="Cambria Math" panose="02040503050406030204" pitchFamily="18" charset="0"/>
                          </a:rPr>
                        </m:ctrlPr>
                      </m:fPr>
                      <m:num>
                        <m:r>
                          <a:rPr lang="en-US" altLang="zh-CN" b="1" i="1">
                            <a:solidFill>
                              <a:srgbClr val="0070C0"/>
                            </a:solidFill>
                            <a:latin typeface="Cambria Math" panose="02040503050406030204" pitchFamily="18" charset="0"/>
                          </a:rPr>
                          <m:t>𝑴</m:t>
                        </m:r>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𝑷</m:t>
                            </m:r>
                          </m:e>
                          <m:sub>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𝒙</m:t>
                                </m:r>
                              </m:e>
                              <m:sub>
                                <m:r>
                                  <a:rPr lang="en-US" altLang="zh-CN" b="1" i="1">
                                    <a:solidFill>
                                      <a:srgbClr val="0070C0"/>
                                    </a:solidFill>
                                    <a:latin typeface="Cambria Math" panose="02040503050406030204" pitchFamily="18" charset="0"/>
                                  </a:rPr>
                                  <m:t>𝟐</m:t>
                                </m:r>
                              </m:sub>
                            </m:sSub>
                          </m:sub>
                        </m:sSub>
                      </m:num>
                      <m:den>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𝑷</m:t>
                            </m:r>
                          </m:e>
                          <m:sub>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𝒙</m:t>
                                </m:r>
                              </m:e>
                              <m:sub>
                                <m:r>
                                  <a:rPr lang="en-US" altLang="zh-CN" b="1" i="1">
                                    <a:solidFill>
                                      <a:srgbClr val="0070C0"/>
                                    </a:solidFill>
                                    <a:latin typeface="Cambria Math" panose="02040503050406030204" pitchFamily="18" charset="0"/>
                                  </a:rPr>
                                  <m:t>𝟐</m:t>
                                </m:r>
                              </m:sub>
                            </m:sSub>
                          </m:sub>
                        </m:sSub>
                      </m:den>
                    </m:f>
                  </m:oMath>
                </a14:m>
                <a:r>
                  <a:rPr lang="en-US" altLang="zh-CN" b="1" dirty="0">
                    <a:solidFill>
                      <a:srgbClr val="0070C0"/>
                    </a:solidFill>
                    <a:latin typeface="微软雅黑 Light" panose="020B0502040204020203" pitchFamily="34" charset="-122"/>
                    <a:ea typeface="微软雅黑 Light" panose="020B0502040204020203" pitchFamily="34" charset="-122"/>
                  </a:rPr>
                  <a:t>=</a:t>
                </a:r>
                <a:r>
                  <a:rPr lang="zh-CN" altLang="zh-CN"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b="1" i="1">
                            <a:solidFill>
                              <a:srgbClr val="0070C0"/>
                            </a:solidFill>
                            <a:latin typeface="Cambria Math" panose="02040503050406030204" pitchFamily="18" charset="0"/>
                          </a:rPr>
                        </m:ctrlPr>
                      </m:fPr>
                      <m:num>
                        <m:r>
                          <a:rPr lang="en-US" altLang="zh-CN" b="1" i="1">
                            <a:solidFill>
                              <a:srgbClr val="0070C0"/>
                            </a:solidFill>
                            <a:latin typeface="Cambria Math" panose="02040503050406030204" pitchFamily="18" charset="0"/>
                          </a:rPr>
                          <m:t>𝑴</m:t>
                        </m:r>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𝑷</m:t>
                            </m:r>
                          </m:e>
                          <m:sub>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𝒙</m:t>
                                </m:r>
                              </m:e>
                              <m:sub>
                                <m:r>
                                  <a:rPr lang="en-US" altLang="zh-CN" b="1" i="1">
                                    <a:solidFill>
                                      <a:srgbClr val="0070C0"/>
                                    </a:solidFill>
                                    <a:latin typeface="Cambria Math" panose="02040503050406030204" pitchFamily="18" charset="0"/>
                                  </a:rPr>
                                  <m:t>𝒏</m:t>
                                </m:r>
                              </m:sub>
                            </m:sSub>
                          </m:sub>
                        </m:sSub>
                      </m:num>
                      <m:den>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𝑷</m:t>
                            </m:r>
                          </m:e>
                          <m:sub>
                            <m:sSub>
                              <m:sSubPr>
                                <m:ctrlPr>
                                  <a:rPr lang="zh-CN" altLang="zh-CN" b="1" i="1">
                                    <a:solidFill>
                                      <a:srgbClr val="0070C0"/>
                                    </a:solidFill>
                                    <a:latin typeface="Cambria Math" panose="02040503050406030204" pitchFamily="18" charset="0"/>
                                  </a:rPr>
                                </m:ctrlPr>
                              </m:sSubPr>
                              <m:e>
                                <m:r>
                                  <a:rPr lang="en-US" altLang="zh-CN" b="1" i="1">
                                    <a:solidFill>
                                      <a:srgbClr val="0070C0"/>
                                    </a:solidFill>
                                    <a:latin typeface="Cambria Math" panose="02040503050406030204" pitchFamily="18" charset="0"/>
                                  </a:rPr>
                                  <m:t>𝒙</m:t>
                                </m:r>
                              </m:e>
                              <m:sub>
                                <m:r>
                                  <a:rPr lang="en-US" altLang="zh-CN" b="1" i="1">
                                    <a:solidFill>
                                      <a:srgbClr val="0070C0"/>
                                    </a:solidFill>
                                    <a:latin typeface="Cambria Math" panose="02040503050406030204" pitchFamily="18" charset="0"/>
                                  </a:rPr>
                                  <m:t>𝒏</m:t>
                                </m:r>
                              </m:sub>
                            </m:sSub>
                          </m:sub>
                        </m:sSub>
                      </m:den>
                    </m:f>
                  </m:oMath>
                </a14:m>
                <a:r>
                  <a:rPr lang="zh-CN" altLang="zh-CN" b="1" dirty="0">
                    <a:solidFill>
                      <a:srgbClr val="0070C0"/>
                    </a:solidFill>
                    <a:latin typeface="微软雅黑 Light" panose="020B0502040204020203" pitchFamily="34" charset="-122"/>
                    <a:ea typeface="微软雅黑 Light" panose="020B0502040204020203" pitchFamily="34" charset="-122"/>
                  </a:rPr>
                  <a:t>时，各种投入要素之间的组合比例为最优</a:t>
                </a:r>
                <a:r>
                  <a:rPr lang="zh-CN" altLang="zh-CN" b="1" dirty="0" smtClean="0">
                    <a:solidFill>
                      <a:srgbClr val="0070C0"/>
                    </a:solidFill>
                    <a:latin typeface="微软雅黑 Light" panose="020B0502040204020203" pitchFamily="34" charset="-122"/>
                    <a:ea typeface="微软雅黑 Light" panose="020B0502040204020203" pitchFamily="34" charset="-122"/>
                  </a:rPr>
                  <a:t>。</a:t>
                </a:r>
                <a:endParaRPr lang="zh-CN" altLang="zh-CN" b="1" dirty="0">
                  <a:solidFill>
                    <a:srgbClr val="0070C0"/>
                  </a:solidFill>
                  <a:latin typeface="微软雅黑 Light" panose="020B0502040204020203" pitchFamily="34" charset="-122"/>
                  <a:ea typeface="微软雅黑 Light" panose="020B0502040204020203" pitchFamily="34" charset="-122"/>
                </a:endParaRPr>
              </a:p>
            </p:txBody>
          </p:sp>
        </mc:Choice>
        <mc:Fallback>
          <p:sp>
            <p:nvSpPr>
              <p:cNvPr id="35" name="文本占位符 2"/>
              <p:cNvSpPr txBox="1">
                <a:spLocks noRot="1" noChangeAspect="1" noMove="1" noResize="1" noEditPoints="1" noAdjustHandles="1" noChangeArrowheads="1" noChangeShapeType="1" noTextEdit="1"/>
              </p:cNvSpPr>
              <p:nvPr/>
            </p:nvSpPr>
            <p:spPr>
              <a:xfrm>
                <a:off x="660506" y="1800824"/>
                <a:ext cx="10912369" cy="3727141"/>
              </a:xfrm>
              <a:prstGeom prst="rect">
                <a:avLst/>
              </a:prstGeom>
              <a:blipFill rotWithShape="1">
                <a:blip r:embed="rId1"/>
                <a:stretch>
                  <a:fillRect l="-1" t="-16" b="8"/>
                </a:stretch>
              </a:blipFill>
            </p:spPr>
            <p:txBody>
              <a:bodyPr/>
              <a:lstStyle/>
              <a:p>
                <a:r>
                  <a:rPr lang="zh-CN" altLang="en-US">
                    <a:noFill/>
                  </a:rPr>
                  <a:t> </a:t>
                </a:r>
              </a:p>
            </p:txBody>
          </p:sp>
        </mc:Fallback>
      </mc:AlternateContent>
      <p:pic>
        <p:nvPicPr>
          <p:cNvPr id="6" name="4-12.EPS" descr="id:2147510581;FounderCES"/>
          <p:cNvPicPr>
            <a:picLocks noChangeAspect="1"/>
          </p:cNvPicPr>
          <p:nvPr/>
        </p:nvPicPr>
        <p:blipFill>
          <a:blip r:embed="rId2">
            <a:duotone>
              <a:schemeClr val="accent1">
                <a:shade val="45000"/>
                <a:satMod val="135000"/>
              </a:schemeClr>
              <a:prstClr val="white"/>
            </a:duotone>
          </a:blip>
          <a:stretch>
            <a:fillRect/>
          </a:stretch>
        </p:blipFill>
        <p:spPr>
          <a:xfrm>
            <a:off x="5034967" y="4001425"/>
            <a:ext cx="2163445" cy="152654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三、最优投入要素组合的确定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多种投入要素最优组合的一般</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原理</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94794"/>
                <a:ext cx="10912369" cy="3350404"/>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4-4</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假设</a:t>
                </a:r>
                <a:r>
                  <a:rPr lang="zh-CN" altLang="zh-CN" dirty="0">
                    <a:solidFill>
                      <a:srgbClr val="002060"/>
                    </a:solidFill>
                    <a:latin typeface="微软雅黑 Light" panose="020B0502040204020203" pitchFamily="34" charset="-122"/>
                    <a:ea typeface="微软雅黑 Light" panose="020B0502040204020203" pitchFamily="34" charset="-122"/>
                  </a:rPr>
                  <a:t>等产量曲线的方程为：</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i="1" dirty="0" err="1">
                    <a:solidFill>
                      <a:srgbClr val="002060"/>
                    </a:solidFill>
                    <a:latin typeface="微软雅黑 Light" panose="020B0502040204020203" pitchFamily="34" charset="-122"/>
                    <a:ea typeface="微软雅黑 Light" panose="020B0502040204020203" pitchFamily="34" charset="-122"/>
                  </a:rPr>
                  <a:t>K</a:t>
                </a:r>
                <a:r>
                  <a:rPr lang="en-US" altLang="zh-CN" i="1" baseline="30000" dirty="0" err="1">
                    <a:solidFill>
                      <a:srgbClr val="002060"/>
                    </a:solidFill>
                    <a:latin typeface="微软雅黑 Light" panose="020B0502040204020203" pitchFamily="34" charset="-122"/>
                    <a:ea typeface="微软雅黑 Light" panose="020B0502040204020203" pitchFamily="34" charset="-122"/>
                  </a:rPr>
                  <a:t>a</a:t>
                </a:r>
                <a:r>
                  <a:rPr lang="en-US" altLang="zh-CN" i="1" dirty="0" err="1">
                    <a:solidFill>
                      <a:srgbClr val="002060"/>
                    </a:solidFill>
                    <a:latin typeface="微软雅黑 Light" panose="020B0502040204020203" pitchFamily="34" charset="-122"/>
                    <a:ea typeface="微软雅黑 Light" panose="020B0502040204020203" pitchFamily="34" charset="-122"/>
                  </a:rPr>
                  <a:t>L</a:t>
                </a:r>
                <a:r>
                  <a:rPr lang="en-US" altLang="zh-CN" i="1" baseline="30000" dirty="0" err="1">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，式中，</a:t>
                </a:r>
                <a:r>
                  <a:rPr lang="en-US" altLang="zh-CN" i="1" dirty="0">
                    <a:solidFill>
                      <a:srgbClr val="002060"/>
                    </a:solidFill>
                    <a:latin typeface="微软雅黑 Light" panose="020B0502040204020203" pitchFamily="34" charset="-122"/>
                    <a:ea typeface="微软雅黑 Light" panose="020B0502040204020203" pitchFamily="34" charset="-122"/>
                  </a:rPr>
                  <a:t>K</a:t>
                </a:r>
                <a:r>
                  <a:rPr lang="zh-CN" altLang="zh-CN" dirty="0">
                    <a:solidFill>
                      <a:srgbClr val="002060"/>
                    </a:solidFill>
                    <a:latin typeface="微软雅黑 Light" panose="020B0502040204020203" pitchFamily="34" charset="-122"/>
                    <a:ea typeface="微软雅黑 Light" panose="020B0502040204020203" pitchFamily="34" charset="-122"/>
                  </a:rPr>
                  <a:t>为资本数量，</a:t>
                </a:r>
                <a:r>
                  <a:rPr lang="en-US" altLang="zh-CN" i="1" dirty="0">
                    <a:solidFill>
                      <a:srgbClr val="002060"/>
                    </a:solidFill>
                    <a:latin typeface="微软雅黑 Light" panose="020B0502040204020203" pitchFamily="34" charset="-122"/>
                    <a:ea typeface="微软雅黑 Light" panose="020B0502040204020203" pitchFamily="34" charset="-122"/>
                  </a:rPr>
                  <a:t>L</a:t>
                </a:r>
                <a:r>
                  <a:rPr lang="zh-CN" altLang="zh-CN" dirty="0">
                    <a:solidFill>
                      <a:srgbClr val="002060"/>
                    </a:solidFill>
                    <a:latin typeface="微软雅黑 Light" panose="020B0502040204020203" pitchFamily="34" charset="-122"/>
                    <a:ea typeface="微软雅黑 Light" panose="020B0502040204020203" pitchFamily="34" charset="-122"/>
                  </a:rPr>
                  <a:t>为劳动力数量，</a:t>
                </a:r>
                <a:r>
                  <a:rPr lang="en-US" altLang="zh-CN" i="1"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和</a:t>
                </a:r>
                <a:r>
                  <a:rPr lang="en-US" altLang="zh-CN" i="1"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为常数。又假定</a:t>
                </a:r>
                <a:r>
                  <a:rPr lang="en-US" altLang="zh-CN" i="1" dirty="0">
                    <a:solidFill>
                      <a:srgbClr val="002060"/>
                    </a:solidFill>
                    <a:latin typeface="微软雅黑 Light" panose="020B0502040204020203" pitchFamily="34" charset="-122"/>
                    <a:ea typeface="微软雅黑 Light" panose="020B0502040204020203" pitchFamily="34" charset="-122"/>
                  </a:rPr>
                  <a:t>K</a:t>
                </a:r>
                <a:r>
                  <a:rPr lang="zh-CN" altLang="zh-CN" dirty="0">
                    <a:solidFill>
                      <a:srgbClr val="002060"/>
                    </a:solidFill>
                    <a:latin typeface="微软雅黑 Light" panose="020B0502040204020203" pitchFamily="34" charset="-122"/>
                    <a:ea typeface="微软雅黑 Light" panose="020B0502040204020203" pitchFamily="34" charset="-122"/>
                  </a:rPr>
                  <a:t>的价格为</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i="1" baseline="-25000" dirty="0">
                    <a:solidFill>
                      <a:srgbClr val="002060"/>
                    </a:solidFill>
                    <a:latin typeface="微软雅黑 Light" panose="020B0502040204020203" pitchFamily="34" charset="-122"/>
                    <a:ea typeface="微软雅黑 Light" panose="020B0502040204020203" pitchFamily="34" charset="-122"/>
                  </a:rPr>
                  <a:t>K</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L</a:t>
                </a:r>
                <a:r>
                  <a:rPr lang="zh-CN" altLang="zh-CN" dirty="0">
                    <a:solidFill>
                      <a:srgbClr val="002060"/>
                    </a:solidFill>
                    <a:latin typeface="微软雅黑 Light" panose="020B0502040204020203" pitchFamily="34" charset="-122"/>
                    <a:ea typeface="微软雅黑 Light" panose="020B0502040204020203" pitchFamily="34" charset="-122"/>
                  </a:rPr>
                  <a:t>的价格（工资）为</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i="1" baseline="-25000" dirty="0">
                    <a:solidFill>
                      <a:srgbClr val="002060"/>
                    </a:solidFill>
                    <a:latin typeface="微软雅黑 Light" panose="020B0502040204020203" pitchFamily="34" charset="-122"/>
                    <a:ea typeface="微软雅黑 Light" panose="020B0502040204020203" pitchFamily="34" charset="-122"/>
                  </a:rPr>
                  <a:t>L</a:t>
                </a:r>
                <a:r>
                  <a:rPr lang="zh-CN" altLang="zh-CN" dirty="0">
                    <a:solidFill>
                      <a:srgbClr val="002060"/>
                    </a:solidFill>
                    <a:latin typeface="微软雅黑 Light" panose="020B0502040204020203" pitchFamily="34" charset="-122"/>
                    <a:ea typeface="微软雅黑 Light" panose="020B0502040204020203" pitchFamily="34" charset="-122"/>
                  </a:rPr>
                  <a:t>。试求这两种投入要素的最优组合比例</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先</a:t>
                </a:r>
                <a:r>
                  <a:rPr lang="zh-CN" altLang="zh-CN" dirty="0">
                    <a:solidFill>
                      <a:srgbClr val="002060"/>
                    </a:solidFill>
                    <a:latin typeface="微软雅黑 Light" panose="020B0502040204020203" pitchFamily="34" charset="-122"/>
                    <a:ea typeface="微软雅黑 Light" panose="020B0502040204020203" pitchFamily="34" charset="-122"/>
                  </a:rPr>
                  <a:t>求这两种投入要素的边际产量</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i="1" dirty="0" smtClean="0">
                    <a:solidFill>
                      <a:srgbClr val="002060"/>
                    </a:solidFill>
                    <a:latin typeface="微软雅黑 Light" panose="020B0502040204020203" pitchFamily="34" charset="-122"/>
                    <a:ea typeface="微软雅黑 Light" panose="020B0502040204020203" pitchFamily="34" charset="-122"/>
                  </a:rPr>
                  <a:t>L</a:t>
                </a:r>
                <a:r>
                  <a:rPr lang="zh-CN" altLang="zh-CN" dirty="0">
                    <a:solidFill>
                      <a:srgbClr val="002060"/>
                    </a:solidFill>
                    <a:latin typeface="微软雅黑 Light" panose="020B0502040204020203" pitchFamily="34" charset="-122"/>
                    <a:ea typeface="微软雅黑 Light" panose="020B0502040204020203" pitchFamily="34" charset="-122"/>
                  </a:rPr>
                  <a:t>的边际产量为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𝐾</m:t>
                            </m:r>
                          </m:e>
                          <m:sup>
                            <m:r>
                              <a:rPr lang="en-US" altLang="zh-CN" i="1">
                                <a:solidFill>
                                  <a:srgbClr val="002060"/>
                                </a:solidFill>
                                <a:latin typeface="Cambria Math" panose="02040503050406030204" pitchFamily="18" charset="0"/>
                              </a:rPr>
                              <m:t>𝑎</m:t>
                            </m:r>
                          </m:sup>
                        </m:sSup>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𝐿</m:t>
                            </m:r>
                          </m:e>
                          <m:sup>
                            <m:r>
                              <a:rPr lang="en-US" altLang="zh-CN" i="1">
                                <a:solidFill>
                                  <a:srgbClr val="002060"/>
                                </a:solidFill>
                                <a:latin typeface="Cambria Math" panose="02040503050406030204" pitchFamily="18" charset="0"/>
                              </a:rPr>
                              <m:t>𝑏</m:t>
                            </m:r>
                          </m:sup>
                        </m:sSup>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𝐿</m:t>
                        </m:r>
                      </m:den>
                    </m:f>
                    <m:r>
                      <a:rPr lang="en-US" altLang="zh-CN">
                        <a:solidFill>
                          <a:srgbClr val="002060"/>
                        </a:solidFill>
                        <a:latin typeface="Cambria Math" panose="02040503050406030204" pitchFamily="18" charset="0"/>
                      </a:rPr>
                      <m:t>=</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𝐾</m:t>
                        </m:r>
                      </m:e>
                      <m:sup>
                        <m:r>
                          <a:rPr lang="en-US" altLang="zh-CN" i="1">
                            <a:solidFill>
                              <a:srgbClr val="002060"/>
                            </a:solidFill>
                            <a:latin typeface="Cambria Math" panose="02040503050406030204" pitchFamily="18" charset="0"/>
                          </a:rPr>
                          <m:t>𝑎</m:t>
                        </m:r>
                      </m:sup>
                    </m:sSup>
                    <m:r>
                      <a:rPr lang="en-US" altLang="zh-CN" i="1">
                        <a:solidFill>
                          <a:srgbClr val="002060"/>
                        </a:solidFill>
                        <a:latin typeface="Cambria Math" panose="02040503050406030204" pitchFamily="18" charset="0"/>
                      </a:rPr>
                      <m:t>𝑏</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𝐿</m:t>
                        </m:r>
                      </m:e>
                      <m:sup>
                        <m:r>
                          <a:rPr lang="en-US" altLang="zh-CN" i="1">
                            <a:solidFill>
                              <a:srgbClr val="002060"/>
                            </a:solidFill>
                            <a:latin typeface="Cambria Math" panose="02040503050406030204" pitchFamily="18" charset="0"/>
                          </a:rPr>
                          <m:t>𝑏</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sup>
                    </m:sSup>
                  </m:oMath>
                </a14:m>
                <a:endParaRPr lang="en-US" altLang="zh-CN" i="1"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i="1" dirty="0" smtClean="0">
                    <a:solidFill>
                      <a:srgbClr val="002060"/>
                    </a:solidFill>
                    <a:latin typeface="微软雅黑 Light" panose="020B0502040204020203" pitchFamily="34" charset="-122"/>
                    <a:ea typeface="微软雅黑 Light" panose="020B0502040204020203" pitchFamily="34" charset="-122"/>
                  </a:rPr>
                  <a:t>K</a:t>
                </a:r>
                <a:r>
                  <a:rPr lang="zh-CN" altLang="zh-CN" dirty="0">
                    <a:solidFill>
                      <a:srgbClr val="002060"/>
                    </a:solidFill>
                    <a:latin typeface="微软雅黑 Light" panose="020B0502040204020203" pitchFamily="34" charset="-122"/>
                    <a:ea typeface="微软雅黑 Light" panose="020B0502040204020203" pitchFamily="34" charset="-122"/>
                  </a:rPr>
                  <a:t>的边际产量为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𝐾</m:t>
                        </m:r>
                      </m:sub>
                    </m:sSub>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𝐾</m:t>
                            </m:r>
                          </m:e>
                          <m:sup>
                            <m:r>
                              <a:rPr lang="en-US" altLang="zh-CN" i="1">
                                <a:solidFill>
                                  <a:srgbClr val="002060"/>
                                </a:solidFill>
                                <a:latin typeface="Cambria Math" panose="02040503050406030204" pitchFamily="18" charset="0"/>
                              </a:rPr>
                              <m:t>𝑎</m:t>
                            </m:r>
                          </m:sup>
                        </m:sSup>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𝐿</m:t>
                            </m:r>
                          </m:e>
                          <m:sup>
                            <m:r>
                              <a:rPr lang="en-US" altLang="zh-CN" i="1">
                                <a:solidFill>
                                  <a:srgbClr val="002060"/>
                                </a:solidFill>
                                <a:latin typeface="Cambria Math" panose="02040503050406030204" pitchFamily="18" charset="0"/>
                              </a:rPr>
                              <m:t>𝑏</m:t>
                            </m:r>
                          </m:sup>
                        </m:sSup>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𝐾</m:t>
                        </m:r>
                      </m:den>
                    </m:f>
                    <m:r>
                      <a:rPr lang="en-US" altLang="zh-CN">
                        <a:solidFill>
                          <a:srgbClr val="002060"/>
                        </a:solidFill>
                        <a:latin typeface="Cambria Math" panose="02040503050406030204" pitchFamily="18" charset="0"/>
                      </a:rPr>
                      <m:t>=</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𝐿</m:t>
                        </m:r>
                      </m:e>
                      <m:sup>
                        <m:r>
                          <a:rPr lang="en-US" altLang="zh-CN" i="1">
                            <a:solidFill>
                              <a:srgbClr val="002060"/>
                            </a:solidFill>
                            <a:latin typeface="Cambria Math" panose="02040503050406030204" pitchFamily="18" charset="0"/>
                          </a:rPr>
                          <m:t>𝑏</m:t>
                        </m:r>
                      </m:sup>
                    </m:sSup>
                    <m:r>
                      <a:rPr lang="en-US" altLang="zh-CN" i="1">
                        <a:solidFill>
                          <a:srgbClr val="002060"/>
                        </a:solidFill>
                        <a:latin typeface="Cambria Math" panose="02040503050406030204" pitchFamily="18" charset="0"/>
                      </a:rPr>
                      <m:t>𝑎</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𝐾</m:t>
                        </m:r>
                      </m:e>
                      <m:sup>
                        <m:r>
                          <a:rPr lang="en-US" altLang="zh-CN" i="1">
                            <a:solidFill>
                              <a:srgbClr val="002060"/>
                            </a:solidFill>
                            <a:latin typeface="Cambria Math" panose="02040503050406030204" pitchFamily="18" charset="0"/>
                          </a:rPr>
                          <m:t>𝑎</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sup>
                    </m:sSup>
                  </m:oMath>
                </a14:m>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994794"/>
                <a:ext cx="10912369" cy="3350404"/>
              </a:xfrm>
              <a:prstGeom prst="rect">
                <a:avLst/>
              </a:prstGeom>
              <a:blipFill rotWithShape="1">
                <a:blip r:embed="rId1"/>
                <a:stretch>
                  <a:fillRect l="-1" t="-4" b="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三、最优投入要素组合的确定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多种投入要素最优组合的一般</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原理</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94794"/>
                <a:ext cx="10912369" cy="2732415"/>
              </a:xfrm>
              <a:prstGeom prst="rect">
                <a:avLst/>
              </a:prstGeom>
            </p:spPr>
            <p:txBody>
              <a:bodyPr wrap="square">
                <a:spAutoFit/>
              </a:bodyPr>
              <a:lstStyle/>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根据</a:t>
                </a:r>
                <a:r>
                  <a:rPr lang="zh-CN" altLang="zh-CN" dirty="0">
                    <a:solidFill>
                      <a:srgbClr val="002060"/>
                    </a:solidFill>
                    <a:latin typeface="微软雅黑 Light" panose="020B0502040204020203" pitchFamily="34" charset="-122"/>
                    <a:ea typeface="微软雅黑 Light" panose="020B0502040204020203" pitchFamily="34" charset="-122"/>
                  </a:rPr>
                  <a:t>最优组合的一般原理，最优组合的条件是</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𝐾</m:t>
                            </m:r>
                          </m:sub>
                        </m:sSub>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𝐾</m:t>
                            </m:r>
                          </m:sub>
                        </m:sSub>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𝐾</m:t>
                            </m:r>
                          </m:e>
                          <m:sup>
                            <m:r>
                              <a:rPr lang="en-US" altLang="zh-CN" i="1">
                                <a:solidFill>
                                  <a:srgbClr val="002060"/>
                                </a:solidFill>
                                <a:latin typeface="Cambria Math" panose="02040503050406030204" pitchFamily="18" charset="0"/>
                              </a:rPr>
                              <m:t>𝑎</m:t>
                            </m:r>
                          </m:sup>
                        </m:sSup>
                        <m:r>
                          <a:rPr lang="en-US" altLang="zh-CN" i="1">
                            <a:solidFill>
                              <a:srgbClr val="002060"/>
                            </a:solidFill>
                            <a:latin typeface="Cambria Math" panose="02040503050406030204" pitchFamily="18" charset="0"/>
                          </a:rPr>
                          <m:t>𝑏</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𝐿</m:t>
                            </m:r>
                          </m:e>
                          <m:sup>
                            <m:r>
                              <a:rPr lang="en-US" altLang="zh-CN" i="1">
                                <a:solidFill>
                                  <a:srgbClr val="002060"/>
                                </a:solidFill>
                                <a:latin typeface="Cambria Math" panose="02040503050406030204" pitchFamily="18" charset="0"/>
                              </a:rPr>
                              <m:t>𝑏</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sup>
                        </m:sSup>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𝐿</m:t>
                            </m:r>
                          </m:e>
                          <m:sup>
                            <m:r>
                              <a:rPr lang="en-US" altLang="zh-CN" i="1">
                                <a:solidFill>
                                  <a:srgbClr val="002060"/>
                                </a:solidFill>
                                <a:latin typeface="Cambria Math" panose="02040503050406030204" pitchFamily="18" charset="0"/>
                              </a:rPr>
                              <m:t>𝑏</m:t>
                            </m:r>
                          </m:sup>
                        </m:sSup>
                        <m:r>
                          <a:rPr lang="en-US" altLang="zh-CN" i="1">
                            <a:solidFill>
                              <a:srgbClr val="002060"/>
                            </a:solidFill>
                            <a:latin typeface="Cambria Math" panose="02040503050406030204" pitchFamily="18" charset="0"/>
                          </a:rPr>
                          <m:t>𝑎</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𝐾</m:t>
                            </m:r>
                          </m:e>
                          <m:sup>
                            <m:r>
                              <a:rPr lang="en-US" altLang="zh-CN" i="1">
                                <a:solidFill>
                                  <a:srgbClr val="002060"/>
                                </a:solidFill>
                                <a:latin typeface="Cambria Math" panose="02040503050406030204" pitchFamily="18" charset="0"/>
                              </a:rPr>
                              <m:t>𝑎</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sup>
                        </m:sSup>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𝐾</m:t>
                            </m:r>
                          </m:sub>
                        </m:sSub>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或</a:t>
                </a: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𝑏𝐾</m:t>
                        </m:r>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𝑎𝐿</m:t>
                        </m:r>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𝐾</m:t>
                            </m:r>
                          </m:sub>
                        </m:sSub>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𝐾</m:t>
                        </m:r>
                      </m:num>
                      <m:den>
                        <m:r>
                          <a:rPr lang="en-US" altLang="zh-CN" i="1">
                            <a:solidFill>
                              <a:srgbClr val="002060"/>
                            </a:solidFill>
                            <a:latin typeface="Cambria Math" panose="02040503050406030204" pitchFamily="18" charset="0"/>
                          </a:rPr>
                          <m:t>𝐿</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𝑎</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𝐿</m:t>
                            </m:r>
                          </m:sub>
                        </m:sSub>
                      </m:num>
                      <m:den>
                        <m:r>
                          <a:rPr lang="en-US" altLang="zh-CN" i="1">
                            <a:solidFill>
                              <a:srgbClr val="002060"/>
                            </a:solidFill>
                            <a:latin typeface="Cambria Math" panose="02040503050406030204" pitchFamily="18" charset="0"/>
                          </a:rPr>
                          <m:t>𝑏</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i="1">
                                <a:solidFill>
                                  <a:srgbClr val="002060"/>
                                </a:solidFill>
                                <a:latin typeface="Cambria Math" panose="02040503050406030204" pitchFamily="18" charset="0"/>
                              </a:rPr>
                              <m:t>𝐾</m:t>
                            </m:r>
                          </m:sub>
                        </m:sSub>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所以</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K</a:t>
                </a:r>
                <a:r>
                  <a:rPr lang="zh-CN" altLang="zh-CN" dirty="0">
                    <a:solidFill>
                      <a:srgbClr val="002060"/>
                    </a:solidFill>
                    <a:latin typeface="微软雅黑 Light" panose="020B0502040204020203" pitchFamily="34" charset="-122"/>
                    <a:ea typeface="微软雅黑 Light" panose="020B0502040204020203" pitchFamily="34" charset="-122"/>
                  </a:rPr>
                  <a:t>和</a:t>
                </a:r>
                <a:r>
                  <a:rPr lang="en-US" altLang="zh-CN" i="1" dirty="0">
                    <a:solidFill>
                      <a:srgbClr val="002060"/>
                    </a:solidFill>
                    <a:latin typeface="微软雅黑 Light" panose="020B0502040204020203" pitchFamily="34" charset="-122"/>
                    <a:ea typeface="微软雅黑 Light" panose="020B0502040204020203" pitchFamily="34" charset="-122"/>
                  </a:rPr>
                  <a:t>L</a:t>
                </a:r>
                <a:r>
                  <a:rPr lang="zh-CN" altLang="zh-CN" dirty="0">
                    <a:solidFill>
                      <a:srgbClr val="002060"/>
                    </a:solidFill>
                    <a:latin typeface="微软雅黑 Light" panose="020B0502040204020203" pitchFamily="34" charset="-122"/>
                    <a:ea typeface="微软雅黑 Light" panose="020B0502040204020203" pitchFamily="34" charset="-122"/>
                  </a:rPr>
                  <a:t>两种投入要素的最优组合比例为</a:t>
                </a:r>
                <a:r>
                  <a:rPr lang="en-US" altLang="zh-CN" i="1" dirty="0" err="1">
                    <a:solidFill>
                      <a:srgbClr val="002060"/>
                    </a:solidFill>
                    <a:latin typeface="微软雅黑 Light" panose="020B0502040204020203" pitchFamily="34" charset="-122"/>
                    <a:ea typeface="微软雅黑 Light" panose="020B0502040204020203" pitchFamily="34" charset="-122"/>
                  </a:rPr>
                  <a:t>aP</a:t>
                </a:r>
                <a:r>
                  <a:rPr lang="en-US" altLang="zh-CN" i="1" baseline="-25000" dirty="0" err="1">
                    <a:solidFill>
                      <a:srgbClr val="002060"/>
                    </a:solidFill>
                    <a:latin typeface="微软雅黑 Light" panose="020B0502040204020203" pitchFamily="34" charset="-122"/>
                    <a:ea typeface="微软雅黑 Light" panose="020B0502040204020203" pitchFamily="34" charset="-122"/>
                  </a:rPr>
                  <a:t>L</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i="1" dirty="0" err="1">
                    <a:solidFill>
                      <a:srgbClr val="002060"/>
                    </a:solidFill>
                    <a:latin typeface="微软雅黑 Light" panose="020B0502040204020203" pitchFamily="34" charset="-122"/>
                    <a:ea typeface="微软雅黑 Light" panose="020B0502040204020203" pitchFamily="34" charset="-122"/>
                  </a:rPr>
                  <a:t>bP</a:t>
                </a:r>
                <a:r>
                  <a:rPr lang="en-US" altLang="zh-CN" i="1" baseline="-25000" dirty="0" err="1">
                    <a:solidFill>
                      <a:srgbClr val="002060"/>
                    </a:solidFill>
                    <a:latin typeface="微软雅黑 Light" panose="020B0502040204020203" pitchFamily="34" charset="-122"/>
                    <a:ea typeface="微软雅黑 Light" panose="020B0502040204020203" pitchFamily="34" charset="-122"/>
                  </a:rPr>
                  <a:t>K</a:t>
                </a:r>
                <a:r>
                  <a:rPr lang="zh-CN" altLang="zh-CN" dirty="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994794"/>
                <a:ext cx="10912369" cy="2732415"/>
              </a:xfrm>
              <a:prstGeom prst="rect">
                <a:avLst/>
              </a:prstGeom>
              <a:blipFill rotWithShape="1">
                <a:blip r:embed="rId1"/>
                <a:stretch>
                  <a:fillRect l="-1" t="-5" b="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三、最优投入要素组合的确定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多种投入要素最优组合的一般</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原理</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508105"/>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4-5</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某出租汽车公司现有小型轿车</a:t>
            </a:r>
            <a:r>
              <a:rPr lang="en-US" altLang="zh-CN" dirty="0">
                <a:solidFill>
                  <a:srgbClr val="002060"/>
                </a:solidFill>
                <a:latin typeface="微软雅黑 Light" panose="020B0502040204020203" pitchFamily="34" charset="-122"/>
                <a:ea typeface="微软雅黑 Light" panose="020B0502040204020203" pitchFamily="34" charset="-122"/>
              </a:rPr>
              <a:t>100</a:t>
            </a:r>
            <a:r>
              <a:rPr lang="zh-CN" altLang="en-US" dirty="0">
                <a:solidFill>
                  <a:srgbClr val="002060"/>
                </a:solidFill>
                <a:latin typeface="微软雅黑 Light" panose="020B0502040204020203" pitchFamily="34" charset="-122"/>
                <a:ea typeface="微软雅黑 Light" panose="020B0502040204020203" pitchFamily="34" charset="-122"/>
              </a:rPr>
              <a:t>辆，大型轿车</a:t>
            </a:r>
            <a:r>
              <a:rPr lang="en-US" altLang="zh-CN" dirty="0">
                <a:solidFill>
                  <a:srgbClr val="002060"/>
                </a:solidFill>
                <a:latin typeface="微软雅黑 Light" panose="020B0502040204020203" pitchFamily="34" charset="-122"/>
                <a:ea typeface="微软雅黑 Light" panose="020B0502040204020203" pitchFamily="34" charset="-122"/>
              </a:rPr>
              <a:t>15</a:t>
            </a:r>
            <a:r>
              <a:rPr lang="zh-CN" altLang="en-US" dirty="0">
                <a:solidFill>
                  <a:srgbClr val="002060"/>
                </a:solidFill>
                <a:latin typeface="微软雅黑 Light" panose="020B0502040204020203" pitchFamily="34" charset="-122"/>
                <a:ea typeface="微软雅黑 Light" panose="020B0502040204020203" pitchFamily="34" charset="-122"/>
              </a:rPr>
              <a:t>辆。如再增加一辆小型轿车，估计每月可增加营业收入</a:t>
            </a:r>
            <a:r>
              <a:rPr lang="en-US" altLang="zh-CN" dirty="0">
                <a:solidFill>
                  <a:srgbClr val="002060"/>
                </a:solidFill>
                <a:latin typeface="微软雅黑 Light" panose="020B0502040204020203" pitchFamily="34" charset="-122"/>
                <a:ea typeface="微软雅黑 Light" panose="020B0502040204020203" pitchFamily="34" charset="-122"/>
              </a:rPr>
              <a:t>15 000</a:t>
            </a:r>
            <a:r>
              <a:rPr lang="zh-CN" altLang="en-US" dirty="0">
                <a:solidFill>
                  <a:srgbClr val="002060"/>
                </a:solidFill>
                <a:latin typeface="微软雅黑 Light" panose="020B0502040204020203" pitchFamily="34" charset="-122"/>
                <a:ea typeface="微软雅黑 Light" panose="020B0502040204020203" pitchFamily="34" charset="-122"/>
              </a:rPr>
              <a:t>元；如再增加一辆大型轿车，每月可增加营业收入</a:t>
            </a:r>
            <a:r>
              <a:rPr lang="en-US" altLang="zh-CN" dirty="0">
                <a:solidFill>
                  <a:srgbClr val="002060"/>
                </a:solidFill>
                <a:latin typeface="微软雅黑 Light" panose="020B0502040204020203" pitchFamily="34" charset="-122"/>
                <a:ea typeface="微软雅黑 Light" panose="020B0502040204020203" pitchFamily="34" charset="-122"/>
              </a:rPr>
              <a:t>40 000</a:t>
            </a:r>
            <a:r>
              <a:rPr lang="zh-CN" altLang="en-US" dirty="0">
                <a:solidFill>
                  <a:srgbClr val="002060"/>
                </a:solidFill>
                <a:latin typeface="微软雅黑 Light" panose="020B0502040204020203" pitchFamily="34" charset="-122"/>
                <a:ea typeface="微软雅黑 Light" panose="020B0502040204020203" pitchFamily="34" charset="-122"/>
              </a:rPr>
              <a:t>元。假定每增加一辆小型轿车每月增加开支</a:t>
            </a:r>
            <a:r>
              <a:rPr lang="en-US" altLang="zh-CN" dirty="0">
                <a:solidFill>
                  <a:srgbClr val="002060"/>
                </a:solidFill>
                <a:latin typeface="微软雅黑 Light" panose="020B0502040204020203" pitchFamily="34" charset="-122"/>
                <a:ea typeface="微软雅黑 Light" panose="020B0502040204020203" pitchFamily="34" charset="-122"/>
              </a:rPr>
              <a:t>12 500</a:t>
            </a:r>
            <a:r>
              <a:rPr lang="zh-CN" altLang="en-US" dirty="0">
                <a:solidFill>
                  <a:srgbClr val="002060"/>
                </a:solidFill>
                <a:latin typeface="微软雅黑 Light" panose="020B0502040204020203" pitchFamily="34" charset="-122"/>
                <a:ea typeface="微软雅黑 Light" panose="020B0502040204020203" pitchFamily="34" charset="-122"/>
              </a:rPr>
              <a:t>元（包括利息支出、折旧、维修费、司机费用和燃料费用等），每增加一辆大型轿车每月增加开支</a:t>
            </a:r>
            <a:r>
              <a:rPr lang="en-US" altLang="zh-CN" dirty="0">
                <a:solidFill>
                  <a:srgbClr val="002060"/>
                </a:solidFill>
                <a:latin typeface="微软雅黑 Light" panose="020B0502040204020203" pitchFamily="34" charset="-122"/>
                <a:ea typeface="微软雅黑 Light" panose="020B0502040204020203" pitchFamily="34" charset="-122"/>
              </a:rPr>
              <a:t>25 000</a:t>
            </a:r>
            <a:r>
              <a:rPr lang="zh-CN" altLang="en-US" dirty="0">
                <a:solidFill>
                  <a:srgbClr val="002060"/>
                </a:solidFill>
                <a:latin typeface="微软雅黑 Light" panose="020B0502040204020203" pitchFamily="34" charset="-122"/>
                <a:ea typeface="微软雅黑 Light" panose="020B0502040204020203" pitchFamily="34" charset="-122"/>
              </a:rPr>
              <a:t>元。该公司这两种车的比例是否最优？如果不是最优，应如何调整？</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三、最优投入要素组合的确定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多种投入要素最优组合的一般</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原理</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508105"/>
          </a:xfrm>
          <a:prstGeom prst="rect">
            <a:avLst/>
          </a:prstGeom>
        </p:spPr>
        <p:txBody>
          <a:bodyPr wrap="square">
            <a:spAutoFit/>
          </a:bodyPr>
          <a:lstStyle/>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即大型轿车每月增加</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元开支可增加营业收入</a:t>
            </a:r>
            <a:r>
              <a:rPr lang="en-US" altLang="zh-CN" dirty="0">
                <a:solidFill>
                  <a:srgbClr val="002060"/>
                </a:solidFill>
                <a:latin typeface="微软雅黑 Light" panose="020B0502040204020203" pitchFamily="34" charset="-122"/>
                <a:ea typeface="微软雅黑 Light" panose="020B0502040204020203" pitchFamily="34" charset="-122"/>
              </a:rPr>
              <a:t>1.6</a:t>
            </a:r>
            <a:r>
              <a:rPr lang="zh-CN" altLang="en-US" dirty="0">
                <a:solidFill>
                  <a:srgbClr val="002060"/>
                </a:solidFill>
                <a:latin typeface="微软雅黑 Light" panose="020B0502040204020203" pitchFamily="34" charset="-122"/>
                <a:ea typeface="微软雅黑 Light" panose="020B0502040204020203" pitchFamily="34" charset="-122"/>
              </a:rPr>
              <a:t>元，而小型轿车每月增加</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元开支只能增加营业收入</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en-US" dirty="0">
                <a:solidFill>
                  <a:srgbClr val="002060"/>
                </a:solidFill>
                <a:latin typeface="微软雅黑 Light" panose="020B0502040204020203" pitchFamily="34" charset="-122"/>
                <a:ea typeface="微软雅黑 Light" panose="020B0502040204020203" pitchFamily="34" charset="-122"/>
              </a:rPr>
              <a:t>元。二者不等，说明两种车的比例不是最优。如想保持总成本不变，而使总营业收入增加，就应增加大型轿车，减少小型轿车。需要注意的是，在本例中，</a:t>
            </a:r>
            <a:r>
              <a:rPr lang="en-US" altLang="zh-CN" dirty="0">
                <a:solidFill>
                  <a:srgbClr val="002060"/>
                </a:solidFill>
                <a:latin typeface="微软雅黑 Light" panose="020B0502040204020203" pitchFamily="34" charset="-122"/>
                <a:ea typeface="微软雅黑 Light" panose="020B0502040204020203" pitchFamily="34" charset="-122"/>
              </a:rPr>
              <a:t>P</a:t>
            </a:r>
            <a:r>
              <a:rPr lang="zh-CN" altLang="en-US" dirty="0">
                <a:solidFill>
                  <a:srgbClr val="002060"/>
                </a:solidFill>
                <a:latin typeface="微软雅黑 Light" panose="020B0502040204020203" pitchFamily="34" charset="-122"/>
                <a:ea typeface="微软雅黑 Light" panose="020B0502040204020203" pitchFamily="34" charset="-122"/>
              </a:rPr>
              <a:t>大和</a:t>
            </a:r>
            <a:r>
              <a:rPr lang="en-US" altLang="zh-CN" dirty="0">
                <a:solidFill>
                  <a:srgbClr val="002060"/>
                </a:solidFill>
                <a:latin typeface="微软雅黑 Light" panose="020B0502040204020203" pitchFamily="34" charset="-122"/>
                <a:ea typeface="微软雅黑 Light" panose="020B0502040204020203" pitchFamily="34" charset="-122"/>
              </a:rPr>
              <a:t>P</a:t>
            </a:r>
            <a:r>
              <a:rPr lang="zh-CN" altLang="en-US" dirty="0">
                <a:solidFill>
                  <a:srgbClr val="002060"/>
                </a:solidFill>
                <a:latin typeface="微软雅黑 Light" panose="020B0502040204020203" pitchFamily="34" charset="-122"/>
                <a:ea typeface="微软雅黑 Light" panose="020B0502040204020203" pitchFamily="34" charset="-122"/>
              </a:rPr>
              <a:t>小不应是大型轿车和小型轿车的购置价格，而应是因投入这两种车而引起的每月开支的增加额，因为营业收入也是指每月的增加额。</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三、最优投入要素组合的确定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多种投入要素最优组合的一般</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原理</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94794"/>
                <a:ext cx="10912369" cy="2351798"/>
              </a:xfrm>
              <a:prstGeom prst="rect">
                <a:avLst/>
              </a:prstGeom>
            </p:spPr>
            <p:txBody>
              <a:bodyPr wrap="square">
                <a:spAutoFit/>
              </a:bodyPr>
              <a:lstStyle/>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en-US" altLang="zh-CN" i="1" dirty="0" smtClean="0">
                    <a:solidFill>
                      <a:srgbClr val="002060"/>
                    </a:solidFill>
                    <a:latin typeface="微软雅黑 Light" panose="020B0502040204020203" pitchFamily="34" charset="-122"/>
                    <a:ea typeface="微软雅黑 Light" panose="020B0502040204020203" pitchFamily="34" charset="-122"/>
                  </a:rPr>
                  <a:t>MP</a:t>
                </a:r>
                <a:r>
                  <a:rPr lang="zh-CN" altLang="zh-CN" baseline="-25000" dirty="0">
                    <a:solidFill>
                      <a:srgbClr val="002060"/>
                    </a:solidFill>
                    <a:latin typeface="微软雅黑 Light" panose="020B0502040204020203" pitchFamily="34" charset="-122"/>
                    <a:ea typeface="微软雅黑 Light" panose="020B0502040204020203" pitchFamily="34" charset="-122"/>
                  </a:rPr>
                  <a:t>大</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40 000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zh-CN" altLang="zh-CN" baseline="-25000" dirty="0">
                    <a:solidFill>
                      <a:srgbClr val="002060"/>
                    </a:solidFill>
                    <a:latin typeface="微软雅黑 Light" panose="020B0502040204020203" pitchFamily="34" charset="-122"/>
                    <a:ea typeface="微软雅黑 Light" panose="020B0502040204020203" pitchFamily="34" charset="-122"/>
                  </a:rPr>
                  <a:t>大</a:t>
                </a:r>
                <a:r>
                  <a:rPr lang="en-US" altLang="zh-CN" dirty="0">
                    <a:solidFill>
                      <a:srgbClr val="002060"/>
                    </a:solidFill>
                    <a:latin typeface="微软雅黑 Light" panose="020B0502040204020203" pitchFamily="34" charset="-122"/>
                    <a:ea typeface="微软雅黑 Light" panose="020B0502040204020203" pitchFamily="34" charset="-122"/>
                  </a:rPr>
                  <a:t>= 25 </a:t>
                </a:r>
                <a:r>
                  <a:rPr lang="en-US" altLang="zh-CN" dirty="0" smtClean="0">
                    <a:solidFill>
                      <a:srgbClr val="002060"/>
                    </a:solidFill>
                    <a:latin typeface="微软雅黑 Light" panose="020B0502040204020203" pitchFamily="34" charset="-122"/>
                    <a:ea typeface="微软雅黑 Light" panose="020B0502040204020203" pitchFamily="34" charset="-122"/>
                  </a:rPr>
                  <a:t>000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m:rPr>
                                <m:nor/>
                              </m:rPr>
                              <a:rPr lang="zh-CN" altLang="zh-CN">
                                <a:solidFill>
                                  <a:srgbClr val="002060"/>
                                </a:solidFill>
                                <a:latin typeface="微软雅黑 Light" panose="020B0502040204020203" pitchFamily="34" charset="-122"/>
                                <a:ea typeface="微软雅黑 Light" panose="020B0502040204020203" pitchFamily="34" charset="-122"/>
                              </a:rPr>
                              <m:t>大</m:t>
                            </m:r>
                          </m:sub>
                        </m:sSub>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m:rPr>
                                <m:nor/>
                              </m:rPr>
                              <a:rPr lang="zh-CN" altLang="zh-CN">
                                <a:solidFill>
                                  <a:srgbClr val="002060"/>
                                </a:solidFill>
                                <a:latin typeface="微软雅黑 Light" panose="020B0502040204020203" pitchFamily="34" charset="-122"/>
                                <a:ea typeface="微软雅黑 Light" panose="020B0502040204020203" pitchFamily="34" charset="-122"/>
                              </a:rPr>
                              <m:t>大</m:t>
                            </m:r>
                          </m:sub>
                        </m:sSub>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40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25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=1.6</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m:rPr>
                            <m:nor/>
                          </m:rPr>
                          <a:rPr lang="zh-CN" altLang="zh-CN">
                            <a:solidFill>
                              <a:srgbClr val="002060"/>
                            </a:solidFill>
                            <a:latin typeface="微软雅黑 Light" panose="020B0502040204020203" pitchFamily="34" charset="-122"/>
                            <a:ea typeface="微软雅黑 Light" panose="020B0502040204020203" pitchFamily="34" charset="-122"/>
                          </a:rPr>
                          <m:t>小</m:t>
                        </m:r>
                      </m:sub>
                    </m:sSub>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zh-CN" altLang="zh-CN">
                        <a:solidFill>
                          <a:srgbClr val="002060"/>
                        </a:solidFill>
                        <a:latin typeface="微软雅黑 Light" panose="020B0502040204020203" pitchFamily="34" charset="-122"/>
                        <a:ea typeface="微软雅黑 Light" panose="020B0502040204020203" pitchFamily="34" charset="-122"/>
                      </a:rPr>
                      <m:t>，</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m:rPr>
                            <m:nor/>
                          </m:rPr>
                          <a:rPr lang="zh-CN" altLang="zh-CN">
                            <a:solidFill>
                              <a:srgbClr val="002060"/>
                            </a:solidFill>
                            <a:latin typeface="微软雅黑 Light" panose="020B0502040204020203" pitchFamily="34" charset="-122"/>
                            <a:ea typeface="微软雅黑 Light" panose="020B0502040204020203" pitchFamily="34" charset="-122"/>
                          </a:rPr>
                          <m:t>小</m:t>
                        </m:r>
                      </m:sub>
                    </m:sSub>
                    <m:r>
                      <a:rPr lang="en-US" altLang="zh-CN">
                        <a:solidFill>
                          <a:srgbClr val="002060"/>
                        </a:solidFill>
                        <a:latin typeface="Cambria Math" panose="02040503050406030204" pitchFamily="18" charset="0"/>
                      </a:rPr>
                      <m:t>=</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12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500</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𝑀</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m:rPr>
                                <m:nor/>
                              </m:rPr>
                              <a:rPr lang="zh-CN" altLang="zh-CN">
                                <a:solidFill>
                                  <a:srgbClr val="002060"/>
                                </a:solidFill>
                                <a:latin typeface="微软雅黑 Light" panose="020B0502040204020203" pitchFamily="34" charset="-122"/>
                                <a:ea typeface="微软雅黑 Light" panose="020B0502040204020203" pitchFamily="34" charset="-122"/>
                              </a:rPr>
                              <m:t>小</m:t>
                            </m:r>
                          </m:sub>
                        </m:sSub>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m:rPr>
                                <m:nor/>
                              </m:rPr>
                              <a:rPr lang="zh-CN" altLang="zh-CN">
                                <a:solidFill>
                                  <a:srgbClr val="002060"/>
                                </a:solidFill>
                                <a:latin typeface="微软雅黑 Light" panose="020B0502040204020203" pitchFamily="34" charset="-122"/>
                                <a:ea typeface="微软雅黑 Light" panose="020B0502040204020203" pitchFamily="34" charset="-122"/>
                              </a:rPr>
                              <m:t>小</m:t>
                            </m:r>
                          </m:sub>
                        </m:sSub>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12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500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994794"/>
                <a:ext cx="10912369" cy="2351798"/>
              </a:xfrm>
              <a:prstGeom prst="rect">
                <a:avLst/>
              </a:prstGeom>
              <a:blipFill rotWithShape="1">
                <a:blip r:embed="rId1"/>
                <a:stretch>
                  <a:fillRect l="-1" t="-6" b="22"/>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四、利润最大化的投入要素</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组合</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为做到两个投入要素的投入量能使企业利润最大，就必须同时满足两个条件</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能够满足利润最大化的这两个条件，也一定能满足最优组合的条件（即</a:t>
            </a:r>
            <a:r>
              <a:rPr lang="en-US" altLang="zh-CN" sz="2000" b="1" i="1" dirty="0" err="1" smtClean="0">
                <a:solidFill>
                  <a:srgbClr val="002060"/>
                </a:solidFill>
                <a:latin typeface="微软雅黑 Light" panose="020B0502040204020203" pitchFamily="34" charset="-122"/>
                <a:ea typeface="微软雅黑 Light" panose="020B0502040204020203" pitchFamily="34" charset="-122"/>
              </a:rPr>
              <a:t>MP</a:t>
            </a:r>
            <a:r>
              <a:rPr lang="en-US" altLang="zh-CN" sz="2000" b="1" i="1" baseline="-25000" dirty="0" err="1" smtClean="0">
                <a:solidFill>
                  <a:srgbClr val="002060"/>
                </a:solidFill>
                <a:latin typeface="微软雅黑 Light" panose="020B0502040204020203" pitchFamily="34" charset="-122"/>
                <a:ea typeface="微软雅黑 Light" panose="020B0502040204020203" pitchFamily="34" charset="-122"/>
              </a:rPr>
              <a:t>x</a:t>
            </a:r>
            <a:r>
              <a:rPr lang="en-US" altLang="zh-CN" sz="2000" b="1" i="1" dirty="0" smtClean="0">
                <a:solidFill>
                  <a:srgbClr val="002060"/>
                </a:solidFill>
                <a:latin typeface="微软雅黑 Light" panose="020B0502040204020203" pitchFamily="34" charset="-122"/>
                <a:ea typeface="微软雅黑 Light" panose="020B0502040204020203" pitchFamily="34" charset="-122"/>
              </a:rPr>
              <a:t>/</a:t>
            </a:r>
            <a:r>
              <a:rPr lang="en-US" altLang="zh-CN" sz="2000" b="1" i="1" dirty="0" err="1" smtClean="0">
                <a:solidFill>
                  <a:srgbClr val="002060"/>
                </a:solidFill>
                <a:latin typeface="微软雅黑 Light" panose="020B0502040204020203" pitchFamily="34" charset="-122"/>
                <a:ea typeface="微软雅黑 Light" panose="020B0502040204020203" pitchFamily="34" charset="-122"/>
              </a:rPr>
              <a:t>P</a:t>
            </a:r>
            <a:r>
              <a:rPr lang="en-US" altLang="zh-CN" sz="2000" b="1" i="1" baseline="-25000" dirty="0" err="1" smtClean="0">
                <a:solidFill>
                  <a:srgbClr val="002060"/>
                </a:solidFill>
                <a:latin typeface="微软雅黑 Light" panose="020B0502040204020203" pitchFamily="34" charset="-122"/>
                <a:ea typeface="微软雅黑 Light" panose="020B0502040204020203" pitchFamily="34" charset="-122"/>
              </a:rPr>
              <a:t>x</a:t>
            </a:r>
            <a:r>
              <a:rPr lang="en-US" altLang="zh-CN" sz="2000" b="1" i="1" dirty="0" smtClean="0">
                <a:solidFill>
                  <a:srgbClr val="002060"/>
                </a:solidFill>
                <a:latin typeface="微软雅黑 Light" panose="020B0502040204020203" pitchFamily="34" charset="-122"/>
                <a:ea typeface="微软雅黑 Light" panose="020B0502040204020203" pitchFamily="34" charset="-122"/>
              </a:rPr>
              <a:t>=</a:t>
            </a:r>
            <a:r>
              <a:rPr lang="en-US" altLang="zh-CN" sz="2000" b="1" i="1" dirty="0" err="1" smtClean="0">
                <a:solidFill>
                  <a:srgbClr val="002060"/>
                </a:solidFill>
                <a:latin typeface="微软雅黑 Light" panose="020B0502040204020203" pitchFamily="34" charset="-122"/>
                <a:ea typeface="微软雅黑 Light" panose="020B0502040204020203" pitchFamily="34" charset="-122"/>
              </a:rPr>
              <a:t>MP</a:t>
            </a:r>
            <a:r>
              <a:rPr lang="en-US" altLang="zh-CN" sz="2000" b="1" i="1" baseline="-25000" dirty="0" err="1" smtClean="0">
                <a:solidFill>
                  <a:srgbClr val="002060"/>
                </a:solidFill>
                <a:latin typeface="微软雅黑 Light" panose="020B0502040204020203" pitchFamily="34" charset="-122"/>
                <a:ea typeface="微软雅黑 Light" panose="020B0502040204020203" pitchFamily="34" charset="-122"/>
              </a:rPr>
              <a:t>y</a:t>
            </a:r>
            <a:r>
              <a:rPr lang="en-US" altLang="zh-CN" sz="2000" b="1" i="1" dirty="0" smtClean="0">
                <a:solidFill>
                  <a:srgbClr val="002060"/>
                </a:solidFill>
                <a:latin typeface="微软雅黑 Light" panose="020B0502040204020203" pitchFamily="34" charset="-122"/>
                <a:ea typeface="微软雅黑 Light" panose="020B0502040204020203" pitchFamily="34" charset="-122"/>
              </a:rPr>
              <a:t>/</a:t>
            </a:r>
            <a:r>
              <a:rPr lang="en-US" altLang="zh-CN" sz="2000" b="1" i="1" dirty="0" err="1" smtClean="0">
                <a:solidFill>
                  <a:srgbClr val="002060"/>
                </a:solidFill>
                <a:latin typeface="微软雅黑 Light" panose="020B0502040204020203" pitchFamily="34" charset="-122"/>
                <a:ea typeface="微软雅黑 Light" panose="020B0502040204020203" pitchFamily="34" charset="-122"/>
              </a:rPr>
              <a:t>P</a:t>
            </a:r>
            <a:r>
              <a:rPr lang="en-US" altLang="zh-CN" sz="2000" b="1" i="1" baseline="-25000" dirty="0" err="1" smtClean="0">
                <a:solidFill>
                  <a:srgbClr val="002060"/>
                </a:solidFill>
                <a:latin typeface="微软雅黑 Light" panose="020B0502040204020203" pitchFamily="34" charset="-122"/>
                <a:ea typeface="微软雅黑 Light" panose="020B0502040204020203" pitchFamily="34" charset="-122"/>
              </a:rPr>
              <a:t>y</a:t>
            </a:r>
            <a:r>
              <a:rPr lang="zh-CN" altLang="zh-CN" sz="2000" b="1" dirty="0" smtClean="0">
                <a:solidFill>
                  <a:srgbClr val="002060"/>
                </a:solidFill>
                <a:latin typeface="微软雅黑 Light" panose="020B0502040204020203" pitchFamily="34" charset="-122"/>
                <a:ea typeface="微软雅黑 Light" panose="020B0502040204020203" pitchFamily="34" charset="-122"/>
              </a:rPr>
              <a:t>）。</a:t>
            </a:r>
            <a:endParaRPr lang="zh-CN" altLang="zh-CN"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2699038" y="3092692"/>
                <a:ext cx="6096000" cy="400110"/>
              </a:xfrm>
              <a:prstGeom prst="rect">
                <a:avLst/>
              </a:prstGeom>
            </p:spPr>
            <p:txBody>
              <a:bodyPr>
                <a:spAutoFit/>
              </a:bodyPr>
              <a:lstStyle/>
              <a:p>
                <a:pPr indent="266700">
                  <a:spcAft>
                    <a:spcPts val="0"/>
                  </a:spcAft>
                </a:pPr>
                <a14:m>
                  <m:oMathPara xmlns:m="http://schemas.openxmlformats.org/officeDocument/2006/math">
                    <m:oMathParaPr>
                      <m:jc m:val="center"/>
                    </m:oMathParaPr>
                    <m:oMath xmlns:m="http://schemas.openxmlformats.org/officeDocument/2006/math">
                      <m:r>
                        <a:rPr lang="en-US" altLang="zh-CN" sz="2000" b="1" i="1" smtClean="0">
                          <a:solidFill>
                            <a:srgbClr val="002060"/>
                          </a:solidFill>
                          <a:latin typeface="Cambria Math" panose="02040503050406030204" pitchFamily="18" charset="0"/>
                          <a:ea typeface="宋体" panose="02010600030101010101" pitchFamily="2" charset="-122"/>
                          <a:cs typeface="Times New Roman" panose="02020603050405020304" pitchFamily="18" charset="0"/>
                        </a:rPr>
                        <m:t>𝑴𝑹</m:t>
                      </m:r>
                      <m:sSub>
                        <m:sSubPr>
                          <m:ctrlPr>
                            <a:rPr lang="zh-CN" altLang="zh-CN" sz="2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𝑲</m:t>
                          </m:r>
                        </m:sub>
                      </m:sSub>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𝑲</m:t>
                          </m:r>
                        </m:sub>
                      </m:sSub>
                      <m:r>
                        <a:rPr lang="en-US" altLang="zh-CN" sz="2000" b="1" i="1" smtClean="0">
                          <a:solidFill>
                            <a:srgbClr val="002060"/>
                          </a:solidFill>
                          <a:latin typeface="Cambria Math" panose="02040503050406030204" pitchFamily="18" charset="0"/>
                          <a:ea typeface="宋体" panose="02010600030101010101" pitchFamily="2" charset="-122"/>
                          <a:cs typeface="Times New Roman" panose="02020603050405020304" pitchFamily="18" charset="0"/>
                        </a:rPr>
                        <m:t>               </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𝑴𝑹</m:t>
                      </m:r>
                      <m:sSub>
                        <m:sSubPr>
                          <m:ctrlPr>
                            <a:rPr lang="zh-CN" altLang="zh-CN" sz="2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𝑳</m:t>
                          </m:r>
                        </m:sub>
                      </m:sSub>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𝑳</m:t>
                          </m:r>
                        </m:sub>
                      </m:sSub>
                    </m:oMath>
                  </m:oMathPara>
                </a14:m>
                <a:endParaRPr lang="zh-CN" altLang="zh-CN" b="1" dirty="0">
                  <a:solidFill>
                    <a:srgbClr val="00000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mc:Choice>
        <mc:Fallback>
          <p:sp>
            <p:nvSpPr>
              <p:cNvPr id="2" name="矩形 1"/>
              <p:cNvSpPr>
                <a:spLocks noRot="1" noChangeAspect="1" noMove="1" noResize="1" noEditPoints="1" noAdjustHandles="1" noChangeArrowheads="1" noChangeShapeType="1" noTextEdit="1"/>
              </p:cNvSpPr>
              <p:nvPr/>
            </p:nvSpPr>
            <p:spPr>
              <a:xfrm>
                <a:off x="2699038" y="3092692"/>
                <a:ext cx="6096000" cy="400110"/>
              </a:xfrm>
              <a:prstGeom prst="rect">
                <a:avLst/>
              </a:prstGeom>
              <a:blipFill rotWithShape="1">
                <a:blip r:embed="rId1"/>
                <a:stretch>
                  <a:fillRect l="-5" t="-60" r="5" b="75"/>
                </a:stretch>
              </a:blipFill>
            </p:spPr>
            <p:txBody>
              <a:bodyPr/>
              <a:lstStyle/>
              <a:p>
                <a:r>
                  <a:rPr lang="zh-CN" altLang="en-US">
                    <a:noFill/>
                  </a:rPr>
                  <a:t> </a:t>
                </a:r>
              </a:p>
            </p:txBody>
          </p:sp>
        </mc:Fallback>
      </mc:AlternateContent>
      <p:pic>
        <p:nvPicPr>
          <p:cNvPr id="6" name="4-13.EPS" descr="id:2147510701;FounderCES"/>
          <p:cNvPicPr>
            <a:picLocks noChangeAspect="1"/>
          </p:cNvPicPr>
          <p:nvPr/>
        </p:nvPicPr>
        <p:blipFill>
          <a:blip r:embed="rId2">
            <a:duotone>
              <a:schemeClr val="accent1">
                <a:shade val="45000"/>
                <a:satMod val="135000"/>
              </a:schemeClr>
              <a:prstClr val="white"/>
            </a:duotone>
          </a:blip>
          <a:stretch>
            <a:fillRect/>
          </a:stretch>
        </p:blipFill>
        <p:spPr>
          <a:xfrm>
            <a:off x="4882567" y="4250148"/>
            <a:ext cx="2468245" cy="153479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五、价格变动对投入要素最优组合的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影响</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如果投入要素的价格比例发生变化，人们就会更多地使用比以前便宜的投入要素，更少地使用比以前贵的投入要素</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zh-CN" sz="2000" b="1" dirty="0">
              <a:solidFill>
                <a:srgbClr val="002060"/>
              </a:solidFill>
              <a:latin typeface="微软雅黑 Light" panose="020B0502040204020203" pitchFamily="34" charset="-122"/>
              <a:ea typeface="微软雅黑 Light" panose="020B0502040204020203" pitchFamily="34" charset="-122"/>
            </a:endParaRPr>
          </a:p>
        </p:txBody>
      </p:sp>
      <p:pic>
        <p:nvPicPr>
          <p:cNvPr id="7" name="4-14.EPS" descr="id:2147510756;FounderCES"/>
          <p:cNvPicPr>
            <a:picLocks noChangeAspect="1"/>
          </p:cNvPicPr>
          <p:nvPr/>
        </p:nvPicPr>
        <p:blipFill>
          <a:blip r:embed="rId1">
            <a:duotone>
              <a:schemeClr val="accent1">
                <a:shade val="45000"/>
                <a:satMod val="135000"/>
              </a:schemeClr>
              <a:prstClr val="white"/>
            </a:duotone>
          </a:blip>
          <a:stretch>
            <a:fillRect/>
          </a:stretch>
        </p:blipFill>
        <p:spPr>
          <a:xfrm>
            <a:off x="4899077" y="3417469"/>
            <a:ext cx="2435225" cy="174625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444433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六、对投入要素征税对投入要素最优组合的影响</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对</a:t>
            </a:r>
            <a:r>
              <a:rPr lang="zh-CN" altLang="en-US" sz="2000" b="1" dirty="0">
                <a:solidFill>
                  <a:srgbClr val="002060"/>
                </a:solidFill>
                <a:latin typeface="微软雅黑 Light" panose="020B0502040204020203" pitchFamily="34" charset="-122"/>
                <a:ea typeface="微软雅黑 Light" panose="020B0502040204020203" pitchFamily="34" charset="-122"/>
              </a:rPr>
              <a:t>投入要素征税也会影响其最优组合，这是因为对一种要素征税就意味着该投入要素价格（成本）的相对提高。</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如果企业谋求生产成本的最低化，就会少使用这种价格相对较高的投入要素，多使用其他价格相对较低的要素。</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例如，对能源的使用征税，有助于推动能源的集约利用；对排污物征税（收排污费），有助于推动对污染的治理。</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多种投入要素的最优组合</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七、生产扩大路线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随着</a:t>
            </a:r>
            <a:r>
              <a:rPr lang="zh-CN" altLang="en-US" sz="2000" b="1" dirty="0">
                <a:solidFill>
                  <a:srgbClr val="002060"/>
                </a:solidFill>
                <a:latin typeface="微软雅黑 Light" panose="020B0502040204020203" pitchFamily="34" charset="-122"/>
                <a:ea typeface="微软雅黑 Light" panose="020B0502040204020203" pitchFamily="34" charset="-122"/>
              </a:rPr>
              <a:t>生产规模的扩大（产量增加），投入要素最优组合比例也会发生变化。这种变化的轨迹称为生产扩大路线。</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660506" y="4056154"/>
          <a:ext cx="6096000" cy="1471811"/>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pic>
        <p:nvPicPr>
          <p:cNvPr id="8" name="4-15.EPS" descr="id:2147510784;FounderCES"/>
          <p:cNvPicPr>
            <a:picLocks noChangeAspect="1"/>
          </p:cNvPicPr>
          <p:nvPr/>
        </p:nvPicPr>
        <p:blipFill>
          <a:blip r:embed="rId6">
            <a:duotone>
              <a:schemeClr val="accent1">
                <a:shade val="45000"/>
                <a:satMod val="135000"/>
              </a:schemeClr>
              <a:prstClr val="white"/>
            </a:duotone>
          </a:blip>
          <a:stretch>
            <a:fillRect/>
          </a:stretch>
        </p:blipFill>
        <p:spPr>
          <a:xfrm>
            <a:off x="7187309" y="3911314"/>
            <a:ext cx="2486660" cy="176149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36871" y="2929038"/>
            <a:ext cx="2313254" cy="369332"/>
          </a:xfrm>
          <a:prstGeom prst="rect">
            <a:avLst/>
          </a:prstGeom>
          <a:noFill/>
        </p:spPr>
        <p:txBody>
          <a:bodyPr wrap="square" rtlCol="0">
            <a:spAutoFit/>
          </a:bodyPr>
          <a:lstStyle/>
          <a:p>
            <a:pPr algn="ctr"/>
            <a:r>
              <a:rPr lang="zh-CN" altLang="zh-CN" dirty="0"/>
              <a:t>生产函数</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单一可变投入要素的最优利用</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多种投入要素的最优组合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规模与收益的关系</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柯布</a:t>
            </a:r>
            <a:r>
              <a:rPr lang="en-US" altLang="zh-CN" dirty="0"/>
              <a:t>-</a:t>
            </a:r>
            <a:r>
              <a:rPr lang="zh-CN" altLang="zh-CN" dirty="0"/>
              <a:t>道格拉斯生产函数</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生产函数和技术进步</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规模与收益的关系</a:t>
            </a:r>
            <a:endParaRPr lang="zh-CN" altLang="zh-CN" dirty="0">
              <a:effectLst/>
            </a:endParaRPr>
          </a:p>
        </p:txBody>
      </p:sp>
      <p:sp>
        <p:nvSpPr>
          <p:cNvPr id="35" name="文本占位符 2"/>
          <p:cNvSpPr txBox="1"/>
          <p:nvPr/>
        </p:nvSpPr>
        <p:spPr>
          <a:xfrm>
            <a:off x="660507" y="1800824"/>
            <a:ext cx="6292744"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一、规模收益的三种</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类型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假定</a:t>
            </a:r>
            <a:r>
              <a:rPr lang="en-US" altLang="zh-CN" sz="2000" b="1" i="1" dirty="0" err="1">
                <a:solidFill>
                  <a:srgbClr val="002060"/>
                </a:solidFill>
                <a:latin typeface="微软雅黑 Light" panose="020B0502040204020203" pitchFamily="34" charset="-122"/>
                <a:ea typeface="微软雅黑 Light" panose="020B0502040204020203" pitchFamily="34" charset="-122"/>
              </a:rPr>
              <a:t>aL+aK</a:t>
            </a:r>
            <a:r>
              <a:rPr lang="en-US" altLang="zh-CN" sz="2000" b="1" i="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err="1">
                <a:solidFill>
                  <a:srgbClr val="002060"/>
                </a:solidFill>
                <a:latin typeface="微软雅黑 Light" panose="020B0502040204020203" pitchFamily="34" charset="-122"/>
                <a:ea typeface="微软雅黑 Light" panose="020B0502040204020203" pitchFamily="34" charset="-122"/>
              </a:rPr>
              <a:t>bQ</a:t>
            </a:r>
            <a:r>
              <a:rPr lang="zh-CN" altLang="zh-CN" sz="2000" b="1" dirty="0">
                <a:solidFill>
                  <a:srgbClr val="002060"/>
                </a:solidFill>
                <a:latin typeface="微软雅黑 Light" panose="020B0502040204020203" pitchFamily="34" charset="-122"/>
                <a:ea typeface="微软雅黑 Light" panose="020B0502040204020203" pitchFamily="34" charset="-122"/>
              </a:rPr>
              <a:t>，那么，可以把规模收益分为三种类型</a:t>
            </a:r>
            <a:r>
              <a:rPr lang="zh-CN" altLang="zh-CN"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0070C0"/>
                </a:solidFill>
                <a:latin typeface="微软雅黑 Light" panose="020B0502040204020203" pitchFamily="34" charset="-122"/>
                <a:ea typeface="微软雅黑 Light" panose="020B0502040204020203" pitchFamily="34" charset="-122"/>
              </a:rPr>
              <a:t>第一</a:t>
            </a:r>
            <a:r>
              <a:rPr lang="zh-CN" altLang="zh-CN" b="1" dirty="0">
                <a:solidFill>
                  <a:srgbClr val="0070C0"/>
                </a:solidFill>
                <a:latin typeface="微软雅黑 Light" panose="020B0502040204020203" pitchFamily="34" charset="-122"/>
                <a:ea typeface="微软雅黑 Light" panose="020B0502040204020203" pitchFamily="34" charset="-122"/>
              </a:rPr>
              <a:t>种类型：</a:t>
            </a:r>
            <a:r>
              <a:rPr lang="en-US" altLang="zh-CN" b="1" i="1" dirty="0">
                <a:solidFill>
                  <a:srgbClr val="0070C0"/>
                </a:solidFill>
                <a:latin typeface="微软雅黑 Light" panose="020B0502040204020203" pitchFamily="34" charset="-122"/>
                <a:ea typeface="微软雅黑 Light" panose="020B0502040204020203" pitchFamily="34" charset="-122"/>
              </a:rPr>
              <a:t>b&gt;a</a:t>
            </a:r>
            <a:r>
              <a:rPr lang="zh-CN" altLang="zh-CN" b="1" dirty="0">
                <a:solidFill>
                  <a:srgbClr val="0070C0"/>
                </a:solidFill>
                <a:latin typeface="微软雅黑 Light" panose="020B0502040204020203" pitchFamily="34" charset="-122"/>
                <a:ea typeface="微软雅黑 Light" panose="020B0502040204020203" pitchFamily="34" charset="-122"/>
              </a:rPr>
              <a:t>，规模收益递增</a:t>
            </a:r>
            <a:r>
              <a:rPr lang="zh-CN" altLang="zh-CN" b="1" dirty="0" smtClean="0">
                <a:solidFill>
                  <a:srgbClr val="0070C0"/>
                </a:solidFill>
                <a:latin typeface="微软雅黑 Light" panose="020B0502040204020203" pitchFamily="34" charset="-122"/>
                <a:ea typeface="微软雅黑 Light" panose="020B0502040204020203" pitchFamily="34" charset="-122"/>
              </a:rPr>
              <a:t>。</a:t>
            </a:r>
            <a:endParaRPr lang="en-US" altLang="zh-CN" b="1" dirty="0"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0070C0"/>
                </a:solidFill>
                <a:latin typeface="微软雅黑 Light" panose="020B0502040204020203" pitchFamily="34" charset="-122"/>
                <a:ea typeface="微软雅黑 Light" panose="020B0502040204020203" pitchFamily="34" charset="-122"/>
              </a:rPr>
              <a:t>第二</a:t>
            </a:r>
            <a:r>
              <a:rPr lang="zh-CN" altLang="zh-CN" b="1" dirty="0">
                <a:solidFill>
                  <a:srgbClr val="0070C0"/>
                </a:solidFill>
                <a:latin typeface="微软雅黑 Light" panose="020B0502040204020203" pitchFamily="34" charset="-122"/>
                <a:ea typeface="微软雅黑 Light" panose="020B0502040204020203" pitchFamily="34" charset="-122"/>
              </a:rPr>
              <a:t>种类型：</a:t>
            </a:r>
            <a:r>
              <a:rPr lang="en-US" altLang="zh-CN" b="1" i="1" dirty="0">
                <a:solidFill>
                  <a:srgbClr val="0070C0"/>
                </a:solidFill>
                <a:latin typeface="微软雅黑 Light" panose="020B0502040204020203" pitchFamily="34" charset="-122"/>
                <a:ea typeface="微软雅黑 Light" panose="020B0502040204020203" pitchFamily="34" charset="-122"/>
              </a:rPr>
              <a:t>b=a</a:t>
            </a:r>
            <a:r>
              <a:rPr lang="zh-CN" altLang="zh-CN" b="1" dirty="0">
                <a:solidFill>
                  <a:srgbClr val="0070C0"/>
                </a:solidFill>
                <a:latin typeface="微软雅黑 Light" panose="020B0502040204020203" pitchFamily="34" charset="-122"/>
                <a:ea typeface="微软雅黑 Light" panose="020B0502040204020203" pitchFamily="34" charset="-122"/>
              </a:rPr>
              <a:t>，规模收益不变</a:t>
            </a:r>
            <a:r>
              <a:rPr lang="zh-CN" altLang="zh-CN" b="1" dirty="0" smtClean="0">
                <a:solidFill>
                  <a:srgbClr val="0070C0"/>
                </a:solidFill>
                <a:latin typeface="微软雅黑 Light" panose="020B0502040204020203" pitchFamily="34" charset="-122"/>
                <a:ea typeface="微软雅黑 Light" panose="020B0502040204020203" pitchFamily="34" charset="-122"/>
              </a:rPr>
              <a:t>。</a:t>
            </a:r>
            <a:endParaRPr lang="en-US" altLang="zh-CN" b="1" dirty="0"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0070C0"/>
                </a:solidFill>
                <a:latin typeface="微软雅黑 Light" panose="020B0502040204020203" pitchFamily="34" charset="-122"/>
                <a:ea typeface="微软雅黑 Light" panose="020B0502040204020203" pitchFamily="34" charset="-122"/>
              </a:rPr>
              <a:t>第三</a:t>
            </a:r>
            <a:r>
              <a:rPr lang="zh-CN" altLang="zh-CN" b="1" dirty="0">
                <a:solidFill>
                  <a:srgbClr val="0070C0"/>
                </a:solidFill>
                <a:latin typeface="微软雅黑 Light" panose="020B0502040204020203" pitchFamily="34" charset="-122"/>
                <a:ea typeface="微软雅黑 Light" panose="020B0502040204020203" pitchFamily="34" charset="-122"/>
              </a:rPr>
              <a:t>种类型：</a:t>
            </a:r>
            <a:r>
              <a:rPr lang="en-US" altLang="zh-CN" b="1" i="1" dirty="0">
                <a:solidFill>
                  <a:srgbClr val="0070C0"/>
                </a:solidFill>
                <a:latin typeface="微软雅黑 Light" panose="020B0502040204020203" pitchFamily="34" charset="-122"/>
                <a:ea typeface="微软雅黑 Light" panose="020B0502040204020203" pitchFamily="34" charset="-122"/>
              </a:rPr>
              <a:t>b&lt;a</a:t>
            </a:r>
            <a:r>
              <a:rPr lang="zh-CN" altLang="zh-CN" b="1" dirty="0">
                <a:solidFill>
                  <a:srgbClr val="0070C0"/>
                </a:solidFill>
                <a:latin typeface="微软雅黑 Light" panose="020B0502040204020203" pitchFamily="34" charset="-122"/>
                <a:ea typeface="微软雅黑 Light" panose="020B0502040204020203" pitchFamily="34" charset="-122"/>
              </a:rPr>
              <a:t>，规模收益递减。</a:t>
            </a:r>
            <a:endParaRPr lang="zh-CN" altLang="zh-CN"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endParaRPr lang="zh-CN" altLang="en-US" b="1" dirty="0" smtClean="0">
              <a:solidFill>
                <a:srgbClr val="0070C0"/>
              </a:solidFill>
              <a:latin typeface="微软雅黑 Light" panose="020B0502040204020203" pitchFamily="34" charset="-122"/>
              <a:ea typeface="微软雅黑 Light" panose="020B0502040204020203" pitchFamily="34" charset="-122"/>
            </a:endParaRPr>
          </a:p>
        </p:txBody>
      </p:sp>
      <p:pic>
        <p:nvPicPr>
          <p:cNvPr id="6" name="4-16.EPS" descr="id:2147510807;FounderCES"/>
          <p:cNvPicPr>
            <a:picLocks noChangeAspect="1"/>
          </p:cNvPicPr>
          <p:nvPr/>
        </p:nvPicPr>
        <p:blipFill>
          <a:blip r:embed="rId1">
            <a:duotone>
              <a:schemeClr val="accent1">
                <a:shade val="45000"/>
                <a:satMod val="135000"/>
              </a:schemeClr>
              <a:prstClr val="white"/>
            </a:duotone>
          </a:blip>
          <a:stretch>
            <a:fillRect/>
          </a:stretch>
        </p:blipFill>
        <p:spPr>
          <a:xfrm>
            <a:off x="7223760" y="1971484"/>
            <a:ext cx="3916680" cy="338582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规模与收益的关系</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二、影响规模收益的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因素</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促使规模收益递增的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因素</a:t>
            </a:r>
            <a:endParaRPr lang="zh-CN" altLang="en-US" b="1" dirty="0" smtClean="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2800350" y="3098961"/>
          <a:ext cx="6096000" cy="242900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规模与收益的关系</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二、影响规模收益的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因素</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促使规模收益不变的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因素</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当生产达到一定规模之后，上述促使规模收益递增的因素会逐渐不再起作用。</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通常工厂总会有一个最优规模。对公司来说，当工厂达到最优规模时，要进一步扩大生产，可采用建若干规模基本相同的工厂的办法。</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规模与收益的关系</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二、影响规模收益的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因素</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导致规模收益递减的因素</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导致</a:t>
            </a:r>
            <a:r>
              <a:rPr lang="zh-CN" altLang="en-US" b="1" dirty="0">
                <a:solidFill>
                  <a:srgbClr val="0070C0"/>
                </a:solidFill>
                <a:latin typeface="微软雅黑 Light" panose="020B0502040204020203" pitchFamily="34" charset="-122"/>
                <a:ea typeface="微软雅黑 Light" panose="020B0502040204020203" pitchFamily="34" charset="-122"/>
              </a:rPr>
              <a:t>规模收益递减的因素主要是管理问题。</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企业规模越大，管理人员越多，管理层级也就越多，对企业各方面业务进行协调的难度也会越大。</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管理人员必然带来成本的提高、管理效率的降低，促使规模收益递减。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规模与收益的关系</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三、规模收益类型的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判定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假设</a:t>
            </a:r>
            <a:r>
              <a:rPr lang="zh-CN" altLang="zh-CN" sz="2000" b="1" dirty="0">
                <a:solidFill>
                  <a:srgbClr val="002060"/>
                </a:solidFill>
                <a:latin typeface="微软雅黑 Light" panose="020B0502040204020203" pitchFamily="34" charset="-122"/>
                <a:ea typeface="微软雅黑 Light" panose="020B0502040204020203" pitchFamily="34" charset="-122"/>
              </a:rPr>
              <a:t>在一个生产函数</a:t>
            </a:r>
            <a:r>
              <a:rPr lang="en-US" altLang="zh-CN" sz="2000" b="1" i="1" dirty="0">
                <a:solidFill>
                  <a:srgbClr val="002060"/>
                </a:solidFill>
                <a:latin typeface="微软雅黑 Light" panose="020B0502040204020203" pitchFamily="34" charset="-122"/>
                <a:ea typeface="微软雅黑 Light" panose="020B0502040204020203" pitchFamily="34" charset="-122"/>
              </a:rPr>
              <a:t>Q=f</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x</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y</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z</a:t>
            </a:r>
            <a:r>
              <a:rPr lang="zh-CN" altLang="zh-CN" sz="2000" b="1" dirty="0">
                <a:solidFill>
                  <a:srgbClr val="002060"/>
                </a:solidFill>
                <a:latin typeface="微软雅黑 Light" panose="020B0502040204020203" pitchFamily="34" charset="-122"/>
                <a:ea typeface="微软雅黑 Light" panose="020B0502040204020203" pitchFamily="34" charset="-122"/>
              </a:rPr>
              <a:t>）中</a:t>
            </a:r>
            <a:r>
              <a:rPr lang="zh-CN" altLang="zh-CN"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endParaRPr lang="zh-CN" altLang="zh-CN" dirty="0"/>
          </a:p>
          <a:p>
            <a:pPr lvl="2">
              <a:lnSpc>
                <a:spcPct val="150000"/>
              </a:lnSpc>
            </a:pPr>
            <a:endParaRPr lang="zh-CN" altLang="en-US" b="1" dirty="0" smtClean="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609001" y="3034784"/>
                <a:ext cx="3015377" cy="40011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𝒉𝑸</m:t>
                      </m:r>
                      <m:r>
                        <a:rPr lang="zh-CN" altLang="en-US" sz="2000" b="1" i="0">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𝒇</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1">
                          <a:solidFill>
                            <a:srgbClr val="002060"/>
                          </a:solidFill>
                          <a:latin typeface="Cambria Math" panose="02040503050406030204" pitchFamily="18" charset="0"/>
                        </a:rPr>
                        <m:t>𝒌𝒙</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1">
                          <a:solidFill>
                            <a:srgbClr val="002060"/>
                          </a:solidFill>
                          <a:latin typeface="Cambria Math" panose="02040503050406030204" pitchFamily="18" charset="0"/>
                        </a:rPr>
                        <m:t>𝒌𝒚</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1">
                          <a:solidFill>
                            <a:srgbClr val="002060"/>
                          </a:solidFill>
                          <a:latin typeface="Cambria Math" panose="02040503050406030204" pitchFamily="18" charset="0"/>
                        </a:rPr>
                        <m:t>𝒌𝒛</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609001" y="3034784"/>
                <a:ext cx="3015377" cy="400110"/>
              </a:xfrm>
              <a:prstGeom prst="rect">
                <a:avLst/>
              </a:prstGeom>
              <a:blipFill rotWithShape="1">
                <a:blip r:embed="rId1"/>
                <a:stretch>
                  <a:fillRect l="-6" t="-30" r="19" b="45"/>
                </a:stretch>
              </a:blipFill>
            </p:spPr>
            <p:txBody>
              <a:bodyPr/>
              <a:lstStyle/>
              <a:p>
                <a:r>
                  <a:rPr lang="zh-CN" altLang="en-US">
                    <a:noFill/>
                  </a:rPr>
                  <a:t> </a:t>
                </a:r>
              </a:p>
            </p:txBody>
          </p:sp>
        </mc:Fallback>
      </mc:AlternateContent>
      <p:graphicFrame>
        <p:nvGraphicFramePr>
          <p:cNvPr id="5" name="图示 4"/>
          <p:cNvGraphicFramePr/>
          <p:nvPr/>
        </p:nvGraphicFramePr>
        <p:xfrm>
          <a:off x="3068689" y="3603797"/>
          <a:ext cx="6096000" cy="1755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规模与收益的关系</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三、规模收益类型的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判定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如果生产函数为齐次生产函数</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b="1" dirty="0" smtClean="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3492092" y="3034783"/>
                <a:ext cx="5249194" cy="40011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en-US" altLang="zh-CN" sz="2000" b="1" i="1" smtClean="0">
                          <a:solidFill>
                            <a:srgbClr val="002060"/>
                          </a:solidFill>
                          <a:latin typeface="Cambria Math" panose="02040503050406030204" pitchFamily="18" charset="0"/>
                        </a:rPr>
                        <m:t>𝒉𝑸</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𝒇</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𝒌𝒙</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𝒌𝒚</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𝒌𝒛</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a:solidFill>
                            <a:srgbClr val="002060"/>
                          </a:solidFill>
                          <a:latin typeface="Cambria Math" panose="02040503050406030204" pitchFamily="18" charset="0"/>
                        </a:rPr>
                        <m:t>=</m:t>
                      </m:r>
                      <m:sSup>
                        <m:sSupPr>
                          <m:ctrlPr>
                            <a:rPr lang="zh-CN" altLang="zh-CN" sz="2000" b="1" i="1">
                              <a:solidFill>
                                <a:srgbClr val="002060"/>
                              </a:solidFill>
                              <a:latin typeface="Cambria Math" panose="02040503050406030204" pitchFamily="18" charset="0"/>
                            </a:rPr>
                          </m:ctrlPr>
                        </m:sSupPr>
                        <m:e>
                          <m:r>
                            <a:rPr lang="en-US" altLang="zh-CN" sz="2000" b="1" i="1">
                              <a:solidFill>
                                <a:srgbClr val="002060"/>
                              </a:solidFill>
                              <a:latin typeface="Cambria Math" panose="02040503050406030204" pitchFamily="18" charset="0"/>
                            </a:rPr>
                            <m:t>𝒌</m:t>
                          </m:r>
                        </m:e>
                        <m:sup>
                          <m:r>
                            <a:rPr lang="en-US" altLang="zh-CN" sz="2000" b="1" i="1">
                              <a:solidFill>
                                <a:srgbClr val="002060"/>
                              </a:solidFill>
                              <a:latin typeface="Cambria Math" panose="02040503050406030204" pitchFamily="18" charset="0"/>
                            </a:rPr>
                            <m:t>𝒏</m:t>
                          </m:r>
                        </m:sup>
                      </m:sSup>
                      <m:r>
                        <a:rPr lang="en-US" altLang="zh-CN" sz="2000" b="1" i="1">
                          <a:solidFill>
                            <a:srgbClr val="002060"/>
                          </a:solidFill>
                          <a:latin typeface="Cambria Math" panose="02040503050406030204" pitchFamily="18" charset="0"/>
                        </a:rPr>
                        <m:t>𝒇</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𝒙</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𝒚</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𝒛</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oMath>
                  </m:oMathPara>
                </a14:m>
                <a:endParaRPr lang="zh-CN" altLang="en-US" sz="24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3492092" y="3034783"/>
                <a:ext cx="5249194" cy="400110"/>
              </a:xfrm>
              <a:prstGeom prst="rect">
                <a:avLst/>
              </a:prstGeom>
              <a:blipFill rotWithShape="1">
                <a:blip r:embed="rId1"/>
                <a:stretch>
                  <a:fillRect l="-4" t="-29" r="-39" b="44"/>
                </a:stretch>
              </a:blipFill>
            </p:spPr>
            <p:txBody>
              <a:bodyPr/>
              <a:lstStyle/>
              <a:p>
                <a:r>
                  <a:rPr lang="zh-CN" altLang="en-US">
                    <a:noFill/>
                  </a:rPr>
                  <a:t> </a:t>
                </a:r>
              </a:p>
            </p:txBody>
          </p:sp>
        </mc:Fallback>
      </mc:AlternateContent>
      <p:graphicFrame>
        <p:nvGraphicFramePr>
          <p:cNvPr id="5" name="图示 4"/>
          <p:cNvGraphicFramePr/>
          <p:nvPr/>
        </p:nvGraphicFramePr>
        <p:xfrm>
          <a:off x="3068689" y="3603797"/>
          <a:ext cx="6096000" cy="1755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36871" y="2929038"/>
            <a:ext cx="2313254" cy="369332"/>
          </a:xfrm>
          <a:prstGeom prst="rect">
            <a:avLst/>
          </a:prstGeom>
          <a:noFill/>
        </p:spPr>
        <p:txBody>
          <a:bodyPr wrap="square" rtlCol="0">
            <a:spAutoFit/>
          </a:bodyPr>
          <a:lstStyle/>
          <a:p>
            <a:pPr algn="ctr"/>
            <a:r>
              <a:rPr lang="zh-CN" altLang="zh-CN" dirty="0"/>
              <a:t>生产函数</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单一可变投入要素的最优利用</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多种投入要素的最优组合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规模与收益的关系</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柯布</a:t>
            </a:r>
            <a:r>
              <a:rPr lang="en-US" altLang="zh-CN" dirty="0"/>
              <a:t>-</a:t>
            </a:r>
            <a:r>
              <a:rPr lang="zh-CN" altLang="zh-CN" dirty="0"/>
              <a:t>道格拉斯生产函数</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生产函数和技术进步</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柯布</a:t>
            </a:r>
            <a:r>
              <a:rPr lang="en-US" altLang="zh-CN" dirty="0">
                <a:effectLst/>
              </a:rPr>
              <a:t>-</a:t>
            </a:r>
            <a:r>
              <a:rPr lang="zh-CN" altLang="zh-CN" dirty="0">
                <a:effectLst/>
              </a:rPr>
              <a:t>道格拉斯生产函数</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形式</a:t>
            </a:r>
            <a:endParaRPr lang="en-US" altLang="zh-CN" sz="2400" b="1" dirty="0" smtClean="0">
              <a:solidFill>
                <a:srgbClr val="7030A0"/>
              </a:solidFill>
              <a:latin typeface="微软雅黑 Light" panose="020B0502040204020203" pitchFamily="34" charset="-122"/>
              <a:ea typeface="微软雅黑 Light" panose="020B0502040204020203" pitchFamily="34" charset="-122"/>
            </a:endParaRPr>
          </a:p>
          <a:p>
            <a:pPr marL="228600" lvl="2">
              <a:lnSpc>
                <a:spcPct val="160000"/>
              </a:lnSpc>
              <a:spcBef>
                <a:spcPts val="1000"/>
              </a:spcBef>
            </a:pPr>
            <a:endParaRPr lang="en-US" altLang="zh-CN" sz="2400" b="1" dirty="0" smtClean="0">
              <a:solidFill>
                <a:srgbClr val="7030A0"/>
              </a:solidFill>
              <a:latin typeface="微软雅黑 Light" panose="020B0502040204020203" pitchFamily="34" charset="-122"/>
              <a:ea typeface="微软雅黑 Light" panose="020B0502040204020203" pitchFamily="34" charset="-122"/>
            </a:endParaRPr>
          </a:p>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优点</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966180" y="2556065"/>
                <a:ext cx="1513812" cy="411779"/>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𝑸</m:t>
                      </m:r>
                      <m:r>
                        <a:rPr lang="zh-CN" altLang="en-US" sz="2000" b="1" i="0">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𝒂</m:t>
                      </m:r>
                      <m:sSup>
                        <m:sSupPr>
                          <m:ctrlPr>
                            <a:rPr lang="zh-CN" altLang="en-US" sz="2000" b="1" i="1">
                              <a:solidFill>
                                <a:srgbClr val="002060"/>
                              </a:solidFill>
                              <a:latin typeface="Cambria Math" panose="02040503050406030204" pitchFamily="18" charset="0"/>
                            </a:rPr>
                          </m:ctrlPr>
                        </m:sSupPr>
                        <m:e>
                          <m:r>
                            <a:rPr lang="zh-CN" altLang="en-US" sz="2000" b="1" i="1">
                              <a:solidFill>
                                <a:srgbClr val="002060"/>
                              </a:solidFill>
                              <a:latin typeface="Cambria Math" panose="02040503050406030204" pitchFamily="18" charset="0"/>
                            </a:rPr>
                            <m:t>𝑲</m:t>
                          </m:r>
                        </m:e>
                        <m:sup>
                          <m:r>
                            <a:rPr lang="zh-CN" altLang="en-US" sz="2000" b="1" i="1">
                              <a:solidFill>
                                <a:srgbClr val="002060"/>
                              </a:solidFill>
                              <a:latin typeface="Cambria Math" panose="02040503050406030204" pitchFamily="18" charset="0"/>
                            </a:rPr>
                            <m:t>𝒃</m:t>
                          </m:r>
                        </m:sup>
                      </m:sSup>
                      <m:sSup>
                        <m:sSupPr>
                          <m:ctrlPr>
                            <a:rPr lang="zh-CN" altLang="en-US" sz="2000" b="1" i="1">
                              <a:solidFill>
                                <a:srgbClr val="002060"/>
                              </a:solidFill>
                              <a:latin typeface="Cambria Math" panose="02040503050406030204" pitchFamily="18" charset="0"/>
                            </a:rPr>
                          </m:ctrlPr>
                        </m:sSupPr>
                        <m:e>
                          <m:r>
                            <a:rPr lang="zh-CN" altLang="en-US" sz="2000" b="1" i="1">
                              <a:solidFill>
                                <a:srgbClr val="002060"/>
                              </a:solidFill>
                              <a:latin typeface="Cambria Math" panose="02040503050406030204" pitchFamily="18" charset="0"/>
                            </a:rPr>
                            <m:t>𝑳</m:t>
                          </m:r>
                        </m:e>
                        <m:sup>
                          <m:r>
                            <a:rPr lang="zh-CN" altLang="en-US" sz="2000" b="1" i="1">
                              <a:solidFill>
                                <a:srgbClr val="002060"/>
                              </a:solidFill>
                              <a:latin typeface="Cambria Math" panose="02040503050406030204" pitchFamily="18" charset="0"/>
                            </a:rPr>
                            <m:t>𝒄</m:t>
                          </m:r>
                        </m:sup>
                      </m:sSup>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966180" y="2556065"/>
                <a:ext cx="1513812" cy="411779"/>
              </a:xfrm>
              <a:prstGeom prst="rect">
                <a:avLst/>
              </a:prstGeom>
              <a:blipFill rotWithShape="1">
                <a:blip r:embed="rId1"/>
                <a:stretch>
                  <a:fillRect l="-32" t="-46" r="30" b="119"/>
                </a:stretch>
              </a:blipFill>
            </p:spPr>
            <p:txBody>
              <a:bodyPr/>
              <a:lstStyle/>
              <a:p>
                <a:r>
                  <a:rPr lang="zh-CN" altLang="en-US">
                    <a:noFill/>
                  </a:rPr>
                  <a:t> </a:t>
                </a:r>
              </a:p>
            </p:txBody>
          </p:sp>
        </mc:Fallback>
      </mc:AlternateContent>
      <p:graphicFrame>
        <p:nvGraphicFramePr>
          <p:cNvPr id="5" name="图示 4"/>
          <p:cNvGraphicFramePr/>
          <p:nvPr/>
        </p:nvGraphicFramePr>
        <p:xfrm>
          <a:off x="1460648" y="3514279"/>
          <a:ext cx="9721702" cy="26580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36871" y="2929038"/>
            <a:ext cx="2313254" cy="369332"/>
          </a:xfrm>
          <a:prstGeom prst="rect">
            <a:avLst/>
          </a:prstGeom>
          <a:noFill/>
        </p:spPr>
        <p:txBody>
          <a:bodyPr wrap="square" rtlCol="0">
            <a:spAutoFit/>
          </a:bodyPr>
          <a:lstStyle/>
          <a:p>
            <a:pPr algn="ctr"/>
            <a:r>
              <a:rPr lang="zh-CN" altLang="zh-CN" dirty="0"/>
              <a:t>生产函数</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2811550"/>
            <a:ext cx="2313254" cy="646331"/>
          </a:xfrm>
          <a:prstGeom prst="rect">
            <a:avLst/>
          </a:prstGeom>
          <a:noFill/>
        </p:spPr>
        <p:txBody>
          <a:bodyPr wrap="square" rtlCol="0">
            <a:spAutoFit/>
          </a:bodyPr>
          <a:lstStyle/>
          <a:p>
            <a:pPr algn="ctr"/>
            <a:r>
              <a:rPr lang="zh-CN" altLang="zh-CN" dirty="0"/>
              <a:t>单一可变投入要素的最优利用</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2786575"/>
            <a:ext cx="2313254" cy="646331"/>
          </a:xfrm>
          <a:prstGeom prst="rect">
            <a:avLst/>
          </a:prstGeom>
          <a:noFill/>
        </p:spPr>
        <p:txBody>
          <a:bodyPr wrap="square" rtlCol="0">
            <a:spAutoFit/>
          </a:bodyPr>
          <a:lstStyle/>
          <a:p>
            <a:pPr algn="ctr"/>
            <a:r>
              <a:rPr lang="zh-CN" altLang="zh-CN" dirty="0"/>
              <a:t>多种投入要素的最优组合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规模与收益的关系</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柯布</a:t>
            </a:r>
            <a:r>
              <a:rPr lang="en-US" altLang="zh-CN" dirty="0"/>
              <a:t>-</a:t>
            </a:r>
            <a:r>
              <a:rPr lang="zh-CN" altLang="zh-CN" dirty="0"/>
              <a:t>道格拉斯生产函数</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生产函数和技术进步</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生产函数和技术进步</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一、技术进步导致生产函数的改变</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技术</a:t>
            </a:r>
            <a:r>
              <a:rPr lang="zh-CN" altLang="en-US" sz="2000" b="1" dirty="0">
                <a:solidFill>
                  <a:srgbClr val="002060"/>
                </a:solidFill>
                <a:latin typeface="微软雅黑 Light" panose="020B0502040204020203" pitchFamily="34" charset="-122"/>
                <a:ea typeface="微软雅黑 Light" panose="020B0502040204020203" pitchFamily="34" charset="-122"/>
              </a:rPr>
              <a:t>进步就是技术知识及其在生产中的应用有了进展，表现为用较少的投入能够生产出与以前同样多的产品。</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技术进步导致生产函数的改变，这种改变可以用等产量曲线的位移来说明。</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4-18.EPS" descr="id:2147511034;FounderCES"/>
          <p:cNvPicPr>
            <a:picLocks noChangeAspect="1"/>
          </p:cNvPicPr>
          <p:nvPr/>
        </p:nvPicPr>
        <p:blipFill>
          <a:blip r:embed="rId1">
            <a:duotone>
              <a:schemeClr val="accent1">
                <a:shade val="45000"/>
                <a:satMod val="135000"/>
              </a:schemeClr>
              <a:prstClr val="white"/>
            </a:duotone>
          </a:blip>
          <a:stretch>
            <a:fillRect/>
          </a:stretch>
        </p:blipFill>
        <p:spPr>
          <a:xfrm>
            <a:off x="2837815" y="4372610"/>
            <a:ext cx="2096770" cy="1694180"/>
          </a:xfrm>
          <a:prstGeom prst="rect">
            <a:avLst/>
          </a:prstGeom>
        </p:spPr>
      </p:pic>
      <p:pic>
        <p:nvPicPr>
          <p:cNvPr id="5" name="4-19.EPS" descr="id:2147511041;FounderCES"/>
          <p:cNvPicPr>
            <a:picLocks noChangeAspect="1"/>
          </p:cNvPicPr>
          <p:nvPr/>
        </p:nvPicPr>
        <p:blipFill>
          <a:blip r:embed="rId2">
            <a:duotone>
              <a:schemeClr val="accent1">
                <a:shade val="45000"/>
                <a:satMod val="135000"/>
              </a:schemeClr>
              <a:prstClr val="white"/>
            </a:duotone>
          </a:blip>
          <a:stretch>
            <a:fillRect/>
          </a:stretch>
        </p:blipFill>
        <p:spPr>
          <a:xfrm>
            <a:off x="7214552" y="4372610"/>
            <a:ext cx="2078355" cy="173101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生产函数和技术进步</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二、技术进步的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类型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pic>
        <p:nvPicPr>
          <p:cNvPr id="6" name="4-20.EPS" descr="id:2147511078;FounderCES"/>
          <p:cNvPicPr>
            <a:picLocks noChangeAspect="1"/>
          </p:cNvPicPr>
          <p:nvPr/>
        </p:nvPicPr>
        <p:blipFill>
          <a:blip r:embed="rId1">
            <a:duotone>
              <a:schemeClr val="accent1">
                <a:shade val="45000"/>
                <a:satMod val="135000"/>
              </a:schemeClr>
              <a:prstClr val="white"/>
            </a:duotone>
          </a:blip>
          <a:stretch>
            <a:fillRect/>
          </a:stretch>
        </p:blipFill>
        <p:spPr>
          <a:xfrm>
            <a:off x="6604000" y="2227262"/>
            <a:ext cx="4013200" cy="3698875"/>
          </a:xfrm>
          <a:prstGeom prst="rect">
            <a:avLst/>
          </a:prstGeom>
        </p:spPr>
      </p:pic>
      <p:graphicFrame>
        <p:nvGraphicFramePr>
          <p:cNvPr id="7" name="图示 6"/>
          <p:cNvGraphicFramePr/>
          <p:nvPr/>
        </p:nvGraphicFramePr>
        <p:xfrm>
          <a:off x="-114571" y="2700919"/>
          <a:ext cx="6904477" cy="2751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生产函数和技术进步</a:t>
            </a:r>
            <a:endParaRPr lang="zh-CN" altLang="zh-CN" dirty="0">
              <a:effectLst/>
            </a:endParaRPr>
          </a:p>
        </p:txBody>
      </p:sp>
      <mc:AlternateContent xmlns:mc="http://schemas.openxmlformats.org/markup-compatibility/2006">
        <mc:Choice xmlns:a14="http://schemas.microsoft.com/office/drawing/2010/main" Requires="a14">
          <p:sp>
            <p:nvSpPr>
              <p:cNvPr id="35" name="文本占位符 2"/>
              <p:cNvSpPr txBox="1"/>
              <p:nvPr/>
            </p:nvSpPr>
            <p:spPr>
              <a:xfrm>
                <a:off x="660506" y="1800824"/>
                <a:ext cx="10912369" cy="438596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三、技术进步在产量增长中所做贡献的测定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假定某生产单位期初的生产函数为：</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　　</a:t>
                </a:r>
                <a:r>
                  <a:rPr lang="en-US" altLang="zh-CN" sz="2000" b="1" dirty="0" smtClean="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sz="2000" b="1" i="1" smtClean="0">
                        <a:solidFill>
                          <a:srgbClr val="002060"/>
                        </a:solidFill>
                        <a:latin typeface="Cambria Math" panose="02040503050406030204" pitchFamily="18" charset="0"/>
                      </a:rPr>
                      <m:t>𝑸</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𝒂</m:t>
                    </m:r>
                    <m:sSup>
                      <m:sSupPr>
                        <m:ctrlPr>
                          <a:rPr lang="zh-CN" altLang="zh-CN" sz="2000" b="1" i="1">
                            <a:solidFill>
                              <a:srgbClr val="002060"/>
                            </a:solidFill>
                            <a:latin typeface="Cambria Math" panose="02040503050406030204" pitchFamily="18" charset="0"/>
                          </a:rPr>
                        </m:ctrlPr>
                      </m:sSupPr>
                      <m:e>
                        <m:r>
                          <a:rPr lang="en-US" altLang="zh-CN" sz="2000" b="1" i="1">
                            <a:solidFill>
                              <a:srgbClr val="002060"/>
                            </a:solidFill>
                            <a:latin typeface="Cambria Math" panose="02040503050406030204" pitchFamily="18" charset="0"/>
                          </a:rPr>
                          <m:t>𝑲</m:t>
                        </m:r>
                      </m:e>
                      <m:sup>
                        <m:r>
                          <a:rPr lang="en-US" altLang="zh-CN" sz="2000" b="1" i="1">
                            <a:solidFill>
                              <a:srgbClr val="002060"/>
                            </a:solidFill>
                            <a:latin typeface="Cambria Math" panose="02040503050406030204" pitchFamily="18" charset="0"/>
                          </a:rPr>
                          <m:t>𝜶</m:t>
                        </m:r>
                      </m:sup>
                    </m:sSup>
                    <m:sSup>
                      <m:sSupPr>
                        <m:ctrlPr>
                          <a:rPr lang="zh-CN" altLang="zh-CN" sz="2000" b="1" i="1">
                            <a:solidFill>
                              <a:srgbClr val="002060"/>
                            </a:solidFill>
                            <a:latin typeface="Cambria Math" panose="02040503050406030204" pitchFamily="18" charset="0"/>
                          </a:rPr>
                        </m:ctrlPr>
                      </m:sSupPr>
                      <m:e>
                        <m:r>
                          <a:rPr lang="en-US" altLang="zh-CN" sz="2000" b="1" i="1">
                            <a:solidFill>
                              <a:srgbClr val="002060"/>
                            </a:solidFill>
                            <a:latin typeface="Cambria Math" panose="02040503050406030204" pitchFamily="18" charset="0"/>
                          </a:rPr>
                          <m:t>𝑳</m:t>
                        </m:r>
                      </m:e>
                      <m:sup>
                        <m:r>
                          <a:rPr lang="en-US" altLang="zh-CN" sz="2000" b="1" i="1">
                            <a:solidFill>
                              <a:srgbClr val="002060"/>
                            </a:solidFill>
                            <a:latin typeface="Cambria Math" panose="02040503050406030204" pitchFamily="18" charset="0"/>
                          </a:rPr>
                          <m:t>𝜷</m:t>
                        </m:r>
                      </m:sup>
                    </m:sSup>
                  </m:oMath>
                </a14:m>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那么</a:t>
                </a: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sz="2000" b="1" i="1">
                        <a:solidFill>
                          <a:srgbClr val="002060"/>
                        </a:solidFill>
                        <a:latin typeface="Cambria Math" panose="02040503050406030204" pitchFamily="18" charset="0"/>
                      </a:rPr>
                      <m:t>𝑴</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𝑷</m:t>
                        </m:r>
                      </m:e>
                      <m:sub>
                        <m:r>
                          <a:rPr lang="en-US" altLang="zh-CN" sz="2000" b="1" i="1">
                            <a:solidFill>
                              <a:srgbClr val="002060"/>
                            </a:solidFill>
                            <a:latin typeface="Cambria Math" panose="02040503050406030204" pitchFamily="18" charset="0"/>
                          </a:rPr>
                          <m:t>𝑲</m:t>
                        </m:r>
                      </m:sub>
                    </m:sSub>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𝒂</m:t>
                    </m:r>
                    <m:r>
                      <a:rPr lang="en-US" altLang="zh-CN" sz="2000" b="1" i="1">
                        <a:solidFill>
                          <a:srgbClr val="002060"/>
                        </a:solidFill>
                        <a:latin typeface="Cambria Math" panose="02040503050406030204" pitchFamily="18" charset="0"/>
                      </a:rPr>
                      <m:t>𝜶</m:t>
                    </m:r>
                    <m:sSup>
                      <m:sSupPr>
                        <m:ctrlPr>
                          <a:rPr lang="zh-CN" altLang="zh-CN" sz="2000" b="1" i="1">
                            <a:solidFill>
                              <a:srgbClr val="002060"/>
                            </a:solidFill>
                            <a:latin typeface="Cambria Math" panose="02040503050406030204" pitchFamily="18" charset="0"/>
                          </a:rPr>
                        </m:ctrlPr>
                      </m:sSupPr>
                      <m:e>
                        <m:r>
                          <a:rPr lang="en-US" altLang="zh-CN" sz="2000" b="1" i="1">
                            <a:solidFill>
                              <a:srgbClr val="002060"/>
                            </a:solidFill>
                            <a:latin typeface="Cambria Math" panose="02040503050406030204" pitchFamily="18" charset="0"/>
                          </a:rPr>
                          <m:t>𝑲</m:t>
                        </m:r>
                      </m:e>
                      <m:sup>
                        <m:r>
                          <a:rPr lang="en-US" altLang="zh-CN" sz="2000" b="1" i="1">
                            <a:solidFill>
                              <a:srgbClr val="002060"/>
                            </a:solidFill>
                            <a:latin typeface="Cambria Math" panose="02040503050406030204" pitchFamily="18" charset="0"/>
                          </a:rPr>
                          <m:t>𝜶</m:t>
                        </m:r>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𝟏</m:t>
                        </m:r>
                      </m:sup>
                    </m:sSup>
                    <m:sSup>
                      <m:sSupPr>
                        <m:ctrlPr>
                          <a:rPr lang="zh-CN" altLang="zh-CN" sz="2000" b="1" i="1">
                            <a:solidFill>
                              <a:srgbClr val="002060"/>
                            </a:solidFill>
                            <a:latin typeface="Cambria Math" panose="02040503050406030204" pitchFamily="18" charset="0"/>
                          </a:rPr>
                        </m:ctrlPr>
                      </m:sSupPr>
                      <m:e>
                        <m:r>
                          <a:rPr lang="en-US" altLang="zh-CN" sz="2000" b="1" i="1">
                            <a:solidFill>
                              <a:srgbClr val="002060"/>
                            </a:solidFill>
                            <a:latin typeface="Cambria Math" panose="02040503050406030204" pitchFamily="18" charset="0"/>
                          </a:rPr>
                          <m:t>𝑳</m:t>
                        </m:r>
                      </m:e>
                      <m:sup>
                        <m:r>
                          <a:rPr lang="en-US" altLang="zh-CN" sz="2000" b="1" i="1">
                            <a:solidFill>
                              <a:srgbClr val="002060"/>
                            </a:solidFill>
                            <a:latin typeface="Cambria Math" panose="02040503050406030204" pitchFamily="18" charset="0"/>
                          </a:rPr>
                          <m:t>𝜷</m:t>
                        </m:r>
                      </m:sup>
                    </m:sSup>
                  </m:oMath>
                </a14:m>
                <a:r>
                  <a:rPr lang="en-US" altLang="zh-CN" sz="2000" b="1" dirty="0" smtClean="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sz="2000" b="1" i="1">
                        <a:solidFill>
                          <a:srgbClr val="002060"/>
                        </a:solidFill>
                        <a:latin typeface="Cambria Math" panose="02040503050406030204" pitchFamily="18" charset="0"/>
                      </a:rPr>
                      <m:t>𝑴</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𝑷</m:t>
                        </m:r>
                      </m:e>
                      <m:sub>
                        <m:r>
                          <a:rPr lang="en-US" altLang="zh-CN" sz="2000" b="1" i="1">
                            <a:solidFill>
                              <a:srgbClr val="002060"/>
                            </a:solidFill>
                            <a:latin typeface="Cambria Math" panose="02040503050406030204" pitchFamily="18" charset="0"/>
                          </a:rPr>
                          <m:t>𝑳</m:t>
                        </m:r>
                      </m:sub>
                    </m:sSub>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𝒂</m:t>
                    </m:r>
                    <m:r>
                      <a:rPr lang="en-US" altLang="zh-CN" sz="2000" b="1" i="1">
                        <a:solidFill>
                          <a:srgbClr val="002060"/>
                        </a:solidFill>
                        <a:latin typeface="Cambria Math" panose="02040503050406030204" pitchFamily="18" charset="0"/>
                      </a:rPr>
                      <m:t>𝜷</m:t>
                    </m:r>
                    <m:sSup>
                      <m:sSupPr>
                        <m:ctrlPr>
                          <a:rPr lang="zh-CN" altLang="zh-CN" sz="2000" b="1" i="1">
                            <a:solidFill>
                              <a:srgbClr val="002060"/>
                            </a:solidFill>
                            <a:latin typeface="Cambria Math" panose="02040503050406030204" pitchFamily="18" charset="0"/>
                          </a:rPr>
                        </m:ctrlPr>
                      </m:sSupPr>
                      <m:e>
                        <m:r>
                          <a:rPr lang="en-US" altLang="zh-CN" sz="2000" b="1" i="1">
                            <a:solidFill>
                              <a:srgbClr val="002060"/>
                            </a:solidFill>
                            <a:latin typeface="Cambria Math" panose="02040503050406030204" pitchFamily="18" charset="0"/>
                          </a:rPr>
                          <m:t>𝑲</m:t>
                        </m:r>
                      </m:e>
                      <m:sup>
                        <m:r>
                          <a:rPr lang="en-US" altLang="zh-CN" sz="2000" b="1" i="1">
                            <a:solidFill>
                              <a:srgbClr val="002060"/>
                            </a:solidFill>
                            <a:latin typeface="Cambria Math" panose="02040503050406030204" pitchFamily="18" charset="0"/>
                          </a:rPr>
                          <m:t>𝜶</m:t>
                        </m:r>
                      </m:sup>
                    </m:sSup>
                    <m:sSup>
                      <m:sSupPr>
                        <m:ctrlPr>
                          <a:rPr lang="zh-CN" altLang="zh-CN" sz="2000" b="1" i="1">
                            <a:solidFill>
                              <a:srgbClr val="002060"/>
                            </a:solidFill>
                            <a:latin typeface="Cambria Math" panose="02040503050406030204" pitchFamily="18" charset="0"/>
                          </a:rPr>
                        </m:ctrlPr>
                      </m:sSupPr>
                      <m:e>
                        <m:r>
                          <a:rPr lang="en-US" altLang="zh-CN" sz="2000" b="1" i="1">
                            <a:solidFill>
                              <a:srgbClr val="002060"/>
                            </a:solidFill>
                            <a:latin typeface="Cambria Math" panose="02040503050406030204" pitchFamily="18" charset="0"/>
                          </a:rPr>
                          <m:t>𝑳</m:t>
                        </m:r>
                      </m:e>
                      <m:sup>
                        <m:r>
                          <a:rPr lang="en-US" altLang="zh-CN" sz="2000" b="1" i="1">
                            <a:solidFill>
                              <a:srgbClr val="002060"/>
                            </a:solidFill>
                            <a:latin typeface="Cambria Math" panose="02040503050406030204" pitchFamily="18" charset="0"/>
                          </a:rPr>
                          <m:t>𝜷</m:t>
                        </m:r>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𝟏</m:t>
                        </m:r>
                      </m:sup>
                    </m:sSup>
                  </m:oMath>
                </a14:m>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假定</a:t>
                </a:r>
                <a:r>
                  <a:rPr lang="zh-CN" altLang="zh-CN" sz="2000" b="1" dirty="0">
                    <a:solidFill>
                      <a:srgbClr val="002060"/>
                    </a:solidFill>
                    <a:latin typeface="微软雅黑 Light" panose="020B0502040204020203" pitchFamily="34" charset="-122"/>
                    <a:ea typeface="微软雅黑 Light" panose="020B0502040204020203" pitchFamily="34" charset="-122"/>
                  </a:rPr>
                  <a:t>在此期间，该单位增加的全部产量为</a:t>
                </a:r>
                <a:r>
                  <a:rPr lang="en-US" altLang="zh-CN" sz="2000" b="1" dirty="0">
                    <a:solidFill>
                      <a:srgbClr val="002060"/>
                    </a:solidFill>
                    <a:latin typeface="微软雅黑 Light" panose="020B0502040204020203" pitchFamily="34" charset="-122"/>
                    <a:ea typeface="微软雅黑 Light" panose="020B0502040204020203" pitchFamily="34" charset="-122"/>
                  </a:rPr>
                  <a:t>Δ</a:t>
                </a:r>
                <a:r>
                  <a:rPr lang="en-US" altLang="zh-CN" sz="2000" b="1" i="1" dirty="0">
                    <a:solidFill>
                      <a:srgbClr val="002060"/>
                    </a:solidFill>
                    <a:latin typeface="微软雅黑 Light" panose="020B0502040204020203" pitchFamily="34" charset="-122"/>
                    <a:ea typeface="微软雅黑 Light" panose="020B0502040204020203" pitchFamily="34" charset="-122"/>
                  </a:rPr>
                  <a:t>Q</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zh-CN" altLang="zh-CN" sz="2000" b="1" dirty="0" smtClean="0">
                    <a:solidFill>
                      <a:srgbClr val="002060"/>
                    </a:solidFill>
                    <a:latin typeface="微软雅黑 Light" panose="020B0502040204020203" pitchFamily="34" charset="-122"/>
                    <a:ea typeface="微软雅黑 Light" panose="020B0502040204020203" pitchFamily="34" charset="-122"/>
                  </a:rPr>
                  <a:t>则</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sz="2000" b="1" i="0" smtClean="0">
                        <a:solidFill>
                          <a:srgbClr val="002060"/>
                        </a:solidFill>
                        <a:latin typeface="Cambria Math" panose="02040503050406030204" pitchFamily="18" charset="0"/>
                      </a:rPr>
                      <m:t>         </m:t>
                    </m:r>
                    <m:r>
                      <a:rPr lang="en-US" altLang="zh-CN" sz="2000" b="1" i="1">
                        <a:solidFill>
                          <a:srgbClr val="002060"/>
                        </a:solidFill>
                        <a:latin typeface="Cambria Math" panose="02040503050406030204" pitchFamily="18" charset="0"/>
                      </a:rPr>
                      <m:t>𝜟</m:t>
                    </m:r>
                    <m:r>
                      <a:rPr lang="en-US" altLang="zh-CN" sz="2000" b="1" i="1">
                        <a:solidFill>
                          <a:srgbClr val="002060"/>
                        </a:solidFill>
                        <a:latin typeface="Cambria Math" panose="02040503050406030204" pitchFamily="18" charset="0"/>
                      </a:rPr>
                      <m:t>𝑸</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𝑴</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𝑷</m:t>
                        </m:r>
                      </m:e>
                      <m:sub>
                        <m:r>
                          <a:rPr lang="en-US" altLang="zh-CN" sz="2000" b="1" i="1">
                            <a:solidFill>
                              <a:srgbClr val="002060"/>
                            </a:solidFill>
                            <a:latin typeface="Cambria Math" panose="02040503050406030204" pitchFamily="18" charset="0"/>
                          </a:rPr>
                          <m:t>𝑲</m:t>
                        </m:r>
                      </m:sub>
                    </m:sSub>
                    <m:r>
                      <m:rPr>
                        <m:nor/>
                      </m:rPr>
                      <a:rPr lang="en-US"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𝜟</m:t>
                    </m:r>
                    <m:r>
                      <a:rPr lang="en-US" altLang="zh-CN" sz="2000" b="1" i="1">
                        <a:solidFill>
                          <a:srgbClr val="002060"/>
                        </a:solidFill>
                        <a:latin typeface="Cambria Math" panose="02040503050406030204" pitchFamily="18" charset="0"/>
                      </a:rPr>
                      <m:t>𝑲</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𝑴</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𝑷</m:t>
                        </m:r>
                      </m:e>
                      <m:sub>
                        <m:r>
                          <a:rPr lang="en-US" altLang="zh-CN" sz="2000" b="1" i="1">
                            <a:solidFill>
                              <a:srgbClr val="002060"/>
                            </a:solidFill>
                            <a:latin typeface="Cambria Math" panose="02040503050406030204" pitchFamily="18" charset="0"/>
                          </a:rPr>
                          <m:t>𝑳</m:t>
                        </m:r>
                      </m:sub>
                    </m:sSub>
                    <m:r>
                      <m:rPr>
                        <m:nor/>
                      </m:rPr>
                      <a:rPr lang="en-US"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𝜟</m:t>
                    </m:r>
                    <m:r>
                      <a:rPr lang="en-US" altLang="zh-CN" sz="2000" b="1" i="1">
                        <a:solidFill>
                          <a:srgbClr val="002060"/>
                        </a:solidFill>
                        <a:latin typeface="Cambria Math" panose="02040503050406030204" pitchFamily="18" charset="0"/>
                      </a:rPr>
                      <m:t>𝑳</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𝜟</m:t>
                    </m:r>
                    <m:r>
                      <a:rPr lang="en-US" altLang="zh-CN" sz="2000" b="1" i="1">
                        <a:solidFill>
                          <a:srgbClr val="002060"/>
                        </a:solidFill>
                        <a:latin typeface="Cambria Math" panose="02040503050406030204" pitchFamily="18" charset="0"/>
                      </a:rPr>
                      <m:t>𝑸</m:t>
                    </m:r>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oMath>
                </a14:m>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35" name="文本占位符 2"/>
              <p:cNvSpPr txBox="1">
                <a:spLocks noRot="1" noChangeAspect="1" noMove="1" noResize="1" noEditPoints="1" noAdjustHandles="1" noChangeArrowheads="1" noChangeShapeType="1" noTextEdit="1"/>
              </p:cNvSpPr>
              <p:nvPr/>
            </p:nvSpPr>
            <p:spPr>
              <a:xfrm>
                <a:off x="660506" y="1800824"/>
                <a:ext cx="10912369" cy="4385967"/>
              </a:xfrm>
              <a:prstGeom prst="rect">
                <a:avLst/>
              </a:prstGeom>
              <a:blipFill rotWithShape="1">
                <a:blip r:embed="rId1"/>
                <a:stretch>
                  <a:fillRect l="-1" t="-14" b="1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生产函数和技术进步</a:t>
            </a:r>
            <a:endParaRPr lang="zh-CN" altLang="zh-CN" dirty="0">
              <a:effectLst/>
            </a:endParaRPr>
          </a:p>
        </p:txBody>
      </p:sp>
      <mc:AlternateContent xmlns:mc="http://schemas.openxmlformats.org/markup-compatibility/2006">
        <mc:Choice xmlns:a14="http://schemas.microsoft.com/office/drawing/2010/main" Requires="a14">
          <p:sp>
            <p:nvSpPr>
              <p:cNvPr id="35" name="文本占位符 2"/>
              <p:cNvSpPr txBox="1"/>
              <p:nvPr/>
            </p:nvSpPr>
            <p:spPr>
              <a:xfrm>
                <a:off x="660506" y="1800824"/>
                <a:ext cx="10912369" cy="48528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三、技术进步在产量增长中所做贡献的测定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等式</a:t>
                </a:r>
                <a:r>
                  <a:rPr lang="zh-CN" altLang="zh-CN" sz="2000" b="1" dirty="0">
                    <a:solidFill>
                      <a:srgbClr val="002060"/>
                    </a:solidFill>
                    <a:latin typeface="微软雅黑 Light" panose="020B0502040204020203" pitchFamily="34" charset="-122"/>
                    <a:ea typeface="微软雅黑 Light" panose="020B0502040204020203" pitchFamily="34" charset="-122"/>
                  </a:rPr>
                  <a:t>两边均除以</a:t>
                </a:r>
                <a:r>
                  <a:rPr lang="en-US" altLang="zh-CN" sz="2000" b="1" i="1" dirty="0">
                    <a:solidFill>
                      <a:srgbClr val="002060"/>
                    </a:solidFill>
                    <a:latin typeface="微软雅黑 Light" panose="020B0502040204020203" pitchFamily="34" charset="-122"/>
                    <a:ea typeface="微软雅黑 Light" panose="020B0502040204020203" pitchFamily="34" charset="-122"/>
                  </a:rPr>
                  <a:t>Q</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zh-CN" altLang="zh-CN" sz="2000" b="1" dirty="0" smtClean="0">
                    <a:solidFill>
                      <a:srgbClr val="002060"/>
                    </a:solidFill>
                    <a:latin typeface="微软雅黑 Light" panose="020B0502040204020203" pitchFamily="34" charset="-122"/>
                    <a:ea typeface="微软雅黑 Light" panose="020B0502040204020203" pitchFamily="34" charset="-122"/>
                  </a:rPr>
                  <a:t>得</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　</a:t>
                </a:r>
                <a:r>
                  <a:rPr lang="zh-CN" altLang="zh-CN" sz="28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sz="2800" b="1" i="1">
                            <a:solidFill>
                              <a:srgbClr val="002060"/>
                            </a:solidFill>
                            <a:latin typeface="Cambria Math" panose="02040503050406030204" pitchFamily="18" charset="0"/>
                          </a:rPr>
                        </m:ctrlPr>
                      </m:fPr>
                      <m:num>
                        <m:r>
                          <a:rPr lang="en-US" altLang="zh-CN" sz="2800" b="1" i="1">
                            <a:solidFill>
                              <a:srgbClr val="002060"/>
                            </a:solidFill>
                            <a:latin typeface="Cambria Math" panose="02040503050406030204" pitchFamily="18" charset="0"/>
                          </a:rPr>
                          <m:t>𝜟</m:t>
                        </m:r>
                        <m:r>
                          <a:rPr lang="en-US" altLang="zh-CN" sz="2800" b="1" i="1">
                            <a:solidFill>
                              <a:srgbClr val="002060"/>
                            </a:solidFill>
                            <a:latin typeface="Cambria Math" panose="02040503050406030204" pitchFamily="18" charset="0"/>
                          </a:rPr>
                          <m:t>𝑸</m:t>
                        </m:r>
                      </m:num>
                      <m:den>
                        <m:r>
                          <a:rPr lang="en-US" altLang="zh-CN" sz="2800" b="1" i="1">
                            <a:solidFill>
                              <a:srgbClr val="002060"/>
                            </a:solidFill>
                            <a:latin typeface="Cambria Math" panose="02040503050406030204" pitchFamily="18" charset="0"/>
                          </a:rPr>
                          <m:t>𝑸</m:t>
                        </m:r>
                      </m:den>
                    </m:f>
                    <m:r>
                      <a:rPr lang="en-US" altLang="zh-CN" sz="2800" b="1">
                        <a:solidFill>
                          <a:srgbClr val="002060"/>
                        </a:solidFill>
                        <a:latin typeface="Cambria Math" panose="02040503050406030204" pitchFamily="18" charset="0"/>
                      </a:rPr>
                      <m:t>=</m:t>
                    </m:r>
                    <m:f>
                      <m:fPr>
                        <m:ctrlPr>
                          <a:rPr lang="zh-CN" altLang="zh-CN" sz="2800" b="1" i="1">
                            <a:solidFill>
                              <a:srgbClr val="002060"/>
                            </a:solidFill>
                            <a:latin typeface="Cambria Math" panose="02040503050406030204" pitchFamily="18" charset="0"/>
                          </a:rPr>
                        </m:ctrlPr>
                      </m:fPr>
                      <m:num>
                        <m:r>
                          <a:rPr lang="en-US" altLang="zh-CN" sz="2800" b="1" i="1">
                            <a:solidFill>
                              <a:srgbClr val="002060"/>
                            </a:solidFill>
                            <a:latin typeface="Cambria Math" panose="02040503050406030204" pitchFamily="18" charset="0"/>
                          </a:rPr>
                          <m:t>𝑴</m:t>
                        </m:r>
                        <m:sSub>
                          <m:sSubPr>
                            <m:ctrlPr>
                              <a:rPr lang="zh-CN" altLang="zh-CN" sz="2800" b="1" i="1">
                                <a:solidFill>
                                  <a:srgbClr val="002060"/>
                                </a:solidFill>
                                <a:latin typeface="Cambria Math" panose="02040503050406030204" pitchFamily="18" charset="0"/>
                              </a:rPr>
                            </m:ctrlPr>
                          </m:sSubPr>
                          <m:e>
                            <m:r>
                              <a:rPr lang="en-US" altLang="zh-CN" sz="2800" b="1" i="1">
                                <a:solidFill>
                                  <a:srgbClr val="002060"/>
                                </a:solidFill>
                                <a:latin typeface="Cambria Math" panose="02040503050406030204" pitchFamily="18" charset="0"/>
                              </a:rPr>
                              <m:t>𝑷</m:t>
                            </m:r>
                          </m:e>
                          <m:sub>
                            <m:r>
                              <a:rPr lang="en-US" altLang="zh-CN" sz="2800" b="1" i="1">
                                <a:solidFill>
                                  <a:srgbClr val="002060"/>
                                </a:solidFill>
                                <a:latin typeface="Cambria Math" panose="02040503050406030204" pitchFamily="18" charset="0"/>
                              </a:rPr>
                              <m:t>𝑲</m:t>
                            </m:r>
                          </m:sub>
                        </m:sSub>
                        <m:r>
                          <m:rPr>
                            <m:nor/>
                          </m:rPr>
                          <a:rPr lang="en-US" altLang="zh-CN" sz="2800" b="1">
                            <a:solidFill>
                              <a:srgbClr val="002060"/>
                            </a:solidFill>
                            <a:latin typeface="微软雅黑 Light" panose="020B0502040204020203" pitchFamily="34" charset="-122"/>
                            <a:ea typeface="微软雅黑 Light" panose="020B0502040204020203" pitchFamily="34" charset="-122"/>
                          </a:rPr>
                          <m:t>·</m:t>
                        </m:r>
                        <m:r>
                          <a:rPr lang="en-US" altLang="zh-CN" sz="2800" b="1" i="1">
                            <a:solidFill>
                              <a:srgbClr val="002060"/>
                            </a:solidFill>
                            <a:latin typeface="Cambria Math" panose="02040503050406030204" pitchFamily="18" charset="0"/>
                          </a:rPr>
                          <m:t>𝑲</m:t>
                        </m:r>
                      </m:num>
                      <m:den>
                        <m:r>
                          <a:rPr lang="en-US" altLang="zh-CN" sz="2800" b="1" i="1">
                            <a:solidFill>
                              <a:srgbClr val="002060"/>
                            </a:solidFill>
                            <a:latin typeface="Cambria Math" panose="02040503050406030204" pitchFamily="18" charset="0"/>
                          </a:rPr>
                          <m:t>𝑸</m:t>
                        </m:r>
                      </m:den>
                    </m:f>
                    <m:r>
                      <m:rPr>
                        <m:nor/>
                      </m:rPr>
                      <a:rPr lang="en-US" altLang="zh-CN" sz="2800" b="1">
                        <a:solidFill>
                          <a:srgbClr val="002060"/>
                        </a:solidFill>
                        <a:latin typeface="微软雅黑 Light" panose="020B0502040204020203" pitchFamily="34" charset="-122"/>
                        <a:ea typeface="微软雅黑 Light" panose="020B0502040204020203" pitchFamily="34" charset="-122"/>
                      </a:rPr>
                      <m:t>·</m:t>
                    </m:r>
                    <m:f>
                      <m:fPr>
                        <m:ctrlPr>
                          <a:rPr lang="zh-CN" altLang="zh-CN" sz="2800" b="1" i="1">
                            <a:solidFill>
                              <a:srgbClr val="002060"/>
                            </a:solidFill>
                            <a:latin typeface="Cambria Math" panose="02040503050406030204" pitchFamily="18" charset="0"/>
                          </a:rPr>
                        </m:ctrlPr>
                      </m:fPr>
                      <m:num>
                        <m:r>
                          <a:rPr lang="en-US" altLang="zh-CN" sz="2800" b="1" i="1">
                            <a:solidFill>
                              <a:srgbClr val="002060"/>
                            </a:solidFill>
                            <a:latin typeface="Cambria Math" panose="02040503050406030204" pitchFamily="18" charset="0"/>
                          </a:rPr>
                          <m:t>𝜟</m:t>
                        </m:r>
                        <m:r>
                          <a:rPr lang="en-US" altLang="zh-CN" sz="2800" b="1" i="1">
                            <a:solidFill>
                              <a:srgbClr val="002060"/>
                            </a:solidFill>
                            <a:latin typeface="Cambria Math" panose="02040503050406030204" pitchFamily="18" charset="0"/>
                          </a:rPr>
                          <m:t>𝑲</m:t>
                        </m:r>
                      </m:num>
                      <m:den>
                        <m:r>
                          <a:rPr lang="en-US" altLang="zh-CN" sz="2800" b="1" i="1">
                            <a:solidFill>
                              <a:srgbClr val="002060"/>
                            </a:solidFill>
                            <a:latin typeface="Cambria Math" panose="02040503050406030204" pitchFamily="18" charset="0"/>
                          </a:rPr>
                          <m:t>𝑲</m:t>
                        </m:r>
                      </m:den>
                    </m:f>
                    <m:r>
                      <a:rPr lang="en-US" altLang="zh-CN" sz="2800" b="1">
                        <a:solidFill>
                          <a:srgbClr val="002060"/>
                        </a:solidFill>
                        <a:latin typeface="Cambria Math" panose="02040503050406030204" pitchFamily="18" charset="0"/>
                      </a:rPr>
                      <m:t>+</m:t>
                    </m:r>
                    <m:f>
                      <m:fPr>
                        <m:ctrlPr>
                          <a:rPr lang="zh-CN" altLang="zh-CN" sz="2800" b="1" i="1">
                            <a:solidFill>
                              <a:srgbClr val="002060"/>
                            </a:solidFill>
                            <a:latin typeface="Cambria Math" panose="02040503050406030204" pitchFamily="18" charset="0"/>
                          </a:rPr>
                        </m:ctrlPr>
                      </m:fPr>
                      <m:num>
                        <m:r>
                          <a:rPr lang="en-US" altLang="zh-CN" sz="2800" b="1" i="1">
                            <a:solidFill>
                              <a:srgbClr val="002060"/>
                            </a:solidFill>
                            <a:latin typeface="Cambria Math" panose="02040503050406030204" pitchFamily="18" charset="0"/>
                          </a:rPr>
                          <m:t>𝑴</m:t>
                        </m:r>
                        <m:sSub>
                          <m:sSubPr>
                            <m:ctrlPr>
                              <a:rPr lang="zh-CN" altLang="zh-CN" sz="2800" b="1" i="1">
                                <a:solidFill>
                                  <a:srgbClr val="002060"/>
                                </a:solidFill>
                                <a:latin typeface="Cambria Math" panose="02040503050406030204" pitchFamily="18" charset="0"/>
                              </a:rPr>
                            </m:ctrlPr>
                          </m:sSubPr>
                          <m:e>
                            <m:r>
                              <a:rPr lang="en-US" altLang="zh-CN" sz="2800" b="1" i="1">
                                <a:solidFill>
                                  <a:srgbClr val="002060"/>
                                </a:solidFill>
                                <a:latin typeface="Cambria Math" panose="02040503050406030204" pitchFamily="18" charset="0"/>
                              </a:rPr>
                              <m:t>𝑷</m:t>
                            </m:r>
                          </m:e>
                          <m:sub>
                            <m:r>
                              <a:rPr lang="en-US" altLang="zh-CN" sz="2800" b="1" i="1">
                                <a:solidFill>
                                  <a:srgbClr val="002060"/>
                                </a:solidFill>
                                <a:latin typeface="Cambria Math" panose="02040503050406030204" pitchFamily="18" charset="0"/>
                              </a:rPr>
                              <m:t>𝑳</m:t>
                            </m:r>
                          </m:sub>
                        </m:sSub>
                        <m:r>
                          <m:rPr>
                            <m:nor/>
                          </m:rPr>
                          <a:rPr lang="en-US" altLang="zh-CN" sz="2800" b="1">
                            <a:solidFill>
                              <a:srgbClr val="002060"/>
                            </a:solidFill>
                            <a:latin typeface="微软雅黑 Light" panose="020B0502040204020203" pitchFamily="34" charset="-122"/>
                            <a:ea typeface="微软雅黑 Light" panose="020B0502040204020203" pitchFamily="34" charset="-122"/>
                          </a:rPr>
                          <m:t>·</m:t>
                        </m:r>
                        <m:r>
                          <a:rPr lang="en-US" altLang="zh-CN" sz="2800" b="1" i="1">
                            <a:solidFill>
                              <a:srgbClr val="002060"/>
                            </a:solidFill>
                            <a:latin typeface="Cambria Math" panose="02040503050406030204" pitchFamily="18" charset="0"/>
                          </a:rPr>
                          <m:t>𝑳</m:t>
                        </m:r>
                      </m:num>
                      <m:den>
                        <m:r>
                          <a:rPr lang="en-US" altLang="zh-CN" sz="2800" b="1" i="1">
                            <a:solidFill>
                              <a:srgbClr val="002060"/>
                            </a:solidFill>
                            <a:latin typeface="Cambria Math" panose="02040503050406030204" pitchFamily="18" charset="0"/>
                          </a:rPr>
                          <m:t>𝑸</m:t>
                        </m:r>
                      </m:den>
                    </m:f>
                    <m:r>
                      <m:rPr>
                        <m:nor/>
                      </m:rPr>
                      <a:rPr lang="en-US" altLang="zh-CN" sz="2800" b="1">
                        <a:solidFill>
                          <a:srgbClr val="002060"/>
                        </a:solidFill>
                        <a:latin typeface="微软雅黑 Light" panose="020B0502040204020203" pitchFamily="34" charset="-122"/>
                        <a:ea typeface="微软雅黑 Light" panose="020B0502040204020203" pitchFamily="34" charset="-122"/>
                      </a:rPr>
                      <m:t>·</m:t>
                    </m:r>
                    <m:f>
                      <m:fPr>
                        <m:ctrlPr>
                          <a:rPr lang="zh-CN" altLang="zh-CN" sz="2800" b="1" i="1">
                            <a:solidFill>
                              <a:srgbClr val="002060"/>
                            </a:solidFill>
                            <a:latin typeface="Cambria Math" panose="02040503050406030204" pitchFamily="18" charset="0"/>
                          </a:rPr>
                        </m:ctrlPr>
                      </m:fPr>
                      <m:num>
                        <m:r>
                          <a:rPr lang="en-US" altLang="zh-CN" sz="2800" b="1" i="1">
                            <a:solidFill>
                              <a:srgbClr val="002060"/>
                            </a:solidFill>
                            <a:latin typeface="Cambria Math" panose="02040503050406030204" pitchFamily="18" charset="0"/>
                          </a:rPr>
                          <m:t>𝜟</m:t>
                        </m:r>
                        <m:r>
                          <a:rPr lang="en-US" altLang="zh-CN" sz="2800" b="1" i="1">
                            <a:solidFill>
                              <a:srgbClr val="002060"/>
                            </a:solidFill>
                            <a:latin typeface="Cambria Math" panose="02040503050406030204" pitchFamily="18" charset="0"/>
                          </a:rPr>
                          <m:t>𝑳</m:t>
                        </m:r>
                      </m:num>
                      <m:den>
                        <m:r>
                          <a:rPr lang="en-US" altLang="zh-CN" sz="2800" b="1" i="1">
                            <a:solidFill>
                              <a:srgbClr val="002060"/>
                            </a:solidFill>
                            <a:latin typeface="Cambria Math" panose="02040503050406030204" pitchFamily="18" charset="0"/>
                          </a:rPr>
                          <m:t>𝑳</m:t>
                        </m:r>
                      </m:den>
                    </m:f>
                    <m:r>
                      <a:rPr lang="en-US" altLang="zh-CN" sz="2800" b="1">
                        <a:solidFill>
                          <a:srgbClr val="002060"/>
                        </a:solidFill>
                        <a:latin typeface="Cambria Math" panose="02040503050406030204" pitchFamily="18" charset="0"/>
                      </a:rPr>
                      <m:t>+</m:t>
                    </m:r>
                    <m:f>
                      <m:fPr>
                        <m:ctrlPr>
                          <a:rPr lang="zh-CN" altLang="zh-CN" sz="2800" b="1" i="1">
                            <a:solidFill>
                              <a:srgbClr val="002060"/>
                            </a:solidFill>
                            <a:latin typeface="Cambria Math" panose="02040503050406030204" pitchFamily="18" charset="0"/>
                          </a:rPr>
                        </m:ctrlPr>
                      </m:fPr>
                      <m:num>
                        <m:r>
                          <a:rPr lang="en-US" altLang="zh-CN" sz="2800" b="1" i="1">
                            <a:solidFill>
                              <a:srgbClr val="002060"/>
                            </a:solidFill>
                            <a:latin typeface="Cambria Math" panose="02040503050406030204" pitchFamily="18" charset="0"/>
                          </a:rPr>
                          <m:t>𝜟</m:t>
                        </m:r>
                        <m:r>
                          <a:rPr lang="en-US" altLang="zh-CN" sz="2800" b="1" i="1">
                            <a:solidFill>
                              <a:srgbClr val="002060"/>
                            </a:solidFill>
                            <a:latin typeface="Cambria Math" panose="02040503050406030204" pitchFamily="18" charset="0"/>
                          </a:rPr>
                          <m:t>𝑸</m:t>
                        </m:r>
                        <m:r>
                          <m:rPr>
                            <m:nor/>
                          </m:rPr>
                          <a:rPr lang="en-US" altLang="zh-CN" sz="2800" b="1" i="1">
                            <a:solidFill>
                              <a:srgbClr val="002060"/>
                            </a:solidFill>
                            <a:latin typeface="微软雅黑 Light" panose="020B0502040204020203" pitchFamily="34" charset="-122"/>
                            <a:ea typeface="微软雅黑 Light" panose="020B0502040204020203" pitchFamily="34" charset="-122"/>
                          </a:rPr>
                          <m:t>′</m:t>
                        </m:r>
                      </m:num>
                      <m:den>
                        <m:r>
                          <a:rPr lang="en-US" altLang="zh-CN" sz="2800" b="1" i="1">
                            <a:solidFill>
                              <a:srgbClr val="002060"/>
                            </a:solidFill>
                            <a:latin typeface="Cambria Math" panose="02040503050406030204" pitchFamily="18" charset="0"/>
                          </a:rPr>
                          <m:t>𝑸</m:t>
                        </m:r>
                      </m:den>
                    </m:f>
                  </m:oMath>
                </a14:m>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35" name="文本占位符 2"/>
              <p:cNvSpPr txBox="1">
                <a:spLocks noRot="1" noChangeAspect="1" noMove="1" noResize="1" noEditPoints="1" noAdjustHandles="1" noChangeArrowheads="1" noChangeShapeType="1" noTextEdit="1"/>
              </p:cNvSpPr>
              <p:nvPr/>
            </p:nvSpPr>
            <p:spPr>
              <a:xfrm>
                <a:off x="660506" y="1800824"/>
                <a:ext cx="10912369" cy="4852895"/>
              </a:xfrm>
              <a:prstGeom prst="rect">
                <a:avLst/>
              </a:prstGeom>
              <a:blipFill rotWithShape="1">
                <a:blip r:embed="rId1"/>
                <a:stretch>
                  <a:fillRect l="-1" t="-12" b="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生产函数和技术进步</a:t>
            </a:r>
            <a:endParaRPr lang="zh-CN" altLang="zh-CN" dirty="0">
              <a:effectLst/>
            </a:endParaRPr>
          </a:p>
        </p:txBody>
      </p:sp>
      <mc:AlternateContent xmlns:mc="http://schemas.openxmlformats.org/markup-compatibility/2006">
        <mc:Choice xmlns:a14="http://schemas.microsoft.com/office/drawing/2010/main" Requires="a14">
          <p:sp>
            <p:nvSpPr>
              <p:cNvPr id="35" name="文本占位符 2"/>
              <p:cNvSpPr txBox="1"/>
              <p:nvPr/>
            </p:nvSpPr>
            <p:spPr>
              <a:xfrm>
                <a:off x="660506" y="1800824"/>
                <a:ext cx="10912369" cy="48528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三、技术进步在产量增长中所做贡献的测定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400" b="1" dirty="0" smtClean="0">
                    <a:solidFill>
                      <a:srgbClr val="002060"/>
                    </a:solidFill>
                    <a:latin typeface="微软雅黑 Light" panose="020B0502040204020203" pitchFamily="34" charset="-122"/>
                    <a:ea typeface="微软雅黑 Light" panose="020B0502040204020203" pitchFamily="34" charset="-122"/>
                  </a:rPr>
                  <a:t>∵</a:t>
                </a:r>
                <a:r>
                  <a:rPr lang="zh-CN" altLang="zh-CN" sz="24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sz="2400" b="1" i="1">
                            <a:solidFill>
                              <a:srgbClr val="002060"/>
                            </a:solidFill>
                            <a:latin typeface="Cambria Math" panose="02040503050406030204" pitchFamily="18" charset="0"/>
                          </a:rPr>
                        </m:ctrlPr>
                      </m:fPr>
                      <m:num>
                        <m:r>
                          <a:rPr lang="en-US" altLang="zh-CN" sz="2400" b="1" i="1">
                            <a:solidFill>
                              <a:srgbClr val="002060"/>
                            </a:solidFill>
                            <a:latin typeface="Cambria Math" panose="02040503050406030204" pitchFamily="18" charset="0"/>
                          </a:rPr>
                          <m:t>𝑴</m:t>
                        </m:r>
                        <m:sSub>
                          <m:sSubPr>
                            <m:ctrlPr>
                              <a:rPr lang="zh-CN" altLang="zh-CN" sz="2400" b="1" i="1">
                                <a:solidFill>
                                  <a:srgbClr val="002060"/>
                                </a:solidFill>
                                <a:latin typeface="Cambria Math" panose="02040503050406030204" pitchFamily="18" charset="0"/>
                              </a:rPr>
                            </m:ctrlPr>
                          </m:sSubPr>
                          <m:e>
                            <m:r>
                              <a:rPr lang="en-US" altLang="zh-CN" sz="2400" b="1" i="1">
                                <a:solidFill>
                                  <a:srgbClr val="002060"/>
                                </a:solidFill>
                                <a:latin typeface="Cambria Math" panose="02040503050406030204" pitchFamily="18" charset="0"/>
                              </a:rPr>
                              <m:t>𝑷</m:t>
                            </m:r>
                          </m:e>
                          <m:sub>
                            <m:r>
                              <a:rPr lang="en-US" altLang="zh-CN" sz="2400" b="1" i="1">
                                <a:solidFill>
                                  <a:srgbClr val="002060"/>
                                </a:solidFill>
                                <a:latin typeface="Cambria Math" panose="02040503050406030204" pitchFamily="18" charset="0"/>
                              </a:rPr>
                              <m:t>𝑲</m:t>
                            </m:r>
                          </m:sub>
                        </m:sSub>
                        <m:r>
                          <m:rPr>
                            <m:nor/>
                          </m:rPr>
                          <a:rPr lang="en-US" altLang="zh-CN" sz="2400" b="1">
                            <a:solidFill>
                              <a:srgbClr val="002060"/>
                            </a:solidFill>
                            <a:latin typeface="微软雅黑 Light" panose="020B0502040204020203" pitchFamily="34" charset="-122"/>
                            <a:ea typeface="微软雅黑 Light" panose="020B0502040204020203" pitchFamily="34" charset="-122"/>
                          </a:rPr>
                          <m:t>·</m:t>
                        </m:r>
                        <m:r>
                          <a:rPr lang="en-US" altLang="zh-CN" sz="2400" b="1" i="1">
                            <a:solidFill>
                              <a:srgbClr val="002060"/>
                            </a:solidFill>
                            <a:latin typeface="Cambria Math" panose="02040503050406030204" pitchFamily="18" charset="0"/>
                          </a:rPr>
                          <m:t>𝑲</m:t>
                        </m:r>
                      </m:num>
                      <m:den>
                        <m:r>
                          <a:rPr lang="en-US" altLang="zh-CN" sz="2400" b="1" i="1">
                            <a:solidFill>
                              <a:srgbClr val="002060"/>
                            </a:solidFill>
                            <a:latin typeface="Cambria Math" panose="02040503050406030204" pitchFamily="18" charset="0"/>
                          </a:rPr>
                          <m:t>𝑸</m:t>
                        </m:r>
                      </m:den>
                    </m:f>
                    <m:r>
                      <a:rPr lang="en-US" altLang="zh-CN" sz="2400" b="1">
                        <a:solidFill>
                          <a:srgbClr val="002060"/>
                        </a:solidFill>
                        <a:latin typeface="Cambria Math" panose="02040503050406030204" pitchFamily="18" charset="0"/>
                      </a:rPr>
                      <m:t>=</m:t>
                    </m:r>
                    <m:f>
                      <m:fPr>
                        <m:ctrlPr>
                          <a:rPr lang="zh-CN" altLang="zh-CN" sz="2400" b="1" i="1">
                            <a:solidFill>
                              <a:srgbClr val="002060"/>
                            </a:solidFill>
                            <a:latin typeface="Cambria Math" panose="02040503050406030204" pitchFamily="18" charset="0"/>
                          </a:rPr>
                        </m:ctrlPr>
                      </m:fPr>
                      <m:num>
                        <m:r>
                          <a:rPr lang="en-US" altLang="zh-CN" sz="2400" b="1" i="1">
                            <a:solidFill>
                              <a:srgbClr val="002060"/>
                            </a:solidFill>
                            <a:latin typeface="Cambria Math" panose="02040503050406030204" pitchFamily="18" charset="0"/>
                          </a:rPr>
                          <m:t>𝒂</m:t>
                        </m:r>
                        <m:r>
                          <a:rPr lang="en-US" altLang="zh-CN" sz="2400" b="1" i="1">
                            <a:solidFill>
                              <a:srgbClr val="002060"/>
                            </a:solidFill>
                            <a:latin typeface="Cambria Math" panose="02040503050406030204" pitchFamily="18" charset="0"/>
                          </a:rPr>
                          <m:t>𝜶</m:t>
                        </m:r>
                        <m:sSup>
                          <m:sSupPr>
                            <m:ctrlPr>
                              <a:rPr lang="zh-CN" altLang="zh-CN" sz="2400" b="1" i="1">
                                <a:solidFill>
                                  <a:srgbClr val="002060"/>
                                </a:solidFill>
                                <a:latin typeface="Cambria Math" panose="02040503050406030204" pitchFamily="18" charset="0"/>
                              </a:rPr>
                            </m:ctrlPr>
                          </m:sSupPr>
                          <m:e>
                            <m:r>
                              <a:rPr lang="en-US" altLang="zh-CN" sz="2400" b="1" i="1">
                                <a:solidFill>
                                  <a:srgbClr val="002060"/>
                                </a:solidFill>
                                <a:latin typeface="Cambria Math" panose="02040503050406030204" pitchFamily="18" charset="0"/>
                              </a:rPr>
                              <m:t>𝑲</m:t>
                            </m:r>
                          </m:e>
                          <m:sup>
                            <m:r>
                              <a:rPr lang="en-US" altLang="zh-CN" sz="2400" b="1" i="1">
                                <a:solidFill>
                                  <a:srgbClr val="002060"/>
                                </a:solidFill>
                                <a:latin typeface="Cambria Math" panose="02040503050406030204" pitchFamily="18" charset="0"/>
                              </a:rPr>
                              <m:t>𝜶</m:t>
                            </m:r>
                            <m:r>
                              <m:rPr>
                                <m:nor/>
                              </m:rPr>
                              <a:rPr lang="en-US" altLang="zh-CN" sz="2400" b="1" i="1">
                                <a:solidFill>
                                  <a:srgbClr val="002060"/>
                                </a:solidFill>
                                <a:latin typeface="微软雅黑 Light" panose="020B0502040204020203" pitchFamily="34" charset="-122"/>
                                <a:ea typeface="微软雅黑 Light" panose="020B0502040204020203" pitchFamily="34" charset="-122"/>
                              </a:rPr>
                              <m:t>−</m:t>
                            </m:r>
                            <m:r>
                              <a:rPr lang="en-US" altLang="zh-CN" sz="2400" b="1" i="1">
                                <a:solidFill>
                                  <a:srgbClr val="002060"/>
                                </a:solidFill>
                                <a:latin typeface="Cambria Math" panose="02040503050406030204" pitchFamily="18" charset="0"/>
                              </a:rPr>
                              <m:t>𝟏</m:t>
                            </m:r>
                          </m:sup>
                        </m:sSup>
                        <m:sSup>
                          <m:sSupPr>
                            <m:ctrlPr>
                              <a:rPr lang="zh-CN" altLang="zh-CN" sz="2400" b="1" i="1">
                                <a:solidFill>
                                  <a:srgbClr val="002060"/>
                                </a:solidFill>
                                <a:latin typeface="Cambria Math" panose="02040503050406030204" pitchFamily="18" charset="0"/>
                              </a:rPr>
                            </m:ctrlPr>
                          </m:sSupPr>
                          <m:e>
                            <m:r>
                              <a:rPr lang="en-US" altLang="zh-CN" sz="2400" b="1" i="1">
                                <a:solidFill>
                                  <a:srgbClr val="002060"/>
                                </a:solidFill>
                                <a:latin typeface="Cambria Math" panose="02040503050406030204" pitchFamily="18" charset="0"/>
                              </a:rPr>
                              <m:t>𝑳</m:t>
                            </m:r>
                          </m:e>
                          <m:sup>
                            <m:r>
                              <a:rPr lang="en-US" altLang="zh-CN" sz="2400" b="1" i="1">
                                <a:solidFill>
                                  <a:srgbClr val="002060"/>
                                </a:solidFill>
                                <a:latin typeface="Cambria Math" panose="02040503050406030204" pitchFamily="18" charset="0"/>
                              </a:rPr>
                              <m:t>𝜷</m:t>
                            </m:r>
                          </m:sup>
                        </m:sSup>
                        <m:r>
                          <m:rPr>
                            <m:nor/>
                          </m:rPr>
                          <a:rPr lang="en-US" altLang="zh-CN" sz="2400" b="1">
                            <a:solidFill>
                              <a:srgbClr val="002060"/>
                            </a:solidFill>
                            <a:latin typeface="微软雅黑 Light" panose="020B0502040204020203" pitchFamily="34" charset="-122"/>
                            <a:ea typeface="微软雅黑 Light" panose="020B0502040204020203" pitchFamily="34" charset="-122"/>
                          </a:rPr>
                          <m:t>·</m:t>
                        </m:r>
                        <m:r>
                          <a:rPr lang="en-US" altLang="zh-CN" sz="2400" b="1" i="1">
                            <a:solidFill>
                              <a:srgbClr val="002060"/>
                            </a:solidFill>
                            <a:latin typeface="Cambria Math" panose="02040503050406030204" pitchFamily="18" charset="0"/>
                          </a:rPr>
                          <m:t>𝑲</m:t>
                        </m:r>
                      </m:num>
                      <m:den>
                        <m:r>
                          <a:rPr lang="en-US" altLang="zh-CN" sz="2400" b="1" i="1">
                            <a:solidFill>
                              <a:srgbClr val="002060"/>
                            </a:solidFill>
                            <a:latin typeface="Cambria Math" panose="02040503050406030204" pitchFamily="18" charset="0"/>
                          </a:rPr>
                          <m:t>𝒂</m:t>
                        </m:r>
                        <m:sSup>
                          <m:sSupPr>
                            <m:ctrlPr>
                              <a:rPr lang="zh-CN" altLang="zh-CN" sz="2400" b="1" i="1">
                                <a:solidFill>
                                  <a:srgbClr val="002060"/>
                                </a:solidFill>
                                <a:latin typeface="Cambria Math" panose="02040503050406030204" pitchFamily="18" charset="0"/>
                              </a:rPr>
                            </m:ctrlPr>
                          </m:sSupPr>
                          <m:e>
                            <m:r>
                              <a:rPr lang="en-US" altLang="zh-CN" sz="2400" b="1" i="1">
                                <a:solidFill>
                                  <a:srgbClr val="002060"/>
                                </a:solidFill>
                                <a:latin typeface="Cambria Math" panose="02040503050406030204" pitchFamily="18" charset="0"/>
                              </a:rPr>
                              <m:t>𝑲</m:t>
                            </m:r>
                          </m:e>
                          <m:sup>
                            <m:r>
                              <a:rPr lang="en-US" altLang="zh-CN" sz="2400" b="1" i="1">
                                <a:solidFill>
                                  <a:srgbClr val="002060"/>
                                </a:solidFill>
                                <a:latin typeface="Cambria Math" panose="02040503050406030204" pitchFamily="18" charset="0"/>
                              </a:rPr>
                              <m:t>𝜶</m:t>
                            </m:r>
                          </m:sup>
                        </m:sSup>
                        <m:sSup>
                          <m:sSupPr>
                            <m:ctrlPr>
                              <a:rPr lang="zh-CN" altLang="zh-CN" sz="2400" b="1" i="1">
                                <a:solidFill>
                                  <a:srgbClr val="002060"/>
                                </a:solidFill>
                                <a:latin typeface="Cambria Math" panose="02040503050406030204" pitchFamily="18" charset="0"/>
                              </a:rPr>
                            </m:ctrlPr>
                          </m:sSupPr>
                          <m:e>
                            <m:r>
                              <a:rPr lang="en-US" altLang="zh-CN" sz="2400" b="1" i="1">
                                <a:solidFill>
                                  <a:srgbClr val="002060"/>
                                </a:solidFill>
                                <a:latin typeface="Cambria Math" panose="02040503050406030204" pitchFamily="18" charset="0"/>
                              </a:rPr>
                              <m:t>𝑳</m:t>
                            </m:r>
                          </m:e>
                          <m:sup>
                            <m:r>
                              <a:rPr lang="en-US" altLang="zh-CN" sz="2400" b="1" i="1">
                                <a:solidFill>
                                  <a:srgbClr val="002060"/>
                                </a:solidFill>
                                <a:latin typeface="Cambria Math" panose="02040503050406030204" pitchFamily="18" charset="0"/>
                              </a:rPr>
                              <m:t>𝜷</m:t>
                            </m:r>
                          </m:sup>
                        </m:sSup>
                      </m:den>
                    </m:f>
                    <m:r>
                      <a:rPr lang="en-US" altLang="zh-CN" sz="2400" b="1">
                        <a:solidFill>
                          <a:srgbClr val="002060"/>
                        </a:solidFill>
                        <a:latin typeface="Cambria Math" panose="02040503050406030204" pitchFamily="18" charset="0"/>
                      </a:rPr>
                      <m:t>=</m:t>
                    </m:r>
                    <m:r>
                      <a:rPr lang="en-US" altLang="zh-CN" sz="2400" b="1" i="1">
                        <a:solidFill>
                          <a:srgbClr val="002060"/>
                        </a:solidFill>
                        <a:latin typeface="Cambria Math" panose="02040503050406030204" pitchFamily="18" charset="0"/>
                      </a:rPr>
                      <m:t>𝜶</m:t>
                    </m:r>
                  </m:oMath>
                </a14:m>
                <a:endParaRPr lang="en-US" altLang="zh-CN" sz="24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400" b="1" dirty="0">
                    <a:solidFill>
                      <a:srgbClr val="002060"/>
                    </a:solidFill>
                    <a:latin typeface="微软雅黑 Light" panose="020B0502040204020203" pitchFamily="34" charset="-122"/>
                    <a:ea typeface="微软雅黑 Light" panose="020B0502040204020203" pitchFamily="34" charset="-122"/>
                  </a:rPr>
                  <a:t>　</a:t>
                </a:r>
                <a:r>
                  <a:rPr lang="en-US" altLang="zh-CN" sz="2400" b="1" dirty="0" smtClean="0">
                    <a:solidFill>
                      <a:srgbClr val="002060"/>
                    </a:solidFill>
                    <a:latin typeface="微软雅黑 Light" panose="020B0502040204020203" pitchFamily="34" charset="-122"/>
                    <a:ea typeface="微软雅黑 Light" panose="020B0502040204020203" pitchFamily="34" charset="-122"/>
                  </a:rPr>
                  <a:t>     </a:t>
                </a:r>
                <a:r>
                  <a:rPr lang="zh-CN" altLang="zh-CN" sz="24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sz="2400" b="1" i="1">
                            <a:solidFill>
                              <a:srgbClr val="002060"/>
                            </a:solidFill>
                            <a:latin typeface="Cambria Math" panose="02040503050406030204" pitchFamily="18" charset="0"/>
                          </a:rPr>
                        </m:ctrlPr>
                      </m:fPr>
                      <m:num>
                        <m:r>
                          <a:rPr lang="en-US" altLang="zh-CN" sz="2400" b="1" i="1">
                            <a:solidFill>
                              <a:srgbClr val="002060"/>
                            </a:solidFill>
                            <a:latin typeface="Cambria Math" panose="02040503050406030204" pitchFamily="18" charset="0"/>
                          </a:rPr>
                          <m:t>𝑴</m:t>
                        </m:r>
                        <m:sSub>
                          <m:sSubPr>
                            <m:ctrlPr>
                              <a:rPr lang="zh-CN" altLang="zh-CN" sz="2400" b="1" i="1">
                                <a:solidFill>
                                  <a:srgbClr val="002060"/>
                                </a:solidFill>
                                <a:latin typeface="Cambria Math" panose="02040503050406030204" pitchFamily="18" charset="0"/>
                              </a:rPr>
                            </m:ctrlPr>
                          </m:sSubPr>
                          <m:e>
                            <m:r>
                              <a:rPr lang="en-US" altLang="zh-CN" sz="2400" b="1" i="1">
                                <a:solidFill>
                                  <a:srgbClr val="002060"/>
                                </a:solidFill>
                                <a:latin typeface="Cambria Math" panose="02040503050406030204" pitchFamily="18" charset="0"/>
                              </a:rPr>
                              <m:t>𝑷</m:t>
                            </m:r>
                          </m:e>
                          <m:sub>
                            <m:r>
                              <a:rPr lang="en-US" altLang="zh-CN" sz="2400" b="1" i="1">
                                <a:solidFill>
                                  <a:srgbClr val="002060"/>
                                </a:solidFill>
                                <a:latin typeface="Cambria Math" panose="02040503050406030204" pitchFamily="18" charset="0"/>
                              </a:rPr>
                              <m:t>𝑳</m:t>
                            </m:r>
                          </m:sub>
                        </m:sSub>
                        <m:r>
                          <m:rPr>
                            <m:nor/>
                          </m:rPr>
                          <a:rPr lang="en-US" altLang="zh-CN" sz="2400" b="1">
                            <a:solidFill>
                              <a:srgbClr val="002060"/>
                            </a:solidFill>
                            <a:latin typeface="微软雅黑 Light" panose="020B0502040204020203" pitchFamily="34" charset="-122"/>
                            <a:ea typeface="微软雅黑 Light" panose="020B0502040204020203" pitchFamily="34" charset="-122"/>
                          </a:rPr>
                          <m:t>·</m:t>
                        </m:r>
                        <m:r>
                          <a:rPr lang="en-US" altLang="zh-CN" sz="2400" b="1" i="1">
                            <a:solidFill>
                              <a:srgbClr val="002060"/>
                            </a:solidFill>
                            <a:latin typeface="Cambria Math" panose="02040503050406030204" pitchFamily="18" charset="0"/>
                          </a:rPr>
                          <m:t>𝑳</m:t>
                        </m:r>
                      </m:num>
                      <m:den>
                        <m:r>
                          <a:rPr lang="en-US" altLang="zh-CN" sz="2400" b="1" i="1">
                            <a:solidFill>
                              <a:srgbClr val="002060"/>
                            </a:solidFill>
                            <a:latin typeface="Cambria Math" panose="02040503050406030204" pitchFamily="18" charset="0"/>
                          </a:rPr>
                          <m:t>𝑸</m:t>
                        </m:r>
                      </m:den>
                    </m:f>
                    <m:r>
                      <a:rPr lang="en-US" altLang="zh-CN" sz="2400" b="1">
                        <a:solidFill>
                          <a:srgbClr val="002060"/>
                        </a:solidFill>
                        <a:latin typeface="Cambria Math" panose="02040503050406030204" pitchFamily="18" charset="0"/>
                      </a:rPr>
                      <m:t>=</m:t>
                    </m:r>
                    <m:f>
                      <m:fPr>
                        <m:ctrlPr>
                          <a:rPr lang="zh-CN" altLang="zh-CN" sz="2400" b="1" i="1">
                            <a:solidFill>
                              <a:srgbClr val="002060"/>
                            </a:solidFill>
                            <a:latin typeface="Cambria Math" panose="02040503050406030204" pitchFamily="18" charset="0"/>
                          </a:rPr>
                        </m:ctrlPr>
                      </m:fPr>
                      <m:num>
                        <m:r>
                          <a:rPr lang="en-US" altLang="zh-CN" sz="2400" b="1" i="1">
                            <a:solidFill>
                              <a:srgbClr val="002060"/>
                            </a:solidFill>
                            <a:latin typeface="Cambria Math" panose="02040503050406030204" pitchFamily="18" charset="0"/>
                          </a:rPr>
                          <m:t>𝒂</m:t>
                        </m:r>
                        <m:r>
                          <a:rPr lang="en-US" altLang="zh-CN" sz="2400" b="1" i="1">
                            <a:solidFill>
                              <a:srgbClr val="002060"/>
                            </a:solidFill>
                            <a:latin typeface="Cambria Math" panose="02040503050406030204" pitchFamily="18" charset="0"/>
                          </a:rPr>
                          <m:t>𝜷</m:t>
                        </m:r>
                        <m:sSup>
                          <m:sSupPr>
                            <m:ctrlPr>
                              <a:rPr lang="zh-CN" altLang="zh-CN" sz="2400" b="1" i="1">
                                <a:solidFill>
                                  <a:srgbClr val="002060"/>
                                </a:solidFill>
                                <a:latin typeface="Cambria Math" panose="02040503050406030204" pitchFamily="18" charset="0"/>
                              </a:rPr>
                            </m:ctrlPr>
                          </m:sSupPr>
                          <m:e>
                            <m:r>
                              <a:rPr lang="en-US" altLang="zh-CN" sz="2400" b="1" i="1">
                                <a:solidFill>
                                  <a:srgbClr val="002060"/>
                                </a:solidFill>
                                <a:latin typeface="Cambria Math" panose="02040503050406030204" pitchFamily="18" charset="0"/>
                              </a:rPr>
                              <m:t>𝑲</m:t>
                            </m:r>
                          </m:e>
                          <m:sup>
                            <m:r>
                              <a:rPr lang="en-US" altLang="zh-CN" sz="2400" b="1" i="1">
                                <a:solidFill>
                                  <a:srgbClr val="002060"/>
                                </a:solidFill>
                                <a:latin typeface="Cambria Math" panose="02040503050406030204" pitchFamily="18" charset="0"/>
                              </a:rPr>
                              <m:t>𝜶</m:t>
                            </m:r>
                          </m:sup>
                        </m:sSup>
                        <m:sSup>
                          <m:sSupPr>
                            <m:ctrlPr>
                              <a:rPr lang="zh-CN" altLang="zh-CN" sz="2400" b="1" i="1">
                                <a:solidFill>
                                  <a:srgbClr val="002060"/>
                                </a:solidFill>
                                <a:latin typeface="Cambria Math" panose="02040503050406030204" pitchFamily="18" charset="0"/>
                              </a:rPr>
                            </m:ctrlPr>
                          </m:sSupPr>
                          <m:e>
                            <m:r>
                              <a:rPr lang="en-US" altLang="zh-CN" sz="2400" b="1" i="1">
                                <a:solidFill>
                                  <a:srgbClr val="002060"/>
                                </a:solidFill>
                                <a:latin typeface="Cambria Math" panose="02040503050406030204" pitchFamily="18" charset="0"/>
                              </a:rPr>
                              <m:t>𝑳</m:t>
                            </m:r>
                          </m:e>
                          <m:sup>
                            <m:r>
                              <a:rPr lang="en-US" altLang="zh-CN" sz="2400" b="1" i="1">
                                <a:solidFill>
                                  <a:srgbClr val="002060"/>
                                </a:solidFill>
                                <a:latin typeface="Cambria Math" panose="02040503050406030204" pitchFamily="18" charset="0"/>
                              </a:rPr>
                              <m:t>𝜷</m:t>
                            </m:r>
                            <m:r>
                              <m:rPr>
                                <m:nor/>
                              </m:rPr>
                              <a:rPr lang="en-US" altLang="zh-CN" sz="2400" b="1" i="1">
                                <a:solidFill>
                                  <a:srgbClr val="002060"/>
                                </a:solidFill>
                                <a:latin typeface="微软雅黑 Light" panose="020B0502040204020203" pitchFamily="34" charset="-122"/>
                                <a:ea typeface="微软雅黑 Light" panose="020B0502040204020203" pitchFamily="34" charset="-122"/>
                              </a:rPr>
                              <m:t>−</m:t>
                            </m:r>
                            <m:r>
                              <a:rPr lang="en-US" altLang="zh-CN" sz="2400" b="1" i="1">
                                <a:solidFill>
                                  <a:srgbClr val="002060"/>
                                </a:solidFill>
                                <a:latin typeface="Cambria Math" panose="02040503050406030204" pitchFamily="18" charset="0"/>
                              </a:rPr>
                              <m:t>𝟏</m:t>
                            </m:r>
                          </m:sup>
                        </m:sSup>
                        <m:r>
                          <m:rPr>
                            <m:nor/>
                          </m:rPr>
                          <a:rPr lang="en-US" altLang="zh-CN" sz="2400" b="1">
                            <a:solidFill>
                              <a:srgbClr val="002060"/>
                            </a:solidFill>
                            <a:latin typeface="微软雅黑 Light" panose="020B0502040204020203" pitchFamily="34" charset="-122"/>
                            <a:ea typeface="微软雅黑 Light" panose="020B0502040204020203" pitchFamily="34" charset="-122"/>
                          </a:rPr>
                          <m:t>·</m:t>
                        </m:r>
                        <m:r>
                          <a:rPr lang="en-US" altLang="zh-CN" sz="2400" b="1" i="1">
                            <a:solidFill>
                              <a:srgbClr val="002060"/>
                            </a:solidFill>
                            <a:latin typeface="Cambria Math" panose="02040503050406030204" pitchFamily="18" charset="0"/>
                          </a:rPr>
                          <m:t>𝑳</m:t>
                        </m:r>
                      </m:num>
                      <m:den>
                        <m:r>
                          <a:rPr lang="en-US" altLang="zh-CN" sz="2400" b="1" i="1">
                            <a:solidFill>
                              <a:srgbClr val="002060"/>
                            </a:solidFill>
                            <a:latin typeface="Cambria Math" panose="02040503050406030204" pitchFamily="18" charset="0"/>
                          </a:rPr>
                          <m:t>𝒂</m:t>
                        </m:r>
                        <m:sSup>
                          <m:sSupPr>
                            <m:ctrlPr>
                              <a:rPr lang="zh-CN" altLang="zh-CN" sz="2400" b="1" i="1">
                                <a:solidFill>
                                  <a:srgbClr val="002060"/>
                                </a:solidFill>
                                <a:latin typeface="Cambria Math" panose="02040503050406030204" pitchFamily="18" charset="0"/>
                              </a:rPr>
                            </m:ctrlPr>
                          </m:sSupPr>
                          <m:e>
                            <m:r>
                              <a:rPr lang="en-US" altLang="zh-CN" sz="2400" b="1" i="1">
                                <a:solidFill>
                                  <a:srgbClr val="002060"/>
                                </a:solidFill>
                                <a:latin typeface="Cambria Math" panose="02040503050406030204" pitchFamily="18" charset="0"/>
                              </a:rPr>
                              <m:t>𝑲</m:t>
                            </m:r>
                          </m:e>
                          <m:sup>
                            <m:r>
                              <a:rPr lang="en-US" altLang="zh-CN" sz="2400" b="1" i="1">
                                <a:solidFill>
                                  <a:srgbClr val="002060"/>
                                </a:solidFill>
                                <a:latin typeface="Cambria Math" panose="02040503050406030204" pitchFamily="18" charset="0"/>
                              </a:rPr>
                              <m:t>𝜶</m:t>
                            </m:r>
                          </m:sup>
                        </m:sSup>
                        <m:sSup>
                          <m:sSupPr>
                            <m:ctrlPr>
                              <a:rPr lang="zh-CN" altLang="zh-CN" sz="2400" b="1" i="1">
                                <a:solidFill>
                                  <a:srgbClr val="002060"/>
                                </a:solidFill>
                                <a:latin typeface="Cambria Math" panose="02040503050406030204" pitchFamily="18" charset="0"/>
                              </a:rPr>
                            </m:ctrlPr>
                          </m:sSupPr>
                          <m:e>
                            <m:r>
                              <a:rPr lang="en-US" altLang="zh-CN" sz="2400" b="1" i="1">
                                <a:solidFill>
                                  <a:srgbClr val="002060"/>
                                </a:solidFill>
                                <a:latin typeface="Cambria Math" panose="02040503050406030204" pitchFamily="18" charset="0"/>
                              </a:rPr>
                              <m:t>𝑳</m:t>
                            </m:r>
                          </m:e>
                          <m:sup>
                            <m:r>
                              <a:rPr lang="en-US" altLang="zh-CN" sz="2400" b="1" i="1">
                                <a:solidFill>
                                  <a:srgbClr val="002060"/>
                                </a:solidFill>
                                <a:latin typeface="Cambria Math" panose="02040503050406030204" pitchFamily="18" charset="0"/>
                              </a:rPr>
                              <m:t>𝜷</m:t>
                            </m:r>
                          </m:sup>
                        </m:sSup>
                      </m:den>
                    </m:f>
                    <m:r>
                      <a:rPr lang="en-US" altLang="zh-CN" sz="2400" b="1">
                        <a:solidFill>
                          <a:srgbClr val="002060"/>
                        </a:solidFill>
                        <a:latin typeface="Cambria Math" panose="02040503050406030204" pitchFamily="18" charset="0"/>
                      </a:rPr>
                      <m:t>=</m:t>
                    </m:r>
                    <m:r>
                      <a:rPr lang="en-US" altLang="zh-CN" sz="2400" b="1" i="1">
                        <a:solidFill>
                          <a:srgbClr val="002060"/>
                        </a:solidFill>
                        <a:latin typeface="Cambria Math" panose="02040503050406030204" pitchFamily="18" charset="0"/>
                      </a:rPr>
                      <m:t>𝜷</m:t>
                    </m:r>
                  </m:oMath>
                </a14:m>
                <a:endParaRPr lang="en-US" altLang="zh-CN" sz="24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en-US" altLang="zh-CN" sz="2400" b="1" dirty="0">
                    <a:solidFill>
                      <a:srgbClr val="002060"/>
                    </a:solidFill>
                    <a:latin typeface="微软雅黑 Light" panose="020B0502040204020203" pitchFamily="34" charset="-122"/>
                    <a:ea typeface="微软雅黑 Light" panose="020B0502040204020203" pitchFamily="34" charset="-122"/>
                  </a:rPr>
                  <a:t>∴</a:t>
                </a:r>
                <a:r>
                  <a:rPr lang="zh-CN" altLang="zh-CN" sz="24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sz="2400" b="1" i="1">
                            <a:solidFill>
                              <a:srgbClr val="002060"/>
                            </a:solidFill>
                            <a:latin typeface="Cambria Math" panose="02040503050406030204" pitchFamily="18" charset="0"/>
                          </a:rPr>
                        </m:ctrlPr>
                      </m:fPr>
                      <m:num>
                        <m:r>
                          <a:rPr lang="en-US" altLang="zh-CN" sz="2400" b="1" i="1">
                            <a:solidFill>
                              <a:srgbClr val="002060"/>
                            </a:solidFill>
                            <a:latin typeface="Cambria Math" panose="02040503050406030204" pitchFamily="18" charset="0"/>
                          </a:rPr>
                          <m:t>𝜟</m:t>
                        </m:r>
                        <m:r>
                          <a:rPr lang="en-US" altLang="zh-CN" sz="2400" b="1" i="1">
                            <a:solidFill>
                              <a:srgbClr val="002060"/>
                            </a:solidFill>
                            <a:latin typeface="Cambria Math" panose="02040503050406030204" pitchFamily="18" charset="0"/>
                          </a:rPr>
                          <m:t>𝑸</m:t>
                        </m:r>
                      </m:num>
                      <m:den>
                        <m:r>
                          <a:rPr lang="en-US" altLang="zh-CN" sz="2400" b="1" i="1">
                            <a:solidFill>
                              <a:srgbClr val="002060"/>
                            </a:solidFill>
                            <a:latin typeface="Cambria Math" panose="02040503050406030204" pitchFamily="18" charset="0"/>
                          </a:rPr>
                          <m:t>𝑸</m:t>
                        </m:r>
                      </m:den>
                    </m:f>
                    <m:r>
                      <a:rPr lang="en-US" altLang="zh-CN" sz="2400" b="1">
                        <a:solidFill>
                          <a:srgbClr val="002060"/>
                        </a:solidFill>
                        <a:latin typeface="Cambria Math" panose="02040503050406030204" pitchFamily="18" charset="0"/>
                      </a:rPr>
                      <m:t>=</m:t>
                    </m:r>
                    <m:r>
                      <a:rPr lang="en-US" altLang="zh-CN" sz="2400" b="1" i="1">
                        <a:solidFill>
                          <a:srgbClr val="002060"/>
                        </a:solidFill>
                        <a:latin typeface="Cambria Math" panose="02040503050406030204" pitchFamily="18" charset="0"/>
                      </a:rPr>
                      <m:t>𝜶</m:t>
                    </m:r>
                    <m:f>
                      <m:fPr>
                        <m:ctrlPr>
                          <a:rPr lang="zh-CN" altLang="zh-CN" sz="2400" b="1" i="1">
                            <a:solidFill>
                              <a:srgbClr val="002060"/>
                            </a:solidFill>
                            <a:latin typeface="Cambria Math" panose="02040503050406030204" pitchFamily="18" charset="0"/>
                          </a:rPr>
                        </m:ctrlPr>
                      </m:fPr>
                      <m:num>
                        <m:r>
                          <a:rPr lang="en-US" altLang="zh-CN" sz="2400" b="1" i="1">
                            <a:solidFill>
                              <a:srgbClr val="002060"/>
                            </a:solidFill>
                            <a:latin typeface="Cambria Math" panose="02040503050406030204" pitchFamily="18" charset="0"/>
                          </a:rPr>
                          <m:t>𝜟</m:t>
                        </m:r>
                        <m:r>
                          <a:rPr lang="en-US" altLang="zh-CN" sz="2400" b="1" i="1">
                            <a:solidFill>
                              <a:srgbClr val="002060"/>
                            </a:solidFill>
                            <a:latin typeface="Cambria Math" panose="02040503050406030204" pitchFamily="18" charset="0"/>
                          </a:rPr>
                          <m:t>𝑲</m:t>
                        </m:r>
                      </m:num>
                      <m:den>
                        <m:r>
                          <a:rPr lang="en-US" altLang="zh-CN" sz="2400" b="1" i="1">
                            <a:solidFill>
                              <a:srgbClr val="002060"/>
                            </a:solidFill>
                            <a:latin typeface="Cambria Math" panose="02040503050406030204" pitchFamily="18" charset="0"/>
                          </a:rPr>
                          <m:t>𝑲</m:t>
                        </m:r>
                      </m:den>
                    </m:f>
                    <m:r>
                      <a:rPr lang="en-US" altLang="zh-CN" sz="2400" b="1">
                        <a:solidFill>
                          <a:srgbClr val="002060"/>
                        </a:solidFill>
                        <a:latin typeface="Cambria Math" panose="02040503050406030204" pitchFamily="18" charset="0"/>
                      </a:rPr>
                      <m:t>+</m:t>
                    </m:r>
                    <m:r>
                      <a:rPr lang="en-US" altLang="zh-CN" sz="2400" b="1" i="1">
                        <a:solidFill>
                          <a:srgbClr val="002060"/>
                        </a:solidFill>
                        <a:latin typeface="Cambria Math" panose="02040503050406030204" pitchFamily="18" charset="0"/>
                      </a:rPr>
                      <m:t>𝜷</m:t>
                    </m:r>
                    <m:f>
                      <m:fPr>
                        <m:ctrlPr>
                          <a:rPr lang="zh-CN" altLang="zh-CN" sz="2400" b="1" i="1">
                            <a:solidFill>
                              <a:srgbClr val="002060"/>
                            </a:solidFill>
                            <a:latin typeface="Cambria Math" panose="02040503050406030204" pitchFamily="18" charset="0"/>
                          </a:rPr>
                        </m:ctrlPr>
                      </m:fPr>
                      <m:num>
                        <m:r>
                          <a:rPr lang="en-US" altLang="zh-CN" sz="2400" b="1" i="1">
                            <a:solidFill>
                              <a:srgbClr val="002060"/>
                            </a:solidFill>
                            <a:latin typeface="Cambria Math" panose="02040503050406030204" pitchFamily="18" charset="0"/>
                          </a:rPr>
                          <m:t>𝜟</m:t>
                        </m:r>
                        <m:r>
                          <a:rPr lang="en-US" altLang="zh-CN" sz="2400" b="1" i="1">
                            <a:solidFill>
                              <a:srgbClr val="002060"/>
                            </a:solidFill>
                            <a:latin typeface="Cambria Math" panose="02040503050406030204" pitchFamily="18" charset="0"/>
                          </a:rPr>
                          <m:t>𝑳</m:t>
                        </m:r>
                      </m:num>
                      <m:den>
                        <m:r>
                          <a:rPr lang="en-US" altLang="zh-CN" sz="2400" b="1" i="1">
                            <a:solidFill>
                              <a:srgbClr val="002060"/>
                            </a:solidFill>
                            <a:latin typeface="Cambria Math" panose="02040503050406030204" pitchFamily="18" charset="0"/>
                          </a:rPr>
                          <m:t>𝑳</m:t>
                        </m:r>
                      </m:den>
                    </m:f>
                    <m:r>
                      <a:rPr lang="en-US" altLang="zh-CN" sz="2400" b="1">
                        <a:solidFill>
                          <a:srgbClr val="002060"/>
                        </a:solidFill>
                        <a:latin typeface="Cambria Math" panose="02040503050406030204" pitchFamily="18" charset="0"/>
                      </a:rPr>
                      <m:t>+</m:t>
                    </m:r>
                    <m:f>
                      <m:fPr>
                        <m:ctrlPr>
                          <a:rPr lang="zh-CN" altLang="zh-CN" sz="2400" b="1" i="1">
                            <a:solidFill>
                              <a:srgbClr val="002060"/>
                            </a:solidFill>
                            <a:latin typeface="Cambria Math" panose="02040503050406030204" pitchFamily="18" charset="0"/>
                          </a:rPr>
                        </m:ctrlPr>
                      </m:fPr>
                      <m:num>
                        <m:r>
                          <a:rPr lang="en-US" altLang="zh-CN" sz="2400" b="1" i="1">
                            <a:solidFill>
                              <a:srgbClr val="002060"/>
                            </a:solidFill>
                            <a:latin typeface="Cambria Math" panose="02040503050406030204" pitchFamily="18" charset="0"/>
                          </a:rPr>
                          <m:t>𝜟</m:t>
                        </m:r>
                        <m:r>
                          <a:rPr lang="en-US" altLang="zh-CN" sz="2400" b="1" i="1">
                            <a:solidFill>
                              <a:srgbClr val="002060"/>
                            </a:solidFill>
                            <a:latin typeface="Cambria Math" panose="02040503050406030204" pitchFamily="18" charset="0"/>
                          </a:rPr>
                          <m:t>𝑸</m:t>
                        </m:r>
                        <m:r>
                          <m:rPr>
                            <m:nor/>
                          </m:rPr>
                          <a:rPr lang="en-US" altLang="zh-CN" sz="2400" b="1" i="1">
                            <a:solidFill>
                              <a:srgbClr val="002060"/>
                            </a:solidFill>
                            <a:latin typeface="微软雅黑 Light" panose="020B0502040204020203" pitchFamily="34" charset="-122"/>
                            <a:ea typeface="微软雅黑 Light" panose="020B0502040204020203" pitchFamily="34" charset="-122"/>
                          </a:rPr>
                          <m:t>′</m:t>
                        </m:r>
                      </m:num>
                      <m:den>
                        <m:r>
                          <a:rPr lang="en-US" altLang="zh-CN" sz="2400" b="1" i="1">
                            <a:solidFill>
                              <a:srgbClr val="002060"/>
                            </a:solidFill>
                            <a:latin typeface="Cambria Math" panose="02040503050406030204" pitchFamily="18" charset="0"/>
                          </a:rPr>
                          <m:t>𝑸</m:t>
                        </m:r>
                      </m:den>
                    </m:f>
                  </m:oMath>
                </a14:m>
                <a:endParaRPr lang="zh-CN" altLang="zh-CN" sz="2000" b="1" dirty="0">
                  <a:latin typeface="微软雅黑 Light" panose="020B0502040204020203" pitchFamily="34" charset="-122"/>
                  <a:ea typeface="微软雅黑 Light" panose="020B0502040204020203" pitchFamily="34" charset="-122"/>
                </a:endParaRPr>
              </a:p>
            </p:txBody>
          </p:sp>
        </mc:Choice>
        <mc:Fallback>
          <p:sp>
            <p:nvSpPr>
              <p:cNvPr id="35" name="文本占位符 2"/>
              <p:cNvSpPr txBox="1">
                <a:spLocks noRot="1" noChangeAspect="1" noMove="1" noResize="1" noEditPoints="1" noAdjustHandles="1" noChangeArrowheads="1" noChangeShapeType="1" noTextEdit="1"/>
              </p:cNvSpPr>
              <p:nvPr/>
            </p:nvSpPr>
            <p:spPr>
              <a:xfrm>
                <a:off x="660506" y="1800824"/>
                <a:ext cx="10912369" cy="4852895"/>
              </a:xfrm>
              <a:prstGeom prst="rect">
                <a:avLst/>
              </a:prstGeom>
              <a:blipFill rotWithShape="1">
                <a:blip r:embed="rId1"/>
                <a:stretch>
                  <a:fillRect l="-1" t="-12" b="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生产函数和技术进步</a:t>
            </a:r>
            <a:endParaRPr lang="zh-CN" altLang="zh-CN" dirty="0">
              <a:effectLst/>
            </a:endParaRPr>
          </a:p>
        </p:txBody>
      </p:sp>
      <mc:AlternateContent xmlns:mc="http://schemas.openxmlformats.org/markup-compatibility/2006">
        <mc:Choice xmlns:a14="http://schemas.microsoft.com/office/drawing/2010/main" Requires="a14">
          <p:sp>
            <p:nvSpPr>
              <p:cNvPr id="35" name="文本占位符 2"/>
              <p:cNvSpPr txBox="1"/>
              <p:nvPr/>
            </p:nvSpPr>
            <p:spPr>
              <a:xfrm>
                <a:off x="660506" y="1800824"/>
                <a:ext cx="10912369" cy="438596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三、技术进步在产量增长中所做贡献的测定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如果</a:t>
                </a:r>
                <a:r>
                  <a:rPr lang="en-US" altLang="zh-CN" sz="2000" b="1" dirty="0">
                    <a:solidFill>
                      <a:srgbClr val="002060"/>
                    </a:solidFill>
                    <a:latin typeface="微软雅黑 Light" panose="020B0502040204020203" pitchFamily="34" charset="-122"/>
                    <a:ea typeface="微软雅黑 Light" panose="020B0502040204020203" pitchFamily="34" charset="-122"/>
                  </a:rPr>
                  <a:t>Δ</a:t>
                </a:r>
                <a:r>
                  <a:rPr lang="en-US" altLang="zh-CN" sz="2000" b="1" i="1" dirty="0">
                    <a:solidFill>
                      <a:srgbClr val="002060"/>
                    </a:solidFill>
                    <a:latin typeface="微软雅黑 Light" panose="020B0502040204020203" pitchFamily="34" charset="-122"/>
                    <a:ea typeface="微软雅黑 Light" panose="020B0502040204020203" pitchFamily="34" charset="-122"/>
                  </a:rPr>
                  <a:t>Q/Q</a:t>
                </a:r>
                <a:r>
                  <a:rPr lang="zh-CN" altLang="zh-CN" sz="2000" b="1" dirty="0">
                    <a:solidFill>
                      <a:srgbClr val="002060"/>
                    </a:solidFill>
                    <a:latin typeface="微软雅黑 Light" panose="020B0502040204020203" pitchFamily="34" charset="-122"/>
                    <a:ea typeface="微软雅黑 Light" panose="020B0502040204020203" pitchFamily="34" charset="-122"/>
                  </a:rPr>
                  <a:t>为全部产量增长率，记为</a:t>
                </a:r>
                <a:r>
                  <a:rPr lang="en-US" altLang="zh-CN" sz="2000" b="1" i="1" dirty="0">
                    <a:solidFill>
                      <a:srgbClr val="002060"/>
                    </a:solidFill>
                    <a:latin typeface="微软雅黑 Light" panose="020B0502040204020203" pitchFamily="34" charset="-122"/>
                    <a:ea typeface="微软雅黑 Light" panose="020B0502040204020203" pitchFamily="34" charset="-122"/>
                  </a:rPr>
                  <a:t>G</a:t>
                </a:r>
                <a:r>
                  <a:rPr lang="en-US" altLang="zh-CN" sz="2000" b="1" i="1" baseline="-25000" dirty="0">
                    <a:solidFill>
                      <a:srgbClr val="002060"/>
                    </a:solidFill>
                    <a:latin typeface="微软雅黑 Light" panose="020B0502040204020203" pitchFamily="34" charset="-122"/>
                    <a:ea typeface="微软雅黑 Light" panose="020B0502040204020203" pitchFamily="34" charset="-122"/>
                  </a:rPr>
                  <a:t>Q</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dirty="0">
                    <a:solidFill>
                      <a:srgbClr val="002060"/>
                    </a:solidFill>
                    <a:latin typeface="微软雅黑 Light" panose="020B0502040204020203" pitchFamily="34" charset="-122"/>
                    <a:ea typeface="微软雅黑 Light" panose="020B0502040204020203" pitchFamily="34" charset="-122"/>
                  </a:rPr>
                  <a:t>Δ</a:t>
                </a:r>
                <a:r>
                  <a:rPr lang="en-US" altLang="zh-CN" sz="2000" b="1" i="1" dirty="0">
                    <a:solidFill>
                      <a:srgbClr val="002060"/>
                    </a:solidFill>
                    <a:latin typeface="微软雅黑 Light" panose="020B0502040204020203" pitchFamily="34" charset="-122"/>
                    <a:ea typeface="微软雅黑 Light" panose="020B0502040204020203" pitchFamily="34" charset="-122"/>
                  </a:rPr>
                  <a:t>K/K</a:t>
                </a:r>
                <a:r>
                  <a:rPr lang="zh-CN" altLang="zh-CN" sz="2000" b="1" dirty="0">
                    <a:solidFill>
                      <a:srgbClr val="002060"/>
                    </a:solidFill>
                    <a:latin typeface="微软雅黑 Light" panose="020B0502040204020203" pitchFamily="34" charset="-122"/>
                    <a:ea typeface="微软雅黑 Light" panose="020B0502040204020203" pitchFamily="34" charset="-122"/>
                  </a:rPr>
                  <a:t>为资本增长率，记为</a:t>
                </a:r>
                <a:r>
                  <a:rPr lang="en-US" altLang="zh-CN" sz="2000" b="1" i="1" dirty="0">
                    <a:solidFill>
                      <a:srgbClr val="002060"/>
                    </a:solidFill>
                    <a:latin typeface="微软雅黑 Light" panose="020B0502040204020203" pitchFamily="34" charset="-122"/>
                    <a:ea typeface="微软雅黑 Light" panose="020B0502040204020203" pitchFamily="34" charset="-122"/>
                  </a:rPr>
                  <a:t>G</a:t>
                </a:r>
                <a:r>
                  <a:rPr lang="en-US" altLang="zh-CN" sz="2000" b="1" i="1" baseline="-25000" dirty="0">
                    <a:solidFill>
                      <a:srgbClr val="002060"/>
                    </a:solidFill>
                    <a:latin typeface="微软雅黑 Light" panose="020B0502040204020203" pitchFamily="34" charset="-122"/>
                    <a:ea typeface="微软雅黑 Light" panose="020B0502040204020203" pitchFamily="34" charset="-122"/>
                  </a:rPr>
                  <a:t>K</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dirty="0">
                    <a:solidFill>
                      <a:srgbClr val="002060"/>
                    </a:solidFill>
                    <a:latin typeface="微软雅黑 Light" panose="020B0502040204020203" pitchFamily="34" charset="-122"/>
                    <a:ea typeface="微软雅黑 Light" panose="020B0502040204020203" pitchFamily="34" charset="-122"/>
                  </a:rPr>
                  <a:t>Δ</a:t>
                </a:r>
                <a:r>
                  <a:rPr lang="en-US" altLang="zh-CN" sz="2000" b="1" i="1" dirty="0">
                    <a:solidFill>
                      <a:srgbClr val="002060"/>
                    </a:solidFill>
                    <a:latin typeface="微软雅黑 Light" panose="020B0502040204020203" pitchFamily="34" charset="-122"/>
                    <a:ea typeface="微软雅黑 Light" panose="020B0502040204020203" pitchFamily="34" charset="-122"/>
                  </a:rPr>
                  <a:t>L/L</a:t>
                </a:r>
                <a:r>
                  <a:rPr lang="zh-CN" altLang="zh-CN" sz="2000" b="1" dirty="0">
                    <a:solidFill>
                      <a:srgbClr val="002060"/>
                    </a:solidFill>
                    <a:latin typeface="微软雅黑 Light" panose="020B0502040204020203" pitchFamily="34" charset="-122"/>
                    <a:ea typeface="微软雅黑 Light" panose="020B0502040204020203" pitchFamily="34" charset="-122"/>
                  </a:rPr>
                  <a:t>为劳动增长率，记为</a:t>
                </a:r>
                <a:r>
                  <a:rPr lang="en-US" altLang="zh-CN" sz="2000" b="1" i="1" dirty="0">
                    <a:solidFill>
                      <a:srgbClr val="002060"/>
                    </a:solidFill>
                    <a:latin typeface="微软雅黑 Light" panose="020B0502040204020203" pitchFamily="34" charset="-122"/>
                    <a:ea typeface="微软雅黑 Light" panose="020B0502040204020203" pitchFamily="34" charset="-122"/>
                  </a:rPr>
                  <a:t>G</a:t>
                </a:r>
                <a:r>
                  <a:rPr lang="en-US" altLang="zh-CN" sz="2000" b="1" i="1" baseline="-25000" dirty="0">
                    <a:solidFill>
                      <a:srgbClr val="002060"/>
                    </a:solidFill>
                    <a:latin typeface="微软雅黑 Light" panose="020B0502040204020203" pitchFamily="34" charset="-122"/>
                    <a:ea typeface="微软雅黑 Light" panose="020B0502040204020203" pitchFamily="34" charset="-122"/>
                  </a:rPr>
                  <a:t>L</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dirty="0">
                    <a:solidFill>
                      <a:srgbClr val="002060"/>
                    </a:solidFill>
                    <a:latin typeface="微软雅黑 Light" panose="020B0502040204020203" pitchFamily="34" charset="-122"/>
                    <a:ea typeface="微软雅黑 Light" panose="020B0502040204020203" pitchFamily="34" charset="-122"/>
                  </a:rPr>
                  <a:t>Δ</a:t>
                </a:r>
                <a:r>
                  <a:rPr lang="en-US" altLang="zh-CN" sz="2000" b="1" i="1" dirty="0">
                    <a:solidFill>
                      <a:srgbClr val="002060"/>
                    </a:solidFill>
                    <a:latin typeface="微软雅黑 Light" panose="020B0502040204020203" pitchFamily="34" charset="-122"/>
                    <a:ea typeface="微软雅黑 Light" panose="020B0502040204020203" pitchFamily="34" charset="-122"/>
                  </a:rPr>
                  <a:t>Q'/Q</a:t>
                </a:r>
                <a:r>
                  <a:rPr lang="zh-CN" altLang="zh-CN" sz="2000" b="1" dirty="0">
                    <a:solidFill>
                      <a:srgbClr val="002060"/>
                    </a:solidFill>
                    <a:latin typeface="微软雅黑 Light" panose="020B0502040204020203" pitchFamily="34" charset="-122"/>
                    <a:ea typeface="微软雅黑 Light" panose="020B0502040204020203" pitchFamily="34" charset="-122"/>
                  </a:rPr>
                  <a:t>为因技术进步引起的产量增长率，记为</a:t>
                </a:r>
                <a:r>
                  <a:rPr lang="en-US" altLang="zh-CN" sz="2000" b="1" i="1" dirty="0">
                    <a:solidFill>
                      <a:srgbClr val="002060"/>
                    </a:solidFill>
                    <a:latin typeface="微软雅黑 Light" panose="020B0502040204020203" pitchFamily="34" charset="-122"/>
                    <a:ea typeface="微软雅黑 Light" panose="020B0502040204020203" pitchFamily="34" charset="-122"/>
                  </a:rPr>
                  <a:t>G</a:t>
                </a:r>
                <a:r>
                  <a:rPr lang="en-US" altLang="zh-CN" sz="2000" b="1" i="1" baseline="-25000" dirty="0">
                    <a:solidFill>
                      <a:srgbClr val="002060"/>
                    </a:solidFill>
                    <a:latin typeface="微软雅黑 Light" panose="020B0502040204020203" pitchFamily="34" charset="-122"/>
                    <a:ea typeface="微软雅黑 Light" panose="020B0502040204020203" pitchFamily="34" charset="-122"/>
                  </a:rPr>
                  <a:t>A</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zh-CN" altLang="zh-CN" sz="2000" b="1" dirty="0" smtClean="0">
                    <a:solidFill>
                      <a:srgbClr val="002060"/>
                    </a:solidFill>
                    <a:latin typeface="微软雅黑 Light" panose="020B0502040204020203" pitchFamily="34" charset="-122"/>
                    <a:ea typeface="微软雅黑 Light" panose="020B0502040204020203" pitchFamily="34" charset="-122"/>
                  </a:rPr>
                  <a:t>则</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𝑮</m:t>
                        </m:r>
                      </m:e>
                      <m:sub>
                        <m:r>
                          <a:rPr lang="en-US" altLang="zh-CN" sz="2000" b="1" i="1">
                            <a:solidFill>
                              <a:srgbClr val="002060"/>
                            </a:solidFill>
                            <a:latin typeface="Cambria Math" panose="02040503050406030204" pitchFamily="18" charset="0"/>
                          </a:rPr>
                          <m:t>𝑸</m:t>
                        </m:r>
                      </m:sub>
                    </m:sSub>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𝜶</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𝑮</m:t>
                        </m:r>
                      </m:e>
                      <m:sub>
                        <m:r>
                          <a:rPr lang="en-US" altLang="zh-CN" sz="2000" b="1" i="1">
                            <a:solidFill>
                              <a:srgbClr val="002060"/>
                            </a:solidFill>
                            <a:latin typeface="Cambria Math" panose="02040503050406030204" pitchFamily="18" charset="0"/>
                          </a:rPr>
                          <m:t>𝑲</m:t>
                        </m:r>
                      </m:sub>
                    </m:sSub>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𝜷</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𝑮</m:t>
                        </m:r>
                      </m:e>
                      <m:sub>
                        <m:r>
                          <a:rPr lang="en-US" altLang="zh-CN" sz="2000" b="1" i="1">
                            <a:solidFill>
                              <a:srgbClr val="002060"/>
                            </a:solidFill>
                            <a:latin typeface="Cambria Math" panose="02040503050406030204" pitchFamily="18" charset="0"/>
                          </a:rPr>
                          <m:t>𝑳</m:t>
                        </m:r>
                      </m:sub>
                    </m:sSub>
                    <m:r>
                      <a:rPr lang="en-US" altLang="zh-CN" sz="2000" b="1">
                        <a:solidFill>
                          <a:srgbClr val="002060"/>
                        </a:solidFill>
                        <a:latin typeface="Cambria Math" panose="02040503050406030204" pitchFamily="18" charset="0"/>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𝑮</m:t>
                        </m:r>
                      </m:e>
                      <m:sub>
                        <m:r>
                          <a:rPr lang="en-US" altLang="zh-CN" sz="2000" b="1" i="1">
                            <a:solidFill>
                              <a:srgbClr val="002060"/>
                            </a:solidFill>
                            <a:latin typeface="Cambria Math" panose="02040503050406030204" pitchFamily="18" charset="0"/>
                          </a:rPr>
                          <m:t>𝑨</m:t>
                        </m:r>
                      </m:sub>
                    </m:sSub>
                  </m:oMath>
                </a14:m>
                <a:r>
                  <a:rPr lang="en-US" altLang="zh-CN" sz="2000" b="1" dirty="0" smtClean="0">
                    <a:solidFill>
                      <a:srgbClr val="002060"/>
                    </a:solidFill>
                    <a:latin typeface="微软雅黑 Light" panose="020B0502040204020203" pitchFamily="34" charset="-122"/>
                    <a:ea typeface="微软雅黑 Light" panose="020B0502040204020203" pitchFamily="34" charset="-122"/>
                  </a:rPr>
                  <a:t>      </a:t>
                </a:r>
                <a:r>
                  <a:rPr lang="zh-CN" altLang="zh-CN" sz="2000" b="1" dirty="0" smtClean="0">
                    <a:solidFill>
                      <a:srgbClr val="002060"/>
                    </a:solidFill>
                    <a:latin typeface="微软雅黑 Light" panose="020B0502040204020203" pitchFamily="34" charset="-122"/>
                    <a:ea typeface="微软雅黑 Light" panose="020B0502040204020203" pitchFamily="34" charset="-122"/>
                  </a:rPr>
                  <a:t>或</a:t>
                </a: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𝑮</m:t>
                        </m:r>
                      </m:e>
                      <m:sub>
                        <m:r>
                          <a:rPr lang="en-US" altLang="zh-CN" sz="2000" b="1" i="1">
                            <a:solidFill>
                              <a:srgbClr val="002060"/>
                            </a:solidFill>
                            <a:latin typeface="Cambria Math" panose="02040503050406030204" pitchFamily="18" charset="0"/>
                          </a:rPr>
                          <m:t>𝑨</m:t>
                        </m:r>
                      </m:sub>
                    </m:sSub>
                    <m:r>
                      <a:rPr lang="en-US" altLang="zh-CN" sz="2000" b="1">
                        <a:solidFill>
                          <a:srgbClr val="002060"/>
                        </a:solidFill>
                        <a:latin typeface="Cambria Math" panose="02040503050406030204" pitchFamily="18" charset="0"/>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𝑮</m:t>
                        </m:r>
                      </m:e>
                      <m:sub>
                        <m:r>
                          <a:rPr lang="en-US" altLang="zh-CN" sz="2000" b="1" i="1">
                            <a:solidFill>
                              <a:srgbClr val="002060"/>
                            </a:solidFill>
                            <a:latin typeface="Cambria Math" panose="02040503050406030204" pitchFamily="18" charset="0"/>
                          </a:rPr>
                          <m:t>𝑸</m:t>
                        </m:r>
                      </m:sub>
                    </m:sSub>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𝜶</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𝑮</m:t>
                        </m:r>
                      </m:e>
                      <m:sub>
                        <m:r>
                          <a:rPr lang="en-US" altLang="zh-CN" sz="2000" b="1" i="1">
                            <a:solidFill>
                              <a:srgbClr val="002060"/>
                            </a:solidFill>
                            <a:latin typeface="Cambria Math" panose="02040503050406030204" pitchFamily="18" charset="0"/>
                          </a:rPr>
                          <m:t>𝑲</m:t>
                        </m:r>
                      </m:sub>
                    </m:sSub>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𝜷</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𝑮</m:t>
                        </m:r>
                      </m:e>
                      <m:sub>
                        <m:r>
                          <a:rPr lang="en-US" altLang="zh-CN" sz="2000" b="1" i="1">
                            <a:solidFill>
                              <a:srgbClr val="002060"/>
                            </a:solidFill>
                            <a:latin typeface="Cambria Math" panose="02040503050406030204" pitchFamily="18" charset="0"/>
                          </a:rPr>
                          <m:t>𝑳</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oMath>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35" name="文本占位符 2"/>
              <p:cNvSpPr txBox="1">
                <a:spLocks noRot="1" noChangeAspect="1" noMove="1" noResize="1" noEditPoints="1" noAdjustHandles="1" noChangeArrowheads="1" noChangeShapeType="1" noTextEdit="1"/>
              </p:cNvSpPr>
              <p:nvPr/>
            </p:nvSpPr>
            <p:spPr>
              <a:xfrm>
                <a:off x="660506" y="1800824"/>
                <a:ext cx="10912369" cy="4385967"/>
              </a:xfrm>
              <a:prstGeom prst="rect">
                <a:avLst/>
              </a:prstGeom>
              <a:blipFill rotWithShape="1">
                <a:blip r:embed="rId1"/>
                <a:stretch>
                  <a:fillRect l="-1" t="-14" r="-1123" b="1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生产函数和技术进步</a:t>
            </a:r>
            <a:endParaRPr lang="zh-CN" altLang="zh-CN" dirty="0">
              <a:effectLst/>
            </a:endParaRPr>
          </a:p>
        </p:txBody>
      </p:sp>
      <p:sp>
        <p:nvSpPr>
          <p:cNvPr id="35" name="文本占位符 2"/>
          <p:cNvSpPr txBox="1"/>
          <p:nvPr/>
        </p:nvSpPr>
        <p:spPr>
          <a:xfrm>
            <a:off x="660506" y="1800824"/>
            <a:ext cx="10912369" cy="438596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三、技术进步在产量增长中所做贡献的测定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150810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4-7</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假定</a:t>
            </a:r>
            <a:r>
              <a:rPr lang="zh-CN" altLang="zh-CN" dirty="0">
                <a:solidFill>
                  <a:srgbClr val="002060"/>
                </a:solidFill>
                <a:latin typeface="微软雅黑 Light" panose="020B0502040204020203" pitchFamily="34" charset="-122"/>
                <a:ea typeface="微软雅黑 Light" panose="020B0502040204020203" pitchFamily="34" charset="-122"/>
              </a:rPr>
              <a:t>某企业期初的生产函数为：</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dirty="0">
                <a:solidFill>
                  <a:srgbClr val="002060"/>
                </a:solidFill>
                <a:latin typeface="微软雅黑 Light" panose="020B0502040204020203" pitchFamily="34" charset="-122"/>
                <a:ea typeface="微软雅黑 Light" panose="020B0502040204020203" pitchFamily="34" charset="-122"/>
              </a:rPr>
              <a:t>5</a:t>
            </a:r>
            <a:r>
              <a:rPr lang="en-US" altLang="zh-CN" i="1" dirty="0">
                <a:solidFill>
                  <a:srgbClr val="002060"/>
                </a:solidFill>
                <a:latin typeface="微软雅黑 Light" panose="020B0502040204020203" pitchFamily="34" charset="-122"/>
                <a:ea typeface="微软雅黑 Light" panose="020B0502040204020203" pitchFamily="34" charset="-122"/>
              </a:rPr>
              <a:t>K</a:t>
            </a:r>
            <a:r>
              <a:rPr lang="en-US" altLang="zh-CN" baseline="30000" dirty="0">
                <a:solidFill>
                  <a:srgbClr val="002060"/>
                </a:solidFill>
                <a:latin typeface="微软雅黑 Light" panose="020B0502040204020203" pitchFamily="34" charset="-122"/>
                <a:ea typeface="微软雅黑 Light" panose="020B0502040204020203" pitchFamily="34" charset="-122"/>
              </a:rPr>
              <a:t>0</a:t>
            </a:r>
            <a:r>
              <a:rPr lang="en-US" altLang="zh-CN" i="1" baseline="30000" dirty="0">
                <a:solidFill>
                  <a:srgbClr val="002060"/>
                </a:solidFill>
                <a:latin typeface="微软雅黑 Light" panose="020B0502040204020203" pitchFamily="34" charset="-122"/>
                <a:ea typeface="微软雅黑 Light" panose="020B0502040204020203" pitchFamily="34" charset="-122"/>
              </a:rPr>
              <a:t>.</a:t>
            </a:r>
            <a:r>
              <a:rPr lang="en-US" altLang="zh-CN" baseline="30000" dirty="0">
                <a:solidFill>
                  <a:srgbClr val="002060"/>
                </a:solidFill>
                <a:latin typeface="微软雅黑 Light" panose="020B0502040204020203" pitchFamily="34" charset="-122"/>
                <a:ea typeface="微软雅黑 Light" panose="020B0502040204020203" pitchFamily="34" charset="-122"/>
              </a:rPr>
              <a:t>4</a:t>
            </a:r>
            <a:r>
              <a:rPr lang="en-US" altLang="zh-CN" i="1" dirty="0">
                <a:solidFill>
                  <a:srgbClr val="002060"/>
                </a:solidFill>
                <a:latin typeface="微软雅黑 Light" panose="020B0502040204020203" pitchFamily="34" charset="-122"/>
                <a:ea typeface="微软雅黑 Light" panose="020B0502040204020203" pitchFamily="34" charset="-122"/>
              </a:rPr>
              <a:t>L</a:t>
            </a:r>
            <a:r>
              <a:rPr lang="en-US" altLang="zh-CN" baseline="30000" dirty="0">
                <a:solidFill>
                  <a:srgbClr val="002060"/>
                </a:solidFill>
                <a:latin typeface="微软雅黑 Light" panose="020B0502040204020203" pitchFamily="34" charset="-122"/>
                <a:ea typeface="微软雅黑 Light" panose="020B0502040204020203" pitchFamily="34" charset="-122"/>
              </a:rPr>
              <a:t>0</a:t>
            </a:r>
            <a:r>
              <a:rPr lang="en-US" altLang="zh-CN" i="1" baseline="30000" dirty="0">
                <a:solidFill>
                  <a:srgbClr val="002060"/>
                </a:solidFill>
                <a:latin typeface="微软雅黑 Light" panose="020B0502040204020203" pitchFamily="34" charset="-122"/>
                <a:ea typeface="微软雅黑 Light" panose="020B0502040204020203" pitchFamily="34" charset="-122"/>
              </a:rPr>
              <a:t>.</a:t>
            </a:r>
            <a:r>
              <a:rPr lang="en-US" altLang="zh-CN" baseline="30000" dirty="0">
                <a:solidFill>
                  <a:srgbClr val="002060"/>
                </a:solidFill>
                <a:latin typeface="微软雅黑 Light" panose="020B0502040204020203" pitchFamily="34" charset="-122"/>
                <a:ea typeface="微软雅黑 Light" panose="020B0502040204020203" pitchFamily="34" charset="-122"/>
              </a:rPr>
              <a:t>6</a:t>
            </a:r>
            <a:r>
              <a:rPr lang="zh-CN" altLang="zh-CN" dirty="0">
                <a:solidFill>
                  <a:srgbClr val="002060"/>
                </a:solidFill>
                <a:latin typeface="微软雅黑 Light" panose="020B0502040204020203" pitchFamily="34" charset="-122"/>
                <a:ea typeface="微软雅黑 Light" panose="020B0502040204020203" pitchFamily="34" charset="-122"/>
              </a:rPr>
              <a:t>。在此期间，该企业资本投入增加了</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zh-CN" dirty="0">
                <a:solidFill>
                  <a:srgbClr val="002060"/>
                </a:solidFill>
                <a:latin typeface="微软雅黑 Light" panose="020B0502040204020203" pitchFamily="34" charset="-122"/>
                <a:ea typeface="微软雅黑 Light" panose="020B0502040204020203" pitchFamily="34" charset="-122"/>
              </a:rPr>
              <a:t>，劳动力投入增加了</a:t>
            </a:r>
            <a:r>
              <a:rPr lang="en-US" altLang="zh-CN" dirty="0">
                <a:solidFill>
                  <a:srgbClr val="002060"/>
                </a:solidFill>
                <a:latin typeface="微软雅黑 Light" panose="020B0502040204020203" pitchFamily="34" charset="-122"/>
                <a:ea typeface="微软雅黑 Light" panose="020B0502040204020203" pitchFamily="34" charset="-122"/>
              </a:rPr>
              <a:t>15%</a:t>
            </a:r>
            <a:r>
              <a:rPr lang="zh-CN" altLang="zh-CN" dirty="0">
                <a:solidFill>
                  <a:srgbClr val="002060"/>
                </a:solidFill>
                <a:latin typeface="微软雅黑 Light" panose="020B0502040204020203" pitchFamily="34" charset="-122"/>
                <a:ea typeface="微软雅黑 Light" panose="020B0502040204020203" pitchFamily="34" charset="-122"/>
              </a:rPr>
              <a:t>，到期末总产量增加了</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。问</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）在此期间，该企业由技术进步引起的产量增长率是多少</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）在此期间，技术进步在全部产量增长中所做的贡献有多大</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生产函数和技术进步</a:t>
            </a:r>
            <a:endParaRPr lang="zh-CN" altLang="zh-CN" dirty="0">
              <a:effectLst/>
            </a:endParaRPr>
          </a:p>
        </p:txBody>
      </p:sp>
      <p:sp>
        <p:nvSpPr>
          <p:cNvPr id="35" name="文本占位符 2"/>
          <p:cNvSpPr txBox="1"/>
          <p:nvPr/>
        </p:nvSpPr>
        <p:spPr>
          <a:xfrm>
            <a:off x="660506" y="1800824"/>
            <a:ext cx="10912369" cy="438596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三、技术进步在产量增长中所做贡献的测定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504351"/>
                <a:ext cx="10912369" cy="2550827"/>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）由技术进步引起的产量增长率为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𝐺</m:t>
                        </m:r>
                      </m:e>
                      <m:sub>
                        <m:r>
                          <a:rPr lang="en-US" altLang="zh-CN" i="1">
                            <a:solidFill>
                              <a:srgbClr val="002060"/>
                            </a:solidFill>
                            <a:latin typeface="Cambria Math" panose="02040503050406030204" pitchFamily="18" charset="0"/>
                          </a:rPr>
                          <m:t>𝐴</m:t>
                        </m:r>
                      </m:sub>
                    </m:sSub>
                    <m:r>
                      <a:rPr lang="en-US" altLang="zh-CN">
                        <a:solidFill>
                          <a:srgbClr val="002060"/>
                        </a:solidFill>
                        <a:latin typeface="Cambria Math" panose="02040503050406030204" pitchFamily="18" charset="0"/>
                      </a:rPr>
                      <m:t>=</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𝐺</m:t>
                        </m:r>
                      </m:e>
                      <m:sub>
                        <m:r>
                          <a:rPr lang="en-US" altLang="zh-CN" i="1">
                            <a:solidFill>
                              <a:srgbClr val="002060"/>
                            </a:solidFill>
                            <a:latin typeface="Cambria Math" panose="02040503050406030204" pitchFamily="18" charset="0"/>
                          </a:rPr>
                          <m:t>𝑄</m:t>
                        </m:r>
                      </m:sub>
                    </m:sSub>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𝛼</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𝐺</m:t>
                        </m:r>
                      </m:e>
                      <m:sub>
                        <m:r>
                          <a:rPr lang="en-US" altLang="zh-CN" i="1">
                            <a:solidFill>
                              <a:srgbClr val="002060"/>
                            </a:solidFill>
                            <a:latin typeface="Cambria Math" panose="02040503050406030204" pitchFamily="18" charset="0"/>
                          </a:rPr>
                          <m:t>𝐾</m:t>
                        </m:r>
                      </m:sub>
                    </m:sSub>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𝛽</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𝐺</m:t>
                        </m:r>
                      </m:e>
                      <m:sub>
                        <m:r>
                          <a:rPr lang="en-US" altLang="zh-CN" i="1">
                            <a:solidFill>
                              <a:srgbClr val="002060"/>
                            </a:solidFill>
                            <a:latin typeface="Cambria Math" panose="02040503050406030204" pitchFamily="18" charset="0"/>
                          </a:rPr>
                          <m:t>𝐿</m:t>
                        </m:r>
                      </m:sub>
                    </m:sSub>
                  </m:oMath>
                </a14:m>
                <a:r>
                  <a:rPr lang="en-US"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20%-0.4×10%-0.6×15</a:t>
                </a:r>
                <a:r>
                  <a:rPr lang="en-US"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	=7</a:t>
                </a:r>
                <a:r>
                  <a:rPr lang="en-US"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在全部产量增长率</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中，由技术进步引起的产量增长率为</a:t>
                </a:r>
                <a:r>
                  <a:rPr lang="en-US" altLang="zh-CN" dirty="0">
                    <a:solidFill>
                      <a:srgbClr val="002060"/>
                    </a:solidFill>
                    <a:latin typeface="微软雅黑 Light" panose="020B0502040204020203" pitchFamily="34" charset="-122"/>
                    <a:ea typeface="微软雅黑 Light" panose="020B0502040204020203" pitchFamily="34" charset="-122"/>
                  </a:rPr>
                  <a:t>7%</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）技术进步在全部产量增长中所做的贡献为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𝐺</m:t>
                            </m:r>
                          </m:e>
                          <m:sub>
                            <m:r>
                              <a:rPr lang="en-US" altLang="zh-CN" i="1">
                                <a:solidFill>
                                  <a:srgbClr val="002060"/>
                                </a:solidFill>
                                <a:latin typeface="Cambria Math" panose="02040503050406030204" pitchFamily="18" charset="0"/>
                              </a:rPr>
                              <m:t>𝐴</m:t>
                            </m:r>
                          </m:sub>
                        </m:sSub>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𝐺</m:t>
                            </m:r>
                          </m:e>
                          <m:sub>
                            <m:r>
                              <a:rPr lang="en-US" altLang="zh-CN" i="1">
                                <a:solidFill>
                                  <a:srgbClr val="002060"/>
                                </a:solidFill>
                                <a:latin typeface="Cambria Math" panose="02040503050406030204" pitchFamily="18" charset="0"/>
                              </a:rPr>
                              <m:t>𝑄</m:t>
                            </m:r>
                          </m:sub>
                        </m:sSub>
                      </m:den>
                    </m:f>
                  </m:oMath>
                </a14:m>
                <a:r>
                  <a:rPr lang="en-US" altLang="zh-CN" dirty="0">
                    <a:solidFill>
                      <a:srgbClr val="002060"/>
                    </a:solidFill>
                    <a:latin typeface="微软雅黑 Light" panose="020B0502040204020203" pitchFamily="34" charset="-122"/>
                    <a:ea typeface="微软雅黑 Light" panose="020B0502040204020203" pitchFamily="34" charset="-122"/>
                  </a:rPr>
                  <a:t>×100%=</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7</m:t>
                        </m:r>
                        <m:r>
                          <m:rPr>
                            <m:nor/>
                          </m:rPr>
                          <a:rPr lang="en-US" altLang="zh-CN">
                            <a:solidFill>
                              <a:srgbClr val="002060"/>
                            </a:solidFill>
                            <a:latin typeface="微软雅黑 Light" panose="020B0502040204020203" pitchFamily="34" charset="-122"/>
                            <a:ea typeface="微软雅黑 Light" panose="020B0502040204020203" pitchFamily="34" charset="-122"/>
                          </a:rPr>
                          <m:t>%</m:t>
                        </m:r>
                      </m:num>
                      <m:den>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m:t>
                        </m:r>
                      </m:den>
                    </m:f>
                  </m:oMath>
                </a14:m>
                <a:r>
                  <a:rPr lang="en-US" altLang="zh-CN" dirty="0">
                    <a:solidFill>
                      <a:srgbClr val="002060"/>
                    </a:solidFill>
                    <a:latin typeface="微软雅黑 Light" panose="020B0502040204020203" pitchFamily="34" charset="-122"/>
                    <a:ea typeface="微软雅黑 Light" panose="020B0502040204020203" pitchFamily="34" charset="-122"/>
                  </a:rPr>
                  <a:t>×100%=35</a:t>
                </a:r>
                <a:r>
                  <a:rPr lang="en-US"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在全部产量增长中，有</a:t>
                </a:r>
                <a:r>
                  <a:rPr lang="en-US" altLang="zh-CN" dirty="0">
                    <a:solidFill>
                      <a:srgbClr val="002060"/>
                    </a:solidFill>
                    <a:latin typeface="微软雅黑 Light" panose="020B0502040204020203" pitchFamily="34" charset="-122"/>
                    <a:ea typeface="微软雅黑 Light" panose="020B0502040204020203" pitchFamily="34" charset="-122"/>
                  </a:rPr>
                  <a:t>35%</a:t>
                </a:r>
                <a:r>
                  <a:rPr lang="zh-CN" altLang="zh-CN" dirty="0">
                    <a:solidFill>
                      <a:srgbClr val="002060"/>
                    </a:solidFill>
                    <a:latin typeface="微软雅黑 Light" panose="020B0502040204020203" pitchFamily="34" charset="-122"/>
                    <a:ea typeface="微软雅黑 Light" panose="020B0502040204020203" pitchFamily="34" charset="-122"/>
                  </a:rPr>
                  <a:t>是由技术进步引起的。</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504351"/>
                <a:ext cx="10912369" cy="2550827"/>
              </a:xfrm>
              <a:prstGeom prst="rect">
                <a:avLst/>
              </a:prstGeom>
              <a:blipFill rotWithShape="1">
                <a:blip r:embed="rId1"/>
                <a:stretch>
                  <a:fillRect l="-1" t="-21" b="2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673100" y="2046514"/>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a:solidFill>
                  <a:srgbClr val="4B0C77"/>
                </a:solidFill>
                <a:latin typeface="Arial" panose="020B0604020202020204" pitchFamily="34" charset="0"/>
              </a:rPr>
              <a:t>生产函数</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短期生产函数</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长期生产函数</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总产量、平均产量和边际产量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边际收益递减规律</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边际产量收入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等产量曲线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边际技术替代率</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等成本</a:t>
            </a:r>
            <a:r>
              <a:rPr lang="zh-CN" altLang="en-US" sz="2000" spc="100" dirty="0" smtClean="0">
                <a:solidFill>
                  <a:srgbClr val="4B0C77"/>
                </a:solidFill>
                <a:latin typeface="Arial" panose="020B0604020202020204" pitchFamily="34" charset="0"/>
              </a:rPr>
              <a:t>曲线</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673100" y="2046514"/>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smtClean="0">
                <a:solidFill>
                  <a:srgbClr val="4B0C77"/>
                </a:solidFill>
                <a:latin typeface="Arial" panose="020B0604020202020204" pitchFamily="34" charset="0"/>
              </a:rPr>
              <a:t>生产</a:t>
            </a:r>
            <a:r>
              <a:rPr lang="zh-CN" altLang="en-US" sz="2000" spc="100" dirty="0">
                <a:solidFill>
                  <a:srgbClr val="4B0C77"/>
                </a:solidFill>
                <a:latin typeface="Arial" panose="020B0604020202020204" pitchFamily="34" charset="0"/>
              </a:rPr>
              <a:t>扩大路线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规模收益递增</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规模收益递减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规模收益</a:t>
            </a:r>
            <a:r>
              <a:rPr lang="zh-CN" altLang="en-US" sz="2000" spc="100" dirty="0" smtClean="0">
                <a:solidFill>
                  <a:srgbClr val="4B0C77"/>
                </a:solidFill>
                <a:latin typeface="Arial" panose="020B0604020202020204" pitchFamily="34" charset="0"/>
              </a:rPr>
              <a:t>不变</a:t>
            </a:r>
            <a:endParaRPr lang="en-US" altLang="zh-CN" sz="2000" spc="100" dirty="0" smtClean="0">
              <a:solidFill>
                <a:srgbClr val="4B0C77"/>
              </a:solidFill>
              <a:latin typeface="Arial" panose="020B0604020202020204" pitchFamily="34" charset="0"/>
            </a:endParaRPr>
          </a:p>
          <a:p>
            <a:pPr>
              <a:lnSpc>
                <a:spcPct val="130000"/>
              </a:lnSpc>
            </a:pP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柯布</a:t>
            </a:r>
            <a:r>
              <a:rPr lang="en-US" altLang="zh-CN" sz="2000" spc="100" dirty="0">
                <a:solidFill>
                  <a:srgbClr val="4B0C77"/>
                </a:solidFill>
                <a:latin typeface="Arial" panose="020B0604020202020204" pitchFamily="34" charset="0"/>
              </a:rPr>
              <a:t>-</a:t>
            </a:r>
            <a:r>
              <a:rPr lang="zh-CN" altLang="en-US" sz="2000" spc="100" dirty="0">
                <a:solidFill>
                  <a:srgbClr val="4B0C77"/>
                </a:solidFill>
                <a:latin typeface="Arial" panose="020B0604020202020204" pitchFamily="34" charset="0"/>
              </a:rPr>
              <a:t>道格拉斯生产函数</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劳动节约型技术进步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资本节约型技术进步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中立型技术进步</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7680</Words>
  <Application>WPS 演示</Application>
  <PresentationFormat>宽屏</PresentationFormat>
  <Paragraphs>881</Paragraphs>
  <Slides>61</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61</vt:i4>
      </vt:variant>
    </vt:vector>
  </HeadingPairs>
  <TitlesOfParts>
    <vt:vector size="77" baseType="lpstr">
      <vt:lpstr>Arial</vt:lpstr>
      <vt:lpstr>宋体</vt:lpstr>
      <vt:lpstr>Wingdings</vt:lpstr>
      <vt:lpstr>等线</vt:lpstr>
      <vt:lpstr>微软雅黑 Light</vt:lpstr>
      <vt:lpstr>黑体</vt:lpstr>
      <vt:lpstr>DIN Black</vt:lpstr>
      <vt:lpstr>Segoe Print</vt:lpstr>
      <vt:lpstr>Cambria Math</vt:lpstr>
      <vt:lpstr>Times New Roman</vt:lpstr>
      <vt:lpstr>微软雅黑</vt:lpstr>
      <vt:lpstr>Arial Unicode MS</vt:lpstr>
      <vt:lpstr>Calibri</vt:lpstr>
      <vt:lpstr>NEU-BZ-S92</vt:lpstr>
      <vt:lpstr>方正书宋_GBK</vt:lpstr>
      <vt:lpstr>Office 主题</vt:lpstr>
      <vt:lpstr>PowerPoint 演示文稿</vt:lpstr>
      <vt:lpstr>PowerPoint 演示文稿</vt:lpstr>
      <vt:lpstr>第1节　生产函数</vt:lpstr>
      <vt:lpstr>第1节　生产函数</vt:lpstr>
      <vt:lpstr>PowerPoint 演示文稿</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第2节　单一可变投入要素的最优利用</vt:lpstr>
      <vt:lpstr>PowerPoint 演示文稿</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第3节　多种投入要素的最优组合</vt:lpstr>
      <vt:lpstr>PowerPoint 演示文稿</vt:lpstr>
      <vt:lpstr>第4节　规模与收益的关系</vt:lpstr>
      <vt:lpstr>第4节　规模与收益的关系</vt:lpstr>
      <vt:lpstr>第4节　规模与收益的关系</vt:lpstr>
      <vt:lpstr>第4节　规模与收益的关系</vt:lpstr>
      <vt:lpstr>第4节　规模与收益的关系</vt:lpstr>
      <vt:lpstr>第4节　规模与收益的关系</vt:lpstr>
      <vt:lpstr>PowerPoint 演示文稿</vt:lpstr>
      <vt:lpstr>第5节　柯布-道格拉斯生产函数</vt:lpstr>
      <vt:lpstr>PowerPoint 演示文稿</vt:lpstr>
      <vt:lpstr>第6节　生产函数和技术进步</vt:lpstr>
      <vt:lpstr>第6节　生产函数和技术进步</vt:lpstr>
      <vt:lpstr>第6节　生产函数和技术进步</vt:lpstr>
      <vt:lpstr>第6节　生产函数和技术进步</vt:lpstr>
      <vt:lpstr>第6节　生产函数和技术进步</vt:lpstr>
      <vt:lpstr>第6节　生产函数和技术进步</vt:lpstr>
      <vt:lpstr>第6节　生产函数和技术进步</vt:lpstr>
      <vt:lpstr>第6节　生产函数和技术进步</vt:lpstr>
      <vt:lpstr>重要术语和名词</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96</cp:revision>
  <dcterms:created xsi:type="dcterms:W3CDTF">2021-12-09T11:43:00Z</dcterms:created>
  <dcterms:modified xsi:type="dcterms:W3CDTF">2023-12-12T01:21:04Z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35D046251416499FA9482B13F9D21CC2_12</vt:lpwstr>
  </property>
  <property fmtid="{D5CDD505-2E9C-101B-9397-08002B2CF9AE}" pid="3" name="KSOProductBuildVer">
    <vt:lpwstr>2052-12.1.0.15374</vt:lpwstr>
  </property>
</Properties>
</file>