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5"/>
  </p:notesMasterIdLst>
  <p:sldIdLst>
    <p:sldId id="256" r:id="rId2"/>
    <p:sldId id="257" r:id="rId3"/>
    <p:sldId id="297" r:id="rId4"/>
    <p:sldId id="299" r:id="rId5"/>
    <p:sldId id="298" r:id="rId6"/>
    <p:sldId id="300" r:id="rId7"/>
    <p:sldId id="282" r:id="rId8"/>
    <p:sldId id="261" r:id="rId9"/>
    <p:sldId id="259" r:id="rId10"/>
    <p:sldId id="260" r:id="rId11"/>
    <p:sldId id="262" r:id="rId12"/>
    <p:sldId id="258" r:id="rId13"/>
    <p:sldId id="289" r:id="rId14"/>
    <p:sldId id="284" r:id="rId15"/>
    <p:sldId id="302" r:id="rId16"/>
    <p:sldId id="285" r:id="rId17"/>
    <p:sldId id="286" r:id="rId18"/>
    <p:sldId id="287" r:id="rId19"/>
    <p:sldId id="288" r:id="rId20"/>
    <p:sldId id="290" r:id="rId21"/>
    <p:sldId id="273" r:id="rId22"/>
    <p:sldId id="274" r:id="rId23"/>
    <p:sldId id="275" r:id="rId24"/>
    <p:sldId id="276" r:id="rId25"/>
    <p:sldId id="301" r:id="rId26"/>
    <p:sldId id="264" r:id="rId27"/>
    <p:sldId id="265" r:id="rId28"/>
    <p:sldId id="271" r:id="rId29"/>
    <p:sldId id="272" r:id="rId30"/>
    <p:sldId id="266" r:id="rId31"/>
    <p:sldId id="267" r:id="rId32"/>
    <p:sldId id="269" r:id="rId33"/>
    <p:sldId id="270" r:id="rId34"/>
    <p:sldId id="278" r:id="rId35"/>
    <p:sldId id="292" r:id="rId36"/>
    <p:sldId id="277" r:id="rId37"/>
    <p:sldId id="279" r:id="rId38"/>
    <p:sldId id="280" r:id="rId39"/>
    <p:sldId id="281" r:id="rId40"/>
    <p:sldId id="294" r:id="rId41"/>
    <p:sldId id="296" r:id="rId42"/>
    <p:sldId id="291" r:id="rId43"/>
    <p:sldId id="295"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4660"/>
  </p:normalViewPr>
  <p:slideViewPr>
    <p:cSldViewPr snapToGrid="0">
      <p:cViewPr varScale="1">
        <p:scale>
          <a:sx n="63" d="100"/>
          <a:sy n="63" d="100"/>
        </p:scale>
        <p:origin x="138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0A3FB-4DEB-4DC9-991C-018AA2A10075}" type="datetimeFigureOut">
              <a:rPr lang="zh-CN" altLang="en-US" smtClean="0"/>
              <a:t>2021/10/31</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040905-AC9C-4977-BD21-5FCB7BB4000C}" type="slidenum">
              <a:rPr lang="zh-CN" altLang="en-US" smtClean="0"/>
              <a:t>‹#›</a:t>
            </a:fld>
            <a:endParaRPr lang="zh-CN" altLang="en-US"/>
          </a:p>
        </p:txBody>
      </p:sp>
    </p:spTree>
    <p:extLst>
      <p:ext uri="{BB962C8B-B14F-4D97-AF65-F5344CB8AC3E}">
        <p14:creationId xmlns:p14="http://schemas.microsoft.com/office/powerpoint/2010/main" val="3568929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E12EC7FF-8F3D-44EF-9E96-3896263C366A}" type="datetime1">
              <a:rPr lang="zh-CN" altLang="en-US" smtClean="0"/>
              <a:t>2021/10/31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4565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90C438D8-5C5E-43C1-9DB4-C099E40BBA78}" type="datetime1">
              <a:rPr lang="zh-CN" altLang="en-US" smtClean="0"/>
              <a:t>2021/10/31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534458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22D5A4AE-75EB-4208-9611-173B33B2CCEC}" type="datetime1">
              <a:rPr lang="zh-CN" altLang="en-US" smtClean="0"/>
              <a:t>2021/10/31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07720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7DA073DD-AD54-4C22-B458-4F3ACD4324A7}" type="datetime1">
              <a:rPr lang="zh-CN" altLang="en-US" smtClean="0"/>
              <a:t>2021/10/31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580303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68E27ADF-038F-49FC-8EDF-7C8C035E7B0D}" type="datetime1">
              <a:rPr lang="zh-CN" altLang="en-US" smtClean="0"/>
              <a:t>2021/10/31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359687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F9240A70-75CA-4F53-865C-EBA108770780}" type="datetime1">
              <a:rPr lang="zh-CN" altLang="en-US" smtClean="0"/>
              <a:t>2021/10/31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9225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8FB88-C0FE-4BC2-8E25-D9FC3FDFFEDA}" type="datetime1">
              <a:rPr lang="zh-CN" altLang="en-US" smtClean="0"/>
              <a:t>2021/10/31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05541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8B83B245-192C-4772-82B8-56E9C458D196}" type="datetime1">
              <a:rPr lang="zh-CN" altLang="en-US" smtClean="0"/>
              <a:t>2021/10/31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194469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61C200C9-DE2C-4489-8B66-B26B09933E74}" type="datetime1">
              <a:rPr lang="zh-CN" altLang="en-US" smtClean="0"/>
              <a:t>2021/10/31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906844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8470889B-F9A5-45B4-8CB7-5BBA5ABE33FC}" type="datetime1">
              <a:rPr lang="zh-CN" altLang="en-US" smtClean="0"/>
              <a:t>2021/10/31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14105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116F89CD-8886-42AB-B9E1-057627B0A8E6}" type="datetime1">
              <a:rPr lang="zh-CN" altLang="en-US" smtClean="0"/>
              <a:t>2021/10/31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6421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FF39FC-9FC1-4F29-981A-8F447DCCC55E}" type="datetime1">
              <a:rPr lang="zh-CN" altLang="en-US" smtClean="0"/>
              <a:t>2021/10/31</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76976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4DF4DFFA-B6D8-45E8-B3FF-75DE518ACD02}"/>
              </a:ext>
            </a:extLst>
          </p:cNvPr>
          <p:cNvSpPr txBox="1"/>
          <p:nvPr/>
        </p:nvSpPr>
        <p:spPr>
          <a:xfrm>
            <a:off x="2532888" y="2551176"/>
            <a:ext cx="4339650" cy="646331"/>
          </a:xfrm>
          <a:prstGeom prst="rect">
            <a:avLst/>
          </a:prstGeom>
          <a:noFill/>
        </p:spPr>
        <p:txBody>
          <a:bodyPr wrap="none" rtlCol="0">
            <a:spAutoFit/>
          </a:bodyPr>
          <a:lstStyle/>
          <a:p>
            <a:r>
              <a:rPr lang="zh-CN" altLang="en-US" sz="3600" dirty="0">
                <a:latin typeface="黑体" panose="02010609060101010101" pitchFamily="49" charset="-122"/>
                <a:ea typeface="黑体" panose="02010609060101010101" pitchFamily="49" charset="-122"/>
              </a:rPr>
              <a:t>电渗析与离子交换膜</a:t>
            </a:r>
          </a:p>
        </p:txBody>
      </p:sp>
      <p:sp>
        <p:nvSpPr>
          <p:cNvPr id="2" name="灯片编号占位符 1">
            <a:extLst>
              <a:ext uri="{FF2B5EF4-FFF2-40B4-BE49-F238E27FC236}">
                <a16:creationId xmlns:a16="http://schemas.microsoft.com/office/drawing/2014/main" id="{8804E60A-EBE5-4260-9EE1-F075E17AC894}"/>
              </a:ext>
            </a:extLst>
          </p:cNvPr>
          <p:cNvSpPr>
            <a:spLocks noGrp="1"/>
          </p:cNvSpPr>
          <p:nvPr>
            <p:ph type="sldNum" sz="quarter" idx="12"/>
          </p:nvPr>
        </p:nvSpPr>
        <p:spPr/>
        <p:txBody>
          <a:bodyPr/>
          <a:lstStyle/>
          <a:p>
            <a:fld id="{BBC2FF01-D777-4C71-9C84-F2B3332F6256}" type="slidenum">
              <a:rPr lang="zh-CN" altLang="en-US" smtClean="0"/>
              <a:t>1</a:t>
            </a:fld>
            <a:endParaRPr lang="zh-CN" altLang="en-US"/>
          </a:p>
        </p:txBody>
      </p:sp>
    </p:spTree>
    <p:extLst>
      <p:ext uri="{BB962C8B-B14F-4D97-AF65-F5344CB8AC3E}">
        <p14:creationId xmlns:p14="http://schemas.microsoft.com/office/powerpoint/2010/main" val="3934797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3" name="文本框 2">
            <a:extLst>
              <a:ext uri="{FF2B5EF4-FFF2-40B4-BE49-F238E27FC236}">
                <a16:creationId xmlns:a16="http://schemas.microsoft.com/office/drawing/2014/main" id="{5A44B0BC-D309-4AD8-9AE6-D4EAA73A9504}"/>
              </a:ext>
            </a:extLst>
          </p:cNvPr>
          <p:cNvSpPr txBox="1"/>
          <p:nvPr/>
        </p:nvSpPr>
        <p:spPr>
          <a:xfrm>
            <a:off x="877824" y="1463040"/>
            <a:ext cx="4063933" cy="3384581"/>
          </a:xfrm>
          <a:prstGeom prst="rect">
            <a:avLst/>
          </a:prstGeom>
          <a:noFill/>
        </p:spPr>
        <p:txBody>
          <a:bodyPr wrap="none" rtlCol="0">
            <a:spAutoFit/>
          </a:bodyPr>
          <a:lstStyle/>
          <a:p>
            <a:pPr marL="285750" indent="-285750">
              <a:lnSpc>
                <a:spcPct val="200000"/>
              </a:lnSpc>
              <a:buFont typeface="Arial" panose="020B0604020202020204" pitchFamily="34" charset="0"/>
              <a:buChar char="•"/>
            </a:pPr>
            <a:r>
              <a:rPr lang="zh-CN" altLang="en-US" sz="2800" dirty="0">
                <a:latin typeface="黑体" panose="02010609060101010101" pitchFamily="49" charset="-122"/>
                <a:ea typeface="黑体" panose="02010609060101010101" pitchFamily="49" charset="-122"/>
              </a:rPr>
              <a:t>渗析与电渗析</a:t>
            </a:r>
            <a:endParaRPr lang="en-US" altLang="zh-CN" sz="2800" dirty="0">
              <a:latin typeface="黑体" panose="02010609060101010101" pitchFamily="49" charset="-122"/>
              <a:ea typeface="黑体" panose="02010609060101010101" pitchFamily="49" charset="-122"/>
            </a:endParaRPr>
          </a:p>
          <a:p>
            <a:pPr marL="285750" indent="-285750">
              <a:lnSpc>
                <a:spcPct val="200000"/>
              </a:lnSpc>
              <a:buFont typeface="Arial" panose="020B0604020202020204" pitchFamily="34" charset="0"/>
              <a:buChar char="•"/>
            </a:pPr>
            <a:r>
              <a:rPr lang="zh-CN" altLang="en-US" sz="2800" dirty="0">
                <a:latin typeface="黑体" panose="02010609060101010101" pitchFamily="49" charset="-122"/>
                <a:ea typeface="黑体" panose="02010609060101010101" pitchFamily="49" charset="-122"/>
              </a:rPr>
              <a:t>电渗析过程与基本原理</a:t>
            </a:r>
            <a:endParaRPr lang="en-US" altLang="zh-CN" sz="2800" dirty="0">
              <a:latin typeface="黑体" panose="02010609060101010101" pitchFamily="49" charset="-122"/>
              <a:ea typeface="黑体" panose="02010609060101010101" pitchFamily="49" charset="-122"/>
            </a:endParaRPr>
          </a:p>
          <a:p>
            <a:pPr marL="285750" indent="-285750">
              <a:lnSpc>
                <a:spcPct val="200000"/>
              </a:lnSpc>
              <a:buFont typeface="Arial" panose="020B0604020202020204" pitchFamily="34" charset="0"/>
              <a:buChar char="•"/>
            </a:pPr>
            <a:r>
              <a:rPr lang="zh-CN" altLang="en-US" sz="2800" dirty="0">
                <a:latin typeface="黑体" panose="02010609060101010101" pitchFamily="49" charset="-122"/>
                <a:ea typeface="黑体" panose="02010609060101010101" pitchFamily="49" charset="-122"/>
              </a:rPr>
              <a:t>离子交换膜</a:t>
            </a:r>
            <a:endParaRPr lang="en-US" altLang="zh-CN" sz="2800" dirty="0">
              <a:latin typeface="黑体" panose="02010609060101010101" pitchFamily="49" charset="-122"/>
              <a:ea typeface="黑体" panose="02010609060101010101" pitchFamily="49" charset="-122"/>
            </a:endParaRPr>
          </a:p>
          <a:p>
            <a:pPr marL="285750" indent="-285750">
              <a:lnSpc>
                <a:spcPct val="200000"/>
              </a:lnSpc>
              <a:buFont typeface="Arial" panose="020B0604020202020204" pitchFamily="34" charset="0"/>
              <a:buChar char="•"/>
            </a:pPr>
            <a:r>
              <a:rPr lang="zh-CN" altLang="en-US" sz="2800" dirty="0">
                <a:latin typeface="黑体" panose="02010609060101010101" pitchFamily="49" charset="-122"/>
                <a:ea typeface="黑体" panose="02010609060101010101" pitchFamily="49" charset="-122"/>
              </a:rPr>
              <a:t>反向电渗析</a:t>
            </a:r>
            <a:endParaRPr lang="en-US" altLang="zh-CN" sz="2800" dirty="0">
              <a:latin typeface="黑体" panose="02010609060101010101" pitchFamily="49" charset="-122"/>
              <a:ea typeface="黑体" panose="02010609060101010101" pitchFamily="49" charset="-122"/>
            </a:endParaRPr>
          </a:p>
        </p:txBody>
      </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162095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主要内容</a:t>
            </a:r>
          </a:p>
        </p:txBody>
      </p:sp>
      <p:sp>
        <p:nvSpPr>
          <p:cNvPr id="2" name="灯片编号占位符 1">
            <a:extLst>
              <a:ext uri="{FF2B5EF4-FFF2-40B4-BE49-F238E27FC236}">
                <a16:creationId xmlns:a16="http://schemas.microsoft.com/office/drawing/2014/main" id="{CC09CE21-272B-40F9-A7F0-BDE2C6B04CEA}"/>
              </a:ext>
            </a:extLst>
          </p:cNvPr>
          <p:cNvSpPr>
            <a:spLocks noGrp="1"/>
          </p:cNvSpPr>
          <p:nvPr>
            <p:ph type="sldNum" sz="quarter" idx="12"/>
          </p:nvPr>
        </p:nvSpPr>
        <p:spPr/>
        <p:txBody>
          <a:bodyPr/>
          <a:lstStyle/>
          <a:p>
            <a:fld id="{BBC2FF01-D777-4C71-9C84-F2B3332F6256}" type="slidenum">
              <a:rPr lang="zh-CN" altLang="en-US" smtClean="0"/>
              <a:t>2</a:t>
            </a:fld>
            <a:endParaRPr lang="zh-CN" altLang="en-US"/>
          </a:p>
        </p:txBody>
      </p:sp>
    </p:spTree>
    <p:extLst>
      <p:ext uri="{BB962C8B-B14F-4D97-AF65-F5344CB8AC3E}">
        <p14:creationId xmlns:p14="http://schemas.microsoft.com/office/powerpoint/2010/main" val="111870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339102"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渗析与电渗析</a:t>
            </a:r>
          </a:p>
        </p:txBody>
      </p:sp>
      <p:sp>
        <p:nvSpPr>
          <p:cNvPr id="8" name="文本框 7">
            <a:extLst>
              <a:ext uri="{FF2B5EF4-FFF2-40B4-BE49-F238E27FC236}">
                <a16:creationId xmlns:a16="http://schemas.microsoft.com/office/drawing/2014/main" id="{2E840D24-6891-4613-9A3D-D938E19AAF35}"/>
              </a:ext>
            </a:extLst>
          </p:cNvPr>
          <p:cNvSpPr txBox="1"/>
          <p:nvPr/>
        </p:nvSpPr>
        <p:spPr>
          <a:xfrm>
            <a:off x="173736" y="1062508"/>
            <a:ext cx="8554720" cy="4437753"/>
          </a:xfrm>
          <a:prstGeom prst="rect">
            <a:avLst/>
          </a:prstGeom>
          <a:noFill/>
        </p:spPr>
        <p:txBody>
          <a:bodyPr wrap="square">
            <a:spAutoFit/>
          </a:bodyPr>
          <a:lstStyle/>
          <a:p>
            <a:pPr algn="just">
              <a:lnSpc>
                <a:spcPct val="150000"/>
              </a:lnSpc>
            </a:pPr>
            <a:r>
              <a:rPr lang="zh-CN" altLang="en-US" sz="2400" b="1" dirty="0">
                <a:solidFill>
                  <a:srgbClr val="FF0000"/>
                </a:solidFill>
                <a:latin typeface="黑体" panose="02010609060101010101" pitchFamily="49" charset="-122"/>
                <a:ea typeface="黑体" panose="02010609060101010101" pitchFamily="49" charset="-122"/>
              </a:rPr>
              <a:t>   渗析：又称透析。</a:t>
            </a:r>
            <a:r>
              <a:rPr lang="zh-CN" altLang="en-US" sz="2400" dirty="0">
                <a:latin typeface="黑体" panose="02010609060101010101" pitchFamily="49" charset="-122"/>
                <a:ea typeface="黑体" panose="02010609060101010101" pitchFamily="49" charset="-122"/>
              </a:rPr>
              <a:t>一种以</a:t>
            </a:r>
            <a:r>
              <a:rPr lang="zh-CN" altLang="en-US" sz="2400" b="1" dirty="0">
                <a:solidFill>
                  <a:srgbClr val="FF0000"/>
                </a:solidFill>
                <a:latin typeface="黑体" panose="02010609060101010101" pitchFamily="49" charset="-122"/>
                <a:ea typeface="黑体" panose="02010609060101010101" pitchFamily="49" charset="-122"/>
              </a:rPr>
              <a:t>浓度差为推动力</a:t>
            </a:r>
            <a:r>
              <a:rPr lang="zh-CN" altLang="en-US" sz="2400" dirty="0">
                <a:latin typeface="黑体" panose="02010609060101010101" pitchFamily="49" charset="-122"/>
                <a:ea typeface="黑体" panose="02010609060101010101" pitchFamily="49" charset="-122"/>
              </a:rPr>
              <a:t>的膜分离操作，利用膜对溶质的选择透过性</a:t>
            </a:r>
            <a:r>
              <a:rPr lang="en-US" altLang="zh-CN" sz="2400" dirty="0">
                <a:latin typeface="黑体" panose="02010609060101010101" pitchFamily="49" charset="-122"/>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实现不同性质溶质的分离</a:t>
            </a:r>
            <a:r>
              <a:rPr lang="zh-CN" altLang="en-US" sz="2400" dirty="0">
                <a:latin typeface="黑体" panose="02010609060101010101" pitchFamily="49" charset="-122"/>
                <a:ea typeface="黑体" panose="02010609060101010101" pitchFamily="49" charset="-122"/>
              </a:rPr>
              <a:t>。即利用半透膜能透过小分子和离子但不能透过胶体粒子的性质从溶胶中除掉作为杂质的小分子或离子的过程。</a:t>
            </a:r>
            <a:endParaRPr lang="en-US" altLang="zh-CN" sz="2400" dirty="0">
              <a:latin typeface="黑体" panose="02010609060101010101" pitchFamily="49" charset="-122"/>
              <a:ea typeface="黑体" panose="02010609060101010101" pitchFamily="49" charset="-122"/>
            </a:endParaRPr>
          </a:p>
          <a:p>
            <a:pPr algn="just">
              <a:lnSpc>
                <a:spcPct val="150000"/>
              </a:lnSpc>
            </a:pPr>
            <a:r>
              <a:rPr lang="zh-CN" altLang="en-US" sz="2400" dirty="0">
                <a:latin typeface="黑体" panose="02010609060101010101" pitchFamily="49" charset="-122"/>
                <a:ea typeface="黑体" panose="02010609060101010101" pitchFamily="49" charset="-122"/>
              </a:rPr>
              <a:t>   </a:t>
            </a:r>
            <a:r>
              <a:rPr lang="zh-CN" altLang="en-US" sz="2400" dirty="0">
                <a:latin typeface="Arial" panose="020B0604020202020204" pitchFamily="34" charset="0"/>
                <a:ea typeface="黑体" panose="02010609060101010101" pitchFamily="49" charset="-122"/>
                <a:cs typeface="Arial" panose="020B0604020202020204" pitchFamily="34" charset="0"/>
              </a:rPr>
              <a:t>在渗析的同时，还伴有渗透</a:t>
            </a:r>
            <a:r>
              <a:rPr lang="en-US" altLang="zh-CN" sz="2400" dirty="0">
                <a:latin typeface="Arial" panose="020B0604020202020204" pitchFamily="34" charset="0"/>
                <a:ea typeface="黑体" panose="02010609060101010101" pitchFamily="49" charset="-122"/>
                <a:cs typeface="Arial" panose="020B0604020202020204" pitchFamily="34" charset="0"/>
              </a:rPr>
              <a:t>(osmosis),</a:t>
            </a:r>
            <a:r>
              <a:rPr lang="zh-CN" altLang="en-US" sz="2400" dirty="0">
                <a:latin typeface="Arial" panose="020B0604020202020204" pitchFamily="34" charset="0"/>
                <a:ea typeface="黑体" panose="02010609060101010101" pitchFamily="49" charset="-122"/>
                <a:cs typeface="Arial" panose="020B0604020202020204" pitchFamily="34" charset="0"/>
              </a:rPr>
              <a:t>这是溶剂透过膜的迁移，降低原始溶液浓度，从而降低渗析的推动力。</a:t>
            </a:r>
            <a:endParaRPr lang="en-US" altLang="zh-CN" sz="2400" dirty="0">
              <a:latin typeface="Arial" panose="020B0604020202020204" pitchFamily="34" charset="0"/>
              <a:ea typeface="黑体" panose="02010609060101010101" pitchFamily="49" charset="-122"/>
              <a:cs typeface="Arial" panose="020B0604020202020204" pitchFamily="34" charset="0"/>
            </a:endParaRPr>
          </a:p>
          <a:p>
            <a:pPr algn="just">
              <a:lnSpc>
                <a:spcPct val="150000"/>
              </a:lnSpc>
            </a:pPr>
            <a:r>
              <a:rPr lang="zh-CN" altLang="en-US" sz="2400" dirty="0">
                <a:latin typeface="Arial" panose="020B0604020202020204" pitchFamily="34" charset="0"/>
                <a:ea typeface="黑体" panose="02010609060101010101" pitchFamily="49" charset="-122"/>
                <a:cs typeface="Arial" panose="020B0604020202020204" pitchFamily="34" charset="0"/>
              </a:rPr>
              <a:t>       渗析时外加直流电场常常可以加速小离子自膜内向膜外的扩散，为</a:t>
            </a:r>
            <a:r>
              <a:rPr lang="zh-CN" altLang="en-US" sz="2400" b="1" dirty="0">
                <a:solidFill>
                  <a:srgbClr val="FF0000"/>
                </a:solidFill>
                <a:latin typeface="Arial" panose="020B0604020202020204" pitchFamily="34" charset="0"/>
                <a:ea typeface="黑体" panose="02010609060101010101" pitchFamily="49" charset="-122"/>
                <a:cs typeface="Arial" panose="020B0604020202020204" pitchFamily="34" charset="0"/>
              </a:rPr>
              <a:t>电渗析</a:t>
            </a:r>
            <a:r>
              <a:rPr lang="en-US" altLang="zh-CN" sz="2400" b="1" dirty="0">
                <a:solidFill>
                  <a:srgbClr val="FF0000"/>
                </a:solidFill>
                <a:latin typeface="Arial" panose="020B0604020202020204" pitchFamily="34" charset="0"/>
                <a:ea typeface="黑体" panose="02010609060101010101" pitchFamily="49" charset="-122"/>
                <a:cs typeface="Arial" panose="020B0604020202020204" pitchFamily="34" charset="0"/>
              </a:rPr>
              <a:t>(electrodialysis)</a:t>
            </a:r>
            <a:r>
              <a:rPr lang="zh-CN" altLang="en-US" sz="2400" dirty="0">
                <a:latin typeface="Arial" panose="020B0604020202020204" pitchFamily="34" charset="0"/>
                <a:ea typeface="黑体" panose="02010609060101010101" pitchFamily="49" charset="-122"/>
                <a:cs typeface="Arial" panose="020B0604020202020204" pitchFamily="34" charset="0"/>
              </a:rPr>
              <a:t>。</a:t>
            </a:r>
          </a:p>
        </p:txBody>
      </p:sp>
      <p:sp>
        <p:nvSpPr>
          <p:cNvPr id="9" name="灯片编号占位符 8">
            <a:extLst>
              <a:ext uri="{FF2B5EF4-FFF2-40B4-BE49-F238E27FC236}">
                <a16:creationId xmlns:a16="http://schemas.microsoft.com/office/drawing/2014/main" id="{24273122-6C50-46A1-861F-5489DEA0B466}"/>
              </a:ext>
            </a:extLst>
          </p:cNvPr>
          <p:cNvSpPr>
            <a:spLocks noGrp="1"/>
          </p:cNvSpPr>
          <p:nvPr>
            <p:ph type="sldNum" sz="quarter" idx="12"/>
          </p:nvPr>
        </p:nvSpPr>
        <p:spPr/>
        <p:txBody>
          <a:bodyPr/>
          <a:lstStyle/>
          <a:p>
            <a:fld id="{BBC2FF01-D777-4C71-9C84-F2B3332F6256}" type="slidenum">
              <a:rPr lang="zh-CN" altLang="en-US" smtClean="0"/>
              <a:t>3</a:t>
            </a:fld>
            <a:endParaRPr lang="zh-CN" altLang="en-US"/>
          </a:p>
        </p:txBody>
      </p:sp>
    </p:spTree>
    <p:extLst>
      <p:ext uri="{BB962C8B-B14F-4D97-AF65-F5344CB8AC3E}">
        <p14:creationId xmlns:p14="http://schemas.microsoft.com/office/powerpoint/2010/main" val="87912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339102"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渗析与电渗析</a:t>
            </a:r>
          </a:p>
        </p:txBody>
      </p:sp>
      <p:pic>
        <p:nvPicPr>
          <p:cNvPr id="3" name="图片 2">
            <a:extLst>
              <a:ext uri="{FF2B5EF4-FFF2-40B4-BE49-F238E27FC236}">
                <a16:creationId xmlns:a16="http://schemas.microsoft.com/office/drawing/2014/main" id="{6477DA88-DC99-404F-B22A-23735BE01E51}"/>
              </a:ext>
            </a:extLst>
          </p:cNvPr>
          <p:cNvPicPr>
            <a:picLocks noChangeAspect="1"/>
          </p:cNvPicPr>
          <p:nvPr/>
        </p:nvPicPr>
        <p:blipFill>
          <a:blip r:embed="rId2"/>
          <a:stretch>
            <a:fillRect/>
          </a:stretch>
        </p:blipFill>
        <p:spPr>
          <a:xfrm>
            <a:off x="639301" y="990841"/>
            <a:ext cx="8055409" cy="5171261"/>
          </a:xfrm>
          <a:prstGeom prst="rect">
            <a:avLst/>
          </a:prstGeom>
        </p:spPr>
      </p:pic>
      <p:sp>
        <p:nvSpPr>
          <p:cNvPr id="9" name="灯片编号占位符 8">
            <a:extLst>
              <a:ext uri="{FF2B5EF4-FFF2-40B4-BE49-F238E27FC236}">
                <a16:creationId xmlns:a16="http://schemas.microsoft.com/office/drawing/2014/main" id="{EF96861E-A7BD-4B6D-937C-F6AD7B1B1021}"/>
              </a:ext>
            </a:extLst>
          </p:cNvPr>
          <p:cNvSpPr>
            <a:spLocks noGrp="1"/>
          </p:cNvSpPr>
          <p:nvPr>
            <p:ph type="sldNum" sz="quarter" idx="12"/>
          </p:nvPr>
        </p:nvSpPr>
        <p:spPr/>
        <p:txBody>
          <a:bodyPr/>
          <a:lstStyle/>
          <a:p>
            <a:fld id="{BBC2FF01-D777-4C71-9C84-F2B3332F6256}" type="slidenum">
              <a:rPr lang="zh-CN" altLang="en-US" smtClean="0"/>
              <a:t>4</a:t>
            </a:fld>
            <a:endParaRPr lang="zh-CN" altLang="en-US"/>
          </a:p>
        </p:txBody>
      </p:sp>
    </p:spTree>
    <p:extLst>
      <p:ext uri="{BB962C8B-B14F-4D97-AF65-F5344CB8AC3E}">
        <p14:creationId xmlns:p14="http://schemas.microsoft.com/office/powerpoint/2010/main" val="940727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339102"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渗析与电渗析</a:t>
            </a:r>
          </a:p>
        </p:txBody>
      </p:sp>
      <p:pic>
        <p:nvPicPr>
          <p:cNvPr id="3" name="图片 2">
            <a:extLst>
              <a:ext uri="{FF2B5EF4-FFF2-40B4-BE49-F238E27FC236}">
                <a16:creationId xmlns:a16="http://schemas.microsoft.com/office/drawing/2014/main" id="{09307861-D49E-4F88-A4CD-1B176DF6703A}"/>
              </a:ext>
            </a:extLst>
          </p:cNvPr>
          <p:cNvPicPr>
            <a:picLocks noChangeAspect="1"/>
          </p:cNvPicPr>
          <p:nvPr/>
        </p:nvPicPr>
        <p:blipFill>
          <a:blip r:embed="rId2"/>
          <a:stretch>
            <a:fillRect/>
          </a:stretch>
        </p:blipFill>
        <p:spPr>
          <a:xfrm>
            <a:off x="738188" y="947691"/>
            <a:ext cx="7455770" cy="5214408"/>
          </a:xfrm>
          <a:prstGeom prst="rect">
            <a:avLst/>
          </a:prstGeom>
        </p:spPr>
      </p:pic>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5</a:t>
            </a:fld>
            <a:endParaRPr lang="zh-CN" altLang="en-US"/>
          </a:p>
        </p:txBody>
      </p:sp>
    </p:spTree>
    <p:extLst>
      <p:ext uri="{BB962C8B-B14F-4D97-AF65-F5344CB8AC3E}">
        <p14:creationId xmlns:p14="http://schemas.microsoft.com/office/powerpoint/2010/main" val="1316200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7C7C42A9-66FD-4021-9E9C-88D0FBB9501B}"/>
              </a:ext>
            </a:extLst>
          </p:cNvPr>
          <p:cNvSpPr txBox="1"/>
          <p:nvPr/>
        </p:nvSpPr>
        <p:spPr>
          <a:xfrm>
            <a:off x="173736" y="100584"/>
            <a:ext cx="2339102"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渗析与电渗析</a:t>
            </a:r>
          </a:p>
        </p:txBody>
      </p:sp>
      <p:pic>
        <p:nvPicPr>
          <p:cNvPr id="8" name="图片 7">
            <a:extLst>
              <a:ext uri="{FF2B5EF4-FFF2-40B4-BE49-F238E27FC236}">
                <a16:creationId xmlns:a16="http://schemas.microsoft.com/office/drawing/2014/main" id="{87ECF7DC-E097-447D-B473-BE8F59C67EA9}"/>
              </a:ext>
            </a:extLst>
          </p:cNvPr>
          <p:cNvPicPr>
            <a:picLocks noChangeAspect="1"/>
          </p:cNvPicPr>
          <p:nvPr/>
        </p:nvPicPr>
        <p:blipFill>
          <a:blip r:embed="rId2"/>
          <a:stretch>
            <a:fillRect/>
          </a:stretch>
        </p:blipFill>
        <p:spPr>
          <a:xfrm>
            <a:off x="374507" y="886999"/>
            <a:ext cx="8342123" cy="5564597"/>
          </a:xfrm>
          <a:prstGeom prst="rect">
            <a:avLst/>
          </a:prstGeom>
        </p:spPr>
      </p:pic>
      <p:sp>
        <p:nvSpPr>
          <p:cNvPr id="9" name="灯片编号占位符 8">
            <a:extLst>
              <a:ext uri="{FF2B5EF4-FFF2-40B4-BE49-F238E27FC236}">
                <a16:creationId xmlns:a16="http://schemas.microsoft.com/office/drawing/2014/main" id="{956ED16F-2A77-4C05-B852-A5E8EF6A4FC3}"/>
              </a:ext>
            </a:extLst>
          </p:cNvPr>
          <p:cNvSpPr>
            <a:spLocks noGrp="1"/>
          </p:cNvSpPr>
          <p:nvPr>
            <p:ph type="sldNum" sz="quarter" idx="12"/>
          </p:nvPr>
        </p:nvSpPr>
        <p:spPr/>
        <p:txBody>
          <a:bodyPr/>
          <a:lstStyle/>
          <a:p>
            <a:fld id="{BBC2FF01-D777-4C71-9C84-F2B3332F6256}" type="slidenum">
              <a:rPr lang="zh-CN" altLang="en-US" smtClean="0"/>
              <a:t>6</a:t>
            </a:fld>
            <a:endParaRPr lang="zh-CN" altLang="en-US"/>
          </a:p>
        </p:txBody>
      </p:sp>
    </p:spTree>
    <p:extLst>
      <p:ext uri="{BB962C8B-B14F-4D97-AF65-F5344CB8AC3E}">
        <p14:creationId xmlns:p14="http://schemas.microsoft.com/office/powerpoint/2010/main" val="1486117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电渗析的工作原理</a:t>
            </a:r>
          </a:p>
        </p:txBody>
      </p:sp>
      <p:sp>
        <p:nvSpPr>
          <p:cNvPr id="8" name="文本框 7">
            <a:extLst>
              <a:ext uri="{FF2B5EF4-FFF2-40B4-BE49-F238E27FC236}">
                <a16:creationId xmlns:a16="http://schemas.microsoft.com/office/drawing/2014/main" id="{E2CA9892-0FB6-4890-9201-F5EA2DDB3B50}"/>
              </a:ext>
            </a:extLst>
          </p:cNvPr>
          <p:cNvSpPr txBox="1"/>
          <p:nvPr/>
        </p:nvSpPr>
        <p:spPr>
          <a:xfrm>
            <a:off x="173736" y="767991"/>
            <a:ext cx="8897112" cy="2440348"/>
          </a:xfrm>
          <a:prstGeom prst="rect">
            <a:avLst/>
          </a:prstGeom>
          <a:noFill/>
        </p:spPr>
        <p:txBody>
          <a:bodyPr wrap="square" rtlCol="0">
            <a:spAutoFit/>
          </a:bodyPr>
          <a:lstStyle/>
          <a:p>
            <a:pPr>
              <a:lnSpc>
                <a:spcPct val="150000"/>
              </a:lnSpc>
            </a:pPr>
            <a:r>
              <a:rPr lang="zh-CN" altLang="en-US" sz="2000" dirty="0">
                <a:latin typeface="黑体" panose="02010609060101010101" pitchFamily="49" charset="-122"/>
                <a:ea typeface="黑体" panose="02010609060101010101" pitchFamily="49" charset="-122"/>
                <a:cs typeface="Times New Roman" panose="02020603050405020304" pitchFamily="18" charset="0"/>
              </a:rPr>
              <a:t>   </a:t>
            </a:r>
            <a:r>
              <a:rPr lang="zh-CN" altLang="en-US" sz="2100" dirty="0">
                <a:latin typeface="黑体" panose="02010609060101010101" pitchFamily="49" charset="-122"/>
                <a:ea typeface="黑体" panose="02010609060101010101" pitchFamily="49" charset="-122"/>
                <a:cs typeface="Times New Roman" panose="02020603050405020304" pitchFamily="18" charset="0"/>
              </a:rPr>
              <a:t>带电离子在直流电场的驱动下定向迁移并选择性地透过离子交换膜，实现电解质在溶液中的选择性脱除、浓缩和转化。</a:t>
            </a:r>
            <a:endParaRPr lang="en-US" altLang="zh-CN" sz="2100" dirty="0">
              <a:latin typeface="黑体" panose="02010609060101010101" pitchFamily="49" charset="-122"/>
              <a:ea typeface="黑体" panose="02010609060101010101" pitchFamily="49" charset="-122"/>
              <a:cs typeface="Times New Roman" panose="02020603050405020304" pitchFamily="18" charset="0"/>
            </a:endParaRPr>
          </a:p>
          <a:p>
            <a:pPr>
              <a:lnSpc>
                <a:spcPct val="150000"/>
              </a:lnSpc>
            </a:pPr>
            <a:r>
              <a:rPr lang="en-US" altLang="zh-CN" sz="2100" dirty="0">
                <a:latin typeface="黑体" panose="02010609060101010101" pitchFamily="49" charset="-122"/>
                <a:ea typeface="黑体" panose="02010609060101010101" pitchFamily="49" charset="-122"/>
                <a:cs typeface="Times New Roman" panose="02020603050405020304" pitchFamily="18" charset="0"/>
              </a:rPr>
              <a:t>   </a:t>
            </a:r>
            <a:r>
              <a:rPr lang="zh-CN" altLang="en-US" sz="2100" dirty="0">
                <a:latin typeface="黑体" panose="02010609060101010101" pitchFamily="49" charset="-122"/>
                <a:ea typeface="黑体" panose="02010609060101010101" pitchFamily="49" charset="-122"/>
                <a:cs typeface="Times New Roman" panose="02020603050405020304" pitchFamily="18" charset="0"/>
              </a:rPr>
              <a:t>电渗析器主要包括离子交换膜、隔板、电极及夹紧装置部分。隔板与相邻的阴、阳离子交换膜构成隔室，类似的隔室有序重复排列成膜堆，最后以一对电极板封端。</a:t>
            </a:r>
            <a:endParaRPr lang="en-US" altLang="zh-CN" sz="2100" dirty="0">
              <a:latin typeface="黑体" panose="02010609060101010101" pitchFamily="49" charset="-122"/>
              <a:ea typeface="黑体" panose="02010609060101010101" pitchFamily="49" charset="-122"/>
              <a:cs typeface="Times New Roman" panose="02020603050405020304" pitchFamily="18" charset="0"/>
            </a:endParaRPr>
          </a:p>
        </p:txBody>
      </p:sp>
      <p:pic>
        <p:nvPicPr>
          <p:cNvPr id="9" name="图片 8">
            <a:extLst>
              <a:ext uri="{FF2B5EF4-FFF2-40B4-BE49-F238E27FC236}">
                <a16:creationId xmlns:a16="http://schemas.microsoft.com/office/drawing/2014/main" id="{2474890C-A779-403F-BB68-0E9FA820ED15}"/>
              </a:ext>
            </a:extLst>
          </p:cNvPr>
          <p:cNvPicPr>
            <a:picLocks noChangeAspect="1"/>
          </p:cNvPicPr>
          <p:nvPr/>
        </p:nvPicPr>
        <p:blipFill>
          <a:blip r:embed="rId2"/>
          <a:stretch>
            <a:fillRect/>
          </a:stretch>
        </p:blipFill>
        <p:spPr>
          <a:xfrm>
            <a:off x="1880758" y="3240701"/>
            <a:ext cx="5090667" cy="3393779"/>
          </a:xfrm>
          <a:prstGeom prst="rect">
            <a:avLst/>
          </a:prstGeom>
        </p:spPr>
      </p:pic>
      <p:sp>
        <p:nvSpPr>
          <p:cNvPr id="2" name="灯片编号占位符 1">
            <a:extLst>
              <a:ext uri="{FF2B5EF4-FFF2-40B4-BE49-F238E27FC236}">
                <a16:creationId xmlns:a16="http://schemas.microsoft.com/office/drawing/2014/main" id="{F2B1CFB8-59EB-4086-A16C-884263D26AE1}"/>
              </a:ext>
            </a:extLst>
          </p:cNvPr>
          <p:cNvSpPr>
            <a:spLocks noGrp="1"/>
          </p:cNvSpPr>
          <p:nvPr>
            <p:ph type="sldNum" sz="quarter" idx="12"/>
          </p:nvPr>
        </p:nvSpPr>
        <p:spPr/>
        <p:txBody>
          <a:bodyPr/>
          <a:lstStyle/>
          <a:p>
            <a:fld id="{BBC2FF01-D777-4C71-9C84-F2B3332F6256}" type="slidenum">
              <a:rPr lang="zh-CN" altLang="en-US" smtClean="0"/>
              <a:t>7</a:t>
            </a:fld>
            <a:endParaRPr lang="zh-CN" altLang="en-US"/>
          </a:p>
        </p:txBody>
      </p:sp>
    </p:spTree>
    <p:extLst>
      <p:ext uri="{BB962C8B-B14F-4D97-AF65-F5344CB8AC3E}">
        <p14:creationId xmlns:p14="http://schemas.microsoft.com/office/powerpoint/2010/main" val="172226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电渗析过程和原理</a:t>
            </a:r>
          </a:p>
        </p:txBody>
      </p:sp>
      <p:sp>
        <p:nvSpPr>
          <p:cNvPr id="8" name="文本框 7">
            <a:extLst>
              <a:ext uri="{FF2B5EF4-FFF2-40B4-BE49-F238E27FC236}">
                <a16:creationId xmlns:a16="http://schemas.microsoft.com/office/drawing/2014/main" id="{F33FC733-D609-49A3-8C2D-3FE14CA83899}"/>
              </a:ext>
            </a:extLst>
          </p:cNvPr>
          <p:cNvSpPr txBox="1"/>
          <p:nvPr/>
        </p:nvSpPr>
        <p:spPr>
          <a:xfrm>
            <a:off x="3037740" y="6162103"/>
            <a:ext cx="2659702" cy="461665"/>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电渗析过程原理图</a:t>
            </a:r>
          </a:p>
        </p:txBody>
      </p:sp>
      <p:pic>
        <p:nvPicPr>
          <p:cNvPr id="3" name="图片 2">
            <a:extLst>
              <a:ext uri="{FF2B5EF4-FFF2-40B4-BE49-F238E27FC236}">
                <a16:creationId xmlns:a16="http://schemas.microsoft.com/office/drawing/2014/main" id="{B96AB55D-7391-487F-B083-EB6C42693E0C}"/>
              </a:ext>
            </a:extLst>
          </p:cNvPr>
          <p:cNvPicPr>
            <a:picLocks noChangeAspect="1"/>
          </p:cNvPicPr>
          <p:nvPr/>
        </p:nvPicPr>
        <p:blipFill>
          <a:blip r:embed="rId2"/>
          <a:stretch>
            <a:fillRect/>
          </a:stretch>
        </p:blipFill>
        <p:spPr>
          <a:xfrm>
            <a:off x="354171" y="712724"/>
            <a:ext cx="8026840" cy="5160740"/>
          </a:xfrm>
          <a:prstGeom prst="rect">
            <a:avLst/>
          </a:prstGeom>
        </p:spPr>
      </p:pic>
      <p:sp>
        <p:nvSpPr>
          <p:cNvPr id="2" name="灯片编号占位符 1">
            <a:extLst>
              <a:ext uri="{FF2B5EF4-FFF2-40B4-BE49-F238E27FC236}">
                <a16:creationId xmlns:a16="http://schemas.microsoft.com/office/drawing/2014/main" id="{0A26239E-9E91-4AE3-95FF-E5BFAFC2B586}"/>
              </a:ext>
            </a:extLst>
          </p:cNvPr>
          <p:cNvSpPr>
            <a:spLocks noGrp="1"/>
          </p:cNvSpPr>
          <p:nvPr>
            <p:ph type="sldNum" sz="quarter" idx="12"/>
          </p:nvPr>
        </p:nvSpPr>
        <p:spPr/>
        <p:txBody>
          <a:bodyPr/>
          <a:lstStyle/>
          <a:p>
            <a:fld id="{BBC2FF01-D777-4C71-9C84-F2B3332F6256}" type="slidenum">
              <a:rPr lang="zh-CN" altLang="en-US" smtClean="0"/>
              <a:t>8</a:t>
            </a:fld>
            <a:endParaRPr lang="zh-CN" altLang="en-US"/>
          </a:p>
        </p:txBody>
      </p:sp>
    </p:spTree>
    <p:extLst>
      <p:ext uri="{BB962C8B-B14F-4D97-AF65-F5344CB8AC3E}">
        <p14:creationId xmlns:p14="http://schemas.microsoft.com/office/powerpoint/2010/main" val="3282800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pic>
        <p:nvPicPr>
          <p:cNvPr id="3" name="图片 2">
            <a:extLst>
              <a:ext uri="{FF2B5EF4-FFF2-40B4-BE49-F238E27FC236}">
                <a16:creationId xmlns:a16="http://schemas.microsoft.com/office/drawing/2014/main" id="{9D611309-618A-4F32-BD51-D1E5F4693C12}"/>
              </a:ext>
            </a:extLst>
          </p:cNvPr>
          <p:cNvPicPr>
            <a:picLocks noChangeAspect="1"/>
          </p:cNvPicPr>
          <p:nvPr/>
        </p:nvPicPr>
        <p:blipFill>
          <a:blip r:embed="rId2"/>
          <a:stretch>
            <a:fillRect/>
          </a:stretch>
        </p:blipFill>
        <p:spPr>
          <a:xfrm>
            <a:off x="257639" y="1305725"/>
            <a:ext cx="8758143" cy="4555579"/>
          </a:xfrm>
          <a:prstGeom prst="rect">
            <a:avLst/>
          </a:prstGeom>
        </p:spPr>
      </p:pic>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电渗析过程和原理</a:t>
            </a:r>
          </a:p>
        </p:txBody>
      </p:sp>
      <p:sp>
        <p:nvSpPr>
          <p:cNvPr id="2" name="灯片编号占位符 1">
            <a:extLst>
              <a:ext uri="{FF2B5EF4-FFF2-40B4-BE49-F238E27FC236}">
                <a16:creationId xmlns:a16="http://schemas.microsoft.com/office/drawing/2014/main" id="{E2C84564-C29B-4530-8D46-3AE92A4F73DA}"/>
              </a:ext>
            </a:extLst>
          </p:cNvPr>
          <p:cNvSpPr>
            <a:spLocks noGrp="1"/>
          </p:cNvSpPr>
          <p:nvPr>
            <p:ph type="sldNum" sz="quarter" idx="12"/>
          </p:nvPr>
        </p:nvSpPr>
        <p:spPr/>
        <p:txBody>
          <a:bodyPr/>
          <a:lstStyle/>
          <a:p>
            <a:fld id="{BBC2FF01-D777-4C71-9C84-F2B3332F6256}" type="slidenum">
              <a:rPr lang="zh-CN" altLang="en-US" smtClean="0"/>
              <a:t>9</a:t>
            </a:fld>
            <a:endParaRPr lang="zh-CN" altLang="en-US"/>
          </a:p>
        </p:txBody>
      </p:sp>
    </p:spTree>
    <p:extLst>
      <p:ext uri="{BB962C8B-B14F-4D97-AF65-F5344CB8AC3E}">
        <p14:creationId xmlns:p14="http://schemas.microsoft.com/office/powerpoint/2010/main" val="67980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电渗析过程和原理</a:t>
            </a:r>
          </a:p>
        </p:txBody>
      </p:sp>
      <p:pic>
        <p:nvPicPr>
          <p:cNvPr id="3" name="图片 2">
            <a:extLst>
              <a:ext uri="{FF2B5EF4-FFF2-40B4-BE49-F238E27FC236}">
                <a16:creationId xmlns:a16="http://schemas.microsoft.com/office/drawing/2014/main" id="{01618329-D928-432F-BFCB-530F3BFA6EB0}"/>
              </a:ext>
            </a:extLst>
          </p:cNvPr>
          <p:cNvPicPr>
            <a:picLocks noChangeAspect="1"/>
          </p:cNvPicPr>
          <p:nvPr/>
        </p:nvPicPr>
        <p:blipFill>
          <a:blip r:embed="rId2"/>
          <a:stretch>
            <a:fillRect/>
          </a:stretch>
        </p:blipFill>
        <p:spPr>
          <a:xfrm>
            <a:off x="129755" y="1123712"/>
            <a:ext cx="8823724" cy="5134848"/>
          </a:xfrm>
          <a:prstGeom prst="rect">
            <a:avLst/>
          </a:prstGeom>
        </p:spPr>
      </p:pic>
      <p:sp>
        <p:nvSpPr>
          <p:cNvPr id="2" name="灯片编号占位符 1">
            <a:extLst>
              <a:ext uri="{FF2B5EF4-FFF2-40B4-BE49-F238E27FC236}">
                <a16:creationId xmlns:a16="http://schemas.microsoft.com/office/drawing/2014/main" id="{84D776FB-EE77-4700-9165-B3190D8C348D}"/>
              </a:ext>
            </a:extLst>
          </p:cNvPr>
          <p:cNvSpPr>
            <a:spLocks noGrp="1"/>
          </p:cNvSpPr>
          <p:nvPr>
            <p:ph type="sldNum" sz="quarter" idx="12"/>
          </p:nvPr>
        </p:nvSpPr>
        <p:spPr/>
        <p:txBody>
          <a:bodyPr/>
          <a:lstStyle/>
          <a:p>
            <a:fld id="{BBC2FF01-D777-4C71-9C84-F2B3332F6256}" type="slidenum">
              <a:rPr lang="zh-CN" altLang="en-US" smtClean="0"/>
              <a:t>10</a:t>
            </a:fld>
            <a:endParaRPr lang="zh-CN" altLang="en-US"/>
          </a:p>
        </p:txBody>
      </p:sp>
    </p:spTree>
    <p:extLst>
      <p:ext uri="{BB962C8B-B14F-4D97-AF65-F5344CB8AC3E}">
        <p14:creationId xmlns:p14="http://schemas.microsoft.com/office/powerpoint/2010/main" val="2661918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电渗析过程和原理</a:t>
            </a:r>
          </a:p>
        </p:txBody>
      </p:sp>
      <p:pic>
        <p:nvPicPr>
          <p:cNvPr id="2050" name="Picture 2" descr="查看源图像">
            <a:extLst>
              <a:ext uri="{FF2B5EF4-FFF2-40B4-BE49-F238E27FC236}">
                <a16:creationId xmlns:a16="http://schemas.microsoft.com/office/drawing/2014/main" id="{D8C1E70E-A424-4836-976B-6FC08ED721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6770" y="767991"/>
            <a:ext cx="6588125" cy="5171595"/>
          </a:xfrm>
          <a:prstGeom prst="rect">
            <a:avLst/>
          </a:prstGeom>
          <a:noFill/>
          <a:extLst>
            <a:ext uri="{909E8E84-426E-40DD-AFC4-6F175D3DCCD1}">
              <a14:hiddenFill xmlns:a14="http://schemas.microsoft.com/office/drawing/2010/main">
                <a:solidFill>
                  <a:srgbClr val="FFFFFF"/>
                </a:solidFill>
              </a14:hiddenFill>
            </a:ext>
          </a:extLst>
        </p:spPr>
      </p:pic>
      <p:sp>
        <p:nvSpPr>
          <p:cNvPr id="9" name="文本框 8">
            <a:extLst>
              <a:ext uri="{FF2B5EF4-FFF2-40B4-BE49-F238E27FC236}">
                <a16:creationId xmlns:a16="http://schemas.microsoft.com/office/drawing/2014/main" id="{53279AB5-1D02-47ED-9654-FF98F98B8C7C}"/>
              </a:ext>
            </a:extLst>
          </p:cNvPr>
          <p:cNvSpPr txBox="1"/>
          <p:nvPr/>
        </p:nvSpPr>
        <p:spPr>
          <a:xfrm>
            <a:off x="2801601" y="6162103"/>
            <a:ext cx="3278462" cy="461665"/>
          </a:xfrm>
          <a:prstGeom prst="rect">
            <a:avLst/>
          </a:prstGeom>
          <a:noFill/>
        </p:spPr>
        <p:txBody>
          <a:bodyPr wrap="none" rtlCol="0">
            <a:spAutoFit/>
          </a:bodyPr>
          <a:lstStyle/>
          <a:p>
            <a:r>
              <a:rPr lang="zh-CN" altLang="en-US" sz="2400" b="1" dirty="0">
                <a:latin typeface="黑体" panose="02010609060101010101" pitchFamily="49" charset="-122"/>
                <a:ea typeface="黑体" panose="02010609060101010101" pitchFamily="49" charset="-122"/>
              </a:rPr>
              <a:t>离子交换膜功能示意图</a:t>
            </a:r>
          </a:p>
        </p:txBody>
      </p:sp>
      <p:sp>
        <p:nvSpPr>
          <p:cNvPr id="2" name="灯片编号占位符 1">
            <a:extLst>
              <a:ext uri="{FF2B5EF4-FFF2-40B4-BE49-F238E27FC236}">
                <a16:creationId xmlns:a16="http://schemas.microsoft.com/office/drawing/2014/main" id="{A67DD6F1-612A-4E8A-A2CA-A100F2838B06}"/>
              </a:ext>
            </a:extLst>
          </p:cNvPr>
          <p:cNvSpPr>
            <a:spLocks noGrp="1"/>
          </p:cNvSpPr>
          <p:nvPr>
            <p:ph type="sldNum" sz="quarter" idx="12"/>
          </p:nvPr>
        </p:nvSpPr>
        <p:spPr/>
        <p:txBody>
          <a:bodyPr/>
          <a:lstStyle/>
          <a:p>
            <a:fld id="{BBC2FF01-D777-4C71-9C84-F2B3332F6256}" type="slidenum">
              <a:rPr lang="zh-CN" altLang="en-US" smtClean="0"/>
              <a:t>11</a:t>
            </a:fld>
            <a:endParaRPr lang="zh-CN" altLang="en-US"/>
          </a:p>
        </p:txBody>
      </p:sp>
    </p:spTree>
    <p:extLst>
      <p:ext uri="{BB962C8B-B14F-4D97-AF65-F5344CB8AC3E}">
        <p14:creationId xmlns:p14="http://schemas.microsoft.com/office/powerpoint/2010/main" val="15530507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EF60CC7C-A5BB-47BB-B70E-A484CC681171}"/>
              </a:ext>
            </a:extLst>
          </p:cNvPr>
          <p:cNvSpPr txBox="1"/>
          <p:nvPr/>
        </p:nvSpPr>
        <p:spPr>
          <a:xfrm>
            <a:off x="173736" y="100584"/>
            <a:ext cx="2339102"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电渗析的发展</a:t>
            </a:r>
          </a:p>
        </p:txBody>
      </p:sp>
      <p:sp>
        <p:nvSpPr>
          <p:cNvPr id="8" name="文本框 7">
            <a:extLst>
              <a:ext uri="{FF2B5EF4-FFF2-40B4-BE49-F238E27FC236}">
                <a16:creationId xmlns:a16="http://schemas.microsoft.com/office/drawing/2014/main" id="{AD7D8D05-A73A-49C7-9D96-81CAA78F88B5}"/>
              </a:ext>
            </a:extLst>
          </p:cNvPr>
          <p:cNvSpPr txBox="1"/>
          <p:nvPr/>
        </p:nvSpPr>
        <p:spPr>
          <a:xfrm>
            <a:off x="173736" y="978408"/>
            <a:ext cx="8897112" cy="4437753"/>
          </a:xfrm>
          <a:prstGeom prst="rect">
            <a:avLst/>
          </a:prstGeom>
          <a:noFill/>
        </p:spPr>
        <p:txBody>
          <a:bodyPr wrap="square" rtlCol="0">
            <a:spAutoFit/>
          </a:bodyPr>
          <a:lstStyle/>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1854</a:t>
            </a:r>
            <a:r>
              <a:rPr kumimoji="0" lang="zh-CN"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年 </a:t>
            </a:r>
            <a:r>
              <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Graham</a:t>
            </a:r>
            <a:r>
              <a:rPr kumimoji="0" lang="zh-CN"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发现了渗析现象</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endParaRP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1952</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年，美国</a:t>
            </a:r>
            <a:r>
              <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Ionic </a:t>
            </a:r>
            <a:r>
              <a:rPr kumimoji="0" lang="zh-CN"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rPr>
              <a:t>公司制成了世界第一台电渗析装置，并成功应用于苦咸水的淡化。</a:t>
            </a:r>
            <a:endParaRPr kumimoji="0" lang="en-US" altLang="zh-CN" sz="2400" b="0" i="0" u="none" strike="noStrike" kern="1200" cap="none" spc="0" normalizeH="0" baseline="0" noProof="0" dirty="0">
              <a:ln>
                <a:noFill/>
              </a:ln>
              <a:solidFill>
                <a:prstClr val="black"/>
              </a:solidFill>
              <a:effectLst/>
              <a:uLnTx/>
              <a:uFillTx/>
              <a:latin typeface="Times New Roman" panose="02020603050405020304" pitchFamily="18" charset="0"/>
              <a:ea typeface="黑体" panose="02010609060101010101" pitchFamily="49" charset="-122"/>
              <a:cs typeface="Times New Roman" panose="02020603050405020304" pitchFamily="18" charset="0"/>
            </a:endParaRP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20</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世纪</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60</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年代初，日本也将电渗析技术用于苦咸水淡化，于</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1974</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年在野岛建造了世界上最大的海水淡化装置。</a:t>
            </a:r>
            <a:endPar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1982</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年，日本成功开发了全氟阴离子交换膜</a:t>
            </a:r>
            <a:endPar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20</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世纪</a:t>
            </a:r>
            <a:r>
              <a:rPr kumimoji="0" lang="en-US" altLang="zh-CN"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80</a:t>
            </a:r>
            <a: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年代中后期，常规电渗析技术在国外的发展进入了萎缩阶段，西欧已基本不用。</a:t>
            </a:r>
          </a:p>
        </p:txBody>
      </p:sp>
      <p:sp>
        <p:nvSpPr>
          <p:cNvPr id="2" name="灯片编号占位符 1">
            <a:extLst>
              <a:ext uri="{FF2B5EF4-FFF2-40B4-BE49-F238E27FC236}">
                <a16:creationId xmlns:a16="http://schemas.microsoft.com/office/drawing/2014/main" id="{DC5F4057-27B5-45B0-98F8-8537E3C3006F}"/>
              </a:ext>
            </a:extLst>
          </p:cNvPr>
          <p:cNvSpPr>
            <a:spLocks noGrp="1"/>
          </p:cNvSpPr>
          <p:nvPr>
            <p:ph type="sldNum" sz="quarter" idx="12"/>
          </p:nvPr>
        </p:nvSpPr>
        <p:spPr/>
        <p:txBody>
          <a:bodyPr/>
          <a:lstStyle/>
          <a:p>
            <a:fld id="{BBC2FF01-D777-4C71-9C84-F2B3332F6256}" type="slidenum">
              <a:rPr lang="zh-CN" altLang="en-US" smtClean="0"/>
              <a:t>12</a:t>
            </a:fld>
            <a:endParaRPr lang="zh-CN" altLang="en-US"/>
          </a:p>
        </p:txBody>
      </p:sp>
    </p:spTree>
    <p:extLst>
      <p:ext uri="{BB962C8B-B14F-4D97-AF65-F5344CB8AC3E}">
        <p14:creationId xmlns:p14="http://schemas.microsoft.com/office/powerpoint/2010/main" val="4145422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EF60CC7C-A5BB-47BB-B70E-A484CC681171}"/>
              </a:ext>
            </a:extLst>
          </p:cNvPr>
          <p:cNvSpPr txBox="1"/>
          <p:nvPr/>
        </p:nvSpPr>
        <p:spPr>
          <a:xfrm>
            <a:off x="173736" y="100584"/>
            <a:ext cx="2339102"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电渗析的发展</a:t>
            </a:r>
          </a:p>
        </p:txBody>
      </p:sp>
      <p:pic>
        <p:nvPicPr>
          <p:cNvPr id="3" name="图片 2">
            <a:extLst>
              <a:ext uri="{FF2B5EF4-FFF2-40B4-BE49-F238E27FC236}">
                <a16:creationId xmlns:a16="http://schemas.microsoft.com/office/drawing/2014/main" id="{A53C4BFC-C159-4B37-8310-9B4972B85833}"/>
              </a:ext>
            </a:extLst>
          </p:cNvPr>
          <p:cNvPicPr>
            <a:picLocks noChangeAspect="1"/>
          </p:cNvPicPr>
          <p:nvPr/>
        </p:nvPicPr>
        <p:blipFill>
          <a:blip r:embed="rId2"/>
          <a:stretch>
            <a:fillRect/>
          </a:stretch>
        </p:blipFill>
        <p:spPr>
          <a:xfrm>
            <a:off x="303370" y="1200095"/>
            <a:ext cx="8435669" cy="4682541"/>
          </a:xfrm>
          <a:prstGeom prst="rect">
            <a:avLst/>
          </a:prstGeom>
        </p:spPr>
      </p:pic>
      <p:sp>
        <p:nvSpPr>
          <p:cNvPr id="2" name="灯片编号占位符 1">
            <a:extLst>
              <a:ext uri="{FF2B5EF4-FFF2-40B4-BE49-F238E27FC236}">
                <a16:creationId xmlns:a16="http://schemas.microsoft.com/office/drawing/2014/main" id="{777135F1-F62B-4548-974C-04B00E135756}"/>
              </a:ext>
            </a:extLst>
          </p:cNvPr>
          <p:cNvSpPr>
            <a:spLocks noGrp="1"/>
          </p:cNvSpPr>
          <p:nvPr>
            <p:ph type="sldNum" sz="quarter" idx="12"/>
          </p:nvPr>
        </p:nvSpPr>
        <p:spPr/>
        <p:txBody>
          <a:bodyPr/>
          <a:lstStyle/>
          <a:p>
            <a:fld id="{BBC2FF01-D777-4C71-9C84-F2B3332F6256}" type="slidenum">
              <a:rPr lang="zh-CN" altLang="en-US" smtClean="0"/>
              <a:t>13</a:t>
            </a:fld>
            <a:endParaRPr lang="zh-CN" altLang="en-US"/>
          </a:p>
        </p:txBody>
      </p:sp>
    </p:spTree>
    <p:extLst>
      <p:ext uri="{BB962C8B-B14F-4D97-AF65-F5344CB8AC3E}">
        <p14:creationId xmlns:p14="http://schemas.microsoft.com/office/powerpoint/2010/main" val="753764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电渗析的基本理论</a:t>
            </a:r>
          </a:p>
        </p:txBody>
      </p:sp>
      <p:sp>
        <p:nvSpPr>
          <p:cNvPr id="2" name="文本框 1">
            <a:extLst>
              <a:ext uri="{FF2B5EF4-FFF2-40B4-BE49-F238E27FC236}">
                <a16:creationId xmlns:a16="http://schemas.microsoft.com/office/drawing/2014/main" id="{1D28298D-FEA5-4FBD-9745-F48896C054F8}"/>
              </a:ext>
            </a:extLst>
          </p:cNvPr>
          <p:cNvSpPr txBox="1"/>
          <p:nvPr/>
        </p:nvSpPr>
        <p:spPr>
          <a:xfrm>
            <a:off x="258356" y="873760"/>
            <a:ext cx="2185214" cy="461665"/>
          </a:xfrm>
          <a:prstGeom prst="rect">
            <a:avLst/>
          </a:prstGeom>
          <a:noFill/>
        </p:spPr>
        <p:txBody>
          <a:bodyPr wrap="none" rtlCol="0">
            <a:spAutoFit/>
          </a:bodyPr>
          <a:lstStyle/>
          <a:p>
            <a:r>
              <a:rPr lang="en-US" altLang="zh-CN" sz="2400" dirty="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、双电层理论</a:t>
            </a:r>
          </a:p>
        </p:txBody>
      </p:sp>
      <p:sp>
        <p:nvSpPr>
          <p:cNvPr id="3" name="灯片编号占位符 2">
            <a:extLst>
              <a:ext uri="{FF2B5EF4-FFF2-40B4-BE49-F238E27FC236}">
                <a16:creationId xmlns:a16="http://schemas.microsoft.com/office/drawing/2014/main" id="{362C1E28-34CC-4148-9C82-44D9DEC59515}"/>
              </a:ext>
            </a:extLst>
          </p:cNvPr>
          <p:cNvSpPr>
            <a:spLocks noGrp="1"/>
          </p:cNvSpPr>
          <p:nvPr>
            <p:ph type="sldNum" sz="quarter" idx="12"/>
          </p:nvPr>
        </p:nvSpPr>
        <p:spPr/>
        <p:txBody>
          <a:bodyPr/>
          <a:lstStyle/>
          <a:p>
            <a:fld id="{BBC2FF01-D777-4C71-9C84-F2B3332F6256}" type="slidenum">
              <a:rPr lang="zh-CN" altLang="en-US" smtClean="0"/>
              <a:t>14</a:t>
            </a:fld>
            <a:endParaRPr lang="zh-CN" altLang="en-US"/>
          </a:p>
        </p:txBody>
      </p:sp>
      <p:pic>
        <p:nvPicPr>
          <p:cNvPr id="10" name="图片 9">
            <a:extLst>
              <a:ext uri="{FF2B5EF4-FFF2-40B4-BE49-F238E27FC236}">
                <a16:creationId xmlns:a16="http://schemas.microsoft.com/office/drawing/2014/main" id="{F3256566-6276-4F0A-8F7A-A48D37195682}"/>
              </a:ext>
            </a:extLst>
          </p:cNvPr>
          <p:cNvPicPr>
            <a:picLocks noChangeAspect="1"/>
          </p:cNvPicPr>
          <p:nvPr/>
        </p:nvPicPr>
        <p:blipFill>
          <a:blip r:embed="rId2"/>
          <a:stretch>
            <a:fillRect/>
          </a:stretch>
        </p:blipFill>
        <p:spPr>
          <a:xfrm>
            <a:off x="775183" y="1441426"/>
            <a:ext cx="7281697" cy="2819988"/>
          </a:xfrm>
          <a:prstGeom prst="rect">
            <a:avLst/>
          </a:prstGeom>
        </p:spPr>
      </p:pic>
      <p:pic>
        <p:nvPicPr>
          <p:cNvPr id="14" name="图片 13">
            <a:extLst>
              <a:ext uri="{FF2B5EF4-FFF2-40B4-BE49-F238E27FC236}">
                <a16:creationId xmlns:a16="http://schemas.microsoft.com/office/drawing/2014/main" id="{914564BB-CC2A-4E66-8856-35ADFD2EC17C}"/>
              </a:ext>
            </a:extLst>
          </p:cNvPr>
          <p:cNvPicPr>
            <a:picLocks noChangeAspect="1"/>
          </p:cNvPicPr>
          <p:nvPr/>
        </p:nvPicPr>
        <p:blipFill>
          <a:blip r:embed="rId3"/>
          <a:stretch>
            <a:fillRect/>
          </a:stretch>
        </p:blipFill>
        <p:spPr>
          <a:xfrm>
            <a:off x="2443570" y="4467200"/>
            <a:ext cx="3295819" cy="1898748"/>
          </a:xfrm>
          <a:prstGeom prst="rect">
            <a:avLst/>
          </a:prstGeom>
        </p:spPr>
      </p:pic>
    </p:spTree>
    <p:extLst>
      <p:ext uri="{BB962C8B-B14F-4D97-AF65-F5344CB8AC3E}">
        <p14:creationId xmlns:p14="http://schemas.microsoft.com/office/powerpoint/2010/main" val="1102371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电渗析的基本理论</a:t>
            </a:r>
          </a:p>
        </p:txBody>
      </p:sp>
      <p:sp>
        <p:nvSpPr>
          <p:cNvPr id="2" name="文本框 1">
            <a:extLst>
              <a:ext uri="{FF2B5EF4-FFF2-40B4-BE49-F238E27FC236}">
                <a16:creationId xmlns:a16="http://schemas.microsoft.com/office/drawing/2014/main" id="{1D28298D-FEA5-4FBD-9745-F48896C054F8}"/>
              </a:ext>
            </a:extLst>
          </p:cNvPr>
          <p:cNvSpPr txBox="1"/>
          <p:nvPr/>
        </p:nvSpPr>
        <p:spPr>
          <a:xfrm>
            <a:off x="173736" y="763641"/>
            <a:ext cx="2185214" cy="461665"/>
          </a:xfrm>
          <a:prstGeom prst="rect">
            <a:avLst/>
          </a:prstGeom>
          <a:noFill/>
        </p:spPr>
        <p:txBody>
          <a:bodyPr wrap="none" rtlCol="0">
            <a:spAutoFit/>
          </a:bodyPr>
          <a:lstStyle/>
          <a:p>
            <a:r>
              <a:rPr lang="en-US" altLang="zh-CN" sz="2400" dirty="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、双电层理论</a:t>
            </a:r>
          </a:p>
        </p:txBody>
      </p:sp>
      <p:pic>
        <p:nvPicPr>
          <p:cNvPr id="8" name="图片 7">
            <a:extLst>
              <a:ext uri="{FF2B5EF4-FFF2-40B4-BE49-F238E27FC236}">
                <a16:creationId xmlns:a16="http://schemas.microsoft.com/office/drawing/2014/main" id="{496678D9-0FE6-438F-98CA-C60BF2BA0865}"/>
              </a:ext>
            </a:extLst>
          </p:cNvPr>
          <p:cNvPicPr>
            <a:picLocks noChangeAspect="1"/>
          </p:cNvPicPr>
          <p:nvPr/>
        </p:nvPicPr>
        <p:blipFill>
          <a:blip r:embed="rId2"/>
          <a:stretch>
            <a:fillRect/>
          </a:stretch>
        </p:blipFill>
        <p:spPr>
          <a:xfrm>
            <a:off x="1146201" y="4022841"/>
            <a:ext cx="6730767" cy="2792087"/>
          </a:xfrm>
          <a:prstGeom prst="rect">
            <a:avLst/>
          </a:prstGeom>
        </p:spPr>
      </p:pic>
      <p:sp>
        <p:nvSpPr>
          <p:cNvPr id="3" name="灯片编号占位符 2">
            <a:extLst>
              <a:ext uri="{FF2B5EF4-FFF2-40B4-BE49-F238E27FC236}">
                <a16:creationId xmlns:a16="http://schemas.microsoft.com/office/drawing/2014/main" id="{362C1E28-34CC-4148-9C82-44D9DEC59515}"/>
              </a:ext>
            </a:extLst>
          </p:cNvPr>
          <p:cNvSpPr>
            <a:spLocks noGrp="1"/>
          </p:cNvSpPr>
          <p:nvPr>
            <p:ph type="sldNum" sz="quarter" idx="12"/>
          </p:nvPr>
        </p:nvSpPr>
        <p:spPr/>
        <p:txBody>
          <a:bodyPr/>
          <a:lstStyle/>
          <a:p>
            <a:fld id="{BBC2FF01-D777-4C71-9C84-F2B3332F6256}" type="slidenum">
              <a:rPr lang="zh-CN" altLang="en-US" smtClean="0"/>
              <a:t>15</a:t>
            </a:fld>
            <a:endParaRPr lang="zh-CN" altLang="en-US"/>
          </a:p>
        </p:txBody>
      </p:sp>
      <p:pic>
        <p:nvPicPr>
          <p:cNvPr id="9" name="图片 8">
            <a:extLst>
              <a:ext uri="{FF2B5EF4-FFF2-40B4-BE49-F238E27FC236}">
                <a16:creationId xmlns:a16="http://schemas.microsoft.com/office/drawing/2014/main" id="{7ACD565C-3FDF-4300-8752-46CA4B193BA1}"/>
              </a:ext>
            </a:extLst>
          </p:cNvPr>
          <p:cNvPicPr>
            <a:picLocks noChangeAspect="1"/>
          </p:cNvPicPr>
          <p:nvPr/>
        </p:nvPicPr>
        <p:blipFill>
          <a:blip r:embed="rId3"/>
          <a:stretch>
            <a:fillRect/>
          </a:stretch>
        </p:blipFill>
        <p:spPr>
          <a:xfrm>
            <a:off x="1007555" y="1211050"/>
            <a:ext cx="6869413" cy="2296640"/>
          </a:xfrm>
          <a:prstGeom prst="rect">
            <a:avLst/>
          </a:prstGeom>
        </p:spPr>
      </p:pic>
      <p:pic>
        <p:nvPicPr>
          <p:cNvPr id="11" name="图片 10">
            <a:extLst>
              <a:ext uri="{FF2B5EF4-FFF2-40B4-BE49-F238E27FC236}">
                <a16:creationId xmlns:a16="http://schemas.microsoft.com/office/drawing/2014/main" id="{9FC53874-E5FB-4368-91F3-F46604785431}"/>
              </a:ext>
            </a:extLst>
          </p:cNvPr>
          <p:cNvPicPr>
            <a:picLocks noChangeAspect="1"/>
          </p:cNvPicPr>
          <p:nvPr/>
        </p:nvPicPr>
        <p:blipFill>
          <a:blip r:embed="rId4"/>
          <a:stretch>
            <a:fillRect/>
          </a:stretch>
        </p:blipFill>
        <p:spPr>
          <a:xfrm>
            <a:off x="173736" y="3539829"/>
            <a:ext cx="2254366" cy="450873"/>
          </a:xfrm>
          <a:prstGeom prst="rect">
            <a:avLst/>
          </a:prstGeom>
        </p:spPr>
      </p:pic>
    </p:spTree>
    <p:extLst>
      <p:ext uri="{BB962C8B-B14F-4D97-AF65-F5344CB8AC3E}">
        <p14:creationId xmlns:p14="http://schemas.microsoft.com/office/powerpoint/2010/main" val="2197431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电渗析的基本理论</a:t>
            </a:r>
          </a:p>
        </p:txBody>
      </p:sp>
      <p:sp>
        <p:nvSpPr>
          <p:cNvPr id="2" name="文本框 1">
            <a:extLst>
              <a:ext uri="{FF2B5EF4-FFF2-40B4-BE49-F238E27FC236}">
                <a16:creationId xmlns:a16="http://schemas.microsoft.com/office/drawing/2014/main" id="{1D28298D-FEA5-4FBD-9745-F48896C054F8}"/>
              </a:ext>
            </a:extLst>
          </p:cNvPr>
          <p:cNvSpPr txBox="1"/>
          <p:nvPr/>
        </p:nvSpPr>
        <p:spPr>
          <a:xfrm>
            <a:off x="258356" y="873760"/>
            <a:ext cx="6801862" cy="461665"/>
          </a:xfrm>
          <a:prstGeom prst="rect">
            <a:avLst/>
          </a:prstGeom>
          <a:noFill/>
        </p:spPr>
        <p:txBody>
          <a:bodyPr wrap="none" rtlCol="0">
            <a:spAutoFit/>
          </a:bodyPr>
          <a:lstStyle/>
          <a:p>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、唐南平衡：讨论半透膜两侧离子分布不均问题</a:t>
            </a:r>
          </a:p>
        </p:txBody>
      </p:sp>
      <p:pic>
        <p:nvPicPr>
          <p:cNvPr id="13" name="图片 12">
            <a:extLst>
              <a:ext uri="{FF2B5EF4-FFF2-40B4-BE49-F238E27FC236}">
                <a16:creationId xmlns:a16="http://schemas.microsoft.com/office/drawing/2014/main" id="{4B0F1005-2060-4529-90D9-6DEB5F4A0CD3}"/>
              </a:ext>
            </a:extLst>
          </p:cNvPr>
          <p:cNvPicPr>
            <a:picLocks noChangeAspect="1"/>
          </p:cNvPicPr>
          <p:nvPr/>
        </p:nvPicPr>
        <p:blipFill>
          <a:blip r:embed="rId2"/>
          <a:stretch>
            <a:fillRect/>
          </a:stretch>
        </p:blipFill>
        <p:spPr>
          <a:xfrm>
            <a:off x="1494211" y="1585381"/>
            <a:ext cx="6410834" cy="4389730"/>
          </a:xfrm>
          <a:prstGeom prst="rect">
            <a:avLst/>
          </a:prstGeom>
        </p:spPr>
      </p:pic>
      <p:sp>
        <p:nvSpPr>
          <p:cNvPr id="3" name="灯片编号占位符 2">
            <a:extLst>
              <a:ext uri="{FF2B5EF4-FFF2-40B4-BE49-F238E27FC236}">
                <a16:creationId xmlns:a16="http://schemas.microsoft.com/office/drawing/2014/main" id="{911BB407-7F43-459A-89AE-ACFDF71D054B}"/>
              </a:ext>
            </a:extLst>
          </p:cNvPr>
          <p:cNvSpPr>
            <a:spLocks noGrp="1"/>
          </p:cNvSpPr>
          <p:nvPr>
            <p:ph type="sldNum" sz="quarter" idx="12"/>
          </p:nvPr>
        </p:nvSpPr>
        <p:spPr/>
        <p:txBody>
          <a:bodyPr/>
          <a:lstStyle/>
          <a:p>
            <a:fld id="{BBC2FF01-D777-4C71-9C84-F2B3332F6256}" type="slidenum">
              <a:rPr lang="zh-CN" altLang="en-US" smtClean="0"/>
              <a:t>16</a:t>
            </a:fld>
            <a:endParaRPr lang="zh-CN" altLang="en-US"/>
          </a:p>
        </p:txBody>
      </p:sp>
    </p:spTree>
    <p:extLst>
      <p:ext uri="{BB962C8B-B14F-4D97-AF65-F5344CB8AC3E}">
        <p14:creationId xmlns:p14="http://schemas.microsoft.com/office/powerpoint/2010/main" val="1090724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电渗析的基本理论</a:t>
            </a:r>
          </a:p>
        </p:txBody>
      </p:sp>
      <p:sp>
        <p:nvSpPr>
          <p:cNvPr id="2" name="文本框 1">
            <a:extLst>
              <a:ext uri="{FF2B5EF4-FFF2-40B4-BE49-F238E27FC236}">
                <a16:creationId xmlns:a16="http://schemas.microsoft.com/office/drawing/2014/main" id="{1D28298D-FEA5-4FBD-9745-F48896C054F8}"/>
              </a:ext>
            </a:extLst>
          </p:cNvPr>
          <p:cNvSpPr txBox="1"/>
          <p:nvPr/>
        </p:nvSpPr>
        <p:spPr>
          <a:xfrm>
            <a:off x="258356" y="873760"/>
            <a:ext cx="6801862" cy="461665"/>
          </a:xfrm>
          <a:prstGeom prst="rect">
            <a:avLst/>
          </a:prstGeom>
          <a:noFill/>
        </p:spPr>
        <p:txBody>
          <a:bodyPr wrap="none" rtlCol="0">
            <a:spAutoFit/>
          </a:bodyPr>
          <a:lstStyle/>
          <a:p>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、唐南平衡：讨论半透膜两侧离子分布不均问题</a:t>
            </a:r>
          </a:p>
        </p:txBody>
      </p:sp>
      <p:pic>
        <p:nvPicPr>
          <p:cNvPr id="8" name="图片 7">
            <a:extLst>
              <a:ext uri="{FF2B5EF4-FFF2-40B4-BE49-F238E27FC236}">
                <a16:creationId xmlns:a16="http://schemas.microsoft.com/office/drawing/2014/main" id="{296C903C-DD3D-4321-9AF8-F4EEC3456E08}"/>
              </a:ext>
            </a:extLst>
          </p:cNvPr>
          <p:cNvPicPr>
            <a:picLocks noChangeAspect="1"/>
          </p:cNvPicPr>
          <p:nvPr/>
        </p:nvPicPr>
        <p:blipFill>
          <a:blip r:embed="rId2"/>
          <a:stretch>
            <a:fillRect/>
          </a:stretch>
        </p:blipFill>
        <p:spPr>
          <a:xfrm>
            <a:off x="901573" y="1664870"/>
            <a:ext cx="7394725" cy="4664807"/>
          </a:xfrm>
          <a:prstGeom prst="rect">
            <a:avLst/>
          </a:prstGeom>
        </p:spPr>
      </p:pic>
      <p:sp>
        <p:nvSpPr>
          <p:cNvPr id="3" name="灯片编号占位符 2">
            <a:extLst>
              <a:ext uri="{FF2B5EF4-FFF2-40B4-BE49-F238E27FC236}">
                <a16:creationId xmlns:a16="http://schemas.microsoft.com/office/drawing/2014/main" id="{565A7E8D-5809-4FFC-B5AA-15CBD1AE6FAE}"/>
              </a:ext>
            </a:extLst>
          </p:cNvPr>
          <p:cNvSpPr>
            <a:spLocks noGrp="1"/>
          </p:cNvSpPr>
          <p:nvPr>
            <p:ph type="sldNum" sz="quarter" idx="12"/>
          </p:nvPr>
        </p:nvSpPr>
        <p:spPr/>
        <p:txBody>
          <a:bodyPr/>
          <a:lstStyle/>
          <a:p>
            <a:fld id="{BBC2FF01-D777-4C71-9C84-F2B3332F6256}" type="slidenum">
              <a:rPr lang="zh-CN" altLang="en-US" smtClean="0"/>
              <a:t>17</a:t>
            </a:fld>
            <a:endParaRPr lang="zh-CN" altLang="en-US"/>
          </a:p>
        </p:txBody>
      </p:sp>
    </p:spTree>
    <p:extLst>
      <p:ext uri="{BB962C8B-B14F-4D97-AF65-F5344CB8AC3E}">
        <p14:creationId xmlns:p14="http://schemas.microsoft.com/office/powerpoint/2010/main" val="406541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电渗析的基本理论</a:t>
            </a:r>
          </a:p>
        </p:txBody>
      </p:sp>
      <p:sp>
        <p:nvSpPr>
          <p:cNvPr id="2" name="文本框 1">
            <a:extLst>
              <a:ext uri="{FF2B5EF4-FFF2-40B4-BE49-F238E27FC236}">
                <a16:creationId xmlns:a16="http://schemas.microsoft.com/office/drawing/2014/main" id="{1D28298D-FEA5-4FBD-9745-F48896C054F8}"/>
              </a:ext>
            </a:extLst>
          </p:cNvPr>
          <p:cNvSpPr txBox="1"/>
          <p:nvPr/>
        </p:nvSpPr>
        <p:spPr>
          <a:xfrm>
            <a:off x="258356" y="873760"/>
            <a:ext cx="6801862" cy="461665"/>
          </a:xfrm>
          <a:prstGeom prst="rect">
            <a:avLst/>
          </a:prstGeom>
          <a:noFill/>
        </p:spPr>
        <p:txBody>
          <a:bodyPr wrap="none" rtlCol="0">
            <a:spAutoFit/>
          </a:bodyPr>
          <a:lstStyle/>
          <a:p>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、唐南平衡：讨论半透膜两侧离子分布不均问题</a:t>
            </a:r>
          </a:p>
        </p:txBody>
      </p:sp>
      <p:pic>
        <p:nvPicPr>
          <p:cNvPr id="8" name="图片 7">
            <a:extLst>
              <a:ext uri="{FF2B5EF4-FFF2-40B4-BE49-F238E27FC236}">
                <a16:creationId xmlns:a16="http://schemas.microsoft.com/office/drawing/2014/main" id="{DDFCCC1E-A11A-4DB5-BFFA-EC4DA4DEE09D}"/>
              </a:ext>
            </a:extLst>
          </p:cNvPr>
          <p:cNvPicPr>
            <a:picLocks noChangeAspect="1"/>
          </p:cNvPicPr>
          <p:nvPr/>
        </p:nvPicPr>
        <p:blipFill>
          <a:blip r:embed="rId2"/>
          <a:stretch>
            <a:fillRect/>
          </a:stretch>
        </p:blipFill>
        <p:spPr>
          <a:xfrm>
            <a:off x="949990" y="1585381"/>
            <a:ext cx="7550132" cy="4576721"/>
          </a:xfrm>
          <a:prstGeom prst="rect">
            <a:avLst/>
          </a:prstGeom>
        </p:spPr>
      </p:pic>
      <p:sp>
        <p:nvSpPr>
          <p:cNvPr id="3" name="灯片编号占位符 2">
            <a:extLst>
              <a:ext uri="{FF2B5EF4-FFF2-40B4-BE49-F238E27FC236}">
                <a16:creationId xmlns:a16="http://schemas.microsoft.com/office/drawing/2014/main" id="{3CAEB841-0DC1-4C84-A387-A3A5D0121077}"/>
              </a:ext>
            </a:extLst>
          </p:cNvPr>
          <p:cNvSpPr>
            <a:spLocks noGrp="1"/>
          </p:cNvSpPr>
          <p:nvPr>
            <p:ph type="sldNum" sz="quarter" idx="12"/>
          </p:nvPr>
        </p:nvSpPr>
        <p:spPr/>
        <p:txBody>
          <a:bodyPr/>
          <a:lstStyle/>
          <a:p>
            <a:fld id="{BBC2FF01-D777-4C71-9C84-F2B3332F6256}" type="slidenum">
              <a:rPr lang="zh-CN" altLang="en-US" smtClean="0"/>
              <a:t>18</a:t>
            </a:fld>
            <a:endParaRPr lang="zh-CN" altLang="en-US"/>
          </a:p>
        </p:txBody>
      </p:sp>
    </p:spTree>
    <p:extLst>
      <p:ext uri="{BB962C8B-B14F-4D97-AF65-F5344CB8AC3E}">
        <p14:creationId xmlns:p14="http://schemas.microsoft.com/office/powerpoint/2010/main" val="4130616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电渗析的基本理论</a:t>
            </a:r>
          </a:p>
        </p:txBody>
      </p:sp>
      <p:sp>
        <p:nvSpPr>
          <p:cNvPr id="2" name="文本框 1">
            <a:extLst>
              <a:ext uri="{FF2B5EF4-FFF2-40B4-BE49-F238E27FC236}">
                <a16:creationId xmlns:a16="http://schemas.microsoft.com/office/drawing/2014/main" id="{1D28298D-FEA5-4FBD-9745-F48896C054F8}"/>
              </a:ext>
            </a:extLst>
          </p:cNvPr>
          <p:cNvSpPr txBox="1"/>
          <p:nvPr/>
        </p:nvSpPr>
        <p:spPr>
          <a:xfrm>
            <a:off x="258356" y="873760"/>
            <a:ext cx="6801862" cy="461665"/>
          </a:xfrm>
          <a:prstGeom prst="rect">
            <a:avLst/>
          </a:prstGeom>
          <a:noFill/>
        </p:spPr>
        <p:txBody>
          <a:bodyPr wrap="none" rtlCol="0">
            <a:spAutoFit/>
          </a:bodyPr>
          <a:lstStyle/>
          <a:p>
            <a:r>
              <a:rPr lang="en-US" altLang="zh-CN" sz="240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、唐南平衡：讨论半透膜两侧离子分布不均问题</a:t>
            </a:r>
          </a:p>
        </p:txBody>
      </p:sp>
      <p:pic>
        <p:nvPicPr>
          <p:cNvPr id="8" name="图片 7">
            <a:extLst>
              <a:ext uri="{FF2B5EF4-FFF2-40B4-BE49-F238E27FC236}">
                <a16:creationId xmlns:a16="http://schemas.microsoft.com/office/drawing/2014/main" id="{0DE79DE7-8998-474C-9DC7-C9796D275C69}"/>
              </a:ext>
            </a:extLst>
          </p:cNvPr>
          <p:cNvPicPr>
            <a:picLocks noChangeAspect="1"/>
          </p:cNvPicPr>
          <p:nvPr/>
        </p:nvPicPr>
        <p:blipFill>
          <a:blip r:embed="rId2"/>
          <a:stretch>
            <a:fillRect/>
          </a:stretch>
        </p:blipFill>
        <p:spPr>
          <a:xfrm>
            <a:off x="1015683" y="1513287"/>
            <a:ext cx="7035783" cy="4770967"/>
          </a:xfrm>
          <a:prstGeom prst="rect">
            <a:avLst/>
          </a:prstGeom>
        </p:spPr>
      </p:pic>
      <p:sp>
        <p:nvSpPr>
          <p:cNvPr id="3" name="灯片编号占位符 2">
            <a:extLst>
              <a:ext uri="{FF2B5EF4-FFF2-40B4-BE49-F238E27FC236}">
                <a16:creationId xmlns:a16="http://schemas.microsoft.com/office/drawing/2014/main" id="{2529C7F8-53E0-41B7-B04A-A6F6446BC0DA}"/>
              </a:ext>
            </a:extLst>
          </p:cNvPr>
          <p:cNvSpPr>
            <a:spLocks noGrp="1"/>
          </p:cNvSpPr>
          <p:nvPr>
            <p:ph type="sldNum" sz="quarter" idx="12"/>
          </p:nvPr>
        </p:nvSpPr>
        <p:spPr/>
        <p:txBody>
          <a:bodyPr/>
          <a:lstStyle/>
          <a:p>
            <a:fld id="{BBC2FF01-D777-4C71-9C84-F2B3332F6256}" type="slidenum">
              <a:rPr lang="zh-CN" altLang="en-US" smtClean="0"/>
              <a:t>19</a:t>
            </a:fld>
            <a:endParaRPr lang="zh-CN" altLang="en-US"/>
          </a:p>
        </p:txBody>
      </p:sp>
    </p:spTree>
    <p:extLst>
      <p:ext uri="{BB962C8B-B14F-4D97-AF65-F5344CB8AC3E}">
        <p14:creationId xmlns:p14="http://schemas.microsoft.com/office/powerpoint/2010/main" val="25675588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电渗析的基本理论</a:t>
            </a:r>
          </a:p>
        </p:txBody>
      </p:sp>
      <p:sp>
        <p:nvSpPr>
          <p:cNvPr id="2" name="文本框 1">
            <a:extLst>
              <a:ext uri="{FF2B5EF4-FFF2-40B4-BE49-F238E27FC236}">
                <a16:creationId xmlns:a16="http://schemas.microsoft.com/office/drawing/2014/main" id="{1D28298D-FEA5-4FBD-9745-F48896C054F8}"/>
              </a:ext>
            </a:extLst>
          </p:cNvPr>
          <p:cNvSpPr txBox="1"/>
          <p:nvPr/>
        </p:nvSpPr>
        <p:spPr>
          <a:xfrm>
            <a:off x="198289" y="1160839"/>
            <a:ext cx="8747421" cy="4315733"/>
          </a:xfrm>
          <a:prstGeom prst="rect">
            <a:avLst/>
          </a:prstGeom>
          <a:noFill/>
        </p:spPr>
        <p:txBody>
          <a:bodyPr wrap="square" rtlCol="0">
            <a:spAutoFit/>
          </a:bodyPr>
          <a:lstStyle/>
          <a:p>
            <a:pPr>
              <a:lnSpc>
                <a:spcPct val="150000"/>
              </a:lnSpc>
            </a:pPr>
            <a:r>
              <a:rPr lang="zh-CN" altLang="en-US" sz="2800" b="1" dirty="0">
                <a:latin typeface="黑体" panose="02010609060101010101" pitchFamily="49" charset="-122"/>
                <a:ea typeface="黑体" panose="02010609060101010101" pitchFamily="49" charset="-122"/>
              </a:rPr>
              <a:t>结论</a:t>
            </a:r>
            <a:endParaRPr lang="en-US" altLang="zh-CN" sz="2800" b="1" dirty="0">
              <a:latin typeface="黑体" panose="02010609060101010101" pitchFamily="49" charset="-122"/>
              <a:ea typeface="黑体" panose="02010609060101010101" pitchFamily="49" charset="-122"/>
            </a:endParaRPr>
          </a:p>
          <a:p>
            <a:pPr marL="342900" indent="-342900">
              <a:lnSpc>
                <a:spcPct val="200000"/>
              </a:lnSpc>
              <a:buFont typeface="Wingdings" panose="05000000000000000000" pitchFamily="2" charset="2"/>
              <a:buChar char="Ø"/>
            </a:pPr>
            <a:r>
              <a:rPr lang="zh-CN" altLang="en-US" sz="2400" dirty="0">
                <a:latin typeface="黑体" panose="02010609060101010101" pitchFamily="49" charset="-122"/>
                <a:ea typeface="黑体" panose="02010609060101010101" pitchFamily="49" charset="-122"/>
              </a:rPr>
              <a:t>该理论对选择透过性作了定性解释：当膜的活性基团很多时，膜外的</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Cl</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离子几乎不能进入阳膜，即膜有了选择透过性。</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pPr marL="342900" indent="-342900">
              <a:lnSpc>
                <a:spcPct val="200000"/>
              </a:lnSpc>
              <a:buFont typeface="Wingdings" panose="05000000000000000000" pitchFamily="2" charset="2"/>
              <a:buChar char="Ø"/>
            </a:pP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但当膜外溶液浓度提高时，则进入阳膜的</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Cl</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离子也增多，所以说选择透过性也不是百分之百，而是随着溶液浓度的提高而下降，对于阴膜也有类似结果。</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3" name="灯片编号占位符 2">
            <a:extLst>
              <a:ext uri="{FF2B5EF4-FFF2-40B4-BE49-F238E27FC236}">
                <a16:creationId xmlns:a16="http://schemas.microsoft.com/office/drawing/2014/main" id="{801B3B7F-2C3C-46B9-80F5-5E3F80463905}"/>
              </a:ext>
            </a:extLst>
          </p:cNvPr>
          <p:cNvSpPr>
            <a:spLocks noGrp="1"/>
          </p:cNvSpPr>
          <p:nvPr>
            <p:ph type="sldNum" sz="quarter" idx="12"/>
          </p:nvPr>
        </p:nvSpPr>
        <p:spPr/>
        <p:txBody>
          <a:bodyPr/>
          <a:lstStyle/>
          <a:p>
            <a:fld id="{BBC2FF01-D777-4C71-9C84-F2B3332F6256}" type="slidenum">
              <a:rPr lang="zh-CN" altLang="en-US" smtClean="0"/>
              <a:t>20</a:t>
            </a:fld>
            <a:endParaRPr lang="zh-CN" altLang="en-US"/>
          </a:p>
        </p:txBody>
      </p:sp>
    </p:spTree>
    <p:extLst>
      <p:ext uri="{BB962C8B-B14F-4D97-AF65-F5344CB8AC3E}">
        <p14:creationId xmlns:p14="http://schemas.microsoft.com/office/powerpoint/2010/main" val="34367422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电渗析的基本过程与伴随过程</a:t>
            </a:r>
          </a:p>
        </p:txBody>
      </p:sp>
      <p:sp>
        <p:nvSpPr>
          <p:cNvPr id="8" name="文本框 7">
            <a:extLst>
              <a:ext uri="{FF2B5EF4-FFF2-40B4-BE49-F238E27FC236}">
                <a16:creationId xmlns:a16="http://schemas.microsoft.com/office/drawing/2014/main" id="{F33FC733-D609-49A3-8C2D-3FE14CA83899}"/>
              </a:ext>
            </a:extLst>
          </p:cNvPr>
          <p:cNvSpPr txBox="1"/>
          <p:nvPr/>
        </p:nvSpPr>
        <p:spPr>
          <a:xfrm>
            <a:off x="381593" y="928223"/>
            <a:ext cx="8833527" cy="2882520"/>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电渗析的基本过程与伴随过程</a:t>
            </a:r>
            <a:endParaRPr kumimoji="0" lang="en-US" altLang="zh-CN"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黑体" panose="02010609060101010101" pitchFamily="49" charset="-122"/>
                <a:ea typeface="黑体" panose="02010609060101010101" pitchFamily="49" charset="-122"/>
              </a:rPr>
              <a:t>（</a:t>
            </a:r>
            <a:r>
              <a:rPr lang="en-US" altLang="zh-CN" sz="2000" dirty="0">
                <a:solidFill>
                  <a:prstClr val="black"/>
                </a:solidFill>
                <a:latin typeface="黑体" panose="02010609060101010101" pitchFamily="49" charset="-122"/>
                <a:ea typeface="黑体" panose="02010609060101010101" pitchFamily="49" charset="-122"/>
              </a:rPr>
              <a:t>1</a:t>
            </a:r>
            <a:r>
              <a:rPr lang="zh-CN" altLang="en-US" sz="2000" dirty="0">
                <a:solidFill>
                  <a:prstClr val="black"/>
                </a:solidFill>
                <a:latin typeface="黑体" panose="02010609060101010101" pitchFamily="49" charset="-122"/>
                <a:ea typeface="黑体" panose="02010609060101010101" pitchFamily="49" charset="-122"/>
              </a:rPr>
              <a:t>）电极反应：电极反应是电渗析过程顺利进行必不可少的条件，完成了膜堆外电子导电和膜堆内离子导电的相互转变。发生的电极反应如下：</a:t>
            </a:r>
            <a:endParaRPr lang="en-US" altLang="zh-CN" sz="2000" dirty="0">
              <a:solidFill>
                <a:prstClr val="black"/>
              </a:solidFill>
              <a:latin typeface="黑体" panose="02010609060101010101" pitchFamily="49" charset="-122"/>
              <a:ea typeface="黑体" panose="02010609060101010101" pitchFamily="49" charset="-122"/>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00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阳极：</a:t>
            </a:r>
            <a:r>
              <a:rPr kumimoji="0" lang="en-US" altLang="zh-CN" sz="200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2Cl</a:t>
            </a:r>
            <a:r>
              <a:rPr kumimoji="0" lang="en-US" altLang="zh-CN" sz="2000" i="0" u="none" strike="noStrike" kern="1200" cap="none" spc="0" normalizeH="0" baseline="30000" noProof="0" dirty="0">
                <a:ln>
                  <a:noFill/>
                </a:ln>
                <a:solidFill>
                  <a:prstClr val="black"/>
                </a:solidFill>
                <a:effectLst/>
                <a:uLnTx/>
                <a:uFillTx/>
                <a:latin typeface="黑体" panose="02010609060101010101" pitchFamily="49" charset="-122"/>
                <a:ea typeface="黑体" panose="02010609060101010101" pitchFamily="49" charset="-122"/>
              </a:rPr>
              <a:t>-</a:t>
            </a:r>
            <a:r>
              <a:rPr kumimoji="0" lang="en-US" altLang="zh-CN" sz="2000" i="0" u="none" strike="noStrike" kern="1200" cap="none" spc="0" normalizeH="0" noProof="0" dirty="0">
                <a:ln>
                  <a:noFill/>
                </a:ln>
                <a:solidFill>
                  <a:prstClr val="black"/>
                </a:solidFill>
                <a:effectLst/>
                <a:uLnTx/>
                <a:uFillTx/>
                <a:latin typeface="黑体" panose="02010609060101010101" pitchFamily="49" charset="-122"/>
                <a:ea typeface="黑体" panose="02010609060101010101" pitchFamily="49" charset="-122"/>
              </a:rPr>
              <a:t> -2e      Cl</a:t>
            </a:r>
            <a:r>
              <a:rPr kumimoji="0" lang="en-US" altLang="zh-CN" sz="2000" i="0" u="none" strike="noStrike" kern="1200" cap="none" spc="0" normalizeH="0" baseline="-25000" noProof="0" dirty="0">
                <a:ln>
                  <a:noFill/>
                </a:ln>
                <a:solidFill>
                  <a:prstClr val="black"/>
                </a:solidFill>
                <a:effectLst/>
                <a:uLnTx/>
                <a:uFillTx/>
                <a:latin typeface="黑体" panose="02010609060101010101" pitchFamily="49" charset="-122"/>
                <a:ea typeface="黑体" panose="02010609060101010101" pitchFamily="49" charset="-122"/>
              </a:rPr>
              <a:t>2</a:t>
            </a:r>
          </a:p>
          <a:p>
            <a:pPr>
              <a:lnSpc>
                <a:spcPct val="150000"/>
              </a:lnSpc>
              <a:defRPr/>
            </a:pPr>
            <a:r>
              <a:rPr lang="en-US" altLang="zh-CN" sz="2000" baseline="-25000" dirty="0">
                <a:solidFill>
                  <a:prstClr val="black"/>
                </a:solidFill>
                <a:latin typeface="黑体" panose="02010609060101010101" pitchFamily="49" charset="-122"/>
                <a:ea typeface="黑体" panose="02010609060101010101" pitchFamily="49" charset="-122"/>
              </a:rPr>
              <a:t>        </a:t>
            </a:r>
            <a:r>
              <a:rPr lang="en-US" altLang="zh-CN" sz="2000" dirty="0">
                <a:solidFill>
                  <a:prstClr val="black"/>
                </a:solidFill>
                <a:latin typeface="黑体" panose="02010609060101010101" pitchFamily="49" charset="-122"/>
                <a:ea typeface="黑体" panose="02010609060101010101" pitchFamily="49" charset="-122"/>
              </a:rPr>
              <a:t> H</a:t>
            </a:r>
            <a:r>
              <a:rPr lang="en-US" altLang="zh-CN" sz="2000" baseline="-25000" dirty="0">
                <a:solidFill>
                  <a:prstClr val="black"/>
                </a:solidFill>
                <a:latin typeface="黑体" panose="02010609060101010101" pitchFamily="49" charset="-122"/>
                <a:ea typeface="黑体" panose="02010609060101010101" pitchFamily="49" charset="-122"/>
              </a:rPr>
              <a:t>2</a:t>
            </a:r>
            <a:r>
              <a:rPr lang="en-US" altLang="zh-CN" sz="2000" dirty="0">
                <a:solidFill>
                  <a:prstClr val="black"/>
                </a:solidFill>
                <a:latin typeface="黑体" panose="02010609060101010101" pitchFamily="49" charset="-122"/>
                <a:ea typeface="黑体" panose="02010609060101010101" pitchFamily="49" charset="-122"/>
              </a:rPr>
              <a:t>O </a:t>
            </a:r>
            <a:r>
              <a:rPr kumimoji="0" lang="en-US" altLang="zh-CN" sz="2000" i="0" u="none" strike="noStrike" kern="1200" cap="none" spc="0" normalizeH="0" noProof="0" dirty="0">
                <a:ln>
                  <a:noFill/>
                </a:ln>
                <a:solidFill>
                  <a:prstClr val="black"/>
                </a:solidFill>
                <a:effectLst/>
                <a:uLnTx/>
                <a:uFillTx/>
                <a:latin typeface="黑体" panose="02010609060101010101" pitchFamily="49" charset="-122"/>
                <a:ea typeface="黑体" panose="02010609060101010101" pitchFamily="49" charset="-122"/>
              </a:rPr>
              <a:t>-2e      0.5 O</a:t>
            </a:r>
            <a:r>
              <a:rPr kumimoji="0" lang="en-US" altLang="zh-CN" sz="2000" i="0" u="none" strike="noStrike" kern="1200" cap="none" spc="0" normalizeH="0" baseline="-25000" noProof="0" dirty="0">
                <a:ln>
                  <a:noFill/>
                </a:ln>
                <a:solidFill>
                  <a:prstClr val="black"/>
                </a:solidFill>
                <a:effectLst/>
                <a:uLnTx/>
                <a:uFillTx/>
                <a:latin typeface="黑体" panose="02010609060101010101" pitchFamily="49" charset="-122"/>
                <a:ea typeface="黑体" panose="02010609060101010101" pitchFamily="49" charset="-122"/>
              </a:rPr>
              <a:t>2</a:t>
            </a:r>
            <a:r>
              <a:rPr kumimoji="0" lang="en-US" altLang="zh-CN" sz="2000" i="0" u="none" strike="noStrike" kern="1200" cap="none" spc="0" normalizeH="0" noProof="0" dirty="0">
                <a:ln>
                  <a:noFill/>
                </a:ln>
                <a:solidFill>
                  <a:prstClr val="black"/>
                </a:solidFill>
                <a:effectLst/>
                <a:uLnTx/>
                <a:uFillTx/>
                <a:latin typeface="黑体" panose="02010609060101010101" pitchFamily="49" charset="-122"/>
                <a:ea typeface="黑体" panose="02010609060101010101" pitchFamily="49" charset="-122"/>
              </a:rPr>
              <a:t> + 2H</a:t>
            </a:r>
            <a:r>
              <a:rPr kumimoji="0" lang="en-US" altLang="zh-CN" sz="2000" i="0" u="none" strike="noStrike" kern="1200" cap="none" spc="0" normalizeH="0" baseline="30000" noProof="0" dirty="0">
                <a:ln>
                  <a:noFill/>
                </a:ln>
                <a:solidFill>
                  <a:prstClr val="black"/>
                </a:solidFill>
                <a:effectLst/>
                <a:uLnTx/>
                <a:uFillTx/>
                <a:latin typeface="黑体" panose="02010609060101010101" pitchFamily="49" charset="-122"/>
                <a:ea typeface="黑体" panose="02010609060101010101" pitchFamily="49" charset="-122"/>
              </a:rPr>
              <a:t>+</a:t>
            </a: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黑体" panose="02010609060101010101" pitchFamily="49" charset="-122"/>
                <a:ea typeface="黑体" panose="02010609060101010101" pitchFamily="49" charset="-122"/>
              </a:rPr>
              <a:t>阴极：</a:t>
            </a:r>
            <a:r>
              <a:rPr lang="en-US" altLang="zh-CN" sz="2000" dirty="0">
                <a:solidFill>
                  <a:prstClr val="black"/>
                </a:solidFill>
                <a:latin typeface="黑体" panose="02010609060101010101" pitchFamily="49" charset="-122"/>
                <a:ea typeface="黑体" panose="02010609060101010101" pitchFamily="49" charset="-122"/>
              </a:rPr>
              <a:t>2H</a:t>
            </a:r>
            <a:r>
              <a:rPr lang="en-US" altLang="zh-CN" sz="2000" baseline="-25000" dirty="0">
                <a:solidFill>
                  <a:prstClr val="black"/>
                </a:solidFill>
                <a:latin typeface="黑体" panose="02010609060101010101" pitchFamily="49" charset="-122"/>
                <a:ea typeface="黑体" panose="02010609060101010101" pitchFamily="49" charset="-122"/>
              </a:rPr>
              <a:t>2</a:t>
            </a:r>
            <a:r>
              <a:rPr lang="en-US" altLang="zh-CN" sz="2000" dirty="0">
                <a:solidFill>
                  <a:prstClr val="black"/>
                </a:solidFill>
                <a:latin typeface="黑体" panose="02010609060101010101" pitchFamily="49" charset="-122"/>
                <a:ea typeface="黑体" panose="02010609060101010101" pitchFamily="49" charset="-122"/>
              </a:rPr>
              <a:t>0 + 2e      H</a:t>
            </a:r>
            <a:r>
              <a:rPr lang="en-US" altLang="zh-CN" sz="2000" baseline="-25000" dirty="0">
                <a:solidFill>
                  <a:prstClr val="black"/>
                </a:solidFill>
                <a:latin typeface="黑体" panose="02010609060101010101" pitchFamily="49" charset="-122"/>
                <a:ea typeface="黑体" panose="02010609060101010101" pitchFamily="49" charset="-122"/>
              </a:rPr>
              <a:t>2 </a:t>
            </a:r>
            <a:r>
              <a:rPr lang="en-US" altLang="zh-CN" sz="2000" dirty="0">
                <a:solidFill>
                  <a:prstClr val="black"/>
                </a:solidFill>
                <a:latin typeface="黑体" panose="02010609060101010101" pitchFamily="49" charset="-122"/>
                <a:ea typeface="黑体" panose="02010609060101010101" pitchFamily="49" charset="-122"/>
              </a:rPr>
              <a:t>+ 2OH</a:t>
            </a:r>
            <a:r>
              <a:rPr lang="en-US" altLang="zh-CN" sz="2000" baseline="30000" dirty="0">
                <a:solidFill>
                  <a:prstClr val="black"/>
                </a:solidFill>
                <a:latin typeface="黑体" panose="02010609060101010101" pitchFamily="49" charset="-122"/>
                <a:ea typeface="黑体" panose="02010609060101010101" pitchFamily="49" charset="-122"/>
              </a:rPr>
              <a:t>-</a:t>
            </a:r>
          </a:p>
        </p:txBody>
      </p:sp>
      <p:cxnSp>
        <p:nvCxnSpPr>
          <p:cNvPr id="3" name="直接箭头连接符 2">
            <a:extLst>
              <a:ext uri="{FF2B5EF4-FFF2-40B4-BE49-F238E27FC236}">
                <a16:creationId xmlns:a16="http://schemas.microsoft.com/office/drawing/2014/main" id="{E3C6B704-A192-488F-ACA8-ACFA6D8AFEC1}"/>
              </a:ext>
            </a:extLst>
          </p:cNvPr>
          <p:cNvCxnSpPr/>
          <p:nvPr/>
        </p:nvCxnSpPr>
        <p:spPr>
          <a:xfrm>
            <a:off x="2326640" y="2682240"/>
            <a:ext cx="43688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直接箭头连接符 11">
            <a:extLst>
              <a:ext uri="{FF2B5EF4-FFF2-40B4-BE49-F238E27FC236}">
                <a16:creationId xmlns:a16="http://schemas.microsoft.com/office/drawing/2014/main" id="{4A2A0C88-43D2-4B12-9FA9-FBF26649C959}"/>
              </a:ext>
            </a:extLst>
          </p:cNvPr>
          <p:cNvCxnSpPr/>
          <p:nvPr/>
        </p:nvCxnSpPr>
        <p:spPr>
          <a:xfrm>
            <a:off x="2265680" y="3139440"/>
            <a:ext cx="43688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id="{AF4FE551-1536-4477-BBBF-249A1096F203}"/>
              </a:ext>
            </a:extLst>
          </p:cNvPr>
          <p:cNvSpPr txBox="1"/>
          <p:nvPr/>
        </p:nvSpPr>
        <p:spPr>
          <a:xfrm>
            <a:off x="173736" y="3997348"/>
            <a:ext cx="8465579" cy="2328523"/>
          </a:xfrm>
          <a:prstGeom prst="rect">
            <a:avLst/>
          </a:prstGeom>
          <a:noFill/>
        </p:spPr>
        <p:txBody>
          <a:bodyPr wrap="square" rtlCol="0">
            <a:spAutoFit/>
          </a:bodyPr>
          <a:lstStyle/>
          <a:p>
            <a:pPr>
              <a:lnSpc>
                <a:spcPct val="150000"/>
              </a:lnSpc>
            </a:pPr>
            <a:r>
              <a:rPr lang="zh-CN" altLang="en-US" sz="2000" dirty="0">
                <a:latin typeface="黑体" panose="02010609060101010101" pitchFamily="49" charset="-122"/>
                <a:ea typeface="黑体" panose="02010609060101010101" pitchFamily="49" charset="-122"/>
              </a:rPr>
              <a:t>（</a:t>
            </a:r>
            <a:r>
              <a:rPr lang="en-US" altLang="zh-CN" sz="2000" dirty="0">
                <a:latin typeface="黑体" panose="02010609060101010101" pitchFamily="49" charset="-122"/>
                <a:ea typeface="黑体" panose="02010609060101010101" pitchFamily="49" charset="-122"/>
              </a:rPr>
              <a:t>2</a:t>
            </a:r>
            <a:r>
              <a:rPr lang="zh-CN" altLang="en-US" sz="2000" dirty="0">
                <a:latin typeface="黑体" panose="02010609060101010101" pitchFamily="49" charset="-122"/>
                <a:ea typeface="黑体" panose="02010609060101010101" pitchFamily="49" charset="-122"/>
              </a:rPr>
              <a:t>）反离子迁移：反离子指膜中固定活性基团电性相反的离子，在直流电场下，反离子透过膜进行迁移，这是电渗析过程的唯一目的。</a:t>
            </a:r>
            <a:endParaRPr lang="en-US" altLang="zh-CN" sz="2000" dirty="0">
              <a:latin typeface="黑体" panose="02010609060101010101" pitchFamily="49" charset="-122"/>
              <a:ea typeface="黑体" panose="02010609060101010101" pitchFamily="49" charset="-122"/>
            </a:endParaRPr>
          </a:p>
          <a:p>
            <a:pPr>
              <a:lnSpc>
                <a:spcPct val="150000"/>
              </a:lnSpc>
            </a:pPr>
            <a:r>
              <a:rPr lang="zh-CN" altLang="en-US" sz="2000" dirty="0">
                <a:latin typeface="黑体" panose="02010609060101010101" pitchFamily="49" charset="-122"/>
                <a:ea typeface="黑体" panose="02010609060101010101" pitchFamily="49" charset="-122"/>
              </a:rPr>
              <a:t>（</a:t>
            </a:r>
            <a:r>
              <a:rPr lang="en-US" altLang="zh-CN" sz="2000" dirty="0">
                <a:latin typeface="黑体" panose="02010609060101010101" pitchFamily="49" charset="-122"/>
                <a:ea typeface="黑体" panose="02010609060101010101" pitchFamily="49" charset="-122"/>
              </a:rPr>
              <a:t>3</a:t>
            </a:r>
            <a:r>
              <a:rPr lang="zh-CN" altLang="en-US" sz="2000" dirty="0">
                <a:latin typeface="黑体" panose="02010609060101010101" pitchFamily="49" charset="-122"/>
                <a:ea typeface="黑体" panose="02010609060101010101" pitchFamily="49" charset="-122"/>
              </a:rPr>
              <a:t>）同离子迁移：由于对阴阳离子难以实现理论上的完全阻隔，总会存在同离子透过膜的现象，同离子迁移与浓度梯度方向相同，降低了电渗析效率。</a:t>
            </a:r>
          </a:p>
        </p:txBody>
      </p:sp>
      <p:sp>
        <p:nvSpPr>
          <p:cNvPr id="2" name="灯片编号占位符 1">
            <a:extLst>
              <a:ext uri="{FF2B5EF4-FFF2-40B4-BE49-F238E27FC236}">
                <a16:creationId xmlns:a16="http://schemas.microsoft.com/office/drawing/2014/main" id="{2D0168AF-EB4D-4925-ADF0-36825A54DC76}"/>
              </a:ext>
            </a:extLst>
          </p:cNvPr>
          <p:cNvSpPr>
            <a:spLocks noGrp="1"/>
          </p:cNvSpPr>
          <p:nvPr>
            <p:ph type="sldNum" sz="quarter" idx="12"/>
          </p:nvPr>
        </p:nvSpPr>
        <p:spPr/>
        <p:txBody>
          <a:bodyPr/>
          <a:lstStyle/>
          <a:p>
            <a:fld id="{BBC2FF01-D777-4C71-9C84-F2B3332F6256}" type="slidenum">
              <a:rPr lang="zh-CN" altLang="en-US" smtClean="0"/>
              <a:t>21</a:t>
            </a:fld>
            <a:endParaRPr lang="zh-CN" altLang="en-US"/>
          </a:p>
        </p:txBody>
      </p:sp>
      <p:cxnSp>
        <p:nvCxnSpPr>
          <p:cNvPr id="11" name="直接箭头连接符 10">
            <a:extLst>
              <a:ext uri="{FF2B5EF4-FFF2-40B4-BE49-F238E27FC236}">
                <a16:creationId xmlns:a16="http://schemas.microsoft.com/office/drawing/2014/main" id="{2A7376A6-ADC2-47FD-924B-68011270671C}"/>
              </a:ext>
            </a:extLst>
          </p:cNvPr>
          <p:cNvCxnSpPr/>
          <p:nvPr/>
        </p:nvCxnSpPr>
        <p:spPr>
          <a:xfrm>
            <a:off x="2422241" y="3596640"/>
            <a:ext cx="43688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17818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文本框 7">
            <a:extLst>
              <a:ext uri="{FF2B5EF4-FFF2-40B4-BE49-F238E27FC236}">
                <a16:creationId xmlns:a16="http://schemas.microsoft.com/office/drawing/2014/main" id="{F33FC733-D609-49A3-8C2D-3FE14CA83899}"/>
              </a:ext>
            </a:extLst>
          </p:cNvPr>
          <p:cNvSpPr txBox="1"/>
          <p:nvPr/>
        </p:nvSpPr>
        <p:spPr>
          <a:xfrm>
            <a:off x="381593" y="928223"/>
            <a:ext cx="8640487" cy="5190845"/>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电渗析的基本过程与伴随过程</a:t>
            </a:r>
            <a:endParaRPr kumimoji="0" lang="en-US" altLang="zh-CN"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黑体" panose="02010609060101010101" pitchFamily="49" charset="-122"/>
                <a:ea typeface="黑体" panose="02010609060101010101" pitchFamily="49" charset="-122"/>
              </a:rPr>
              <a:t>（</a:t>
            </a:r>
            <a:r>
              <a:rPr lang="en-US" altLang="zh-CN" sz="2000" dirty="0">
                <a:solidFill>
                  <a:prstClr val="black"/>
                </a:solidFill>
                <a:latin typeface="黑体" panose="02010609060101010101" pitchFamily="49" charset="-122"/>
                <a:ea typeface="黑体" panose="02010609060101010101" pitchFamily="49" charset="-122"/>
              </a:rPr>
              <a:t>4</a:t>
            </a:r>
            <a:r>
              <a:rPr lang="zh-CN" altLang="en-US" sz="2000" dirty="0">
                <a:solidFill>
                  <a:prstClr val="black"/>
                </a:solidFill>
                <a:latin typeface="黑体" panose="02010609060101010101" pitchFamily="49" charset="-122"/>
                <a:ea typeface="黑体" panose="02010609060101010101" pitchFamily="49" charset="-122"/>
              </a:rPr>
              <a:t>）电解质的浓差扩散：随着电渗析过程的进行，膜两侧的离子浓度差异逐渐增大，离子在浓度差驱动下由浓室向淡室扩散的趋势愈加显著，这也是降低电渗析过程效率的原因之一。</a:t>
            </a:r>
            <a:endParaRPr lang="en-US" altLang="zh-CN" sz="2000" dirty="0">
              <a:solidFill>
                <a:prstClr val="black"/>
              </a:solidFill>
              <a:latin typeface="黑体" panose="02010609060101010101" pitchFamily="49" charset="-122"/>
              <a:ea typeface="黑体" panose="02010609060101010101" pitchFamily="49" charset="-122"/>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黑体" panose="02010609060101010101" pitchFamily="49" charset="-122"/>
                <a:ea typeface="黑体" panose="02010609060101010101" pitchFamily="49" charset="-122"/>
              </a:rPr>
              <a:t>（</a:t>
            </a:r>
            <a:r>
              <a:rPr lang="en-US" altLang="zh-CN" sz="2000" dirty="0">
                <a:solidFill>
                  <a:prstClr val="black"/>
                </a:solidFill>
                <a:latin typeface="黑体" panose="02010609060101010101" pitchFamily="49" charset="-122"/>
                <a:ea typeface="黑体" panose="02010609060101010101" pitchFamily="49" charset="-122"/>
              </a:rPr>
              <a:t>5</a:t>
            </a:r>
            <a:r>
              <a:rPr lang="zh-CN" altLang="en-US" sz="2000" dirty="0">
                <a:solidFill>
                  <a:prstClr val="black"/>
                </a:solidFill>
                <a:latin typeface="黑体" panose="02010609060101010101" pitchFamily="49" charset="-122"/>
                <a:ea typeface="黑体" panose="02010609060101010101" pitchFamily="49" charset="-122"/>
              </a:rPr>
              <a:t>）水的浓差扩散：与离子的浓差扩散一样，随着电渗析过程膜两侧水化学位差逐渐增大，水自发的从淡水室向浓水室迁移，降低了淡化水的产量。</a:t>
            </a:r>
            <a:endParaRPr lang="en-US" altLang="zh-CN" sz="2000" dirty="0">
              <a:solidFill>
                <a:prstClr val="black"/>
              </a:solidFill>
              <a:latin typeface="黑体" panose="02010609060101010101" pitchFamily="49" charset="-122"/>
              <a:ea typeface="黑体" panose="02010609060101010101" pitchFamily="49" charset="-122"/>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zh-CN" altLang="en-US" sz="2000" dirty="0">
                <a:solidFill>
                  <a:prstClr val="black"/>
                </a:solidFill>
                <a:latin typeface="黑体" panose="02010609060101010101" pitchFamily="49" charset="-122"/>
                <a:ea typeface="黑体" panose="02010609060101010101" pitchFamily="49" charset="-122"/>
              </a:rPr>
              <a:t>（</a:t>
            </a:r>
            <a:r>
              <a:rPr lang="en-US" altLang="zh-CN" sz="2000" dirty="0">
                <a:solidFill>
                  <a:prstClr val="black"/>
                </a:solidFill>
                <a:latin typeface="黑体" panose="02010609060101010101" pitchFamily="49" charset="-122"/>
                <a:ea typeface="黑体" panose="02010609060101010101" pitchFamily="49" charset="-122"/>
              </a:rPr>
              <a:t>6</a:t>
            </a:r>
            <a:r>
              <a:rPr lang="zh-CN" altLang="en-US" sz="2000" dirty="0">
                <a:solidFill>
                  <a:prstClr val="black"/>
                </a:solidFill>
                <a:latin typeface="黑体" panose="02010609060101010101" pitchFamily="49" charset="-122"/>
                <a:ea typeface="黑体" panose="02010609060101010101" pitchFamily="49" charset="-122"/>
              </a:rPr>
              <a:t>）水的电渗：电渗析过程中离子以水合离子的形式存在和迁移的，当离子在直流电场作用下发生定向迁移时，水也被携带着发生跨膜传递，一般将这部分水的迁移称为电渗。</a:t>
            </a:r>
            <a:endParaRPr lang="en-US" altLang="zh-CN" sz="2000" dirty="0">
              <a:solidFill>
                <a:prstClr val="black"/>
              </a:solidFill>
              <a:latin typeface="黑体" panose="02010609060101010101" pitchFamily="49" charset="-122"/>
              <a:ea typeface="黑体" panose="02010609060101010101" pitchFamily="49" charset="-122"/>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altLang="zh-CN" sz="2000" dirty="0">
                <a:solidFill>
                  <a:prstClr val="black"/>
                </a:solidFill>
                <a:latin typeface="黑体" panose="02010609060101010101" pitchFamily="49" charset="-122"/>
                <a:ea typeface="黑体" panose="02010609060101010101" pitchFamily="49" charset="-122"/>
              </a:rPr>
              <a:t>    </a:t>
            </a:r>
            <a:r>
              <a:rPr lang="zh-CN" altLang="en-US" sz="2000" dirty="0">
                <a:solidFill>
                  <a:prstClr val="black"/>
                </a:solidFill>
                <a:latin typeface="黑体" panose="02010609060101010101" pitchFamily="49" charset="-122"/>
                <a:ea typeface="黑体" panose="02010609060101010101" pitchFamily="49" charset="-122"/>
              </a:rPr>
              <a:t>综上，反离子迁移是电渗析的决定性过程，而其他过程会影响电渗析的除盐和浓缩效果，降低效率，并增加能耗。</a:t>
            </a:r>
            <a:endParaRPr lang="en-US" altLang="zh-CN" sz="2000" dirty="0">
              <a:solidFill>
                <a:prstClr val="black"/>
              </a:solidFill>
              <a:latin typeface="黑体" panose="02010609060101010101" pitchFamily="49" charset="-122"/>
              <a:ea typeface="黑体" panose="02010609060101010101" pitchFamily="49" charset="-122"/>
            </a:endParaRPr>
          </a:p>
        </p:txBody>
      </p:sp>
      <p:sp>
        <p:nvSpPr>
          <p:cNvPr id="9" name="文本框 8">
            <a:extLst>
              <a:ext uri="{FF2B5EF4-FFF2-40B4-BE49-F238E27FC236}">
                <a16:creationId xmlns:a16="http://schemas.microsoft.com/office/drawing/2014/main" id="{C0661D61-049D-4671-8E14-B0F322037BDD}"/>
              </a:ext>
            </a:extLst>
          </p:cNvPr>
          <p:cNvSpPr txBox="1"/>
          <p:nvPr/>
        </p:nvSpPr>
        <p:spPr>
          <a:xfrm>
            <a:off x="41275" y="99187"/>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电渗析的基本过程与伴随过程</a:t>
            </a:r>
          </a:p>
        </p:txBody>
      </p:sp>
      <p:sp>
        <p:nvSpPr>
          <p:cNvPr id="2" name="灯片编号占位符 1">
            <a:extLst>
              <a:ext uri="{FF2B5EF4-FFF2-40B4-BE49-F238E27FC236}">
                <a16:creationId xmlns:a16="http://schemas.microsoft.com/office/drawing/2014/main" id="{742AAA89-4B0E-4A09-A032-F08130597122}"/>
              </a:ext>
            </a:extLst>
          </p:cNvPr>
          <p:cNvSpPr>
            <a:spLocks noGrp="1"/>
          </p:cNvSpPr>
          <p:nvPr>
            <p:ph type="sldNum" sz="quarter" idx="12"/>
          </p:nvPr>
        </p:nvSpPr>
        <p:spPr/>
        <p:txBody>
          <a:bodyPr/>
          <a:lstStyle/>
          <a:p>
            <a:fld id="{BBC2FF01-D777-4C71-9C84-F2B3332F6256}" type="slidenum">
              <a:rPr lang="zh-CN" altLang="en-US" smtClean="0"/>
              <a:t>22</a:t>
            </a:fld>
            <a:endParaRPr lang="zh-CN" altLang="en-US"/>
          </a:p>
        </p:txBody>
      </p:sp>
    </p:spTree>
    <p:extLst>
      <p:ext uri="{BB962C8B-B14F-4D97-AF65-F5344CB8AC3E}">
        <p14:creationId xmlns:p14="http://schemas.microsoft.com/office/powerpoint/2010/main" val="308431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057247"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电渗析过程和原理</a:t>
            </a:r>
          </a:p>
        </p:txBody>
      </p:sp>
      <p:pic>
        <p:nvPicPr>
          <p:cNvPr id="3" name="图片 2">
            <a:extLst>
              <a:ext uri="{FF2B5EF4-FFF2-40B4-BE49-F238E27FC236}">
                <a16:creationId xmlns:a16="http://schemas.microsoft.com/office/drawing/2014/main" id="{AE67721A-41A3-4DE4-8F40-F4D6441E7ACE}"/>
              </a:ext>
            </a:extLst>
          </p:cNvPr>
          <p:cNvPicPr>
            <a:picLocks noChangeAspect="1"/>
          </p:cNvPicPr>
          <p:nvPr/>
        </p:nvPicPr>
        <p:blipFill>
          <a:blip r:embed="rId2"/>
          <a:stretch>
            <a:fillRect/>
          </a:stretch>
        </p:blipFill>
        <p:spPr>
          <a:xfrm>
            <a:off x="264110" y="970884"/>
            <a:ext cx="8783594" cy="5561995"/>
          </a:xfrm>
          <a:prstGeom prst="rect">
            <a:avLst/>
          </a:prstGeom>
        </p:spPr>
      </p:pic>
      <p:sp>
        <p:nvSpPr>
          <p:cNvPr id="2" name="灯片编号占位符 1">
            <a:extLst>
              <a:ext uri="{FF2B5EF4-FFF2-40B4-BE49-F238E27FC236}">
                <a16:creationId xmlns:a16="http://schemas.microsoft.com/office/drawing/2014/main" id="{0E704BE6-8C79-4417-A101-51306BF0B6CE}"/>
              </a:ext>
            </a:extLst>
          </p:cNvPr>
          <p:cNvSpPr>
            <a:spLocks noGrp="1"/>
          </p:cNvSpPr>
          <p:nvPr>
            <p:ph type="sldNum" sz="quarter" idx="12"/>
          </p:nvPr>
        </p:nvSpPr>
        <p:spPr/>
        <p:txBody>
          <a:bodyPr/>
          <a:lstStyle/>
          <a:p>
            <a:fld id="{BBC2FF01-D777-4C71-9C84-F2B3332F6256}" type="slidenum">
              <a:rPr lang="zh-CN" altLang="en-US" smtClean="0"/>
              <a:t>23</a:t>
            </a:fld>
            <a:endParaRPr lang="zh-CN" altLang="en-US"/>
          </a:p>
        </p:txBody>
      </p:sp>
    </p:spTree>
    <p:extLst>
      <p:ext uri="{BB962C8B-B14F-4D97-AF65-F5344CB8AC3E}">
        <p14:creationId xmlns:p14="http://schemas.microsoft.com/office/powerpoint/2010/main" val="4194341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2698175"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电渗析的选择性</a:t>
            </a:r>
            <a:endPar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pic>
        <p:nvPicPr>
          <p:cNvPr id="8" name="图片 7">
            <a:extLst>
              <a:ext uri="{FF2B5EF4-FFF2-40B4-BE49-F238E27FC236}">
                <a16:creationId xmlns:a16="http://schemas.microsoft.com/office/drawing/2014/main" id="{AC64526E-103A-45E3-9138-CBAD63752017}"/>
              </a:ext>
            </a:extLst>
          </p:cNvPr>
          <p:cNvPicPr>
            <a:picLocks noChangeAspect="1"/>
          </p:cNvPicPr>
          <p:nvPr/>
        </p:nvPicPr>
        <p:blipFill>
          <a:blip r:embed="rId2"/>
          <a:stretch>
            <a:fillRect/>
          </a:stretch>
        </p:blipFill>
        <p:spPr>
          <a:xfrm>
            <a:off x="487119" y="1423491"/>
            <a:ext cx="8169762" cy="4309819"/>
          </a:xfrm>
          <a:prstGeom prst="rect">
            <a:avLst/>
          </a:prstGeom>
        </p:spPr>
      </p:pic>
      <p:sp>
        <p:nvSpPr>
          <p:cNvPr id="2" name="灯片编号占位符 1">
            <a:extLst>
              <a:ext uri="{FF2B5EF4-FFF2-40B4-BE49-F238E27FC236}">
                <a16:creationId xmlns:a16="http://schemas.microsoft.com/office/drawing/2014/main" id="{4B82BDD5-E252-43A4-8306-B52E01E1CA42}"/>
              </a:ext>
            </a:extLst>
          </p:cNvPr>
          <p:cNvSpPr>
            <a:spLocks noGrp="1"/>
          </p:cNvSpPr>
          <p:nvPr>
            <p:ph type="sldNum" sz="quarter" idx="12"/>
          </p:nvPr>
        </p:nvSpPr>
        <p:spPr/>
        <p:txBody>
          <a:bodyPr/>
          <a:lstStyle/>
          <a:p>
            <a:fld id="{BBC2FF01-D777-4C71-9C84-F2B3332F6256}" type="slidenum">
              <a:rPr lang="zh-CN" altLang="en-US" smtClean="0"/>
              <a:t>24</a:t>
            </a:fld>
            <a:endParaRPr lang="zh-CN" altLang="en-US"/>
          </a:p>
        </p:txBody>
      </p:sp>
    </p:spTree>
    <p:extLst>
      <p:ext uri="{BB962C8B-B14F-4D97-AF65-F5344CB8AC3E}">
        <p14:creationId xmlns:p14="http://schemas.microsoft.com/office/powerpoint/2010/main" val="30466895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2698175"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a:ln>
                  <a:noFill/>
                </a:ln>
                <a:solidFill>
                  <a:prstClr val="black"/>
                </a:solidFill>
                <a:effectLst/>
                <a:uLnTx/>
                <a:uFillTx/>
                <a:latin typeface="黑体" panose="02010609060101010101" pitchFamily="49" charset="-122"/>
                <a:ea typeface="黑体" panose="02010609060101010101" pitchFamily="49" charset="-122"/>
                <a:cs typeface="+mn-cs"/>
              </a:rPr>
              <a:t>电渗析的选择性</a:t>
            </a:r>
            <a:endPar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2" name="灯片编号占位符 1">
            <a:extLst>
              <a:ext uri="{FF2B5EF4-FFF2-40B4-BE49-F238E27FC236}">
                <a16:creationId xmlns:a16="http://schemas.microsoft.com/office/drawing/2014/main" id="{4B82BDD5-E252-43A4-8306-B52E01E1CA42}"/>
              </a:ext>
            </a:extLst>
          </p:cNvPr>
          <p:cNvSpPr>
            <a:spLocks noGrp="1"/>
          </p:cNvSpPr>
          <p:nvPr>
            <p:ph type="sldNum" sz="quarter" idx="12"/>
          </p:nvPr>
        </p:nvSpPr>
        <p:spPr/>
        <p:txBody>
          <a:bodyPr/>
          <a:lstStyle/>
          <a:p>
            <a:fld id="{BBC2FF01-D777-4C71-9C84-F2B3332F6256}" type="slidenum">
              <a:rPr lang="zh-CN" altLang="en-US" smtClean="0"/>
              <a:t>25</a:t>
            </a:fld>
            <a:endParaRPr lang="zh-CN" altLang="en-US"/>
          </a:p>
        </p:txBody>
      </p:sp>
      <p:pic>
        <p:nvPicPr>
          <p:cNvPr id="9" name="图片 8">
            <a:extLst>
              <a:ext uri="{FF2B5EF4-FFF2-40B4-BE49-F238E27FC236}">
                <a16:creationId xmlns:a16="http://schemas.microsoft.com/office/drawing/2014/main" id="{B997FB3B-0ABB-4976-BADD-DBEC35CC8528}"/>
              </a:ext>
            </a:extLst>
          </p:cNvPr>
          <p:cNvPicPr>
            <a:picLocks noChangeAspect="1"/>
          </p:cNvPicPr>
          <p:nvPr/>
        </p:nvPicPr>
        <p:blipFill>
          <a:blip r:embed="rId2"/>
          <a:stretch>
            <a:fillRect/>
          </a:stretch>
        </p:blipFill>
        <p:spPr>
          <a:xfrm>
            <a:off x="173736" y="1558827"/>
            <a:ext cx="5777393" cy="3998689"/>
          </a:xfrm>
          <a:prstGeom prst="rect">
            <a:avLst/>
          </a:prstGeom>
        </p:spPr>
      </p:pic>
      <p:pic>
        <p:nvPicPr>
          <p:cNvPr id="11" name="图片 10">
            <a:extLst>
              <a:ext uri="{FF2B5EF4-FFF2-40B4-BE49-F238E27FC236}">
                <a16:creationId xmlns:a16="http://schemas.microsoft.com/office/drawing/2014/main" id="{ADCFDA8B-CCA6-4F6C-9D46-51618FDB411D}"/>
              </a:ext>
            </a:extLst>
          </p:cNvPr>
          <p:cNvPicPr>
            <a:picLocks noChangeAspect="1"/>
          </p:cNvPicPr>
          <p:nvPr/>
        </p:nvPicPr>
        <p:blipFill>
          <a:blip r:embed="rId3"/>
          <a:stretch>
            <a:fillRect/>
          </a:stretch>
        </p:blipFill>
        <p:spPr>
          <a:xfrm>
            <a:off x="6070474" y="1500665"/>
            <a:ext cx="2444876" cy="4115011"/>
          </a:xfrm>
          <a:prstGeom prst="rect">
            <a:avLst/>
          </a:prstGeom>
        </p:spPr>
      </p:pic>
    </p:spTree>
    <p:extLst>
      <p:ext uri="{BB962C8B-B14F-4D97-AF65-F5344CB8AC3E}">
        <p14:creationId xmlns:p14="http://schemas.microsoft.com/office/powerpoint/2010/main" val="1150649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pic>
        <p:nvPicPr>
          <p:cNvPr id="3" name="图片 2">
            <a:extLst>
              <a:ext uri="{FF2B5EF4-FFF2-40B4-BE49-F238E27FC236}">
                <a16:creationId xmlns:a16="http://schemas.microsoft.com/office/drawing/2014/main" id="{5C40DEB1-A253-4CA5-BE65-23C16B12587C}"/>
              </a:ext>
            </a:extLst>
          </p:cNvPr>
          <p:cNvPicPr>
            <a:picLocks noChangeAspect="1"/>
          </p:cNvPicPr>
          <p:nvPr/>
        </p:nvPicPr>
        <p:blipFill>
          <a:blip r:embed="rId2"/>
          <a:stretch>
            <a:fillRect/>
          </a:stretch>
        </p:blipFill>
        <p:spPr>
          <a:xfrm>
            <a:off x="253778" y="1139707"/>
            <a:ext cx="8636444" cy="4578585"/>
          </a:xfrm>
          <a:prstGeom prst="rect">
            <a:avLst/>
          </a:prstGeom>
        </p:spPr>
      </p:pic>
      <p:sp>
        <p:nvSpPr>
          <p:cNvPr id="2" name="灯片编号占位符 1">
            <a:extLst>
              <a:ext uri="{FF2B5EF4-FFF2-40B4-BE49-F238E27FC236}">
                <a16:creationId xmlns:a16="http://schemas.microsoft.com/office/drawing/2014/main" id="{31705E13-4F25-422A-B728-209D0D774D67}"/>
              </a:ext>
            </a:extLst>
          </p:cNvPr>
          <p:cNvSpPr>
            <a:spLocks noGrp="1"/>
          </p:cNvSpPr>
          <p:nvPr>
            <p:ph type="sldNum" sz="quarter" idx="12"/>
          </p:nvPr>
        </p:nvSpPr>
        <p:spPr/>
        <p:txBody>
          <a:bodyPr/>
          <a:lstStyle/>
          <a:p>
            <a:fld id="{BBC2FF01-D777-4C71-9C84-F2B3332F6256}" type="slidenum">
              <a:rPr lang="zh-CN" altLang="en-US" smtClean="0"/>
              <a:t>26</a:t>
            </a:fld>
            <a:endParaRPr lang="zh-CN" altLang="en-US"/>
          </a:p>
        </p:txBody>
      </p:sp>
    </p:spTree>
    <p:extLst>
      <p:ext uri="{BB962C8B-B14F-4D97-AF65-F5344CB8AC3E}">
        <p14:creationId xmlns:p14="http://schemas.microsoft.com/office/powerpoint/2010/main" val="257276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sp>
        <p:nvSpPr>
          <p:cNvPr id="2" name="文本框 1">
            <a:extLst>
              <a:ext uri="{FF2B5EF4-FFF2-40B4-BE49-F238E27FC236}">
                <a16:creationId xmlns:a16="http://schemas.microsoft.com/office/drawing/2014/main" id="{B77074D4-7FCC-4C57-B92D-06F83DEF4EA1}"/>
              </a:ext>
            </a:extLst>
          </p:cNvPr>
          <p:cNvSpPr txBox="1"/>
          <p:nvPr/>
        </p:nvSpPr>
        <p:spPr>
          <a:xfrm>
            <a:off x="0" y="1021017"/>
            <a:ext cx="9235440" cy="4629665"/>
          </a:xfrm>
          <a:prstGeom prst="rect">
            <a:avLst/>
          </a:prstGeom>
          <a:noFill/>
        </p:spPr>
        <p:txBody>
          <a:bodyPr wrap="square" rtlCol="0">
            <a:spAutoFit/>
          </a:bodyPr>
          <a:lstStyle/>
          <a:p>
            <a:pPr>
              <a:lnSpc>
                <a:spcPct val="150000"/>
              </a:lnSpc>
            </a:pPr>
            <a:r>
              <a:rPr lang="zh-CN" altLang="en-US" sz="2400" dirty="0">
                <a:latin typeface="黑体" panose="02010609060101010101" pitchFamily="49" charset="-122"/>
                <a:ea typeface="黑体" panose="02010609060101010101" pitchFamily="49" charset="-122"/>
              </a:rPr>
              <a:t>离子交换膜的分类</a:t>
            </a:r>
            <a:endParaRPr lang="en-US" altLang="zh-CN" sz="2400" dirty="0">
              <a:latin typeface="黑体" panose="02010609060101010101" pitchFamily="49" charset="-122"/>
              <a:ea typeface="黑体" panose="02010609060101010101" pitchFamily="49" charset="-122"/>
            </a:endParaRPr>
          </a:p>
          <a:p>
            <a:pPr marL="342900" indent="-342900">
              <a:lnSpc>
                <a:spcPct val="150000"/>
              </a:lnSpc>
              <a:buFont typeface="Wingdings" panose="05000000000000000000" pitchFamily="2" charset="2"/>
              <a:buChar char="Ø"/>
            </a:pPr>
            <a:r>
              <a:rPr lang="zh-CN" altLang="en-US" sz="2200" dirty="0">
                <a:latin typeface="黑体" panose="02010609060101010101" pitchFamily="49" charset="-122"/>
                <a:ea typeface="黑体" panose="02010609060101010101" pitchFamily="49" charset="-122"/>
              </a:rPr>
              <a:t>阳离子交换膜：带有阳离子交换基团（荷负电），可选择地透过阳离子</a:t>
            </a:r>
            <a:endParaRPr lang="en-US" altLang="zh-CN" sz="2200" dirty="0">
              <a:latin typeface="黑体" panose="02010609060101010101" pitchFamily="49" charset="-122"/>
              <a:ea typeface="黑体" panose="02010609060101010101" pitchFamily="49" charset="-122"/>
            </a:endParaRPr>
          </a:p>
          <a:p>
            <a:pPr marL="342900" indent="-342900">
              <a:lnSpc>
                <a:spcPct val="150000"/>
              </a:lnSpc>
              <a:buFont typeface="Wingdings" panose="05000000000000000000" pitchFamily="2" charset="2"/>
              <a:buChar char="Ø"/>
            </a:pPr>
            <a:r>
              <a:rPr lang="zh-CN" altLang="en-US" sz="2200" dirty="0">
                <a:latin typeface="黑体" panose="02010609060101010101" pitchFamily="49" charset="-122"/>
                <a:ea typeface="黑体" panose="02010609060101010101" pitchFamily="49" charset="-122"/>
              </a:rPr>
              <a:t>阴离子交换膜：带有阴离子交换基团（荷正电），可选择地透过阴离子</a:t>
            </a:r>
            <a:endParaRPr lang="en-US" altLang="zh-CN" sz="2200" dirty="0">
              <a:latin typeface="黑体" panose="02010609060101010101" pitchFamily="49" charset="-122"/>
              <a:ea typeface="黑体" panose="02010609060101010101" pitchFamily="49" charset="-122"/>
            </a:endParaRPr>
          </a:p>
          <a:p>
            <a:pPr marL="342900" indent="-342900">
              <a:lnSpc>
                <a:spcPct val="150000"/>
              </a:lnSpc>
              <a:buFont typeface="Wingdings" panose="05000000000000000000" pitchFamily="2" charset="2"/>
              <a:buChar char="Ø"/>
            </a:pPr>
            <a:r>
              <a:rPr lang="zh-CN" altLang="en-US" sz="2200" dirty="0">
                <a:latin typeface="黑体" panose="02010609060101010101" pitchFamily="49" charset="-122"/>
                <a:ea typeface="黑体" panose="02010609060101010101" pitchFamily="49" charset="-122"/>
              </a:rPr>
              <a:t>两性离子交换膜：同时含有阳离子交换基团和阴离子交换基团，阴离子和阳离子均可通过</a:t>
            </a:r>
            <a:endParaRPr lang="en-US" altLang="zh-CN" sz="2200" dirty="0">
              <a:latin typeface="黑体" panose="02010609060101010101" pitchFamily="49" charset="-122"/>
              <a:ea typeface="黑体" panose="02010609060101010101" pitchFamily="49" charset="-122"/>
            </a:endParaRPr>
          </a:p>
          <a:p>
            <a:pPr>
              <a:lnSpc>
                <a:spcPct val="150000"/>
              </a:lnSpc>
            </a:pPr>
            <a:r>
              <a:rPr lang="en-US" altLang="zh-CN" sz="2200" dirty="0">
                <a:latin typeface="黑体" panose="02010609060101010101" pitchFamily="49" charset="-122"/>
                <a:ea typeface="黑体" panose="02010609060101010101" pitchFamily="49" charset="-122"/>
              </a:rPr>
              <a:t>   </a:t>
            </a:r>
            <a:r>
              <a:rPr lang="zh-CN" altLang="en-US" sz="2200" dirty="0">
                <a:latin typeface="黑体" panose="02010609060101010101" pitchFamily="49" charset="-122"/>
                <a:ea typeface="黑体" panose="02010609060101010101" pitchFamily="49" charset="-122"/>
              </a:rPr>
              <a:t>阳离子交换基团主要有磺酸基、羧酸基、磷酸基、酚羟基、巯基、磺胺基和其他能够在水溶液（或水</a:t>
            </a:r>
            <a:r>
              <a:rPr lang="en-US" altLang="zh-CN" sz="2200" dirty="0">
                <a:latin typeface="黑体" panose="02010609060101010101" pitchFamily="49" charset="-122"/>
                <a:ea typeface="黑体" panose="02010609060101010101" pitchFamily="49" charset="-122"/>
              </a:rPr>
              <a:t>/</a:t>
            </a:r>
            <a:r>
              <a:rPr lang="zh-CN" altLang="en-US" sz="2200" dirty="0">
                <a:latin typeface="黑体" panose="02010609060101010101" pitchFamily="49" charset="-122"/>
                <a:ea typeface="黑体" panose="02010609060101010101" pitchFamily="49" charset="-122"/>
              </a:rPr>
              <a:t>有机混合溶液）提供负电荷的固定基团。</a:t>
            </a:r>
            <a:endParaRPr lang="en-US" altLang="zh-CN" sz="2200" dirty="0">
              <a:latin typeface="黑体" panose="02010609060101010101" pitchFamily="49" charset="-122"/>
              <a:ea typeface="黑体" panose="02010609060101010101" pitchFamily="49" charset="-122"/>
            </a:endParaRPr>
          </a:p>
          <a:p>
            <a:pPr>
              <a:lnSpc>
                <a:spcPct val="150000"/>
              </a:lnSpc>
            </a:pPr>
            <a:r>
              <a:rPr lang="en-US" altLang="zh-CN" sz="2200" dirty="0">
                <a:latin typeface="黑体" panose="02010609060101010101" pitchFamily="49" charset="-122"/>
                <a:ea typeface="黑体" panose="02010609060101010101" pitchFamily="49" charset="-122"/>
              </a:rPr>
              <a:t>   </a:t>
            </a:r>
            <a:r>
              <a:rPr lang="zh-CN" altLang="en-US" sz="2200" dirty="0">
                <a:latin typeface="黑体" panose="02010609060101010101" pitchFamily="49" charset="-122"/>
                <a:ea typeface="黑体" panose="02010609060101010101" pitchFamily="49" charset="-122"/>
              </a:rPr>
              <a:t>阴离子交换基团主要包括伯胺基团、仲安基团、叔胺基团等能提供正电荷的固定基团。</a:t>
            </a:r>
          </a:p>
        </p:txBody>
      </p:sp>
      <p:sp>
        <p:nvSpPr>
          <p:cNvPr id="3" name="灯片编号占位符 2">
            <a:extLst>
              <a:ext uri="{FF2B5EF4-FFF2-40B4-BE49-F238E27FC236}">
                <a16:creationId xmlns:a16="http://schemas.microsoft.com/office/drawing/2014/main" id="{57C8CDD1-35D3-479D-B332-ACDD55C16A59}"/>
              </a:ext>
            </a:extLst>
          </p:cNvPr>
          <p:cNvSpPr>
            <a:spLocks noGrp="1"/>
          </p:cNvSpPr>
          <p:nvPr>
            <p:ph type="sldNum" sz="quarter" idx="12"/>
          </p:nvPr>
        </p:nvSpPr>
        <p:spPr/>
        <p:txBody>
          <a:bodyPr/>
          <a:lstStyle/>
          <a:p>
            <a:fld id="{BBC2FF01-D777-4C71-9C84-F2B3332F6256}" type="slidenum">
              <a:rPr lang="zh-CN" altLang="en-US" smtClean="0"/>
              <a:t>27</a:t>
            </a:fld>
            <a:endParaRPr lang="zh-CN" altLang="en-US"/>
          </a:p>
        </p:txBody>
      </p:sp>
    </p:spTree>
    <p:extLst>
      <p:ext uri="{BB962C8B-B14F-4D97-AF65-F5344CB8AC3E}">
        <p14:creationId xmlns:p14="http://schemas.microsoft.com/office/powerpoint/2010/main" val="23187044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pic>
        <p:nvPicPr>
          <p:cNvPr id="8" name="图片 7">
            <a:extLst>
              <a:ext uri="{FF2B5EF4-FFF2-40B4-BE49-F238E27FC236}">
                <a16:creationId xmlns:a16="http://schemas.microsoft.com/office/drawing/2014/main" id="{8A64CE69-259B-4731-8564-15167CDB3E0E}"/>
              </a:ext>
            </a:extLst>
          </p:cNvPr>
          <p:cNvPicPr>
            <a:picLocks noChangeAspect="1"/>
          </p:cNvPicPr>
          <p:nvPr/>
        </p:nvPicPr>
        <p:blipFill>
          <a:blip r:embed="rId2"/>
          <a:stretch>
            <a:fillRect/>
          </a:stretch>
        </p:blipFill>
        <p:spPr>
          <a:xfrm>
            <a:off x="1034410" y="912462"/>
            <a:ext cx="7052950" cy="5232834"/>
          </a:xfrm>
          <a:prstGeom prst="rect">
            <a:avLst/>
          </a:prstGeom>
        </p:spPr>
      </p:pic>
      <p:sp>
        <p:nvSpPr>
          <p:cNvPr id="2" name="灯片编号占位符 1">
            <a:extLst>
              <a:ext uri="{FF2B5EF4-FFF2-40B4-BE49-F238E27FC236}">
                <a16:creationId xmlns:a16="http://schemas.microsoft.com/office/drawing/2014/main" id="{66BF857C-F8E5-43D1-85A5-F9F05DE2852D}"/>
              </a:ext>
            </a:extLst>
          </p:cNvPr>
          <p:cNvSpPr>
            <a:spLocks noGrp="1"/>
          </p:cNvSpPr>
          <p:nvPr>
            <p:ph type="sldNum" sz="quarter" idx="12"/>
          </p:nvPr>
        </p:nvSpPr>
        <p:spPr/>
        <p:txBody>
          <a:bodyPr/>
          <a:lstStyle/>
          <a:p>
            <a:fld id="{BBC2FF01-D777-4C71-9C84-F2B3332F6256}" type="slidenum">
              <a:rPr lang="zh-CN" altLang="en-US" smtClean="0"/>
              <a:t>28</a:t>
            </a:fld>
            <a:endParaRPr lang="zh-CN" altLang="en-US"/>
          </a:p>
        </p:txBody>
      </p:sp>
    </p:spTree>
    <p:extLst>
      <p:ext uri="{BB962C8B-B14F-4D97-AF65-F5344CB8AC3E}">
        <p14:creationId xmlns:p14="http://schemas.microsoft.com/office/powerpoint/2010/main" val="150849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pic>
        <p:nvPicPr>
          <p:cNvPr id="3" name="图片 2">
            <a:extLst>
              <a:ext uri="{FF2B5EF4-FFF2-40B4-BE49-F238E27FC236}">
                <a16:creationId xmlns:a16="http://schemas.microsoft.com/office/drawing/2014/main" id="{72061E45-E980-4678-BD71-7382F166B293}"/>
              </a:ext>
            </a:extLst>
          </p:cNvPr>
          <p:cNvPicPr>
            <a:picLocks noChangeAspect="1"/>
          </p:cNvPicPr>
          <p:nvPr/>
        </p:nvPicPr>
        <p:blipFill>
          <a:blip r:embed="rId2"/>
          <a:stretch>
            <a:fillRect/>
          </a:stretch>
        </p:blipFill>
        <p:spPr>
          <a:xfrm>
            <a:off x="1054323" y="874026"/>
            <a:ext cx="6974109" cy="5087253"/>
          </a:xfrm>
          <a:prstGeom prst="rect">
            <a:avLst/>
          </a:prstGeom>
        </p:spPr>
      </p:pic>
      <p:sp>
        <p:nvSpPr>
          <p:cNvPr id="2" name="灯片编号占位符 1">
            <a:extLst>
              <a:ext uri="{FF2B5EF4-FFF2-40B4-BE49-F238E27FC236}">
                <a16:creationId xmlns:a16="http://schemas.microsoft.com/office/drawing/2014/main" id="{8634BAA3-C985-47D9-813F-0909EA0F6F08}"/>
              </a:ext>
            </a:extLst>
          </p:cNvPr>
          <p:cNvSpPr>
            <a:spLocks noGrp="1"/>
          </p:cNvSpPr>
          <p:nvPr>
            <p:ph type="sldNum" sz="quarter" idx="12"/>
          </p:nvPr>
        </p:nvSpPr>
        <p:spPr/>
        <p:txBody>
          <a:bodyPr/>
          <a:lstStyle/>
          <a:p>
            <a:fld id="{BBC2FF01-D777-4C71-9C84-F2B3332F6256}" type="slidenum">
              <a:rPr lang="zh-CN" altLang="en-US" smtClean="0"/>
              <a:t>29</a:t>
            </a:fld>
            <a:endParaRPr lang="zh-CN" altLang="en-US"/>
          </a:p>
        </p:txBody>
      </p:sp>
    </p:spTree>
    <p:extLst>
      <p:ext uri="{BB962C8B-B14F-4D97-AF65-F5344CB8AC3E}">
        <p14:creationId xmlns:p14="http://schemas.microsoft.com/office/powerpoint/2010/main" val="3232869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pic>
        <p:nvPicPr>
          <p:cNvPr id="8" name="图片 7">
            <a:extLst>
              <a:ext uri="{FF2B5EF4-FFF2-40B4-BE49-F238E27FC236}">
                <a16:creationId xmlns:a16="http://schemas.microsoft.com/office/drawing/2014/main" id="{BC5699E6-E1AC-4996-B42F-5C856901780A}"/>
              </a:ext>
            </a:extLst>
          </p:cNvPr>
          <p:cNvPicPr>
            <a:picLocks noChangeAspect="1"/>
          </p:cNvPicPr>
          <p:nvPr/>
        </p:nvPicPr>
        <p:blipFill>
          <a:blip r:embed="rId2"/>
          <a:stretch>
            <a:fillRect/>
          </a:stretch>
        </p:blipFill>
        <p:spPr>
          <a:xfrm>
            <a:off x="370724" y="1161293"/>
            <a:ext cx="8402551" cy="5092247"/>
          </a:xfrm>
          <a:prstGeom prst="rect">
            <a:avLst/>
          </a:prstGeom>
        </p:spPr>
      </p:pic>
      <p:sp>
        <p:nvSpPr>
          <p:cNvPr id="2" name="灯片编号占位符 1">
            <a:extLst>
              <a:ext uri="{FF2B5EF4-FFF2-40B4-BE49-F238E27FC236}">
                <a16:creationId xmlns:a16="http://schemas.microsoft.com/office/drawing/2014/main" id="{B0853814-8707-4845-8ACF-A0CAF5AB0AE7}"/>
              </a:ext>
            </a:extLst>
          </p:cNvPr>
          <p:cNvSpPr>
            <a:spLocks noGrp="1"/>
          </p:cNvSpPr>
          <p:nvPr>
            <p:ph type="sldNum" sz="quarter" idx="12"/>
          </p:nvPr>
        </p:nvSpPr>
        <p:spPr/>
        <p:txBody>
          <a:bodyPr/>
          <a:lstStyle/>
          <a:p>
            <a:fld id="{BBC2FF01-D777-4C71-9C84-F2B3332F6256}" type="slidenum">
              <a:rPr lang="zh-CN" altLang="en-US" smtClean="0"/>
              <a:t>30</a:t>
            </a:fld>
            <a:endParaRPr lang="zh-CN" altLang="en-US"/>
          </a:p>
        </p:txBody>
      </p:sp>
    </p:spTree>
    <p:extLst>
      <p:ext uri="{BB962C8B-B14F-4D97-AF65-F5344CB8AC3E}">
        <p14:creationId xmlns:p14="http://schemas.microsoft.com/office/powerpoint/2010/main" val="12201932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sp>
        <p:nvSpPr>
          <p:cNvPr id="3" name="文本框 2">
            <a:extLst>
              <a:ext uri="{FF2B5EF4-FFF2-40B4-BE49-F238E27FC236}">
                <a16:creationId xmlns:a16="http://schemas.microsoft.com/office/drawing/2014/main" id="{20BFF600-EC70-4F14-91AD-2DEAADF94DC2}"/>
              </a:ext>
            </a:extLst>
          </p:cNvPr>
          <p:cNvSpPr txBox="1"/>
          <p:nvPr/>
        </p:nvSpPr>
        <p:spPr>
          <a:xfrm>
            <a:off x="396240" y="914402"/>
            <a:ext cx="8544560" cy="3883755"/>
          </a:xfrm>
          <a:prstGeom prst="rect">
            <a:avLst/>
          </a:prstGeom>
          <a:noFill/>
        </p:spPr>
        <p:txBody>
          <a:bodyPr wrap="square" rtlCol="0">
            <a:spAutoFit/>
          </a:bodyPr>
          <a:lstStyle/>
          <a:p>
            <a:pPr>
              <a:lnSpc>
                <a:spcPct val="150000"/>
              </a:lnSpc>
            </a:pPr>
            <a:r>
              <a:rPr lang="zh-CN" altLang="en-US" sz="2400" b="1" dirty="0">
                <a:latin typeface="FangSong" panose="02010609060101010101" pitchFamily="49" charset="-122"/>
                <a:ea typeface="FangSong" panose="02010609060101010101" pitchFamily="49" charset="-122"/>
              </a:rPr>
              <a:t>异相离子交换膜（</a:t>
            </a:r>
            <a:r>
              <a:rPr lang="en-US" altLang="zh-CN" sz="2400" b="1" dirty="0">
                <a:latin typeface="FangSong" panose="02010609060101010101" pitchFamily="49" charset="-122"/>
                <a:ea typeface="FangSong" panose="02010609060101010101" pitchFamily="49" charset="-122"/>
              </a:rPr>
              <a:t>heterogeneous ion exchange membrane</a:t>
            </a:r>
            <a:r>
              <a:rPr lang="zh-CN" altLang="en-US" sz="2400" b="1" dirty="0">
                <a:latin typeface="FangSong" panose="02010609060101010101" pitchFamily="49" charset="-122"/>
                <a:ea typeface="FangSong" panose="02010609060101010101" pitchFamily="49" charset="-122"/>
              </a:rPr>
              <a:t>）</a:t>
            </a:r>
            <a:endParaRPr lang="en-US" altLang="zh-CN" sz="2400" b="1" dirty="0">
              <a:latin typeface="FangSong" panose="02010609060101010101" pitchFamily="49" charset="-122"/>
              <a:ea typeface="FangSong" panose="02010609060101010101" pitchFamily="49" charset="-122"/>
            </a:endParaRPr>
          </a:p>
          <a:p>
            <a:pPr>
              <a:lnSpc>
                <a:spcPct val="150000"/>
              </a:lnSpc>
            </a:pPr>
            <a:r>
              <a:rPr lang="en-US" altLang="zh-CN" sz="2400" b="1" dirty="0">
                <a:latin typeface="FangSong" panose="02010609060101010101" pitchFamily="49" charset="-122"/>
                <a:ea typeface="FangSong" panose="02010609060101010101" pitchFamily="49" charset="-122"/>
              </a:rPr>
              <a:t>    </a:t>
            </a:r>
            <a:r>
              <a:rPr lang="zh-CN" altLang="en-US" sz="2400" b="1" dirty="0">
                <a:latin typeface="FangSong" panose="02010609060101010101" pitchFamily="49" charset="-122"/>
                <a:ea typeface="FangSong" panose="02010609060101010101" pitchFamily="49" charset="-122"/>
              </a:rPr>
              <a:t>异相离子交换膜将离子交换树脂细粉与聚氯乙烯、聚乙烯、聚丙烯等热塑性聚合物混合均匀后，再通过挤压成膜。还可能垫衬纤维、聚乙烯、尼龙等聚合物网来强化膜的力学性能。</a:t>
            </a:r>
            <a:endParaRPr lang="en-US" altLang="zh-CN" sz="2400" b="1" dirty="0">
              <a:latin typeface="FangSong" panose="02010609060101010101" pitchFamily="49" charset="-122"/>
              <a:ea typeface="FangSong" panose="02010609060101010101" pitchFamily="49" charset="-122"/>
            </a:endParaRPr>
          </a:p>
          <a:p>
            <a:pPr>
              <a:lnSpc>
                <a:spcPct val="150000"/>
              </a:lnSpc>
            </a:pPr>
            <a:r>
              <a:rPr lang="en-US" altLang="zh-CN" sz="2400" b="1" dirty="0">
                <a:latin typeface="FangSong" panose="02010609060101010101" pitchFamily="49" charset="-122"/>
                <a:ea typeface="FangSong" panose="02010609060101010101" pitchFamily="49" charset="-122"/>
              </a:rPr>
              <a:t>     </a:t>
            </a:r>
            <a:r>
              <a:rPr lang="zh-CN" altLang="en-US" sz="2400" b="1" dirty="0">
                <a:latin typeface="FangSong" panose="02010609060101010101" pitchFamily="49" charset="-122"/>
                <a:ea typeface="FangSong" panose="02010609060101010101" pitchFamily="49" charset="-122"/>
              </a:rPr>
              <a:t>异相离子交换膜组分之间存在明显的相界面，往往表现出较高的电阻、较低的极限电流密度，选择分离性能的提升有较大空间。</a:t>
            </a:r>
          </a:p>
        </p:txBody>
      </p:sp>
      <p:sp>
        <p:nvSpPr>
          <p:cNvPr id="2" name="灯片编号占位符 1">
            <a:extLst>
              <a:ext uri="{FF2B5EF4-FFF2-40B4-BE49-F238E27FC236}">
                <a16:creationId xmlns:a16="http://schemas.microsoft.com/office/drawing/2014/main" id="{45107351-313B-4BAC-803A-ADE91A495E9E}"/>
              </a:ext>
            </a:extLst>
          </p:cNvPr>
          <p:cNvSpPr>
            <a:spLocks noGrp="1"/>
          </p:cNvSpPr>
          <p:nvPr>
            <p:ph type="sldNum" sz="quarter" idx="12"/>
          </p:nvPr>
        </p:nvSpPr>
        <p:spPr/>
        <p:txBody>
          <a:bodyPr/>
          <a:lstStyle/>
          <a:p>
            <a:fld id="{BBC2FF01-D777-4C71-9C84-F2B3332F6256}" type="slidenum">
              <a:rPr lang="zh-CN" altLang="en-US" smtClean="0"/>
              <a:t>31</a:t>
            </a:fld>
            <a:endParaRPr lang="zh-CN" altLang="en-US"/>
          </a:p>
        </p:txBody>
      </p:sp>
    </p:spTree>
    <p:extLst>
      <p:ext uri="{BB962C8B-B14F-4D97-AF65-F5344CB8AC3E}">
        <p14:creationId xmlns:p14="http://schemas.microsoft.com/office/powerpoint/2010/main" val="1645367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sp>
        <p:nvSpPr>
          <p:cNvPr id="8" name="文本框 7">
            <a:extLst>
              <a:ext uri="{FF2B5EF4-FFF2-40B4-BE49-F238E27FC236}">
                <a16:creationId xmlns:a16="http://schemas.microsoft.com/office/drawing/2014/main" id="{578EFDC4-0408-4D0C-8286-38D53A242C3D}"/>
              </a:ext>
            </a:extLst>
          </p:cNvPr>
          <p:cNvSpPr txBox="1"/>
          <p:nvPr/>
        </p:nvSpPr>
        <p:spPr>
          <a:xfrm>
            <a:off x="396240" y="914402"/>
            <a:ext cx="8544560" cy="3883755"/>
          </a:xfrm>
          <a:prstGeom prst="rect">
            <a:avLst/>
          </a:prstGeom>
          <a:noFill/>
        </p:spPr>
        <p:txBody>
          <a:bodyPr wrap="square" rtlCol="0">
            <a:spAutoFit/>
          </a:bodyPr>
          <a:lstStyle/>
          <a:p>
            <a:pPr>
              <a:lnSpc>
                <a:spcPct val="150000"/>
              </a:lnSpc>
            </a:pPr>
            <a:r>
              <a:rPr lang="zh-CN" altLang="en-US" sz="2400" b="1" dirty="0">
                <a:latin typeface="FangSong" panose="02010609060101010101" pitchFamily="49" charset="-122"/>
                <a:ea typeface="FangSong" panose="02010609060101010101" pitchFamily="49" charset="-122"/>
              </a:rPr>
              <a:t>异相离子交换膜（</a:t>
            </a:r>
            <a:r>
              <a:rPr lang="en-US" altLang="zh-CN" sz="2400" b="1" dirty="0">
                <a:latin typeface="FangSong" panose="02010609060101010101" pitchFamily="49" charset="-122"/>
                <a:ea typeface="FangSong" panose="02010609060101010101" pitchFamily="49" charset="-122"/>
              </a:rPr>
              <a:t>heterogeneous ion exchange membrane</a:t>
            </a:r>
            <a:r>
              <a:rPr lang="zh-CN" altLang="en-US" sz="2400" b="1" dirty="0">
                <a:latin typeface="FangSong" panose="02010609060101010101" pitchFamily="49" charset="-122"/>
                <a:ea typeface="FangSong" panose="02010609060101010101" pitchFamily="49" charset="-122"/>
              </a:rPr>
              <a:t>）</a:t>
            </a:r>
            <a:endParaRPr lang="en-US" altLang="zh-CN" sz="2400" b="1" dirty="0">
              <a:latin typeface="FangSong" panose="02010609060101010101" pitchFamily="49" charset="-122"/>
              <a:ea typeface="FangSong" panose="02010609060101010101" pitchFamily="49" charset="-122"/>
            </a:endParaRPr>
          </a:p>
          <a:p>
            <a:pPr>
              <a:lnSpc>
                <a:spcPct val="150000"/>
              </a:lnSpc>
            </a:pPr>
            <a:r>
              <a:rPr lang="en-US" altLang="zh-CN" sz="2400" b="1" dirty="0">
                <a:latin typeface="FangSong" panose="02010609060101010101" pitchFamily="49" charset="-122"/>
                <a:ea typeface="FangSong" panose="02010609060101010101" pitchFamily="49" charset="-122"/>
              </a:rPr>
              <a:t>    </a:t>
            </a:r>
            <a:r>
              <a:rPr lang="zh-CN" altLang="en-US" sz="2400" b="1" dirty="0">
                <a:latin typeface="FangSong" panose="02010609060101010101" pitchFamily="49" charset="-122"/>
                <a:ea typeface="FangSong" panose="02010609060101010101" pitchFamily="49" charset="-122"/>
              </a:rPr>
              <a:t>异相离子交换膜将离子交换树脂细粉与聚氯乙烯、聚乙烯、聚丙烯等热塑性聚合物混合均匀后，再通过挤压成膜。还可能垫衬纤维、聚乙烯、尼龙等聚合物网来强化膜的力学性能。</a:t>
            </a:r>
            <a:endParaRPr lang="en-US" altLang="zh-CN" sz="2400" b="1" dirty="0">
              <a:latin typeface="FangSong" panose="02010609060101010101" pitchFamily="49" charset="-122"/>
              <a:ea typeface="FangSong" panose="02010609060101010101" pitchFamily="49" charset="-122"/>
            </a:endParaRPr>
          </a:p>
          <a:p>
            <a:pPr>
              <a:lnSpc>
                <a:spcPct val="150000"/>
              </a:lnSpc>
            </a:pPr>
            <a:r>
              <a:rPr lang="en-US" altLang="zh-CN" sz="2400" b="1" dirty="0">
                <a:latin typeface="FangSong" panose="02010609060101010101" pitchFamily="49" charset="-122"/>
                <a:ea typeface="FangSong" panose="02010609060101010101" pitchFamily="49" charset="-122"/>
              </a:rPr>
              <a:t>     </a:t>
            </a:r>
            <a:r>
              <a:rPr lang="zh-CN" altLang="en-US" sz="2400" b="1" dirty="0">
                <a:latin typeface="FangSong" panose="02010609060101010101" pitchFamily="49" charset="-122"/>
                <a:ea typeface="FangSong" panose="02010609060101010101" pitchFamily="49" charset="-122"/>
              </a:rPr>
              <a:t>异相离子交换膜组分之间存在明显的相界面，离子交换基团在膜中的分布不连续，往往表现出较高的电阻、较低的极限电流密度，选择分离性能的提升有较大空间。</a:t>
            </a:r>
          </a:p>
        </p:txBody>
      </p:sp>
      <p:sp>
        <p:nvSpPr>
          <p:cNvPr id="2" name="灯片编号占位符 1">
            <a:extLst>
              <a:ext uri="{FF2B5EF4-FFF2-40B4-BE49-F238E27FC236}">
                <a16:creationId xmlns:a16="http://schemas.microsoft.com/office/drawing/2014/main" id="{9ADE859D-14AB-434A-91CE-542631229E3B}"/>
              </a:ext>
            </a:extLst>
          </p:cNvPr>
          <p:cNvSpPr>
            <a:spLocks noGrp="1"/>
          </p:cNvSpPr>
          <p:nvPr>
            <p:ph type="sldNum" sz="quarter" idx="12"/>
          </p:nvPr>
        </p:nvSpPr>
        <p:spPr/>
        <p:txBody>
          <a:bodyPr/>
          <a:lstStyle/>
          <a:p>
            <a:fld id="{BBC2FF01-D777-4C71-9C84-F2B3332F6256}" type="slidenum">
              <a:rPr lang="zh-CN" altLang="en-US" smtClean="0"/>
              <a:t>32</a:t>
            </a:fld>
            <a:endParaRPr lang="zh-CN" altLang="en-US"/>
          </a:p>
        </p:txBody>
      </p:sp>
    </p:spTree>
    <p:extLst>
      <p:ext uri="{BB962C8B-B14F-4D97-AF65-F5344CB8AC3E}">
        <p14:creationId xmlns:p14="http://schemas.microsoft.com/office/powerpoint/2010/main" val="30437907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485261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面向电渗析过程的离子交换膜</a:t>
            </a:r>
          </a:p>
        </p:txBody>
      </p:sp>
      <p:sp>
        <p:nvSpPr>
          <p:cNvPr id="8" name="文本框 7">
            <a:extLst>
              <a:ext uri="{FF2B5EF4-FFF2-40B4-BE49-F238E27FC236}">
                <a16:creationId xmlns:a16="http://schemas.microsoft.com/office/drawing/2014/main" id="{B3FAFA59-CB5E-489A-9E67-5346ED7E6CB7}"/>
              </a:ext>
            </a:extLst>
          </p:cNvPr>
          <p:cNvSpPr txBox="1"/>
          <p:nvPr/>
        </p:nvSpPr>
        <p:spPr>
          <a:xfrm>
            <a:off x="396240" y="914402"/>
            <a:ext cx="8544560" cy="5084084"/>
          </a:xfrm>
          <a:prstGeom prst="rect">
            <a:avLst/>
          </a:prstGeom>
          <a:noFill/>
        </p:spPr>
        <p:txBody>
          <a:bodyPr wrap="square" rtlCol="0">
            <a:spAutoFit/>
          </a:bodyPr>
          <a:lstStyle/>
          <a:p>
            <a:pPr>
              <a:lnSpc>
                <a:spcPct val="150000"/>
              </a:lnSpc>
            </a:pPr>
            <a:r>
              <a:rPr lang="zh-CN" altLang="en-US" sz="2600" b="1" dirty="0">
                <a:latin typeface="FangSong" panose="02010609060101010101" pitchFamily="49" charset="-122"/>
                <a:ea typeface="FangSong" panose="02010609060101010101" pitchFamily="49" charset="-122"/>
              </a:rPr>
              <a:t>均相离子交换膜（</a:t>
            </a:r>
            <a:r>
              <a:rPr lang="en-US" altLang="zh-CN" sz="2600" b="1" dirty="0">
                <a:latin typeface="FangSong" panose="02010609060101010101" pitchFamily="49" charset="-122"/>
                <a:ea typeface="FangSong" panose="02010609060101010101" pitchFamily="49" charset="-122"/>
              </a:rPr>
              <a:t>homogeneous ion exchange membrane</a:t>
            </a:r>
            <a:r>
              <a:rPr lang="zh-CN" altLang="en-US" sz="2600" b="1" dirty="0">
                <a:latin typeface="FangSong" panose="02010609060101010101" pitchFamily="49" charset="-122"/>
                <a:ea typeface="FangSong" panose="02010609060101010101" pitchFamily="49" charset="-122"/>
              </a:rPr>
              <a:t>）</a:t>
            </a:r>
            <a:endParaRPr lang="en-US" altLang="zh-CN" sz="2600" b="1" dirty="0">
              <a:latin typeface="FangSong" panose="02010609060101010101" pitchFamily="49" charset="-122"/>
              <a:ea typeface="FangSong" panose="02010609060101010101" pitchFamily="49" charset="-122"/>
            </a:endParaRPr>
          </a:p>
          <a:p>
            <a:pPr>
              <a:lnSpc>
                <a:spcPct val="150000"/>
              </a:lnSpc>
            </a:pPr>
            <a:r>
              <a:rPr lang="en-US" altLang="zh-CN" sz="2400" b="1" dirty="0">
                <a:latin typeface="FangSong" panose="02010609060101010101" pitchFamily="49" charset="-122"/>
                <a:ea typeface="FangSong" panose="02010609060101010101" pitchFamily="49" charset="-122"/>
              </a:rPr>
              <a:t>    </a:t>
            </a:r>
            <a:r>
              <a:rPr lang="zh-CN" altLang="en-US" sz="2400" b="1" dirty="0">
                <a:latin typeface="FangSong" panose="02010609060101010101" pitchFamily="49" charset="-122"/>
                <a:ea typeface="FangSong" panose="02010609060101010101" pitchFamily="49" charset="-122"/>
              </a:rPr>
              <a:t>通常由具有离子交换基团的高分子材料直接成膜，或在高分子膜基体上键接离子交换基团，离子交换基团在膜中的分布是均一的，不存在相界面，具有更优良的电化学性能。</a:t>
            </a:r>
            <a:endParaRPr lang="en-US" altLang="zh-CN" sz="2400" b="1" dirty="0">
              <a:latin typeface="FangSong" panose="02010609060101010101" pitchFamily="49" charset="-122"/>
              <a:ea typeface="FangSong" panose="02010609060101010101" pitchFamily="49" charset="-122"/>
            </a:endParaRPr>
          </a:p>
          <a:p>
            <a:pPr>
              <a:lnSpc>
                <a:spcPct val="150000"/>
              </a:lnSpc>
            </a:pPr>
            <a:endParaRPr lang="en-US" altLang="zh-CN" sz="2400" b="1" dirty="0">
              <a:latin typeface="FangSong" panose="02010609060101010101" pitchFamily="49" charset="-122"/>
              <a:ea typeface="FangSong" panose="02010609060101010101" pitchFamily="49" charset="-122"/>
            </a:endParaRPr>
          </a:p>
          <a:p>
            <a:pPr>
              <a:lnSpc>
                <a:spcPct val="150000"/>
              </a:lnSpc>
            </a:pPr>
            <a:r>
              <a:rPr lang="zh-CN" altLang="en-US" sz="2600" b="1" dirty="0">
                <a:latin typeface="FangSong" panose="02010609060101010101" pitchFamily="49" charset="-122"/>
                <a:ea typeface="FangSong" panose="02010609060101010101" pitchFamily="49" charset="-122"/>
              </a:rPr>
              <a:t>特种离子交换膜</a:t>
            </a:r>
            <a:endParaRPr lang="en-US" altLang="zh-CN" sz="2600" b="1" dirty="0">
              <a:latin typeface="FangSong" panose="02010609060101010101" pitchFamily="49" charset="-122"/>
              <a:ea typeface="FangSong" panose="02010609060101010101" pitchFamily="49" charset="-122"/>
            </a:endParaRPr>
          </a:p>
          <a:p>
            <a:pPr marL="342900" indent="-342900">
              <a:lnSpc>
                <a:spcPct val="150000"/>
              </a:lnSpc>
              <a:buFont typeface="Wingdings" panose="05000000000000000000" pitchFamily="2" charset="2"/>
              <a:buChar char="u"/>
            </a:pPr>
            <a:r>
              <a:rPr lang="en-US" altLang="zh-CN" sz="2400" b="1" dirty="0">
                <a:latin typeface="FangSong" panose="02010609060101010101" pitchFamily="49" charset="-122"/>
                <a:ea typeface="FangSong" panose="02010609060101010101" pitchFamily="49" charset="-122"/>
              </a:rPr>
              <a:t> </a:t>
            </a:r>
            <a:r>
              <a:rPr lang="zh-CN" altLang="en-US" sz="2400" b="1" dirty="0">
                <a:latin typeface="FangSong" panose="02010609060101010101" pitchFamily="49" charset="-122"/>
                <a:ea typeface="FangSong" panose="02010609060101010101" pitchFamily="49" charset="-122"/>
              </a:rPr>
              <a:t>抗污染膜</a:t>
            </a:r>
            <a:endParaRPr lang="en-US" altLang="zh-CN" sz="2400" b="1" dirty="0">
              <a:latin typeface="FangSong" panose="02010609060101010101" pitchFamily="49" charset="-122"/>
              <a:ea typeface="FangSong" panose="02010609060101010101" pitchFamily="49" charset="-122"/>
            </a:endParaRPr>
          </a:p>
          <a:p>
            <a:pPr marL="342900" indent="-342900">
              <a:lnSpc>
                <a:spcPct val="150000"/>
              </a:lnSpc>
              <a:buFont typeface="Wingdings" panose="05000000000000000000" pitchFamily="2" charset="2"/>
              <a:buChar char="u"/>
            </a:pPr>
            <a:r>
              <a:rPr lang="zh-CN" altLang="en-US" sz="2400" b="1" dirty="0">
                <a:latin typeface="FangSong" panose="02010609060101010101" pitchFamily="49" charset="-122"/>
                <a:ea typeface="FangSong" panose="02010609060101010101" pitchFamily="49" charset="-122"/>
              </a:rPr>
              <a:t> 抗极化膜</a:t>
            </a:r>
            <a:endParaRPr lang="en-US" altLang="zh-CN" sz="2400" b="1" dirty="0">
              <a:latin typeface="FangSong" panose="02010609060101010101" pitchFamily="49" charset="-122"/>
              <a:ea typeface="FangSong" panose="02010609060101010101" pitchFamily="49" charset="-122"/>
            </a:endParaRPr>
          </a:p>
          <a:p>
            <a:pPr>
              <a:lnSpc>
                <a:spcPct val="150000"/>
              </a:lnSpc>
            </a:pPr>
            <a:endParaRPr lang="zh-CN" altLang="en-US" sz="2400" b="1" dirty="0">
              <a:latin typeface="FangSong" panose="02010609060101010101" pitchFamily="49" charset="-122"/>
              <a:ea typeface="FangSong" panose="02010609060101010101" pitchFamily="49" charset="-122"/>
            </a:endParaRPr>
          </a:p>
        </p:txBody>
      </p:sp>
      <p:sp>
        <p:nvSpPr>
          <p:cNvPr id="2" name="灯片编号占位符 1">
            <a:extLst>
              <a:ext uri="{FF2B5EF4-FFF2-40B4-BE49-F238E27FC236}">
                <a16:creationId xmlns:a16="http://schemas.microsoft.com/office/drawing/2014/main" id="{5A2470A6-C12F-470E-8C8B-5397828FECD5}"/>
              </a:ext>
            </a:extLst>
          </p:cNvPr>
          <p:cNvSpPr>
            <a:spLocks noGrp="1"/>
          </p:cNvSpPr>
          <p:nvPr>
            <p:ph type="sldNum" sz="quarter" idx="12"/>
          </p:nvPr>
        </p:nvSpPr>
        <p:spPr/>
        <p:txBody>
          <a:bodyPr/>
          <a:lstStyle/>
          <a:p>
            <a:fld id="{BBC2FF01-D777-4C71-9C84-F2B3332F6256}" type="slidenum">
              <a:rPr lang="zh-CN" altLang="en-US" smtClean="0"/>
              <a:t>33</a:t>
            </a:fld>
            <a:endParaRPr lang="zh-CN" altLang="en-US"/>
          </a:p>
        </p:txBody>
      </p:sp>
    </p:spTree>
    <p:extLst>
      <p:ext uri="{BB962C8B-B14F-4D97-AF65-F5344CB8AC3E}">
        <p14:creationId xmlns:p14="http://schemas.microsoft.com/office/powerpoint/2010/main" val="28047823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反向电渗析</a:t>
            </a:r>
          </a:p>
        </p:txBody>
      </p:sp>
      <p:sp>
        <p:nvSpPr>
          <p:cNvPr id="8" name="文本框 7">
            <a:extLst>
              <a:ext uri="{FF2B5EF4-FFF2-40B4-BE49-F238E27FC236}">
                <a16:creationId xmlns:a16="http://schemas.microsoft.com/office/drawing/2014/main" id="{088D16FC-3F42-4F4F-8160-D33AFD0829FB}"/>
              </a:ext>
            </a:extLst>
          </p:cNvPr>
          <p:cNvSpPr txBox="1"/>
          <p:nvPr/>
        </p:nvSpPr>
        <p:spPr>
          <a:xfrm>
            <a:off x="41275" y="767991"/>
            <a:ext cx="8668512" cy="3251852"/>
          </a:xfrm>
          <a:prstGeom prst="rect">
            <a:avLst/>
          </a:prstGeom>
          <a:noFill/>
        </p:spPr>
        <p:txBody>
          <a:bodyPr wrap="square" rtlCol="0">
            <a:spAutoFit/>
          </a:bodyPr>
          <a:lstStyle/>
          <a:p>
            <a:pPr>
              <a:lnSpc>
                <a:spcPct val="150000"/>
              </a:lnSpc>
            </a:pPr>
            <a:r>
              <a:rPr lang="zh-CN" altLang="en-US" sz="2000" dirty="0">
                <a:solidFill>
                  <a:srgbClr val="00B050"/>
                </a:solidFill>
                <a:latin typeface="黑体" panose="02010609060101010101" pitchFamily="49" charset="-122"/>
                <a:ea typeface="黑体" panose="02010609060101010101" pitchFamily="49" charset="-122"/>
              </a:rPr>
              <a:t>电渗析：</a:t>
            </a:r>
            <a:r>
              <a:rPr lang="zh-CN" altLang="en-US" sz="2000" dirty="0">
                <a:solidFill>
                  <a:schemeClr val="tx1">
                    <a:lumMod val="85000"/>
                    <a:lumOff val="15000"/>
                  </a:schemeClr>
                </a:solidFill>
                <a:latin typeface="黑体" panose="02010609060101010101" pitchFamily="49" charset="-122"/>
                <a:ea typeface="黑体" panose="02010609060101010101" pitchFamily="49" charset="-122"/>
              </a:rPr>
              <a:t>利用外加直流电场使离子发生定向移动，利用离子交换膜的选择通过性实现溶液浓缩、淡化、纯化等目的；</a:t>
            </a:r>
            <a:endParaRPr lang="en-US" altLang="zh-CN" sz="2000" dirty="0">
              <a:solidFill>
                <a:schemeClr val="tx1">
                  <a:lumMod val="85000"/>
                  <a:lumOff val="15000"/>
                </a:schemeClr>
              </a:solidFill>
              <a:latin typeface="黑体" panose="02010609060101010101" pitchFamily="49" charset="-122"/>
              <a:ea typeface="黑体" panose="02010609060101010101" pitchFamily="49" charset="-122"/>
            </a:endParaRPr>
          </a:p>
          <a:p>
            <a:pPr>
              <a:lnSpc>
                <a:spcPct val="150000"/>
              </a:lnSpc>
            </a:pPr>
            <a:r>
              <a:rPr lang="zh-CN" altLang="en-US" sz="2000" dirty="0">
                <a:solidFill>
                  <a:srgbClr val="00B050"/>
                </a:solidFill>
                <a:latin typeface="黑体" panose="02010609060101010101" pitchFamily="49" charset="-122"/>
                <a:ea typeface="黑体" panose="02010609060101010101" pitchFamily="49" charset="-122"/>
              </a:rPr>
              <a:t>反向电渗析</a:t>
            </a:r>
            <a:r>
              <a:rPr lang="en-US" altLang="zh-CN" sz="2000" dirty="0">
                <a:solidFill>
                  <a:srgbClr val="00B050"/>
                </a:solidFill>
                <a:latin typeface="Arial" panose="020B0604020202020204" pitchFamily="34" charset="0"/>
                <a:ea typeface="黑体" panose="02010609060101010101" pitchFamily="49" charset="-122"/>
                <a:cs typeface="Arial" panose="020B0604020202020204" pitchFamily="34" charset="0"/>
              </a:rPr>
              <a:t>(Reverse electrodialysis, RED)</a:t>
            </a:r>
            <a:r>
              <a:rPr lang="zh-CN" altLang="en-US" sz="2000" dirty="0">
                <a:solidFill>
                  <a:srgbClr val="00B050"/>
                </a:solidFill>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利用浓度较大的盐溶液（浓水）与浓度低的盐溶液（淡水）的混合来产电。浓水和淡水间存在浓度差，离子由浓水向淡水迁移，</a:t>
            </a:r>
            <a:r>
              <a:rPr lang="en-US" altLang="zh-CN" sz="2000" dirty="0">
                <a:latin typeface="黑体" panose="02010609060101010101" pitchFamily="49" charset="-122"/>
                <a:ea typeface="黑体" panose="02010609060101010101" pitchFamily="49" charset="-122"/>
              </a:rPr>
              <a:t>RED</a:t>
            </a:r>
            <a:r>
              <a:rPr lang="zh-CN" altLang="en-US" sz="2000" dirty="0">
                <a:latin typeface="黑体" panose="02010609060101010101" pitchFamily="49" charset="-122"/>
                <a:ea typeface="黑体" panose="02010609060101010101" pitchFamily="49" charset="-122"/>
              </a:rPr>
              <a:t>装置内的阴、阳离子交换膜在隔板作用下交替排列，使离子迁移形成定向移动，在电场内部形成内电流，内电流可通过</a:t>
            </a:r>
            <a:r>
              <a:rPr lang="en-US" altLang="zh-CN" sz="2000" dirty="0">
                <a:latin typeface="黑体" panose="02010609060101010101" pitchFamily="49" charset="-122"/>
                <a:ea typeface="黑体" panose="02010609060101010101" pitchFamily="49" charset="-122"/>
              </a:rPr>
              <a:t>RED</a:t>
            </a:r>
            <a:r>
              <a:rPr lang="zh-CN" altLang="en-US" sz="2000" dirty="0">
                <a:latin typeface="黑体" panose="02010609060101010101" pitchFamily="49" charset="-122"/>
                <a:ea typeface="黑体" panose="02010609060101010101" pitchFamily="49" charset="-122"/>
              </a:rPr>
              <a:t>装置电极处的氧化还原反应转化为外电流，实现盐差能转化为电能。</a:t>
            </a:r>
            <a:endParaRPr lang="en-US" altLang="zh-CN" sz="2000" dirty="0">
              <a:latin typeface="黑体" panose="02010609060101010101" pitchFamily="49" charset="-122"/>
              <a:ea typeface="黑体" panose="02010609060101010101" pitchFamily="49" charset="-122"/>
            </a:endParaRPr>
          </a:p>
        </p:txBody>
      </p:sp>
      <p:pic>
        <p:nvPicPr>
          <p:cNvPr id="9" name="图片 8">
            <a:extLst>
              <a:ext uri="{FF2B5EF4-FFF2-40B4-BE49-F238E27FC236}">
                <a16:creationId xmlns:a16="http://schemas.microsoft.com/office/drawing/2014/main" id="{68AF27A0-6E3D-4559-A709-DD0EA35D3C3C}"/>
              </a:ext>
            </a:extLst>
          </p:cNvPr>
          <p:cNvPicPr>
            <a:picLocks noChangeAspect="1"/>
          </p:cNvPicPr>
          <p:nvPr/>
        </p:nvPicPr>
        <p:blipFill>
          <a:blip r:embed="rId2"/>
          <a:stretch>
            <a:fillRect/>
          </a:stretch>
        </p:blipFill>
        <p:spPr>
          <a:xfrm>
            <a:off x="2606127" y="4019843"/>
            <a:ext cx="3931745" cy="2415214"/>
          </a:xfrm>
          <a:prstGeom prst="rect">
            <a:avLst/>
          </a:prstGeom>
        </p:spPr>
      </p:pic>
      <p:sp>
        <p:nvSpPr>
          <p:cNvPr id="2" name="灯片编号占位符 1">
            <a:extLst>
              <a:ext uri="{FF2B5EF4-FFF2-40B4-BE49-F238E27FC236}">
                <a16:creationId xmlns:a16="http://schemas.microsoft.com/office/drawing/2014/main" id="{F1F65510-81C6-4291-B00C-A4DD6CE8CFAE}"/>
              </a:ext>
            </a:extLst>
          </p:cNvPr>
          <p:cNvSpPr>
            <a:spLocks noGrp="1"/>
          </p:cNvSpPr>
          <p:nvPr>
            <p:ph type="sldNum" sz="quarter" idx="12"/>
          </p:nvPr>
        </p:nvSpPr>
        <p:spPr/>
        <p:txBody>
          <a:bodyPr/>
          <a:lstStyle/>
          <a:p>
            <a:fld id="{BBC2FF01-D777-4C71-9C84-F2B3332F6256}" type="slidenum">
              <a:rPr lang="zh-CN" altLang="en-US" smtClean="0"/>
              <a:t>34</a:t>
            </a:fld>
            <a:endParaRPr lang="zh-CN" altLang="en-US"/>
          </a:p>
        </p:txBody>
      </p:sp>
    </p:spTree>
    <p:extLst>
      <p:ext uri="{BB962C8B-B14F-4D97-AF65-F5344CB8AC3E}">
        <p14:creationId xmlns:p14="http://schemas.microsoft.com/office/powerpoint/2010/main" val="6487888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反向电渗析</a:t>
            </a:r>
          </a:p>
        </p:txBody>
      </p:sp>
      <p:sp>
        <p:nvSpPr>
          <p:cNvPr id="8" name="文本框 7">
            <a:extLst>
              <a:ext uri="{FF2B5EF4-FFF2-40B4-BE49-F238E27FC236}">
                <a16:creationId xmlns:a16="http://schemas.microsoft.com/office/drawing/2014/main" id="{088D16FC-3F42-4F4F-8160-D33AFD0829FB}"/>
              </a:ext>
            </a:extLst>
          </p:cNvPr>
          <p:cNvSpPr txBox="1"/>
          <p:nvPr/>
        </p:nvSpPr>
        <p:spPr>
          <a:xfrm>
            <a:off x="230514" y="767991"/>
            <a:ext cx="8682972" cy="5658857"/>
          </a:xfrm>
          <a:prstGeom prst="rect">
            <a:avLst/>
          </a:prstGeom>
          <a:noFill/>
        </p:spPr>
        <p:txBody>
          <a:bodyPr wrap="square" rtlCol="0">
            <a:spAutoFit/>
          </a:bodyPr>
          <a:lstStyle/>
          <a:p>
            <a:pPr algn="just">
              <a:lnSpc>
                <a:spcPct val="150000"/>
              </a:lnSpc>
            </a:pPr>
            <a:r>
              <a:rPr lang="zh-CN" altLang="en-US" sz="24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       </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蓝色能源，又称海洋能，是一种蕴藏于海洋中的可再生能源，利用淡水和咸水交汇实现发电。</a:t>
            </a:r>
            <a:endPar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endParaRPr>
          </a:p>
          <a:p>
            <a:pPr algn="just">
              <a:lnSpc>
                <a:spcPct val="150000"/>
              </a:lnSpc>
            </a:pP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       1954</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年，</a:t>
            </a:r>
            <a:r>
              <a:rPr lang="en-US" altLang="zh-CN" sz="2200" dirty="0" err="1">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Pattle</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发现当海水与河流汇合时，会产生巨大能量。</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1975</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年，</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Loeb</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将盐度差能提取技术和选择性渗透膜相结合。</a:t>
            </a:r>
            <a:endPar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endParaRPr>
          </a:p>
          <a:p>
            <a:pPr algn="just">
              <a:lnSpc>
                <a:spcPct val="150000"/>
              </a:lnSpc>
            </a:pP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        为了捕获盐度差异所产生的巨大能量，通常采用压力阻尼渗透（</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pressure-retarded osmosis</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PRO</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）和反向电渗析（</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RED</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）这两种最常见且具有工业化前景的盐差能转化技术，两种技术都以膜科学为基础。</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PRO</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技术使用半渗透膜，膜两侧溶液存在盐度差，当水从稀溶液进入浓溶液时，薄膜两侧的化学势能达到平衡，水的机械能可转化为电能。</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RED</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使用离子交换膜，利用离子在膜两侧的浓度差，使离子在薄膜上定向迁移，可将化学能直接转换为电能。</a:t>
            </a:r>
            <a:endPar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endParaRPr>
          </a:p>
        </p:txBody>
      </p:sp>
      <p:sp>
        <p:nvSpPr>
          <p:cNvPr id="2" name="灯片编号占位符 1">
            <a:extLst>
              <a:ext uri="{FF2B5EF4-FFF2-40B4-BE49-F238E27FC236}">
                <a16:creationId xmlns:a16="http://schemas.microsoft.com/office/drawing/2014/main" id="{3F02D646-2D07-4E77-A587-1AD293F1397C}"/>
              </a:ext>
            </a:extLst>
          </p:cNvPr>
          <p:cNvSpPr>
            <a:spLocks noGrp="1"/>
          </p:cNvSpPr>
          <p:nvPr>
            <p:ph type="sldNum" sz="quarter" idx="12"/>
          </p:nvPr>
        </p:nvSpPr>
        <p:spPr/>
        <p:txBody>
          <a:bodyPr/>
          <a:lstStyle/>
          <a:p>
            <a:fld id="{BBC2FF01-D777-4C71-9C84-F2B3332F6256}" type="slidenum">
              <a:rPr lang="zh-CN" altLang="en-US" smtClean="0"/>
              <a:t>35</a:t>
            </a:fld>
            <a:endParaRPr lang="zh-CN" altLang="en-US"/>
          </a:p>
        </p:txBody>
      </p:sp>
    </p:spTree>
    <p:extLst>
      <p:ext uri="{BB962C8B-B14F-4D97-AF65-F5344CB8AC3E}">
        <p14:creationId xmlns:p14="http://schemas.microsoft.com/office/powerpoint/2010/main" val="3789525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离子交换膜</a:t>
            </a:r>
          </a:p>
        </p:txBody>
      </p:sp>
      <p:sp>
        <p:nvSpPr>
          <p:cNvPr id="8" name="文本框 7">
            <a:extLst>
              <a:ext uri="{FF2B5EF4-FFF2-40B4-BE49-F238E27FC236}">
                <a16:creationId xmlns:a16="http://schemas.microsoft.com/office/drawing/2014/main" id="{F9037474-03B7-494C-863B-04CE48BD8271}"/>
              </a:ext>
            </a:extLst>
          </p:cNvPr>
          <p:cNvSpPr txBox="1"/>
          <p:nvPr/>
        </p:nvSpPr>
        <p:spPr>
          <a:xfrm>
            <a:off x="1996948" y="159264"/>
            <a:ext cx="5150104" cy="400110"/>
          </a:xfrm>
          <a:prstGeom prst="rect">
            <a:avLst/>
          </a:prstGeom>
          <a:noFill/>
        </p:spPr>
        <p:txBody>
          <a:bodyPr wrap="square">
            <a:spAutoFit/>
          </a:bodyPr>
          <a:lstStyle/>
          <a:p>
            <a:r>
              <a:rPr lang="en-US" altLang="zh-CN" sz="2000" b="0" i="0" dirty="0">
                <a:solidFill>
                  <a:srgbClr val="333333"/>
                </a:solidFill>
                <a:effectLst/>
                <a:latin typeface="黑体" panose="02010609060101010101" pitchFamily="49" charset="-122"/>
                <a:ea typeface="黑体" panose="02010609060101010101" pitchFamily="49" charset="-122"/>
              </a:rPr>
              <a:t>--</a:t>
            </a:r>
            <a:r>
              <a:rPr lang="zh-CN" altLang="en-US" sz="2000" b="0" i="0" dirty="0">
                <a:solidFill>
                  <a:srgbClr val="333333"/>
                </a:solidFill>
                <a:effectLst/>
                <a:latin typeface="黑体" panose="02010609060101010101" pitchFamily="49" charset="-122"/>
                <a:ea typeface="黑体" panose="02010609060101010101" pitchFamily="49" charset="-122"/>
              </a:rPr>
              <a:t>基于丝素蛋白离子交换膜的仿生盐度发电</a:t>
            </a:r>
            <a:endParaRPr lang="zh-CN" altLang="en-US" sz="2000" dirty="0">
              <a:latin typeface="黑体" panose="02010609060101010101" pitchFamily="49" charset="-122"/>
              <a:ea typeface="黑体" panose="02010609060101010101" pitchFamily="49" charset="-122"/>
            </a:endParaRPr>
          </a:p>
        </p:txBody>
      </p:sp>
      <p:pic>
        <p:nvPicPr>
          <p:cNvPr id="10" name="图片 9">
            <a:extLst>
              <a:ext uri="{FF2B5EF4-FFF2-40B4-BE49-F238E27FC236}">
                <a16:creationId xmlns:a16="http://schemas.microsoft.com/office/drawing/2014/main" id="{5893D7E5-3C03-4BDE-8060-C54D421205F1}"/>
              </a:ext>
            </a:extLst>
          </p:cNvPr>
          <p:cNvPicPr>
            <a:picLocks noChangeAspect="1"/>
          </p:cNvPicPr>
          <p:nvPr/>
        </p:nvPicPr>
        <p:blipFill>
          <a:blip r:embed="rId2"/>
          <a:stretch>
            <a:fillRect/>
          </a:stretch>
        </p:blipFill>
        <p:spPr>
          <a:xfrm>
            <a:off x="0" y="760327"/>
            <a:ext cx="6028119" cy="5997085"/>
          </a:xfrm>
          <a:prstGeom prst="rect">
            <a:avLst/>
          </a:prstGeom>
        </p:spPr>
      </p:pic>
      <p:sp>
        <p:nvSpPr>
          <p:cNvPr id="2" name="灯片编号占位符 1">
            <a:extLst>
              <a:ext uri="{FF2B5EF4-FFF2-40B4-BE49-F238E27FC236}">
                <a16:creationId xmlns:a16="http://schemas.microsoft.com/office/drawing/2014/main" id="{9A893CE3-531F-4423-B47A-3755B234A5AD}"/>
              </a:ext>
            </a:extLst>
          </p:cNvPr>
          <p:cNvSpPr>
            <a:spLocks noGrp="1"/>
          </p:cNvSpPr>
          <p:nvPr>
            <p:ph type="sldNum" sz="quarter" idx="12"/>
          </p:nvPr>
        </p:nvSpPr>
        <p:spPr/>
        <p:txBody>
          <a:bodyPr/>
          <a:lstStyle/>
          <a:p>
            <a:fld id="{BBC2FF01-D777-4C71-9C84-F2B3332F6256}" type="slidenum">
              <a:rPr lang="zh-CN" altLang="en-US" smtClean="0"/>
              <a:t>36</a:t>
            </a:fld>
            <a:endParaRPr lang="zh-CN" altLang="en-US"/>
          </a:p>
        </p:txBody>
      </p:sp>
      <p:sp>
        <p:nvSpPr>
          <p:cNvPr id="11" name="文本框 10">
            <a:extLst>
              <a:ext uri="{FF2B5EF4-FFF2-40B4-BE49-F238E27FC236}">
                <a16:creationId xmlns:a16="http://schemas.microsoft.com/office/drawing/2014/main" id="{4FD1AF2C-09B7-4C47-AFBF-031B293CE588}"/>
              </a:ext>
            </a:extLst>
          </p:cNvPr>
          <p:cNvSpPr txBox="1"/>
          <p:nvPr/>
        </p:nvSpPr>
        <p:spPr>
          <a:xfrm>
            <a:off x="6028119" y="942713"/>
            <a:ext cx="2950210" cy="5632311"/>
          </a:xfrm>
          <a:prstGeom prst="rect">
            <a:avLst/>
          </a:prstGeom>
          <a:noFill/>
        </p:spPr>
        <p:txBody>
          <a:bodyPr wrap="square">
            <a:spAutoFit/>
          </a:bodyPr>
          <a:lstStyle/>
          <a:p>
            <a:pPr algn="just"/>
            <a:r>
              <a:rPr lang="zh-CN" altLang="en-US" b="1" dirty="0">
                <a:latin typeface="Arial" panose="020B0604020202020204" pitchFamily="34" charset="0"/>
                <a:cs typeface="Arial" panose="020B0604020202020204" pitchFamily="34" charset="0"/>
              </a:rPr>
              <a:t>图</a:t>
            </a:r>
            <a:r>
              <a:rPr lang="en-US" altLang="zh-CN" b="1" dirty="0">
                <a:latin typeface="Arial" panose="020B0604020202020204" pitchFamily="34" charset="0"/>
                <a:cs typeface="Arial" panose="020B0604020202020204" pitchFamily="34" charset="0"/>
              </a:rPr>
              <a:t>1.</a:t>
            </a:r>
            <a:r>
              <a:rPr lang="zh-CN" altLang="en-US" b="1" dirty="0">
                <a:latin typeface="Arial" panose="020B0604020202020204" pitchFamily="34" charset="0"/>
                <a:cs typeface="Arial" panose="020B0604020202020204" pitchFamily="34" charset="0"/>
              </a:rPr>
              <a:t>带有基于蛋白质的离子交换膜的电鳗启发浓缩池的示意图</a:t>
            </a:r>
            <a:r>
              <a:rPr lang="zh-CN" altLang="en-US" dirty="0">
                <a:latin typeface="Arial" panose="020B0604020202020204" pitchFamily="34" charset="0"/>
                <a:cs typeface="Arial" panose="020B0604020202020204" pitchFamily="34" charset="0"/>
              </a:rPr>
              <a:t>（</a:t>
            </a:r>
            <a:r>
              <a:rPr lang="en-US" altLang="zh-CN" dirty="0">
                <a:latin typeface="Arial" panose="020B0604020202020204" pitchFamily="34" charset="0"/>
                <a:cs typeface="Arial" panose="020B0604020202020204" pitchFamily="34" charset="0"/>
              </a:rPr>
              <a:t>a</a:t>
            </a:r>
            <a:r>
              <a:rPr lang="zh-CN" altLang="en-US" dirty="0">
                <a:latin typeface="Arial" panose="020B0604020202020204" pitchFamily="34" charset="0"/>
                <a:cs typeface="Arial" panose="020B0604020202020204" pitchFamily="34" charset="0"/>
              </a:rPr>
              <a:t>）电动鳗鱼（</a:t>
            </a:r>
            <a:r>
              <a:rPr lang="en-US" altLang="zh-CN" dirty="0">
                <a:latin typeface="Arial" panose="020B0604020202020204" pitchFamily="34" charset="0"/>
                <a:cs typeface="Arial" panose="020B0604020202020204" pitchFamily="34" charset="0"/>
              </a:rPr>
              <a:t>Electrophorus </a:t>
            </a:r>
            <a:r>
              <a:rPr lang="en-US" altLang="zh-CN" dirty="0" err="1">
                <a:latin typeface="Arial" panose="020B0604020202020204" pitchFamily="34" charset="0"/>
                <a:cs typeface="Arial" panose="020B0604020202020204" pitchFamily="34" charset="0"/>
              </a:rPr>
              <a:t>electricus</a:t>
            </a:r>
            <a:r>
              <a:rPr lang="zh-CN" altLang="en-US" dirty="0">
                <a:latin typeface="Arial" panose="020B0604020202020204" pitchFamily="34" charset="0"/>
                <a:cs typeface="Arial" panose="020B0604020202020204" pitchFamily="34" charset="0"/>
              </a:rPr>
              <a:t>）的切口显示了电器官。（</a:t>
            </a:r>
            <a:r>
              <a:rPr lang="en-US" altLang="zh-CN" dirty="0">
                <a:latin typeface="Arial" panose="020B0604020202020204" pitchFamily="34" charset="0"/>
                <a:cs typeface="Arial" panose="020B0604020202020204" pitchFamily="34" charset="0"/>
              </a:rPr>
              <a:t>b</a:t>
            </a:r>
            <a:r>
              <a:rPr lang="zh-CN" altLang="en-US" dirty="0">
                <a:latin typeface="Arial" panose="020B0604020202020204" pitchFamily="34" charset="0"/>
                <a:cs typeface="Arial" panose="020B0604020202020204" pitchFamily="34" charset="0"/>
              </a:rPr>
              <a:t>）被绝缘组织束缚的多堆细胞。（</a:t>
            </a:r>
            <a:r>
              <a:rPr lang="en-US" altLang="zh-CN" dirty="0">
                <a:latin typeface="Arial" panose="020B0604020202020204" pitchFamily="34" charset="0"/>
                <a:cs typeface="Arial" panose="020B0604020202020204" pitchFamily="34" charset="0"/>
              </a:rPr>
              <a:t>c</a:t>
            </a:r>
            <a:r>
              <a:rPr lang="zh-CN" altLang="en-US" dirty="0">
                <a:latin typeface="Arial" panose="020B0604020202020204" pitchFamily="34" charset="0"/>
                <a:cs typeface="Arial" panose="020B0604020202020204" pitchFamily="34" charset="0"/>
              </a:rPr>
              <a:t>）在激活状态下穿过前质膜和后质膜的离子交换。（</a:t>
            </a:r>
            <a:r>
              <a:rPr lang="en-US" altLang="zh-CN" dirty="0">
                <a:latin typeface="Arial" panose="020B0604020202020204" pitchFamily="34" charset="0"/>
                <a:cs typeface="Arial" panose="020B0604020202020204" pitchFamily="34" charset="0"/>
              </a:rPr>
              <a:t>d</a:t>
            </a:r>
            <a:r>
              <a:rPr lang="zh-CN" altLang="en-US" dirty="0">
                <a:latin typeface="Arial" panose="020B0604020202020204" pitchFamily="34" charset="0"/>
                <a:cs typeface="Arial" panose="020B0604020202020204" pitchFamily="34" charset="0"/>
              </a:rPr>
              <a:t>）后膜上激活的</a:t>
            </a:r>
            <a:r>
              <a:rPr lang="en-US" altLang="zh-CN" dirty="0">
                <a:latin typeface="Arial" panose="020B0604020202020204" pitchFamily="34" charset="0"/>
                <a:cs typeface="Arial" panose="020B0604020202020204" pitchFamily="34" charset="0"/>
              </a:rPr>
              <a:t>Na</a:t>
            </a:r>
            <a:r>
              <a:rPr lang="en-US" altLang="zh-CN" baseline="30000" dirty="0">
                <a:latin typeface="Arial" panose="020B0604020202020204" pitchFamily="34" charset="0"/>
                <a:cs typeface="Arial" panose="020B0604020202020204" pitchFamily="34" charset="0"/>
              </a:rPr>
              <a:t>+</a:t>
            </a:r>
            <a:r>
              <a:rPr lang="zh-CN" altLang="en-US" dirty="0">
                <a:latin typeface="Arial" panose="020B0604020202020204" pitchFamily="34" charset="0"/>
                <a:cs typeface="Arial" panose="020B0604020202020204" pitchFamily="34" charset="0"/>
              </a:rPr>
              <a:t>通道和封闭的</a:t>
            </a:r>
            <a:r>
              <a:rPr lang="en-US" altLang="zh-CN" dirty="0">
                <a:latin typeface="Arial" panose="020B0604020202020204" pitchFamily="34" charset="0"/>
                <a:cs typeface="Arial" panose="020B0604020202020204" pitchFamily="34" charset="0"/>
              </a:rPr>
              <a:t>K</a:t>
            </a:r>
            <a:r>
              <a:rPr lang="en-US" altLang="zh-CN" baseline="30000" dirty="0">
                <a:latin typeface="Arial" panose="020B0604020202020204" pitchFamily="34" charset="0"/>
                <a:cs typeface="Arial" panose="020B0604020202020204" pitchFamily="34" charset="0"/>
              </a:rPr>
              <a:t>+</a:t>
            </a:r>
            <a:r>
              <a:rPr lang="zh-CN" altLang="en-US" dirty="0">
                <a:latin typeface="Arial" panose="020B0604020202020204" pitchFamily="34" charset="0"/>
                <a:cs typeface="Arial" panose="020B0604020202020204" pitchFamily="34" charset="0"/>
              </a:rPr>
              <a:t>通道。（</a:t>
            </a:r>
            <a:r>
              <a:rPr lang="en-US" altLang="zh-CN" dirty="0">
                <a:latin typeface="Arial" panose="020B0604020202020204" pitchFamily="34" charset="0"/>
                <a:cs typeface="Arial" panose="020B0604020202020204" pitchFamily="34" charset="0"/>
              </a:rPr>
              <a:t>e</a:t>
            </a:r>
            <a:r>
              <a:rPr lang="zh-CN" altLang="en-US" dirty="0">
                <a:latin typeface="Arial" panose="020B0604020202020204" pitchFamily="34" charset="0"/>
                <a:cs typeface="Arial" panose="020B0604020202020204" pitchFamily="34" charset="0"/>
              </a:rPr>
              <a:t>）反向电渗析装置（</a:t>
            </a:r>
            <a:r>
              <a:rPr lang="en-US" altLang="zh-CN" dirty="0">
                <a:latin typeface="Arial" panose="020B0604020202020204" pitchFamily="34" charset="0"/>
                <a:cs typeface="Arial" panose="020B0604020202020204" pitchFamily="34" charset="0"/>
              </a:rPr>
              <a:t>RED</a:t>
            </a:r>
            <a:r>
              <a:rPr lang="zh-CN" altLang="en-US" dirty="0">
                <a:latin typeface="Arial" panose="020B0604020202020204" pitchFamily="34" charset="0"/>
                <a:cs typeface="Arial" panose="020B0604020202020204" pitchFamily="34" charset="0"/>
              </a:rPr>
              <a:t>）的工作原理。（</a:t>
            </a:r>
            <a:r>
              <a:rPr lang="en-US" altLang="zh-CN" dirty="0">
                <a:latin typeface="Arial" panose="020B0604020202020204" pitchFamily="34" charset="0"/>
                <a:cs typeface="Arial" panose="020B0604020202020204" pitchFamily="34" charset="0"/>
              </a:rPr>
              <a:t>f</a:t>
            </a:r>
            <a:r>
              <a:rPr lang="zh-CN" altLang="en-US" dirty="0">
                <a:latin typeface="Arial" panose="020B0604020202020204" pitchFamily="34" charset="0"/>
                <a:cs typeface="Arial" panose="020B0604020202020204" pitchFamily="34" charset="0"/>
              </a:rPr>
              <a:t>）通过堆叠带有负电荷磺酸基团（</a:t>
            </a:r>
            <a:r>
              <a:rPr lang="en-US" altLang="zh-CN" dirty="0">
                <a:latin typeface="Arial" panose="020B0604020202020204" pitchFamily="34" charset="0"/>
                <a:cs typeface="Arial" panose="020B0604020202020204" pitchFamily="34" charset="0"/>
              </a:rPr>
              <a:t>SNF-SO3H</a:t>
            </a:r>
            <a:r>
              <a:rPr lang="zh-CN" altLang="en-US" dirty="0">
                <a:latin typeface="Arial" panose="020B0604020202020204" pitchFamily="34" charset="0"/>
                <a:cs typeface="Arial" panose="020B0604020202020204" pitchFamily="34" charset="0"/>
              </a:rPr>
              <a:t>）的丝素蛋白纳米原纤维（</a:t>
            </a:r>
            <a:r>
              <a:rPr lang="en-US" altLang="zh-CN" dirty="0">
                <a:latin typeface="Arial" panose="020B0604020202020204" pitchFamily="34" charset="0"/>
                <a:cs typeface="Arial" panose="020B0604020202020204" pitchFamily="34" charset="0"/>
              </a:rPr>
              <a:t>SNF</a:t>
            </a:r>
            <a:r>
              <a:rPr lang="zh-CN" altLang="en-US" dirty="0">
                <a:latin typeface="Arial" panose="020B0604020202020204" pitchFamily="34" charset="0"/>
                <a:cs typeface="Arial" panose="020B0604020202020204" pitchFamily="34" charset="0"/>
              </a:rPr>
              <a:t>）形成的互连纳米通道的阳离子选择性。（</a:t>
            </a:r>
            <a:r>
              <a:rPr lang="en-US" altLang="zh-CN" dirty="0">
                <a:latin typeface="Arial" panose="020B0604020202020204" pitchFamily="34" charset="0"/>
                <a:cs typeface="Arial" panose="020B0604020202020204" pitchFamily="34" charset="0"/>
              </a:rPr>
              <a:t>g</a:t>
            </a:r>
            <a:r>
              <a:rPr lang="zh-CN" altLang="en-US" dirty="0">
                <a:latin typeface="Arial" panose="020B0604020202020204" pitchFamily="34" charset="0"/>
                <a:cs typeface="Arial" panose="020B0604020202020204" pitchFamily="34" charset="0"/>
              </a:rPr>
              <a:t>）具有带正电荷的烷基取代的咪唑嗡基团（</a:t>
            </a:r>
            <a:r>
              <a:rPr lang="en-US" altLang="zh-CN" dirty="0">
                <a:latin typeface="Arial" panose="020B0604020202020204" pitchFamily="34" charset="0"/>
                <a:cs typeface="Arial" panose="020B0604020202020204" pitchFamily="34" charset="0"/>
              </a:rPr>
              <a:t>SNF-IL</a:t>
            </a:r>
            <a:r>
              <a:rPr lang="zh-CN" altLang="en-US" dirty="0">
                <a:latin typeface="Arial" panose="020B0604020202020204" pitchFamily="34" charset="0"/>
                <a:cs typeface="Arial" panose="020B0604020202020204" pitchFamily="34" charset="0"/>
              </a:rPr>
              <a:t>）的</a:t>
            </a:r>
            <a:r>
              <a:rPr lang="en-US" altLang="zh-CN" dirty="0">
                <a:latin typeface="Arial" panose="020B0604020202020204" pitchFamily="34" charset="0"/>
                <a:cs typeface="Arial" panose="020B0604020202020204" pitchFamily="34" charset="0"/>
              </a:rPr>
              <a:t>SNF</a:t>
            </a:r>
            <a:r>
              <a:rPr lang="zh-CN" altLang="en-US" dirty="0">
                <a:latin typeface="Arial" panose="020B0604020202020204" pitchFamily="34" charset="0"/>
                <a:cs typeface="Arial" panose="020B0604020202020204" pitchFamily="34" charset="0"/>
              </a:rPr>
              <a:t>膜的阴离子选择性。</a:t>
            </a:r>
          </a:p>
        </p:txBody>
      </p:sp>
    </p:spTree>
    <p:extLst>
      <p:ext uri="{BB962C8B-B14F-4D97-AF65-F5344CB8AC3E}">
        <p14:creationId xmlns:p14="http://schemas.microsoft.com/office/powerpoint/2010/main" val="27056045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离子交换膜</a:t>
            </a:r>
          </a:p>
        </p:txBody>
      </p:sp>
      <p:sp>
        <p:nvSpPr>
          <p:cNvPr id="8" name="文本框 7">
            <a:extLst>
              <a:ext uri="{FF2B5EF4-FFF2-40B4-BE49-F238E27FC236}">
                <a16:creationId xmlns:a16="http://schemas.microsoft.com/office/drawing/2014/main" id="{F9037474-03B7-494C-863B-04CE48BD8271}"/>
              </a:ext>
            </a:extLst>
          </p:cNvPr>
          <p:cNvSpPr txBox="1"/>
          <p:nvPr/>
        </p:nvSpPr>
        <p:spPr>
          <a:xfrm>
            <a:off x="97377" y="767991"/>
            <a:ext cx="5150104" cy="400110"/>
          </a:xfrm>
          <a:prstGeom prst="rect">
            <a:avLst/>
          </a:prstGeom>
          <a:noFill/>
        </p:spPr>
        <p:txBody>
          <a:bodyPr wrap="square">
            <a:spAutoFit/>
          </a:bodyPr>
          <a:lstStyle/>
          <a:p>
            <a:r>
              <a:rPr lang="zh-CN" altLang="en-US" sz="2000" b="0" i="0" dirty="0">
                <a:solidFill>
                  <a:srgbClr val="333333"/>
                </a:solidFill>
                <a:effectLst/>
                <a:latin typeface="黑体" panose="02010609060101010101" pitchFamily="49" charset="-122"/>
                <a:ea typeface="黑体" panose="02010609060101010101" pitchFamily="49" charset="-122"/>
              </a:rPr>
              <a:t>基于丝素蛋白离子交换膜的仿生盐度发电</a:t>
            </a:r>
            <a:endParaRPr lang="zh-CN" altLang="en-US" sz="200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4701794F-9D6D-41EC-8700-1F8668877286}"/>
              </a:ext>
            </a:extLst>
          </p:cNvPr>
          <p:cNvPicPr>
            <a:picLocks noChangeAspect="1"/>
          </p:cNvPicPr>
          <p:nvPr/>
        </p:nvPicPr>
        <p:blipFill>
          <a:blip r:embed="rId2"/>
          <a:stretch>
            <a:fillRect/>
          </a:stretch>
        </p:blipFill>
        <p:spPr>
          <a:xfrm>
            <a:off x="173736" y="1517528"/>
            <a:ext cx="8903158" cy="4737343"/>
          </a:xfrm>
          <a:prstGeom prst="rect">
            <a:avLst/>
          </a:prstGeom>
        </p:spPr>
      </p:pic>
      <p:sp>
        <p:nvSpPr>
          <p:cNvPr id="9" name="文本框 8">
            <a:extLst>
              <a:ext uri="{FF2B5EF4-FFF2-40B4-BE49-F238E27FC236}">
                <a16:creationId xmlns:a16="http://schemas.microsoft.com/office/drawing/2014/main" id="{7366491D-9BF9-45AB-9FB7-5B8A822AFA9F}"/>
              </a:ext>
            </a:extLst>
          </p:cNvPr>
          <p:cNvSpPr txBox="1"/>
          <p:nvPr/>
        </p:nvSpPr>
        <p:spPr>
          <a:xfrm>
            <a:off x="6821424" y="6483096"/>
            <a:ext cx="1648785" cy="369332"/>
          </a:xfrm>
          <a:prstGeom prst="rect">
            <a:avLst/>
          </a:prstGeom>
          <a:noFill/>
        </p:spPr>
        <p:txBody>
          <a:bodyPr wrap="none" rtlCol="0">
            <a:spAutoFit/>
          </a:bodyPr>
          <a:lstStyle/>
          <a:p>
            <a:r>
              <a:rPr lang="en-US" altLang="zh-CN" dirty="0"/>
              <a:t>ACS nano, 2021</a:t>
            </a:r>
            <a:endParaRPr lang="zh-CN" altLang="en-US" dirty="0"/>
          </a:p>
        </p:txBody>
      </p:sp>
      <p:sp>
        <p:nvSpPr>
          <p:cNvPr id="2" name="灯片编号占位符 1">
            <a:extLst>
              <a:ext uri="{FF2B5EF4-FFF2-40B4-BE49-F238E27FC236}">
                <a16:creationId xmlns:a16="http://schemas.microsoft.com/office/drawing/2014/main" id="{96FE5BAE-9641-4790-A765-8110BB7B7368}"/>
              </a:ext>
            </a:extLst>
          </p:cNvPr>
          <p:cNvSpPr>
            <a:spLocks noGrp="1"/>
          </p:cNvSpPr>
          <p:nvPr>
            <p:ph type="sldNum" sz="quarter" idx="12"/>
          </p:nvPr>
        </p:nvSpPr>
        <p:spPr/>
        <p:txBody>
          <a:bodyPr/>
          <a:lstStyle/>
          <a:p>
            <a:fld id="{BBC2FF01-D777-4C71-9C84-F2B3332F6256}" type="slidenum">
              <a:rPr lang="zh-CN" altLang="en-US" smtClean="0"/>
              <a:t>37</a:t>
            </a:fld>
            <a:endParaRPr lang="zh-CN" altLang="en-US"/>
          </a:p>
        </p:txBody>
      </p:sp>
    </p:spTree>
    <p:extLst>
      <p:ext uri="{BB962C8B-B14F-4D97-AF65-F5344CB8AC3E}">
        <p14:creationId xmlns:p14="http://schemas.microsoft.com/office/powerpoint/2010/main" val="12458961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离子交换膜</a:t>
            </a:r>
          </a:p>
        </p:txBody>
      </p:sp>
      <p:sp>
        <p:nvSpPr>
          <p:cNvPr id="8" name="文本框 7">
            <a:extLst>
              <a:ext uri="{FF2B5EF4-FFF2-40B4-BE49-F238E27FC236}">
                <a16:creationId xmlns:a16="http://schemas.microsoft.com/office/drawing/2014/main" id="{F9037474-03B7-494C-863B-04CE48BD8271}"/>
              </a:ext>
            </a:extLst>
          </p:cNvPr>
          <p:cNvSpPr txBox="1"/>
          <p:nvPr/>
        </p:nvSpPr>
        <p:spPr>
          <a:xfrm>
            <a:off x="97377" y="767991"/>
            <a:ext cx="5150104" cy="400110"/>
          </a:xfrm>
          <a:prstGeom prst="rect">
            <a:avLst/>
          </a:prstGeom>
          <a:noFill/>
        </p:spPr>
        <p:txBody>
          <a:bodyPr wrap="square">
            <a:spAutoFit/>
          </a:bodyPr>
          <a:lstStyle/>
          <a:p>
            <a:r>
              <a:rPr lang="zh-CN" altLang="en-US" sz="2000" b="0" i="0" dirty="0">
                <a:solidFill>
                  <a:srgbClr val="333333"/>
                </a:solidFill>
                <a:effectLst/>
                <a:latin typeface="黑体" panose="02010609060101010101" pitchFamily="49" charset="-122"/>
                <a:ea typeface="黑体" panose="02010609060101010101" pitchFamily="49" charset="-122"/>
              </a:rPr>
              <a:t>基于丝素蛋白离子交换膜的仿生盐度发电</a:t>
            </a:r>
            <a:endParaRPr lang="zh-CN" altLang="en-US" sz="2000" dirty="0">
              <a:latin typeface="黑体" panose="02010609060101010101" pitchFamily="49" charset="-122"/>
              <a:ea typeface="黑体" panose="02010609060101010101" pitchFamily="49" charset="-122"/>
            </a:endParaRPr>
          </a:p>
        </p:txBody>
      </p:sp>
      <p:sp>
        <p:nvSpPr>
          <p:cNvPr id="9" name="文本框 8">
            <a:extLst>
              <a:ext uri="{FF2B5EF4-FFF2-40B4-BE49-F238E27FC236}">
                <a16:creationId xmlns:a16="http://schemas.microsoft.com/office/drawing/2014/main" id="{7366491D-9BF9-45AB-9FB7-5B8A822AFA9F}"/>
              </a:ext>
            </a:extLst>
          </p:cNvPr>
          <p:cNvSpPr txBox="1"/>
          <p:nvPr/>
        </p:nvSpPr>
        <p:spPr>
          <a:xfrm>
            <a:off x="6821424" y="6483096"/>
            <a:ext cx="1648785" cy="369332"/>
          </a:xfrm>
          <a:prstGeom prst="rect">
            <a:avLst/>
          </a:prstGeom>
          <a:noFill/>
        </p:spPr>
        <p:txBody>
          <a:bodyPr wrap="none" rtlCol="0">
            <a:spAutoFit/>
          </a:bodyPr>
          <a:lstStyle/>
          <a:p>
            <a:r>
              <a:rPr lang="en-US" altLang="zh-CN" dirty="0"/>
              <a:t>ACS nano, 2021</a:t>
            </a:r>
            <a:endParaRPr lang="zh-CN" altLang="en-US" dirty="0"/>
          </a:p>
        </p:txBody>
      </p:sp>
      <p:pic>
        <p:nvPicPr>
          <p:cNvPr id="10" name="图片 9">
            <a:extLst>
              <a:ext uri="{FF2B5EF4-FFF2-40B4-BE49-F238E27FC236}">
                <a16:creationId xmlns:a16="http://schemas.microsoft.com/office/drawing/2014/main" id="{E36D1E19-F006-4AF6-B536-A92324B3326A}"/>
              </a:ext>
            </a:extLst>
          </p:cNvPr>
          <p:cNvPicPr>
            <a:picLocks noChangeAspect="1"/>
          </p:cNvPicPr>
          <p:nvPr/>
        </p:nvPicPr>
        <p:blipFill>
          <a:blip r:embed="rId2"/>
          <a:stretch>
            <a:fillRect/>
          </a:stretch>
        </p:blipFill>
        <p:spPr>
          <a:xfrm>
            <a:off x="1573434" y="1168101"/>
            <a:ext cx="5816194" cy="5275153"/>
          </a:xfrm>
          <a:prstGeom prst="rect">
            <a:avLst/>
          </a:prstGeom>
        </p:spPr>
      </p:pic>
      <p:sp>
        <p:nvSpPr>
          <p:cNvPr id="2" name="灯片编号占位符 1">
            <a:extLst>
              <a:ext uri="{FF2B5EF4-FFF2-40B4-BE49-F238E27FC236}">
                <a16:creationId xmlns:a16="http://schemas.microsoft.com/office/drawing/2014/main" id="{C451A802-9756-42C8-8DC2-68824767AEDC}"/>
              </a:ext>
            </a:extLst>
          </p:cNvPr>
          <p:cNvSpPr>
            <a:spLocks noGrp="1"/>
          </p:cNvSpPr>
          <p:nvPr>
            <p:ph type="sldNum" sz="quarter" idx="12"/>
          </p:nvPr>
        </p:nvSpPr>
        <p:spPr/>
        <p:txBody>
          <a:bodyPr/>
          <a:lstStyle/>
          <a:p>
            <a:fld id="{BBC2FF01-D777-4C71-9C84-F2B3332F6256}" type="slidenum">
              <a:rPr lang="zh-CN" altLang="en-US" smtClean="0"/>
              <a:t>38</a:t>
            </a:fld>
            <a:endParaRPr lang="zh-CN" altLang="en-US"/>
          </a:p>
        </p:txBody>
      </p:sp>
    </p:spTree>
    <p:extLst>
      <p:ext uri="{BB962C8B-B14F-4D97-AF65-F5344CB8AC3E}">
        <p14:creationId xmlns:p14="http://schemas.microsoft.com/office/powerpoint/2010/main" val="24764061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1980029"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离子交换膜</a:t>
            </a:r>
          </a:p>
        </p:txBody>
      </p:sp>
      <p:sp>
        <p:nvSpPr>
          <p:cNvPr id="8" name="文本框 7">
            <a:extLst>
              <a:ext uri="{FF2B5EF4-FFF2-40B4-BE49-F238E27FC236}">
                <a16:creationId xmlns:a16="http://schemas.microsoft.com/office/drawing/2014/main" id="{F9037474-03B7-494C-863B-04CE48BD8271}"/>
              </a:ext>
            </a:extLst>
          </p:cNvPr>
          <p:cNvSpPr txBox="1"/>
          <p:nvPr/>
        </p:nvSpPr>
        <p:spPr>
          <a:xfrm>
            <a:off x="97377" y="927148"/>
            <a:ext cx="6724047" cy="523220"/>
          </a:xfrm>
          <a:prstGeom prst="rect">
            <a:avLst/>
          </a:prstGeom>
          <a:noFill/>
        </p:spPr>
        <p:txBody>
          <a:bodyPr wrap="square">
            <a:spAutoFit/>
          </a:bodyPr>
          <a:lstStyle/>
          <a:p>
            <a:r>
              <a:rPr lang="zh-CN" altLang="en-US" sz="2800" b="0" i="0" dirty="0">
                <a:solidFill>
                  <a:srgbClr val="333333"/>
                </a:solidFill>
                <a:effectLst/>
                <a:latin typeface="黑体" panose="02010609060101010101" pitchFamily="49" charset="-122"/>
                <a:ea typeface="黑体" panose="02010609060101010101" pitchFamily="49" charset="-122"/>
              </a:rPr>
              <a:t>基于丝素蛋白离子交换膜的仿生盐度发电</a:t>
            </a:r>
            <a:endParaRPr lang="zh-CN" altLang="en-US" sz="2800" dirty="0">
              <a:latin typeface="黑体" panose="02010609060101010101" pitchFamily="49" charset="-122"/>
              <a:ea typeface="黑体" panose="02010609060101010101" pitchFamily="49" charset="-122"/>
            </a:endParaRPr>
          </a:p>
        </p:txBody>
      </p:sp>
      <p:sp>
        <p:nvSpPr>
          <p:cNvPr id="9" name="文本框 8">
            <a:extLst>
              <a:ext uri="{FF2B5EF4-FFF2-40B4-BE49-F238E27FC236}">
                <a16:creationId xmlns:a16="http://schemas.microsoft.com/office/drawing/2014/main" id="{7366491D-9BF9-45AB-9FB7-5B8A822AFA9F}"/>
              </a:ext>
            </a:extLst>
          </p:cNvPr>
          <p:cNvSpPr txBox="1"/>
          <p:nvPr/>
        </p:nvSpPr>
        <p:spPr>
          <a:xfrm>
            <a:off x="6821424" y="6483096"/>
            <a:ext cx="1648785" cy="369332"/>
          </a:xfrm>
          <a:prstGeom prst="rect">
            <a:avLst/>
          </a:prstGeom>
          <a:noFill/>
        </p:spPr>
        <p:txBody>
          <a:bodyPr wrap="none" rtlCol="0">
            <a:spAutoFit/>
          </a:bodyPr>
          <a:lstStyle/>
          <a:p>
            <a:r>
              <a:rPr lang="en-US" altLang="zh-CN" dirty="0"/>
              <a:t>ACS nano, 2021</a:t>
            </a:r>
            <a:endParaRPr lang="zh-CN" altLang="en-US" dirty="0"/>
          </a:p>
        </p:txBody>
      </p:sp>
      <p:pic>
        <p:nvPicPr>
          <p:cNvPr id="3" name="图片 2">
            <a:extLst>
              <a:ext uri="{FF2B5EF4-FFF2-40B4-BE49-F238E27FC236}">
                <a16:creationId xmlns:a16="http://schemas.microsoft.com/office/drawing/2014/main" id="{1D7E57CB-2EE7-42EB-ABFA-86698C77BEC1}"/>
              </a:ext>
            </a:extLst>
          </p:cNvPr>
          <p:cNvPicPr>
            <a:picLocks noChangeAspect="1"/>
          </p:cNvPicPr>
          <p:nvPr/>
        </p:nvPicPr>
        <p:blipFill>
          <a:blip r:embed="rId2"/>
          <a:stretch>
            <a:fillRect/>
          </a:stretch>
        </p:blipFill>
        <p:spPr>
          <a:xfrm>
            <a:off x="666613" y="1681619"/>
            <a:ext cx="7877616" cy="3929562"/>
          </a:xfrm>
          <a:prstGeom prst="rect">
            <a:avLst/>
          </a:prstGeom>
        </p:spPr>
      </p:pic>
      <p:sp>
        <p:nvSpPr>
          <p:cNvPr id="2" name="灯片编号占位符 1">
            <a:extLst>
              <a:ext uri="{FF2B5EF4-FFF2-40B4-BE49-F238E27FC236}">
                <a16:creationId xmlns:a16="http://schemas.microsoft.com/office/drawing/2014/main" id="{6B9AC7AE-F87A-4E77-BC11-4DE94CA41A8B}"/>
              </a:ext>
            </a:extLst>
          </p:cNvPr>
          <p:cNvSpPr>
            <a:spLocks noGrp="1"/>
          </p:cNvSpPr>
          <p:nvPr>
            <p:ph type="sldNum" sz="quarter" idx="12"/>
          </p:nvPr>
        </p:nvSpPr>
        <p:spPr/>
        <p:txBody>
          <a:bodyPr/>
          <a:lstStyle/>
          <a:p>
            <a:fld id="{BBC2FF01-D777-4C71-9C84-F2B3332F6256}" type="slidenum">
              <a:rPr lang="zh-CN" altLang="en-US" smtClean="0"/>
              <a:t>39</a:t>
            </a:fld>
            <a:endParaRPr lang="zh-CN" altLang="en-US"/>
          </a:p>
        </p:txBody>
      </p:sp>
    </p:spTree>
    <p:extLst>
      <p:ext uri="{BB962C8B-B14F-4D97-AF65-F5344CB8AC3E}">
        <p14:creationId xmlns:p14="http://schemas.microsoft.com/office/powerpoint/2010/main" val="5256999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3236784"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Janus</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膜</a:t>
            </a: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盐差发电</a:t>
            </a:r>
          </a:p>
        </p:txBody>
      </p:sp>
      <p:sp>
        <p:nvSpPr>
          <p:cNvPr id="10" name="文本框 9">
            <a:extLst>
              <a:ext uri="{FF2B5EF4-FFF2-40B4-BE49-F238E27FC236}">
                <a16:creationId xmlns:a16="http://schemas.microsoft.com/office/drawing/2014/main" id="{BD8C895B-FF76-45F9-9987-241BEAB08B1E}"/>
              </a:ext>
            </a:extLst>
          </p:cNvPr>
          <p:cNvSpPr txBox="1"/>
          <p:nvPr/>
        </p:nvSpPr>
        <p:spPr>
          <a:xfrm>
            <a:off x="230514" y="767991"/>
            <a:ext cx="8682972" cy="2565702"/>
          </a:xfrm>
          <a:prstGeom prst="rect">
            <a:avLst/>
          </a:prstGeom>
          <a:noFill/>
        </p:spPr>
        <p:txBody>
          <a:bodyPr wrap="square" rtlCol="0">
            <a:spAutoFit/>
          </a:bodyPr>
          <a:lstStyle/>
          <a:p>
            <a:pPr algn="just">
              <a:lnSpc>
                <a:spcPct val="150000"/>
              </a:lnSpc>
            </a:pP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     电鳗可瞬间产生高达</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600 V</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和</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1 A</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电流。研究发现嵌这种细胞中的钾离子通道具有不对称结构，可产生</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K</a:t>
            </a:r>
            <a:r>
              <a:rPr lang="en-US" altLang="zh-CN" sz="2200" baseline="300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内电流（图</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1</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）。与对称的孔结构相比，离子在非对称孔结构中进行非线性传输。这种离子</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二极管</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纳米流体模式为新型</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RED</a:t>
            </a:r>
            <a:r>
              <a:rPr lang="zh-CN" altLang="en-US"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能量收集提供了一种思路。不对称结构孔可阻断反向电流，避免能量耗散，消除极化现象。</a:t>
            </a:r>
            <a:r>
              <a:rPr lang="en-US" altLang="zh-CN" sz="2200" dirty="0">
                <a:solidFill>
                  <a:schemeClr val="tx1">
                    <a:lumMod val="85000"/>
                    <a:lumOff val="15000"/>
                  </a:schemeClr>
                </a:solidFill>
                <a:latin typeface="Arial" panose="020B0604020202020204" pitchFamily="34" charset="0"/>
                <a:ea typeface="黑体" panose="02010609060101010101" pitchFamily="49" charset="-122"/>
                <a:cs typeface="Arial" panose="020B0604020202020204" pitchFamily="34" charset="0"/>
              </a:rPr>
              <a:t>       </a:t>
            </a:r>
          </a:p>
        </p:txBody>
      </p:sp>
      <p:pic>
        <p:nvPicPr>
          <p:cNvPr id="3" name="图片 2">
            <a:extLst>
              <a:ext uri="{FF2B5EF4-FFF2-40B4-BE49-F238E27FC236}">
                <a16:creationId xmlns:a16="http://schemas.microsoft.com/office/drawing/2014/main" id="{42B476DA-7C9D-4FC5-8088-ED84E3BF3B80}"/>
              </a:ext>
            </a:extLst>
          </p:cNvPr>
          <p:cNvPicPr>
            <a:picLocks noChangeAspect="1"/>
          </p:cNvPicPr>
          <p:nvPr/>
        </p:nvPicPr>
        <p:blipFill>
          <a:blip r:embed="rId2"/>
          <a:stretch>
            <a:fillRect/>
          </a:stretch>
        </p:blipFill>
        <p:spPr>
          <a:xfrm>
            <a:off x="1941904" y="3524308"/>
            <a:ext cx="4474688" cy="3233108"/>
          </a:xfrm>
          <a:prstGeom prst="rect">
            <a:avLst/>
          </a:prstGeom>
        </p:spPr>
      </p:pic>
      <p:sp>
        <p:nvSpPr>
          <p:cNvPr id="2" name="灯片编号占位符 1">
            <a:extLst>
              <a:ext uri="{FF2B5EF4-FFF2-40B4-BE49-F238E27FC236}">
                <a16:creationId xmlns:a16="http://schemas.microsoft.com/office/drawing/2014/main" id="{C9CA16FE-044C-4DAA-8712-D24D2AA13C32}"/>
              </a:ext>
            </a:extLst>
          </p:cNvPr>
          <p:cNvSpPr>
            <a:spLocks noGrp="1"/>
          </p:cNvSpPr>
          <p:nvPr>
            <p:ph type="sldNum" sz="quarter" idx="12"/>
          </p:nvPr>
        </p:nvSpPr>
        <p:spPr/>
        <p:txBody>
          <a:bodyPr/>
          <a:lstStyle/>
          <a:p>
            <a:fld id="{BBC2FF01-D777-4C71-9C84-F2B3332F6256}" type="slidenum">
              <a:rPr lang="zh-CN" altLang="en-US" smtClean="0"/>
              <a:t>40</a:t>
            </a:fld>
            <a:endParaRPr lang="zh-CN" altLang="en-US"/>
          </a:p>
        </p:txBody>
      </p:sp>
    </p:spTree>
    <p:extLst>
      <p:ext uri="{BB962C8B-B14F-4D97-AF65-F5344CB8AC3E}">
        <p14:creationId xmlns:p14="http://schemas.microsoft.com/office/powerpoint/2010/main" val="34421353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pic>
        <p:nvPicPr>
          <p:cNvPr id="8" name="图片 7">
            <a:extLst>
              <a:ext uri="{FF2B5EF4-FFF2-40B4-BE49-F238E27FC236}">
                <a16:creationId xmlns:a16="http://schemas.microsoft.com/office/drawing/2014/main" id="{54B443B8-ED4A-453D-BCD7-B298B7CDCC3B}"/>
              </a:ext>
            </a:extLst>
          </p:cNvPr>
          <p:cNvPicPr>
            <a:picLocks noChangeAspect="1"/>
          </p:cNvPicPr>
          <p:nvPr/>
        </p:nvPicPr>
        <p:blipFill>
          <a:blip r:embed="rId2"/>
          <a:stretch>
            <a:fillRect/>
          </a:stretch>
        </p:blipFill>
        <p:spPr>
          <a:xfrm>
            <a:off x="883573" y="767991"/>
            <a:ext cx="6889174" cy="5166881"/>
          </a:xfrm>
          <a:prstGeom prst="rect">
            <a:avLst/>
          </a:prstGeom>
        </p:spPr>
      </p:pic>
      <p:sp>
        <p:nvSpPr>
          <p:cNvPr id="2" name="灯片编号占位符 1">
            <a:extLst>
              <a:ext uri="{FF2B5EF4-FFF2-40B4-BE49-F238E27FC236}">
                <a16:creationId xmlns:a16="http://schemas.microsoft.com/office/drawing/2014/main" id="{640BAD83-E0F1-4462-8247-BE7DAA01AB28}"/>
              </a:ext>
            </a:extLst>
          </p:cNvPr>
          <p:cNvSpPr>
            <a:spLocks noGrp="1"/>
          </p:cNvSpPr>
          <p:nvPr>
            <p:ph type="sldNum" sz="quarter" idx="12"/>
          </p:nvPr>
        </p:nvSpPr>
        <p:spPr/>
        <p:txBody>
          <a:bodyPr/>
          <a:lstStyle/>
          <a:p>
            <a:fld id="{BBC2FF01-D777-4C71-9C84-F2B3332F6256}" type="slidenum">
              <a:rPr lang="zh-CN" altLang="en-US" smtClean="0"/>
              <a:t>41</a:t>
            </a:fld>
            <a:endParaRPr lang="zh-CN" altLang="en-US"/>
          </a:p>
        </p:txBody>
      </p:sp>
      <p:sp>
        <p:nvSpPr>
          <p:cNvPr id="9" name="文本框 8">
            <a:extLst>
              <a:ext uri="{FF2B5EF4-FFF2-40B4-BE49-F238E27FC236}">
                <a16:creationId xmlns:a16="http://schemas.microsoft.com/office/drawing/2014/main" id="{5B680A74-2457-43CC-A0AA-401FE209B77E}"/>
              </a:ext>
            </a:extLst>
          </p:cNvPr>
          <p:cNvSpPr txBox="1"/>
          <p:nvPr/>
        </p:nvSpPr>
        <p:spPr>
          <a:xfrm>
            <a:off x="173736" y="100584"/>
            <a:ext cx="3236784"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Janus</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膜</a:t>
            </a:r>
            <a:r>
              <a:rPr kumimoji="0" lang="en-US" altLang="zh-CN"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盐差发电</a:t>
            </a:r>
          </a:p>
        </p:txBody>
      </p:sp>
      <p:sp>
        <p:nvSpPr>
          <p:cNvPr id="10" name="文本框 9">
            <a:extLst>
              <a:ext uri="{FF2B5EF4-FFF2-40B4-BE49-F238E27FC236}">
                <a16:creationId xmlns:a16="http://schemas.microsoft.com/office/drawing/2014/main" id="{027F5B57-CB7A-4B24-96A0-568FE0FAD7E3}"/>
              </a:ext>
            </a:extLst>
          </p:cNvPr>
          <p:cNvSpPr txBox="1"/>
          <p:nvPr/>
        </p:nvSpPr>
        <p:spPr>
          <a:xfrm>
            <a:off x="41275" y="5816289"/>
            <a:ext cx="9102725" cy="1077218"/>
          </a:xfrm>
          <a:prstGeom prst="rect">
            <a:avLst/>
          </a:prstGeom>
          <a:noFill/>
        </p:spPr>
        <p:txBody>
          <a:bodyPr wrap="square">
            <a:spAutoFit/>
          </a:bodyPr>
          <a:lstStyle/>
          <a:p>
            <a:pPr algn="just"/>
            <a:r>
              <a:rPr lang="zh-CN" altLang="en-US" sz="1600" dirty="0"/>
              <a:t>图</a:t>
            </a:r>
            <a:r>
              <a:rPr lang="en-US" altLang="zh-CN" sz="1600" dirty="0"/>
              <a:t>2. </a:t>
            </a:r>
            <a:r>
              <a:rPr lang="zh-CN" altLang="en-US" sz="1600" dirty="0"/>
              <a:t>基于离子</a:t>
            </a:r>
            <a:r>
              <a:rPr lang="en-US" altLang="zh-CN" sz="1600" dirty="0"/>
              <a:t>-</a:t>
            </a:r>
            <a:r>
              <a:rPr lang="zh-CN" altLang="en-US" sz="1600" dirty="0"/>
              <a:t>整流效应的异质结构薄膜盐差能发电器件。</a:t>
            </a:r>
            <a:r>
              <a:rPr lang="en-US" altLang="zh-CN" sz="1600" dirty="0"/>
              <a:t>(A)</a:t>
            </a:r>
            <a:r>
              <a:rPr lang="zh-CN" altLang="en-US" sz="1600" dirty="0"/>
              <a:t>用于捕获渗透能的</a:t>
            </a:r>
            <a:r>
              <a:rPr lang="en-US" altLang="zh-CN" sz="1600" dirty="0"/>
              <a:t>Meso</a:t>
            </a:r>
            <a:r>
              <a:rPr lang="zh-CN" altLang="en-US" sz="1600" dirty="0"/>
              <a:t>和</a:t>
            </a:r>
            <a:r>
              <a:rPr lang="en-US" altLang="zh-CN" sz="1600" dirty="0"/>
              <a:t>AAO</a:t>
            </a:r>
            <a:r>
              <a:rPr lang="zh-CN" altLang="en-US" sz="1600" dirty="0"/>
              <a:t>异质膜；</a:t>
            </a:r>
            <a:r>
              <a:rPr lang="en-US" altLang="zh-CN" sz="1600" dirty="0"/>
              <a:t>(B)</a:t>
            </a:r>
            <a:r>
              <a:rPr lang="zh-CN" altLang="en-US" sz="1600" dirty="0"/>
              <a:t>特制的亚微米级（约</a:t>
            </a:r>
            <a:r>
              <a:rPr lang="en-US" altLang="zh-CN" sz="1600" dirty="0"/>
              <a:t>500 nm</a:t>
            </a:r>
            <a:r>
              <a:rPr lang="zh-CN" altLang="en-US" sz="1600" dirty="0"/>
              <a:t>）杂化膜，提高了膜的渗透性；</a:t>
            </a:r>
            <a:r>
              <a:rPr lang="en-US" altLang="zh-CN" sz="1600" dirty="0"/>
              <a:t>(C)</a:t>
            </a:r>
            <a:r>
              <a:rPr lang="zh-CN" altLang="en-US" sz="1600" dirty="0"/>
              <a:t>具有非对称且高电荷密度的</a:t>
            </a:r>
            <a:r>
              <a:rPr lang="en-US" altLang="zh-CN" sz="1600" dirty="0"/>
              <a:t>Janus</a:t>
            </a:r>
            <a:r>
              <a:rPr lang="zh-CN" altLang="en-US" sz="1600" dirty="0"/>
              <a:t>膜，即使在高盐溶液中也能提供单向离子传输；</a:t>
            </a:r>
            <a:r>
              <a:rPr lang="en-US" altLang="zh-CN" sz="1600" dirty="0"/>
              <a:t>(D)</a:t>
            </a:r>
            <a:r>
              <a:rPr lang="zh-CN" altLang="en-US" sz="1600" dirty="0"/>
              <a:t>三维</a:t>
            </a:r>
            <a:r>
              <a:rPr lang="en-US" altLang="zh-CN" sz="1600" dirty="0"/>
              <a:t>(3D)</a:t>
            </a:r>
            <a:r>
              <a:rPr lang="zh-CN" altLang="en-US" sz="1600" dirty="0"/>
              <a:t>凝胶界面，提高了界面传输效率，改善了能量捕获性能。</a:t>
            </a:r>
          </a:p>
        </p:txBody>
      </p:sp>
    </p:spTree>
    <p:extLst>
      <p:ext uri="{BB962C8B-B14F-4D97-AF65-F5344CB8AC3E}">
        <p14:creationId xmlns:p14="http://schemas.microsoft.com/office/powerpoint/2010/main" val="1596696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6288901"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开发高效膜材料用以盐差能转化的挑战</a:t>
            </a:r>
          </a:p>
        </p:txBody>
      </p:sp>
      <p:sp>
        <p:nvSpPr>
          <p:cNvPr id="10" name="文本框 9">
            <a:extLst>
              <a:ext uri="{FF2B5EF4-FFF2-40B4-BE49-F238E27FC236}">
                <a16:creationId xmlns:a16="http://schemas.microsoft.com/office/drawing/2014/main" id="{BD8C895B-FF76-45F9-9987-241BEAB08B1E}"/>
              </a:ext>
            </a:extLst>
          </p:cNvPr>
          <p:cNvSpPr txBox="1"/>
          <p:nvPr/>
        </p:nvSpPr>
        <p:spPr>
          <a:xfrm>
            <a:off x="173736" y="916842"/>
            <a:ext cx="8796528" cy="4597028"/>
          </a:xfrm>
          <a:prstGeom prst="rect">
            <a:avLst/>
          </a:prstGeom>
          <a:noFill/>
        </p:spPr>
        <p:txBody>
          <a:bodyPr wrap="square" rtlCol="0">
            <a:spAutoFit/>
          </a:bodyPr>
          <a:lstStyle/>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离子选择性</a:t>
            </a:r>
            <a:endParaRPr kumimoji="0" lang="en-US" altLang="zh-CN"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      选择性是盐度差能量收集的核心要素之一。膜表面电荷和孔径都会影响阴阳离子的选择性。一般来说，膜孔径在亚纳米或纳米尺度，且表面电荷密度较大时，膜选择性高。</a:t>
            </a:r>
            <a:endParaRPr kumimoji="0" lang="en-US" altLang="zh-CN"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endParaRP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渗透性</a:t>
            </a:r>
            <a:endParaRPr kumimoji="0" lang="en-US" altLang="zh-CN"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endParaRP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      亚</a:t>
            </a:r>
            <a:r>
              <a:rPr kumimoji="0" lang="en-US" altLang="zh-CN"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a:t>
            </a: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纳米级孔可提高选择性。然而，小尺寸孔径会导致材料渗透性降低，从而影响输出功率密度。一定程度上，选择性和渗透性相互制约。选择性决定了膜的功能，渗透性则极大影响膜的输出功率密度。如何均衡这两种性质是提高盐差能收集效率的关键。</a:t>
            </a:r>
            <a:endParaRPr kumimoji="0" lang="en-US" altLang="zh-CN"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endParaRPr>
          </a:p>
        </p:txBody>
      </p:sp>
      <p:sp>
        <p:nvSpPr>
          <p:cNvPr id="2" name="灯片编号占位符 1">
            <a:extLst>
              <a:ext uri="{FF2B5EF4-FFF2-40B4-BE49-F238E27FC236}">
                <a16:creationId xmlns:a16="http://schemas.microsoft.com/office/drawing/2014/main" id="{41396039-B0E3-47FB-B248-A4A924C89FB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8303386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A8B0EF81-C440-480F-902A-976EDD60047E}"/>
              </a:ext>
            </a:extLst>
          </p:cNvPr>
          <p:cNvSpPr txBox="1"/>
          <p:nvPr/>
        </p:nvSpPr>
        <p:spPr>
          <a:xfrm>
            <a:off x="173736" y="100584"/>
            <a:ext cx="6288901"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开发高效膜材料用以盐差能转化的挑战</a:t>
            </a:r>
          </a:p>
        </p:txBody>
      </p:sp>
      <p:sp>
        <p:nvSpPr>
          <p:cNvPr id="10" name="文本框 9">
            <a:extLst>
              <a:ext uri="{FF2B5EF4-FFF2-40B4-BE49-F238E27FC236}">
                <a16:creationId xmlns:a16="http://schemas.microsoft.com/office/drawing/2014/main" id="{BD8C895B-FF76-45F9-9987-241BEAB08B1E}"/>
              </a:ext>
            </a:extLst>
          </p:cNvPr>
          <p:cNvSpPr txBox="1"/>
          <p:nvPr/>
        </p:nvSpPr>
        <p:spPr>
          <a:xfrm>
            <a:off x="173736" y="1055065"/>
            <a:ext cx="8796528" cy="4089196"/>
          </a:xfrm>
          <a:prstGeom prst="rect">
            <a:avLst/>
          </a:prstGeom>
          <a:noFill/>
        </p:spPr>
        <p:txBody>
          <a:bodyPr wrap="square" rtlCol="0">
            <a:spAutoFit/>
          </a:bodyPr>
          <a:lstStyle/>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高效能量转换</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    膜与电解质界面附近的离子浓度增加时，膜表面电荷被反离子过度屏蔽。这种界面处的极化效应会削弱膜的选择性，从而严重影响能量收集效率。</a:t>
            </a:r>
          </a:p>
          <a:p>
            <a:pPr marL="342900" marR="0" lvl="0" indent="-342900" algn="just"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输出功率密度</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     维持经济稳定发展的最低工业输出功率密度为</a:t>
            </a:r>
            <a:r>
              <a:rPr kumimoji="0" lang="en-US" altLang="zh-CN"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5.0 W/m</a:t>
            </a:r>
            <a:r>
              <a:rPr kumimoji="0" lang="en-US" altLang="zh-CN" sz="2200" b="0" i="0" u="none" strike="noStrike" kern="1200" cap="none" spc="0" normalizeH="0" baseline="3000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2</a:t>
            </a:r>
            <a:r>
              <a:rPr kumimoji="0" lang="zh-CN" altLang="en-US"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rPr>
              <a:t>。几十年来，科学家们探索了一系列基于膜材料的能量收集技术。然而，如何提高功率密度仍是个技术难题。</a:t>
            </a:r>
            <a:endParaRPr kumimoji="0" lang="en-US" altLang="zh-CN" sz="2200" b="0"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黑体" panose="02010609060101010101" pitchFamily="49" charset="-122"/>
              <a:cs typeface="Arial" panose="020B0604020202020204" pitchFamily="34" charset="0"/>
            </a:endParaRPr>
          </a:p>
        </p:txBody>
      </p:sp>
      <p:sp>
        <p:nvSpPr>
          <p:cNvPr id="2" name="灯片编号占位符 1">
            <a:extLst>
              <a:ext uri="{FF2B5EF4-FFF2-40B4-BE49-F238E27FC236}">
                <a16:creationId xmlns:a16="http://schemas.microsoft.com/office/drawing/2014/main" id="{6AADD7B4-CF1F-43B5-9F06-E457BB12956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BC2FF01-D777-4C71-9C84-F2B3332F6256}" type="slidenum">
              <a:rPr kumimoji="0" lang="zh-CN" altLang="en-US" sz="12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zh-CN" altLang="en-US" sz="12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030784836"/>
      </p:ext>
    </p:extLst>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3194</TotalTime>
  <Words>2224</Words>
  <Application>Microsoft Office PowerPoint</Application>
  <PresentationFormat>全屏显示(4:3)</PresentationFormat>
  <Paragraphs>164</Paragraphs>
  <Slides>43</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43</vt:i4>
      </vt:variant>
    </vt:vector>
  </HeadingPairs>
  <TitlesOfParts>
    <vt:vector size="52" baseType="lpstr">
      <vt:lpstr>FangSong</vt:lpstr>
      <vt:lpstr>等线</vt:lpstr>
      <vt:lpstr>黑体</vt:lpstr>
      <vt:lpstr>Arial</vt:lpstr>
      <vt:lpstr>Calibri</vt:lpstr>
      <vt:lpstr>Calibri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 pengfei</dc:creator>
  <cp:lastModifiedBy>qi pengfei</cp:lastModifiedBy>
  <cp:revision>32</cp:revision>
  <dcterms:created xsi:type="dcterms:W3CDTF">2021-10-20T11:40:33Z</dcterms:created>
  <dcterms:modified xsi:type="dcterms:W3CDTF">2021-10-31T14:26:30Z</dcterms:modified>
</cp:coreProperties>
</file>