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474" r:id="rId3"/>
    <p:sldId id="261" r:id="rId4"/>
    <p:sldId id="396" r:id="rId5"/>
    <p:sldId id="449" r:id="rId6"/>
    <p:sldId id="450" r:id="rId7"/>
    <p:sldId id="440" r:id="rId8"/>
    <p:sldId id="451" r:id="rId9"/>
    <p:sldId id="453" r:id="rId10"/>
    <p:sldId id="455" r:id="rId11"/>
    <p:sldId id="454" r:id="rId12"/>
    <p:sldId id="456" r:id="rId13"/>
    <p:sldId id="457" r:id="rId14"/>
    <p:sldId id="458" r:id="rId15"/>
    <p:sldId id="459" r:id="rId16"/>
    <p:sldId id="460" r:id="rId17"/>
    <p:sldId id="461" r:id="rId18"/>
    <p:sldId id="462" r:id="rId19"/>
    <p:sldId id="463" r:id="rId20"/>
    <p:sldId id="464" r:id="rId21"/>
    <p:sldId id="465" r:id="rId22"/>
    <p:sldId id="466" r:id="rId23"/>
    <p:sldId id="467" r:id="rId24"/>
    <p:sldId id="468" r:id="rId25"/>
    <p:sldId id="469" r:id="rId26"/>
    <p:sldId id="452" r:id="rId27"/>
    <p:sldId id="470" r:id="rId28"/>
    <p:sldId id="471" r:id="rId29"/>
    <p:sldId id="472" r:id="rId30"/>
    <p:sldId id="473" r:id="rId31"/>
    <p:sldId id="447" r:id="rId32"/>
    <p:sldId id="405" r:id="rId33"/>
  </p:sldIdLst>
  <p:sldSz cx="12192000"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C7D"/>
    <a:srgbClr val="FCFCFE"/>
    <a:srgbClr val="1C7EDF"/>
    <a:srgbClr val="FBFCFC"/>
    <a:srgbClr val="F5F7FA"/>
    <a:srgbClr val="36ADEB"/>
    <a:srgbClr val="1978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66" d="100"/>
          <a:sy n="66" d="100"/>
        </p:scale>
        <p:origin x="858" y="222"/>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gs" Target="tags/tag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C3421D8-9A94-4058-ACD6-CAABF7A87132}" type="doc">
      <dgm:prSet loTypeId="urn:microsoft.com/office/officeart/2005/8/layout/hList1" loCatId="list" qsTypeId="urn:microsoft.com/office/officeart/2005/8/quickstyle/3d3" qsCatId="3D" csTypeId="urn:microsoft.com/office/officeart/2005/8/colors/accent1_2" csCatId="accent1"/>
      <dgm:spPr/>
      <dgm:t>
        <a:bodyPr/>
        <a:lstStyle/>
        <a:p>
          <a:endParaRPr lang="zh-CN" altLang="en-US"/>
        </a:p>
      </dgm:t>
    </dgm:pt>
    <dgm:pt modelId="{4F12A37E-764B-4B90-ABED-CDD8336A867C}">
      <dgm:prSet/>
      <dgm:spPr/>
      <dgm:t>
        <a:bodyPr/>
        <a:lstStyle/>
        <a:p>
          <a:pPr rtl="0"/>
          <a:r>
            <a:rPr lang="zh-CN" smtClean="0"/>
            <a:t>产品的价格</a:t>
          </a:r>
          <a:endParaRPr lang="zh-CN"/>
        </a:p>
      </dgm:t>
    </dgm:pt>
    <dgm:pt modelId="{2B25D96E-53BA-44FF-B097-C5ACFBDACC1A}" cxnId="{2C21DEA4-A221-405E-9608-5F676094C53D}" type="parTrans">
      <dgm:prSet/>
      <dgm:spPr/>
      <dgm:t>
        <a:bodyPr/>
        <a:lstStyle/>
        <a:p>
          <a:endParaRPr lang="zh-CN" altLang="en-US"/>
        </a:p>
      </dgm:t>
    </dgm:pt>
    <dgm:pt modelId="{530D560D-15F6-4895-9171-96CA54D9C569}" cxnId="{2C21DEA4-A221-405E-9608-5F676094C53D}" type="sibTrans">
      <dgm:prSet/>
      <dgm:spPr/>
      <dgm:t>
        <a:bodyPr/>
        <a:lstStyle/>
        <a:p>
          <a:endParaRPr lang="zh-CN" altLang="en-US"/>
        </a:p>
      </dgm:t>
    </dgm:pt>
    <dgm:pt modelId="{E81E08B0-5B48-48EA-95D5-16F4985DFB8B}">
      <dgm:prSet/>
      <dgm:spPr/>
      <dgm:t>
        <a:bodyPr/>
        <a:lstStyle/>
        <a:p>
          <a:pPr rtl="0"/>
          <a:r>
            <a:rPr lang="zh-CN" smtClean="0"/>
            <a:t>消费者的收入</a:t>
          </a:r>
          <a:endParaRPr lang="zh-CN"/>
        </a:p>
      </dgm:t>
    </dgm:pt>
    <dgm:pt modelId="{3A551FB7-E3BD-47E3-BFE3-681EA2044F57}" cxnId="{6FD9919A-A017-417A-BC20-1A2F0D6424F9}" type="parTrans">
      <dgm:prSet/>
      <dgm:spPr/>
      <dgm:t>
        <a:bodyPr/>
        <a:lstStyle/>
        <a:p>
          <a:endParaRPr lang="zh-CN" altLang="en-US"/>
        </a:p>
      </dgm:t>
    </dgm:pt>
    <dgm:pt modelId="{0C3DF266-2AEB-4169-B4F8-C5086649B615}" cxnId="{6FD9919A-A017-417A-BC20-1A2F0D6424F9}" type="sibTrans">
      <dgm:prSet/>
      <dgm:spPr/>
      <dgm:t>
        <a:bodyPr/>
        <a:lstStyle/>
        <a:p>
          <a:endParaRPr lang="zh-CN" altLang="en-US"/>
        </a:p>
      </dgm:t>
    </dgm:pt>
    <dgm:pt modelId="{E42D2520-C8D9-4CDC-8E18-F54002EA18F4}">
      <dgm:prSet/>
      <dgm:spPr/>
      <dgm:t>
        <a:bodyPr/>
        <a:lstStyle/>
        <a:p>
          <a:pPr rtl="0"/>
          <a:r>
            <a:rPr lang="zh-CN" smtClean="0"/>
            <a:t>相关产品的价格</a:t>
          </a:r>
          <a:endParaRPr lang="zh-CN"/>
        </a:p>
      </dgm:t>
    </dgm:pt>
    <dgm:pt modelId="{613A3495-A8AD-4B5F-B285-22ABEF49A744}" cxnId="{B3BA8795-E705-4535-BA16-A2BA950D36FE}" type="parTrans">
      <dgm:prSet/>
      <dgm:spPr/>
      <dgm:t>
        <a:bodyPr/>
        <a:lstStyle/>
        <a:p>
          <a:endParaRPr lang="zh-CN" altLang="en-US"/>
        </a:p>
      </dgm:t>
    </dgm:pt>
    <dgm:pt modelId="{67EE32F3-8258-49D2-B808-25FE5A966D06}" cxnId="{B3BA8795-E705-4535-BA16-A2BA950D36FE}" type="sibTrans">
      <dgm:prSet/>
      <dgm:spPr/>
      <dgm:t>
        <a:bodyPr/>
        <a:lstStyle/>
        <a:p>
          <a:endParaRPr lang="zh-CN" altLang="en-US"/>
        </a:p>
      </dgm:t>
    </dgm:pt>
    <dgm:pt modelId="{09638282-7CF3-4617-9CD1-0C2AD0F79CB8}">
      <dgm:prSet/>
      <dgm:spPr/>
      <dgm:t>
        <a:bodyPr/>
        <a:lstStyle/>
        <a:p>
          <a:pPr rtl="0"/>
          <a:r>
            <a:rPr lang="zh-CN" smtClean="0"/>
            <a:t>消费者的偏好</a:t>
          </a:r>
          <a:endParaRPr lang="zh-CN"/>
        </a:p>
      </dgm:t>
    </dgm:pt>
    <dgm:pt modelId="{3BD25D95-2009-457C-B347-0DF560A30DC6}" cxnId="{2B9D9889-5EEC-4B4E-9DAA-DC9BFF8BE646}" type="parTrans">
      <dgm:prSet/>
      <dgm:spPr/>
      <dgm:t>
        <a:bodyPr/>
        <a:lstStyle/>
        <a:p>
          <a:endParaRPr lang="zh-CN" altLang="en-US"/>
        </a:p>
      </dgm:t>
    </dgm:pt>
    <dgm:pt modelId="{8AA927D5-54E1-461F-8432-B06F287FC584}" cxnId="{2B9D9889-5EEC-4B4E-9DAA-DC9BFF8BE646}" type="sibTrans">
      <dgm:prSet/>
      <dgm:spPr/>
      <dgm:t>
        <a:bodyPr/>
        <a:lstStyle/>
        <a:p>
          <a:endParaRPr lang="zh-CN" altLang="en-US"/>
        </a:p>
      </dgm:t>
    </dgm:pt>
    <dgm:pt modelId="{D49EF353-C801-4EEE-9A48-B8738AD16D13}">
      <dgm:prSet/>
      <dgm:spPr/>
      <dgm:t>
        <a:bodyPr/>
        <a:lstStyle/>
        <a:p>
          <a:pPr rtl="0"/>
          <a:r>
            <a:rPr lang="zh-CN" smtClean="0"/>
            <a:t>消费者对未来价格变化的期望</a:t>
          </a:r>
          <a:endParaRPr lang="zh-CN"/>
        </a:p>
      </dgm:t>
    </dgm:pt>
    <dgm:pt modelId="{4C2B8D59-5870-40D7-A33F-AD21F7819A45}" cxnId="{D38DA819-B185-40FE-92B2-C0979CAB1E99}" type="parTrans">
      <dgm:prSet/>
      <dgm:spPr/>
      <dgm:t>
        <a:bodyPr/>
        <a:lstStyle/>
        <a:p>
          <a:endParaRPr lang="zh-CN" altLang="en-US"/>
        </a:p>
      </dgm:t>
    </dgm:pt>
    <dgm:pt modelId="{EC50679E-511E-49CF-B47A-676CCC250DE0}" cxnId="{D38DA819-B185-40FE-92B2-C0979CAB1E99}" type="sibTrans">
      <dgm:prSet/>
      <dgm:spPr/>
      <dgm:t>
        <a:bodyPr/>
        <a:lstStyle/>
        <a:p>
          <a:endParaRPr lang="zh-CN" altLang="en-US"/>
        </a:p>
      </dgm:t>
    </dgm:pt>
    <dgm:pt modelId="{D17DC178-C6F2-4D08-B421-B1E9E74DC60B}" type="pres">
      <dgm:prSet presAssocID="{CC3421D8-9A94-4058-ACD6-CAABF7A87132}" presName="Name0" presStyleCnt="0">
        <dgm:presLayoutVars>
          <dgm:dir/>
          <dgm:animLvl val="lvl"/>
          <dgm:resizeHandles val="exact"/>
        </dgm:presLayoutVars>
      </dgm:prSet>
      <dgm:spPr/>
      <dgm:t>
        <a:bodyPr/>
        <a:lstStyle/>
        <a:p>
          <a:endParaRPr lang="zh-CN" altLang="en-US"/>
        </a:p>
      </dgm:t>
    </dgm:pt>
    <dgm:pt modelId="{632441B0-154C-498B-9790-891FF4C504C7}" type="pres">
      <dgm:prSet presAssocID="{4F12A37E-764B-4B90-ABED-CDD8336A867C}" presName="composite" presStyleCnt="0"/>
      <dgm:spPr/>
    </dgm:pt>
    <dgm:pt modelId="{A2F5D6FE-C859-4E28-AE07-194F61EEE1C5}" type="pres">
      <dgm:prSet presAssocID="{4F12A37E-764B-4B90-ABED-CDD8336A867C}" presName="parTx" presStyleLbl="alignNode1" presStyleIdx="0" presStyleCnt="5">
        <dgm:presLayoutVars>
          <dgm:chMax val="0"/>
          <dgm:chPref val="0"/>
          <dgm:bulletEnabled val="1"/>
        </dgm:presLayoutVars>
      </dgm:prSet>
      <dgm:spPr/>
      <dgm:t>
        <a:bodyPr/>
        <a:lstStyle/>
        <a:p>
          <a:endParaRPr lang="zh-CN" altLang="en-US"/>
        </a:p>
      </dgm:t>
    </dgm:pt>
    <dgm:pt modelId="{4B38FF5D-5B94-4C3A-A703-4717023F835C}" type="pres">
      <dgm:prSet presAssocID="{4F12A37E-764B-4B90-ABED-CDD8336A867C}" presName="desTx" presStyleLbl="alignAccFollowNode1" presStyleIdx="0" presStyleCnt="5">
        <dgm:presLayoutVars>
          <dgm:bulletEnabled val="1"/>
        </dgm:presLayoutVars>
      </dgm:prSet>
      <dgm:spPr/>
    </dgm:pt>
    <dgm:pt modelId="{D1498A7C-1938-4816-B055-49F9EED34C15}" type="pres">
      <dgm:prSet presAssocID="{530D560D-15F6-4895-9171-96CA54D9C569}" presName="space" presStyleCnt="0"/>
      <dgm:spPr/>
    </dgm:pt>
    <dgm:pt modelId="{E769F50C-22A0-49FC-9DA7-200B5E1502DC}" type="pres">
      <dgm:prSet presAssocID="{E81E08B0-5B48-48EA-95D5-16F4985DFB8B}" presName="composite" presStyleCnt="0"/>
      <dgm:spPr/>
    </dgm:pt>
    <dgm:pt modelId="{8DD93609-9F4D-47EA-815D-01331990580C}" type="pres">
      <dgm:prSet presAssocID="{E81E08B0-5B48-48EA-95D5-16F4985DFB8B}" presName="parTx" presStyleLbl="alignNode1" presStyleIdx="1" presStyleCnt="5">
        <dgm:presLayoutVars>
          <dgm:chMax val="0"/>
          <dgm:chPref val="0"/>
          <dgm:bulletEnabled val="1"/>
        </dgm:presLayoutVars>
      </dgm:prSet>
      <dgm:spPr/>
      <dgm:t>
        <a:bodyPr/>
        <a:lstStyle/>
        <a:p>
          <a:endParaRPr lang="zh-CN" altLang="en-US"/>
        </a:p>
      </dgm:t>
    </dgm:pt>
    <dgm:pt modelId="{CD765CA5-6344-4D96-B190-8B040AF31221}" type="pres">
      <dgm:prSet presAssocID="{E81E08B0-5B48-48EA-95D5-16F4985DFB8B}" presName="desTx" presStyleLbl="alignAccFollowNode1" presStyleIdx="1" presStyleCnt="5">
        <dgm:presLayoutVars>
          <dgm:bulletEnabled val="1"/>
        </dgm:presLayoutVars>
      </dgm:prSet>
      <dgm:spPr/>
    </dgm:pt>
    <dgm:pt modelId="{689B7D18-8DB9-496D-B504-DD12F6115FE2}" type="pres">
      <dgm:prSet presAssocID="{0C3DF266-2AEB-4169-B4F8-C5086649B615}" presName="space" presStyleCnt="0"/>
      <dgm:spPr/>
    </dgm:pt>
    <dgm:pt modelId="{9B72470C-866C-41B2-A4AE-84464264FB03}" type="pres">
      <dgm:prSet presAssocID="{E42D2520-C8D9-4CDC-8E18-F54002EA18F4}" presName="composite" presStyleCnt="0"/>
      <dgm:spPr/>
    </dgm:pt>
    <dgm:pt modelId="{07C6DF47-7FB8-4D5B-BAB7-E355DB93B7A6}" type="pres">
      <dgm:prSet presAssocID="{E42D2520-C8D9-4CDC-8E18-F54002EA18F4}" presName="parTx" presStyleLbl="alignNode1" presStyleIdx="2" presStyleCnt="5">
        <dgm:presLayoutVars>
          <dgm:chMax val="0"/>
          <dgm:chPref val="0"/>
          <dgm:bulletEnabled val="1"/>
        </dgm:presLayoutVars>
      </dgm:prSet>
      <dgm:spPr/>
      <dgm:t>
        <a:bodyPr/>
        <a:lstStyle/>
        <a:p>
          <a:endParaRPr lang="zh-CN" altLang="en-US"/>
        </a:p>
      </dgm:t>
    </dgm:pt>
    <dgm:pt modelId="{01FDF323-B005-44F0-90CF-20EB9DE5BA54}" type="pres">
      <dgm:prSet presAssocID="{E42D2520-C8D9-4CDC-8E18-F54002EA18F4}" presName="desTx" presStyleLbl="alignAccFollowNode1" presStyleIdx="2" presStyleCnt="5">
        <dgm:presLayoutVars>
          <dgm:bulletEnabled val="1"/>
        </dgm:presLayoutVars>
      </dgm:prSet>
      <dgm:spPr/>
    </dgm:pt>
    <dgm:pt modelId="{C03DD720-AE6A-4456-9584-2D021ABB037C}" type="pres">
      <dgm:prSet presAssocID="{67EE32F3-8258-49D2-B808-25FE5A966D06}" presName="space" presStyleCnt="0"/>
      <dgm:spPr/>
    </dgm:pt>
    <dgm:pt modelId="{14599585-72B3-479D-89C7-F194B59029E8}" type="pres">
      <dgm:prSet presAssocID="{09638282-7CF3-4617-9CD1-0C2AD0F79CB8}" presName="composite" presStyleCnt="0"/>
      <dgm:spPr/>
    </dgm:pt>
    <dgm:pt modelId="{48AC8AAF-3CCB-4C74-821E-A7268E41503A}" type="pres">
      <dgm:prSet presAssocID="{09638282-7CF3-4617-9CD1-0C2AD0F79CB8}" presName="parTx" presStyleLbl="alignNode1" presStyleIdx="3" presStyleCnt="5">
        <dgm:presLayoutVars>
          <dgm:chMax val="0"/>
          <dgm:chPref val="0"/>
          <dgm:bulletEnabled val="1"/>
        </dgm:presLayoutVars>
      </dgm:prSet>
      <dgm:spPr/>
      <dgm:t>
        <a:bodyPr/>
        <a:lstStyle/>
        <a:p>
          <a:endParaRPr lang="zh-CN" altLang="en-US"/>
        </a:p>
      </dgm:t>
    </dgm:pt>
    <dgm:pt modelId="{26E7EC0D-162B-4DF8-9EF4-7469F405EC63}" type="pres">
      <dgm:prSet presAssocID="{09638282-7CF3-4617-9CD1-0C2AD0F79CB8}" presName="desTx" presStyleLbl="alignAccFollowNode1" presStyleIdx="3" presStyleCnt="5">
        <dgm:presLayoutVars>
          <dgm:bulletEnabled val="1"/>
        </dgm:presLayoutVars>
      </dgm:prSet>
      <dgm:spPr/>
    </dgm:pt>
    <dgm:pt modelId="{0F2FE323-FDF0-4440-A5DB-508D3FF73789}" type="pres">
      <dgm:prSet presAssocID="{8AA927D5-54E1-461F-8432-B06F287FC584}" presName="space" presStyleCnt="0"/>
      <dgm:spPr/>
    </dgm:pt>
    <dgm:pt modelId="{595AB6DB-EB55-41F9-BBB7-8B6276C18A71}" type="pres">
      <dgm:prSet presAssocID="{D49EF353-C801-4EEE-9A48-B8738AD16D13}" presName="composite" presStyleCnt="0"/>
      <dgm:spPr/>
    </dgm:pt>
    <dgm:pt modelId="{BB4B710E-2AB4-4C5D-8403-A46410E1028E}" type="pres">
      <dgm:prSet presAssocID="{D49EF353-C801-4EEE-9A48-B8738AD16D13}" presName="parTx" presStyleLbl="alignNode1" presStyleIdx="4" presStyleCnt="5">
        <dgm:presLayoutVars>
          <dgm:chMax val="0"/>
          <dgm:chPref val="0"/>
          <dgm:bulletEnabled val="1"/>
        </dgm:presLayoutVars>
      </dgm:prSet>
      <dgm:spPr/>
      <dgm:t>
        <a:bodyPr/>
        <a:lstStyle/>
        <a:p>
          <a:endParaRPr lang="zh-CN" altLang="en-US"/>
        </a:p>
      </dgm:t>
    </dgm:pt>
    <dgm:pt modelId="{18CB650C-4707-4388-B214-C76549320A97}" type="pres">
      <dgm:prSet presAssocID="{D49EF353-C801-4EEE-9A48-B8738AD16D13}" presName="desTx" presStyleLbl="alignAccFollowNode1" presStyleIdx="4" presStyleCnt="5">
        <dgm:presLayoutVars>
          <dgm:bulletEnabled val="1"/>
        </dgm:presLayoutVars>
      </dgm:prSet>
      <dgm:spPr/>
    </dgm:pt>
  </dgm:ptLst>
  <dgm:cxnLst>
    <dgm:cxn modelId="{5464DFEC-AB44-4AB3-AF65-35796330F251}" type="presOf" srcId="{4F12A37E-764B-4B90-ABED-CDD8336A867C}" destId="{A2F5D6FE-C859-4E28-AE07-194F61EEE1C5}" srcOrd="0" destOrd="0" presId="urn:microsoft.com/office/officeart/2005/8/layout/hList1"/>
    <dgm:cxn modelId="{B3BA8795-E705-4535-BA16-A2BA950D36FE}" srcId="{CC3421D8-9A94-4058-ACD6-CAABF7A87132}" destId="{E42D2520-C8D9-4CDC-8E18-F54002EA18F4}" srcOrd="2" destOrd="0" parTransId="{613A3495-A8AD-4B5F-B285-22ABEF49A744}" sibTransId="{67EE32F3-8258-49D2-B808-25FE5A966D06}"/>
    <dgm:cxn modelId="{68E0E3FD-2CFE-4CCD-B7A0-27BADB7D6B99}" type="presOf" srcId="{D49EF353-C801-4EEE-9A48-B8738AD16D13}" destId="{BB4B710E-2AB4-4C5D-8403-A46410E1028E}" srcOrd="0" destOrd="0" presId="urn:microsoft.com/office/officeart/2005/8/layout/hList1"/>
    <dgm:cxn modelId="{32CCAA34-C358-4CCE-B9D3-91800C1E1707}" type="presOf" srcId="{E42D2520-C8D9-4CDC-8E18-F54002EA18F4}" destId="{07C6DF47-7FB8-4D5B-BAB7-E355DB93B7A6}" srcOrd="0" destOrd="0" presId="urn:microsoft.com/office/officeart/2005/8/layout/hList1"/>
    <dgm:cxn modelId="{6FD9919A-A017-417A-BC20-1A2F0D6424F9}" srcId="{CC3421D8-9A94-4058-ACD6-CAABF7A87132}" destId="{E81E08B0-5B48-48EA-95D5-16F4985DFB8B}" srcOrd="1" destOrd="0" parTransId="{3A551FB7-E3BD-47E3-BFE3-681EA2044F57}" sibTransId="{0C3DF266-2AEB-4169-B4F8-C5086649B615}"/>
    <dgm:cxn modelId="{77A4520F-CA56-4A5B-B4C3-8D69440F6A77}" type="presOf" srcId="{CC3421D8-9A94-4058-ACD6-CAABF7A87132}" destId="{D17DC178-C6F2-4D08-B421-B1E9E74DC60B}" srcOrd="0" destOrd="0" presId="urn:microsoft.com/office/officeart/2005/8/layout/hList1"/>
    <dgm:cxn modelId="{D38DA819-B185-40FE-92B2-C0979CAB1E99}" srcId="{CC3421D8-9A94-4058-ACD6-CAABF7A87132}" destId="{D49EF353-C801-4EEE-9A48-B8738AD16D13}" srcOrd="4" destOrd="0" parTransId="{4C2B8D59-5870-40D7-A33F-AD21F7819A45}" sibTransId="{EC50679E-511E-49CF-B47A-676CCC250DE0}"/>
    <dgm:cxn modelId="{2B9D9889-5EEC-4B4E-9DAA-DC9BFF8BE646}" srcId="{CC3421D8-9A94-4058-ACD6-CAABF7A87132}" destId="{09638282-7CF3-4617-9CD1-0C2AD0F79CB8}" srcOrd="3" destOrd="0" parTransId="{3BD25D95-2009-457C-B347-0DF560A30DC6}" sibTransId="{8AA927D5-54E1-461F-8432-B06F287FC584}"/>
    <dgm:cxn modelId="{875155CD-19A1-4A71-AEBD-589666B95417}" type="presOf" srcId="{E81E08B0-5B48-48EA-95D5-16F4985DFB8B}" destId="{8DD93609-9F4D-47EA-815D-01331990580C}" srcOrd="0" destOrd="0" presId="urn:microsoft.com/office/officeart/2005/8/layout/hList1"/>
    <dgm:cxn modelId="{2C21DEA4-A221-405E-9608-5F676094C53D}" srcId="{CC3421D8-9A94-4058-ACD6-CAABF7A87132}" destId="{4F12A37E-764B-4B90-ABED-CDD8336A867C}" srcOrd="0" destOrd="0" parTransId="{2B25D96E-53BA-44FF-B097-C5ACFBDACC1A}" sibTransId="{530D560D-15F6-4895-9171-96CA54D9C569}"/>
    <dgm:cxn modelId="{BA4E4E71-88DE-43E5-8CAD-A1CAA3D0A8C1}" type="presOf" srcId="{09638282-7CF3-4617-9CD1-0C2AD0F79CB8}" destId="{48AC8AAF-3CCB-4C74-821E-A7268E41503A}" srcOrd="0" destOrd="0" presId="urn:microsoft.com/office/officeart/2005/8/layout/hList1"/>
    <dgm:cxn modelId="{857FE6E6-5500-45EC-A6EE-CC80810753B4}" type="presParOf" srcId="{D17DC178-C6F2-4D08-B421-B1E9E74DC60B}" destId="{632441B0-154C-498B-9790-891FF4C504C7}" srcOrd="0" destOrd="0" presId="urn:microsoft.com/office/officeart/2005/8/layout/hList1"/>
    <dgm:cxn modelId="{63587A91-4742-4AE0-A894-335F3A476188}" type="presParOf" srcId="{632441B0-154C-498B-9790-891FF4C504C7}" destId="{A2F5D6FE-C859-4E28-AE07-194F61EEE1C5}" srcOrd="0" destOrd="0" presId="urn:microsoft.com/office/officeart/2005/8/layout/hList1"/>
    <dgm:cxn modelId="{61831164-6E96-4DE9-A7A1-71803A9B5317}" type="presParOf" srcId="{632441B0-154C-498B-9790-891FF4C504C7}" destId="{4B38FF5D-5B94-4C3A-A703-4717023F835C}" srcOrd="1" destOrd="0" presId="urn:microsoft.com/office/officeart/2005/8/layout/hList1"/>
    <dgm:cxn modelId="{A8C209A2-9662-4D74-97EF-CBE8AA5673C0}" type="presParOf" srcId="{D17DC178-C6F2-4D08-B421-B1E9E74DC60B}" destId="{D1498A7C-1938-4816-B055-49F9EED34C15}" srcOrd="1" destOrd="0" presId="urn:microsoft.com/office/officeart/2005/8/layout/hList1"/>
    <dgm:cxn modelId="{8040FF2C-070C-4A61-8A9D-B3A96C92068A}" type="presParOf" srcId="{D17DC178-C6F2-4D08-B421-B1E9E74DC60B}" destId="{E769F50C-22A0-49FC-9DA7-200B5E1502DC}" srcOrd="2" destOrd="0" presId="urn:microsoft.com/office/officeart/2005/8/layout/hList1"/>
    <dgm:cxn modelId="{9500B0D0-5A5C-42DF-A8A5-B87042703A43}" type="presParOf" srcId="{E769F50C-22A0-49FC-9DA7-200B5E1502DC}" destId="{8DD93609-9F4D-47EA-815D-01331990580C}" srcOrd="0" destOrd="0" presId="urn:microsoft.com/office/officeart/2005/8/layout/hList1"/>
    <dgm:cxn modelId="{628A2094-814C-4A8B-B17C-7E11D4A7BBD3}" type="presParOf" srcId="{E769F50C-22A0-49FC-9DA7-200B5E1502DC}" destId="{CD765CA5-6344-4D96-B190-8B040AF31221}" srcOrd="1" destOrd="0" presId="urn:microsoft.com/office/officeart/2005/8/layout/hList1"/>
    <dgm:cxn modelId="{8DDD1057-4C76-40A8-A130-E8BAF4600908}" type="presParOf" srcId="{D17DC178-C6F2-4D08-B421-B1E9E74DC60B}" destId="{689B7D18-8DB9-496D-B504-DD12F6115FE2}" srcOrd="3" destOrd="0" presId="urn:microsoft.com/office/officeart/2005/8/layout/hList1"/>
    <dgm:cxn modelId="{FE8B93B2-6FBD-49BB-9DDE-1F52A76B3D49}" type="presParOf" srcId="{D17DC178-C6F2-4D08-B421-B1E9E74DC60B}" destId="{9B72470C-866C-41B2-A4AE-84464264FB03}" srcOrd="4" destOrd="0" presId="urn:microsoft.com/office/officeart/2005/8/layout/hList1"/>
    <dgm:cxn modelId="{CAD77E8A-ADCF-4A37-9EEC-2B45C7FA1488}" type="presParOf" srcId="{9B72470C-866C-41B2-A4AE-84464264FB03}" destId="{07C6DF47-7FB8-4D5B-BAB7-E355DB93B7A6}" srcOrd="0" destOrd="0" presId="urn:microsoft.com/office/officeart/2005/8/layout/hList1"/>
    <dgm:cxn modelId="{032B98A3-AEC6-4ACA-A245-86C0F93774C3}" type="presParOf" srcId="{9B72470C-866C-41B2-A4AE-84464264FB03}" destId="{01FDF323-B005-44F0-90CF-20EB9DE5BA54}" srcOrd="1" destOrd="0" presId="urn:microsoft.com/office/officeart/2005/8/layout/hList1"/>
    <dgm:cxn modelId="{D0E7DA33-7860-42C4-ADDA-4DF0FEA53841}" type="presParOf" srcId="{D17DC178-C6F2-4D08-B421-B1E9E74DC60B}" destId="{C03DD720-AE6A-4456-9584-2D021ABB037C}" srcOrd="5" destOrd="0" presId="urn:microsoft.com/office/officeart/2005/8/layout/hList1"/>
    <dgm:cxn modelId="{E9DA2D61-97BA-4B6C-AF1F-D5559641BEC4}" type="presParOf" srcId="{D17DC178-C6F2-4D08-B421-B1E9E74DC60B}" destId="{14599585-72B3-479D-89C7-F194B59029E8}" srcOrd="6" destOrd="0" presId="urn:microsoft.com/office/officeart/2005/8/layout/hList1"/>
    <dgm:cxn modelId="{31745880-FF12-41B1-9E39-666DF9502461}" type="presParOf" srcId="{14599585-72B3-479D-89C7-F194B59029E8}" destId="{48AC8AAF-3CCB-4C74-821E-A7268E41503A}" srcOrd="0" destOrd="0" presId="urn:microsoft.com/office/officeart/2005/8/layout/hList1"/>
    <dgm:cxn modelId="{61923C58-42D9-43A0-8F0C-CC131A42FA55}" type="presParOf" srcId="{14599585-72B3-479D-89C7-F194B59029E8}" destId="{26E7EC0D-162B-4DF8-9EF4-7469F405EC63}" srcOrd="1" destOrd="0" presId="urn:microsoft.com/office/officeart/2005/8/layout/hList1"/>
    <dgm:cxn modelId="{BEFA571E-96C6-4BF8-8AEC-55860B7B75EB}" type="presParOf" srcId="{D17DC178-C6F2-4D08-B421-B1E9E74DC60B}" destId="{0F2FE323-FDF0-4440-A5DB-508D3FF73789}" srcOrd="7" destOrd="0" presId="urn:microsoft.com/office/officeart/2005/8/layout/hList1"/>
    <dgm:cxn modelId="{60A863E2-4241-4D73-BB7E-21B1AF57A2C4}" type="presParOf" srcId="{D17DC178-C6F2-4D08-B421-B1E9E74DC60B}" destId="{595AB6DB-EB55-41F9-BBB7-8B6276C18A71}" srcOrd="8" destOrd="0" presId="urn:microsoft.com/office/officeart/2005/8/layout/hList1"/>
    <dgm:cxn modelId="{98743B76-203D-4E18-B6F9-C8E2CBB0D080}" type="presParOf" srcId="{595AB6DB-EB55-41F9-BBB7-8B6276C18A71}" destId="{BB4B710E-2AB4-4C5D-8403-A46410E1028E}" srcOrd="0" destOrd="0" presId="urn:microsoft.com/office/officeart/2005/8/layout/hList1"/>
    <dgm:cxn modelId="{3B93FDFF-AC94-4E60-9110-50F1224355E0}" type="presParOf" srcId="{595AB6DB-EB55-41F9-BBB7-8B6276C18A71}" destId="{18CB650C-4707-4388-B214-C76549320A97}" srcOrd="1" destOrd="0" presId="urn:microsoft.com/office/officeart/2005/8/layout/h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207094-1F66-4296-B375-2C0A8E36FBB7}" type="doc">
      <dgm:prSet loTypeId="urn:microsoft.com/office/officeart/2009/3/layout/RandomtoResultProcess" loCatId="process" qsTypeId="urn:microsoft.com/office/officeart/2005/8/quickstyle/simple1" qsCatId="simple" csTypeId="urn:microsoft.com/office/officeart/2005/8/colors/accent1_2" csCatId="accent1"/>
      <dgm:spPr/>
      <dgm:t>
        <a:bodyPr/>
        <a:lstStyle/>
        <a:p>
          <a:endParaRPr lang="zh-CN" altLang="en-US"/>
        </a:p>
      </dgm:t>
    </dgm:pt>
    <dgm:pt modelId="{210866C6-1E2D-4BEE-8EA7-713BBFE2DB7C}">
      <dgm:prSet/>
      <dgm:spPr/>
      <dgm:t>
        <a:bodyPr/>
        <a:lstStyle/>
        <a:p>
          <a:pPr rtl="0"/>
          <a:r>
            <a:rPr lang="zh-CN" smtClean="0"/>
            <a:t>单个消费者需求曲线</a:t>
          </a:r>
          <a:endParaRPr lang="zh-CN"/>
        </a:p>
      </dgm:t>
    </dgm:pt>
    <dgm:pt modelId="{4A9FFE18-FF3C-4089-A052-CEE8927463E1}" cxnId="{F1F59F15-B235-4AE4-AA1D-864E0EBE2759}" type="parTrans">
      <dgm:prSet/>
      <dgm:spPr/>
      <dgm:t>
        <a:bodyPr/>
        <a:lstStyle/>
        <a:p>
          <a:endParaRPr lang="zh-CN" altLang="en-US"/>
        </a:p>
      </dgm:t>
    </dgm:pt>
    <dgm:pt modelId="{299CB501-B1FC-43A7-9497-21FEA0502E62}" cxnId="{F1F59F15-B235-4AE4-AA1D-864E0EBE2759}" type="sibTrans">
      <dgm:prSet/>
      <dgm:spPr/>
      <dgm:t>
        <a:bodyPr/>
        <a:lstStyle/>
        <a:p>
          <a:endParaRPr lang="zh-CN" altLang="en-US"/>
        </a:p>
      </dgm:t>
    </dgm:pt>
    <dgm:pt modelId="{5D9211F9-A910-4085-ACC3-F33523D22F21}">
      <dgm:prSet/>
      <dgm:spPr/>
      <dgm:t>
        <a:bodyPr/>
        <a:lstStyle/>
        <a:p>
          <a:pPr rtl="0"/>
          <a:r>
            <a:rPr lang="zh-CN" smtClean="0"/>
            <a:t>行业需求曲线</a:t>
          </a:r>
          <a:endParaRPr lang="zh-CN"/>
        </a:p>
      </dgm:t>
    </dgm:pt>
    <dgm:pt modelId="{42D42620-AF41-4CC9-8DEE-BF8BAF75EA20}" cxnId="{51178E41-9D76-4B08-8850-E8540454C002}" type="parTrans">
      <dgm:prSet/>
      <dgm:spPr/>
      <dgm:t>
        <a:bodyPr/>
        <a:lstStyle/>
        <a:p>
          <a:endParaRPr lang="zh-CN" altLang="en-US"/>
        </a:p>
      </dgm:t>
    </dgm:pt>
    <dgm:pt modelId="{C27140B6-14C8-4655-8C29-A74F33A3C11E}" cxnId="{51178E41-9D76-4B08-8850-E8540454C002}" type="sibTrans">
      <dgm:prSet/>
      <dgm:spPr/>
      <dgm:t>
        <a:bodyPr/>
        <a:lstStyle/>
        <a:p>
          <a:endParaRPr lang="zh-CN" altLang="en-US"/>
        </a:p>
      </dgm:t>
    </dgm:pt>
    <dgm:pt modelId="{A36D49B3-45CF-42CF-8DAD-40E1A62DC0F1}">
      <dgm:prSet/>
      <dgm:spPr/>
      <dgm:t>
        <a:bodyPr/>
        <a:lstStyle/>
        <a:p>
          <a:pPr rtl="0"/>
          <a:r>
            <a:rPr lang="zh-CN" smtClean="0"/>
            <a:t>企业需求曲线</a:t>
          </a:r>
          <a:endParaRPr lang="zh-CN"/>
        </a:p>
      </dgm:t>
    </dgm:pt>
    <dgm:pt modelId="{1A6B9112-8723-4228-868F-E44069714B0A}" cxnId="{72031D8A-A08C-4CB9-8C19-6F2DADC96740}" type="parTrans">
      <dgm:prSet/>
      <dgm:spPr/>
      <dgm:t>
        <a:bodyPr/>
        <a:lstStyle/>
        <a:p>
          <a:endParaRPr lang="zh-CN" altLang="en-US"/>
        </a:p>
      </dgm:t>
    </dgm:pt>
    <dgm:pt modelId="{929CECCC-3163-4323-A389-CDDCA77F9DD0}" cxnId="{72031D8A-A08C-4CB9-8C19-6F2DADC96740}" type="sibTrans">
      <dgm:prSet/>
      <dgm:spPr/>
      <dgm:t>
        <a:bodyPr/>
        <a:lstStyle/>
        <a:p>
          <a:endParaRPr lang="zh-CN" altLang="en-US"/>
        </a:p>
      </dgm:t>
    </dgm:pt>
    <dgm:pt modelId="{166283AC-5739-4A99-A9EF-2674A28AA2AF}" type="pres">
      <dgm:prSet presAssocID="{C8207094-1F66-4296-B375-2C0A8E36FBB7}" presName="Name0" presStyleCnt="0">
        <dgm:presLayoutVars>
          <dgm:dir/>
          <dgm:animOne val="branch"/>
          <dgm:animLvl val="lvl"/>
        </dgm:presLayoutVars>
      </dgm:prSet>
      <dgm:spPr/>
      <dgm:t>
        <a:bodyPr/>
        <a:lstStyle/>
        <a:p>
          <a:endParaRPr lang="zh-CN" altLang="en-US"/>
        </a:p>
      </dgm:t>
    </dgm:pt>
    <dgm:pt modelId="{F9998251-FAF8-4A90-AE85-DECA84DF722B}" type="pres">
      <dgm:prSet presAssocID="{210866C6-1E2D-4BEE-8EA7-713BBFE2DB7C}" presName="chaos" presStyleCnt="0"/>
      <dgm:spPr/>
    </dgm:pt>
    <dgm:pt modelId="{73C8A75A-93A5-43F8-AB37-BD7D686B07DC}" type="pres">
      <dgm:prSet presAssocID="{210866C6-1E2D-4BEE-8EA7-713BBFE2DB7C}" presName="parTx1" presStyleLbl="revTx" presStyleIdx="0" presStyleCnt="2"/>
      <dgm:spPr/>
      <dgm:t>
        <a:bodyPr/>
        <a:lstStyle/>
        <a:p>
          <a:endParaRPr lang="zh-CN" altLang="en-US"/>
        </a:p>
      </dgm:t>
    </dgm:pt>
    <dgm:pt modelId="{98E729C2-7385-4018-B2F8-2A32E23466C4}" type="pres">
      <dgm:prSet presAssocID="{210866C6-1E2D-4BEE-8EA7-713BBFE2DB7C}" presName="c1" presStyleLbl="node1" presStyleIdx="0" presStyleCnt="19"/>
      <dgm:spPr/>
    </dgm:pt>
    <dgm:pt modelId="{2A64C608-41F9-45AA-A4DF-B8335D485C4A}" type="pres">
      <dgm:prSet presAssocID="{210866C6-1E2D-4BEE-8EA7-713BBFE2DB7C}" presName="c2" presStyleLbl="node1" presStyleIdx="1" presStyleCnt="19"/>
      <dgm:spPr/>
    </dgm:pt>
    <dgm:pt modelId="{4ED12DB7-4257-4B8B-93C5-0DDF538ACD5C}" type="pres">
      <dgm:prSet presAssocID="{210866C6-1E2D-4BEE-8EA7-713BBFE2DB7C}" presName="c3" presStyleLbl="node1" presStyleIdx="2" presStyleCnt="19"/>
      <dgm:spPr/>
    </dgm:pt>
    <dgm:pt modelId="{EA352647-9978-463C-B4F2-4D8F52884EF5}" type="pres">
      <dgm:prSet presAssocID="{210866C6-1E2D-4BEE-8EA7-713BBFE2DB7C}" presName="c4" presStyleLbl="node1" presStyleIdx="3" presStyleCnt="19"/>
      <dgm:spPr/>
    </dgm:pt>
    <dgm:pt modelId="{3B5F81EC-E0AB-45D9-BECB-1FD72D5C28D5}" type="pres">
      <dgm:prSet presAssocID="{210866C6-1E2D-4BEE-8EA7-713BBFE2DB7C}" presName="c5" presStyleLbl="node1" presStyleIdx="4" presStyleCnt="19"/>
      <dgm:spPr/>
    </dgm:pt>
    <dgm:pt modelId="{23C48332-0EF2-4AD4-A22F-C687DDAE6486}" type="pres">
      <dgm:prSet presAssocID="{210866C6-1E2D-4BEE-8EA7-713BBFE2DB7C}" presName="c6" presStyleLbl="node1" presStyleIdx="5" presStyleCnt="19"/>
      <dgm:spPr/>
    </dgm:pt>
    <dgm:pt modelId="{B55D6D23-1F0B-4231-B5AD-8B56D3BD1A88}" type="pres">
      <dgm:prSet presAssocID="{210866C6-1E2D-4BEE-8EA7-713BBFE2DB7C}" presName="c7" presStyleLbl="node1" presStyleIdx="6" presStyleCnt="19"/>
      <dgm:spPr/>
    </dgm:pt>
    <dgm:pt modelId="{287AECC0-DA8D-4263-964F-ABAC53F1852F}" type="pres">
      <dgm:prSet presAssocID="{210866C6-1E2D-4BEE-8EA7-713BBFE2DB7C}" presName="c8" presStyleLbl="node1" presStyleIdx="7" presStyleCnt="19"/>
      <dgm:spPr/>
    </dgm:pt>
    <dgm:pt modelId="{C9D88314-715F-45B6-8E39-43AE6A1C1DA7}" type="pres">
      <dgm:prSet presAssocID="{210866C6-1E2D-4BEE-8EA7-713BBFE2DB7C}" presName="c9" presStyleLbl="node1" presStyleIdx="8" presStyleCnt="19"/>
      <dgm:spPr/>
    </dgm:pt>
    <dgm:pt modelId="{9F0B49E8-6C63-4AA5-B175-55D495E13C1B}" type="pres">
      <dgm:prSet presAssocID="{210866C6-1E2D-4BEE-8EA7-713BBFE2DB7C}" presName="c10" presStyleLbl="node1" presStyleIdx="9" presStyleCnt="19"/>
      <dgm:spPr/>
    </dgm:pt>
    <dgm:pt modelId="{8F0AB4E5-2502-4897-98FE-405DD9C1EC81}" type="pres">
      <dgm:prSet presAssocID="{210866C6-1E2D-4BEE-8EA7-713BBFE2DB7C}" presName="c11" presStyleLbl="node1" presStyleIdx="10" presStyleCnt="19"/>
      <dgm:spPr/>
    </dgm:pt>
    <dgm:pt modelId="{46CA7B0F-7327-4D8D-A61D-A4AB7BE93C3F}" type="pres">
      <dgm:prSet presAssocID="{210866C6-1E2D-4BEE-8EA7-713BBFE2DB7C}" presName="c12" presStyleLbl="node1" presStyleIdx="11" presStyleCnt="19"/>
      <dgm:spPr/>
    </dgm:pt>
    <dgm:pt modelId="{C719E447-3647-4B3C-86E7-74B7A68C062B}" type="pres">
      <dgm:prSet presAssocID="{210866C6-1E2D-4BEE-8EA7-713BBFE2DB7C}" presName="c13" presStyleLbl="node1" presStyleIdx="12" presStyleCnt="19"/>
      <dgm:spPr/>
    </dgm:pt>
    <dgm:pt modelId="{7DB6911F-9989-4433-8170-B2D286020E43}" type="pres">
      <dgm:prSet presAssocID="{210866C6-1E2D-4BEE-8EA7-713BBFE2DB7C}" presName="c14" presStyleLbl="node1" presStyleIdx="13" presStyleCnt="19"/>
      <dgm:spPr/>
    </dgm:pt>
    <dgm:pt modelId="{154C1B2F-5ECC-4AD6-AEDE-BB197261438E}" type="pres">
      <dgm:prSet presAssocID="{210866C6-1E2D-4BEE-8EA7-713BBFE2DB7C}" presName="c15" presStyleLbl="node1" presStyleIdx="14" presStyleCnt="19"/>
      <dgm:spPr/>
    </dgm:pt>
    <dgm:pt modelId="{3D32E92F-CCB5-4ECB-AC62-56E2E24DADA3}" type="pres">
      <dgm:prSet presAssocID="{210866C6-1E2D-4BEE-8EA7-713BBFE2DB7C}" presName="c16" presStyleLbl="node1" presStyleIdx="15" presStyleCnt="19"/>
      <dgm:spPr/>
    </dgm:pt>
    <dgm:pt modelId="{8B4616BE-E9B4-446E-B2A2-BBE67988ADAD}" type="pres">
      <dgm:prSet presAssocID="{210866C6-1E2D-4BEE-8EA7-713BBFE2DB7C}" presName="c17" presStyleLbl="node1" presStyleIdx="16" presStyleCnt="19"/>
      <dgm:spPr/>
    </dgm:pt>
    <dgm:pt modelId="{1DBDD162-D082-4DA9-BFC2-4A169C586F2F}" type="pres">
      <dgm:prSet presAssocID="{210866C6-1E2D-4BEE-8EA7-713BBFE2DB7C}" presName="c18" presStyleLbl="node1" presStyleIdx="17" presStyleCnt="19"/>
      <dgm:spPr/>
    </dgm:pt>
    <dgm:pt modelId="{A82C105A-22E3-40BA-9776-09B7F1E987DE}" type="pres">
      <dgm:prSet presAssocID="{299CB501-B1FC-43A7-9497-21FEA0502E62}" presName="chevronComposite1" presStyleCnt="0"/>
      <dgm:spPr/>
    </dgm:pt>
    <dgm:pt modelId="{76A6B49C-860A-4382-AFB5-59F0A4E3E0D3}" type="pres">
      <dgm:prSet presAssocID="{299CB501-B1FC-43A7-9497-21FEA0502E62}" presName="chevron1" presStyleLbl="sibTrans2D1" presStyleIdx="0" presStyleCnt="2"/>
      <dgm:spPr/>
    </dgm:pt>
    <dgm:pt modelId="{9FC149B1-931A-4F2A-8742-3E549C8BFF4A}" type="pres">
      <dgm:prSet presAssocID="{299CB501-B1FC-43A7-9497-21FEA0502E62}" presName="spChevron1" presStyleCnt="0"/>
      <dgm:spPr/>
    </dgm:pt>
    <dgm:pt modelId="{6946D207-BD4F-4E94-AAE7-94089F6A7A44}" type="pres">
      <dgm:prSet presAssocID="{5D9211F9-A910-4085-ACC3-F33523D22F21}" presName="middle" presStyleCnt="0"/>
      <dgm:spPr/>
    </dgm:pt>
    <dgm:pt modelId="{BB9789FB-A179-46E1-886A-C7F091A1742B}" type="pres">
      <dgm:prSet presAssocID="{5D9211F9-A910-4085-ACC3-F33523D22F21}" presName="parTxMid" presStyleLbl="revTx" presStyleIdx="1" presStyleCnt="2"/>
      <dgm:spPr/>
      <dgm:t>
        <a:bodyPr/>
        <a:lstStyle/>
        <a:p>
          <a:endParaRPr lang="zh-CN" altLang="en-US"/>
        </a:p>
      </dgm:t>
    </dgm:pt>
    <dgm:pt modelId="{08262A49-4EC1-4322-9D33-640562DB47D2}" type="pres">
      <dgm:prSet presAssocID="{5D9211F9-A910-4085-ACC3-F33523D22F21}" presName="spMid" presStyleCnt="0"/>
      <dgm:spPr/>
    </dgm:pt>
    <dgm:pt modelId="{2FAD0786-4776-4293-B52A-479CE5041995}" type="pres">
      <dgm:prSet presAssocID="{C27140B6-14C8-4655-8C29-A74F33A3C11E}" presName="chevronComposite1" presStyleCnt="0"/>
      <dgm:spPr/>
    </dgm:pt>
    <dgm:pt modelId="{25459344-9D85-4D8A-9E4B-9147995ECDE1}" type="pres">
      <dgm:prSet presAssocID="{C27140B6-14C8-4655-8C29-A74F33A3C11E}" presName="chevron1" presStyleLbl="sibTrans2D1" presStyleIdx="1" presStyleCnt="2"/>
      <dgm:spPr/>
    </dgm:pt>
    <dgm:pt modelId="{9355D1F3-6916-43C7-BEC3-8F9036BCE6A1}" type="pres">
      <dgm:prSet presAssocID="{C27140B6-14C8-4655-8C29-A74F33A3C11E}" presName="spChevron1" presStyleCnt="0"/>
      <dgm:spPr/>
    </dgm:pt>
    <dgm:pt modelId="{CE389800-D822-4DD7-BE4C-F083113AAA60}" type="pres">
      <dgm:prSet presAssocID="{A36D49B3-45CF-42CF-8DAD-40E1A62DC0F1}" presName="last" presStyleCnt="0"/>
      <dgm:spPr/>
    </dgm:pt>
    <dgm:pt modelId="{2B5EA222-39D8-4F3E-B831-E62AFB56EAD6}" type="pres">
      <dgm:prSet presAssocID="{A36D49B3-45CF-42CF-8DAD-40E1A62DC0F1}" presName="circleTx" presStyleLbl="node1" presStyleIdx="18" presStyleCnt="19"/>
      <dgm:spPr/>
      <dgm:t>
        <a:bodyPr/>
        <a:lstStyle/>
        <a:p>
          <a:endParaRPr lang="zh-CN" altLang="en-US"/>
        </a:p>
      </dgm:t>
    </dgm:pt>
    <dgm:pt modelId="{C4721864-400C-438D-97D7-F4E349FD8447}" type="pres">
      <dgm:prSet presAssocID="{A36D49B3-45CF-42CF-8DAD-40E1A62DC0F1}" presName="spN" presStyleCnt="0"/>
      <dgm:spPr/>
    </dgm:pt>
  </dgm:ptLst>
  <dgm:cxnLst>
    <dgm:cxn modelId="{F1F59F15-B235-4AE4-AA1D-864E0EBE2759}" srcId="{C8207094-1F66-4296-B375-2C0A8E36FBB7}" destId="{210866C6-1E2D-4BEE-8EA7-713BBFE2DB7C}" srcOrd="0" destOrd="0" parTransId="{4A9FFE18-FF3C-4089-A052-CEE8927463E1}" sibTransId="{299CB501-B1FC-43A7-9497-21FEA0502E62}"/>
    <dgm:cxn modelId="{82D9C942-7715-4B7A-BF3B-A1452076C6E9}" type="presOf" srcId="{C8207094-1F66-4296-B375-2C0A8E36FBB7}" destId="{166283AC-5739-4A99-A9EF-2674A28AA2AF}" srcOrd="0" destOrd="0" presId="urn:microsoft.com/office/officeart/2009/3/layout/RandomtoResultProcess"/>
    <dgm:cxn modelId="{68432291-F4F3-4C70-9C92-6BD9615BF635}" type="presOf" srcId="{A36D49B3-45CF-42CF-8DAD-40E1A62DC0F1}" destId="{2B5EA222-39D8-4F3E-B831-E62AFB56EAD6}" srcOrd="0" destOrd="0" presId="urn:microsoft.com/office/officeart/2009/3/layout/RandomtoResultProcess"/>
    <dgm:cxn modelId="{40F4068B-C30B-4BEB-AEA0-57CF02E6C2D4}" type="presOf" srcId="{210866C6-1E2D-4BEE-8EA7-713BBFE2DB7C}" destId="{73C8A75A-93A5-43F8-AB37-BD7D686B07DC}" srcOrd="0" destOrd="0" presId="urn:microsoft.com/office/officeart/2009/3/layout/RandomtoResultProcess"/>
    <dgm:cxn modelId="{72031D8A-A08C-4CB9-8C19-6F2DADC96740}" srcId="{C8207094-1F66-4296-B375-2C0A8E36FBB7}" destId="{A36D49B3-45CF-42CF-8DAD-40E1A62DC0F1}" srcOrd="2" destOrd="0" parTransId="{1A6B9112-8723-4228-868F-E44069714B0A}" sibTransId="{929CECCC-3163-4323-A389-CDDCA77F9DD0}"/>
    <dgm:cxn modelId="{50685E98-D665-4756-970C-1671EFA2FCEA}" type="presOf" srcId="{5D9211F9-A910-4085-ACC3-F33523D22F21}" destId="{BB9789FB-A179-46E1-886A-C7F091A1742B}" srcOrd="0" destOrd="0" presId="urn:microsoft.com/office/officeart/2009/3/layout/RandomtoResultProcess"/>
    <dgm:cxn modelId="{51178E41-9D76-4B08-8850-E8540454C002}" srcId="{C8207094-1F66-4296-B375-2C0A8E36FBB7}" destId="{5D9211F9-A910-4085-ACC3-F33523D22F21}" srcOrd="1" destOrd="0" parTransId="{42D42620-AF41-4CC9-8DEE-BF8BAF75EA20}" sibTransId="{C27140B6-14C8-4655-8C29-A74F33A3C11E}"/>
    <dgm:cxn modelId="{22789CD8-F355-428D-8FAB-7664F6C98D10}" type="presParOf" srcId="{166283AC-5739-4A99-A9EF-2674A28AA2AF}" destId="{F9998251-FAF8-4A90-AE85-DECA84DF722B}" srcOrd="0" destOrd="0" presId="urn:microsoft.com/office/officeart/2009/3/layout/RandomtoResultProcess"/>
    <dgm:cxn modelId="{6268A1A1-198A-4280-8157-5600A34CA8EF}" type="presParOf" srcId="{F9998251-FAF8-4A90-AE85-DECA84DF722B}" destId="{73C8A75A-93A5-43F8-AB37-BD7D686B07DC}" srcOrd="0" destOrd="0" presId="urn:microsoft.com/office/officeart/2009/3/layout/RandomtoResultProcess"/>
    <dgm:cxn modelId="{5B2104BE-E8BA-4E90-95B5-A6F1D3520F28}" type="presParOf" srcId="{F9998251-FAF8-4A90-AE85-DECA84DF722B}" destId="{98E729C2-7385-4018-B2F8-2A32E23466C4}" srcOrd="1" destOrd="0" presId="urn:microsoft.com/office/officeart/2009/3/layout/RandomtoResultProcess"/>
    <dgm:cxn modelId="{3C5B0B86-33EC-4617-8CC4-9E846AA2DD50}" type="presParOf" srcId="{F9998251-FAF8-4A90-AE85-DECA84DF722B}" destId="{2A64C608-41F9-45AA-A4DF-B8335D485C4A}" srcOrd="2" destOrd="0" presId="urn:microsoft.com/office/officeart/2009/3/layout/RandomtoResultProcess"/>
    <dgm:cxn modelId="{53CADB21-5A2E-443F-B961-981871547EFF}" type="presParOf" srcId="{F9998251-FAF8-4A90-AE85-DECA84DF722B}" destId="{4ED12DB7-4257-4B8B-93C5-0DDF538ACD5C}" srcOrd="3" destOrd="0" presId="urn:microsoft.com/office/officeart/2009/3/layout/RandomtoResultProcess"/>
    <dgm:cxn modelId="{710A451A-7D4A-4E5D-B702-1220EBCA08CE}" type="presParOf" srcId="{F9998251-FAF8-4A90-AE85-DECA84DF722B}" destId="{EA352647-9978-463C-B4F2-4D8F52884EF5}" srcOrd="4" destOrd="0" presId="urn:microsoft.com/office/officeart/2009/3/layout/RandomtoResultProcess"/>
    <dgm:cxn modelId="{880CDB5C-1D7C-468F-A93B-5299DC8ADC5D}" type="presParOf" srcId="{F9998251-FAF8-4A90-AE85-DECA84DF722B}" destId="{3B5F81EC-E0AB-45D9-BECB-1FD72D5C28D5}" srcOrd="5" destOrd="0" presId="urn:microsoft.com/office/officeart/2009/3/layout/RandomtoResultProcess"/>
    <dgm:cxn modelId="{0ED50757-128B-41CF-AB24-60544E0D8B1E}" type="presParOf" srcId="{F9998251-FAF8-4A90-AE85-DECA84DF722B}" destId="{23C48332-0EF2-4AD4-A22F-C687DDAE6486}" srcOrd="6" destOrd="0" presId="urn:microsoft.com/office/officeart/2009/3/layout/RandomtoResultProcess"/>
    <dgm:cxn modelId="{0FCF129C-A832-4FAE-B7BD-193758E22124}" type="presParOf" srcId="{F9998251-FAF8-4A90-AE85-DECA84DF722B}" destId="{B55D6D23-1F0B-4231-B5AD-8B56D3BD1A88}" srcOrd="7" destOrd="0" presId="urn:microsoft.com/office/officeart/2009/3/layout/RandomtoResultProcess"/>
    <dgm:cxn modelId="{8535A145-B0ED-40CE-BE94-DAED608EAA3B}" type="presParOf" srcId="{F9998251-FAF8-4A90-AE85-DECA84DF722B}" destId="{287AECC0-DA8D-4263-964F-ABAC53F1852F}" srcOrd="8" destOrd="0" presId="urn:microsoft.com/office/officeart/2009/3/layout/RandomtoResultProcess"/>
    <dgm:cxn modelId="{E2E5193B-4670-48DD-B949-25201D7A38A2}" type="presParOf" srcId="{F9998251-FAF8-4A90-AE85-DECA84DF722B}" destId="{C9D88314-715F-45B6-8E39-43AE6A1C1DA7}" srcOrd="9" destOrd="0" presId="urn:microsoft.com/office/officeart/2009/3/layout/RandomtoResultProcess"/>
    <dgm:cxn modelId="{15F15632-6B3A-4B62-9631-4297D9A45A5A}" type="presParOf" srcId="{F9998251-FAF8-4A90-AE85-DECA84DF722B}" destId="{9F0B49E8-6C63-4AA5-B175-55D495E13C1B}" srcOrd="10" destOrd="0" presId="urn:microsoft.com/office/officeart/2009/3/layout/RandomtoResultProcess"/>
    <dgm:cxn modelId="{FFECCC63-E6A7-44B2-BD80-CCA64546040E}" type="presParOf" srcId="{F9998251-FAF8-4A90-AE85-DECA84DF722B}" destId="{8F0AB4E5-2502-4897-98FE-405DD9C1EC81}" srcOrd="11" destOrd="0" presId="urn:microsoft.com/office/officeart/2009/3/layout/RandomtoResultProcess"/>
    <dgm:cxn modelId="{D8C7559E-F6A3-4C30-B995-F8789F3B89D2}" type="presParOf" srcId="{F9998251-FAF8-4A90-AE85-DECA84DF722B}" destId="{46CA7B0F-7327-4D8D-A61D-A4AB7BE93C3F}" srcOrd="12" destOrd="0" presId="urn:microsoft.com/office/officeart/2009/3/layout/RandomtoResultProcess"/>
    <dgm:cxn modelId="{06E40300-3C83-49CC-9F92-34EEDFFB5248}" type="presParOf" srcId="{F9998251-FAF8-4A90-AE85-DECA84DF722B}" destId="{C719E447-3647-4B3C-86E7-74B7A68C062B}" srcOrd="13" destOrd="0" presId="urn:microsoft.com/office/officeart/2009/3/layout/RandomtoResultProcess"/>
    <dgm:cxn modelId="{874049C4-1108-4616-9B94-BADF3CDD885A}" type="presParOf" srcId="{F9998251-FAF8-4A90-AE85-DECA84DF722B}" destId="{7DB6911F-9989-4433-8170-B2D286020E43}" srcOrd="14" destOrd="0" presId="urn:microsoft.com/office/officeart/2009/3/layout/RandomtoResultProcess"/>
    <dgm:cxn modelId="{A996CBA5-1DEA-44AA-AF37-A538A7C805F3}" type="presParOf" srcId="{F9998251-FAF8-4A90-AE85-DECA84DF722B}" destId="{154C1B2F-5ECC-4AD6-AEDE-BB197261438E}" srcOrd="15" destOrd="0" presId="urn:microsoft.com/office/officeart/2009/3/layout/RandomtoResultProcess"/>
    <dgm:cxn modelId="{4EBDE799-B1DC-4CD8-ADE2-EC8D2CCAFE92}" type="presParOf" srcId="{F9998251-FAF8-4A90-AE85-DECA84DF722B}" destId="{3D32E92F-CCB5-4ECB-AC62-56E2E24DADA3}" srcOrd="16" destOrd="0" presId="urn:microsoft.com/office/officeart/2009/3/layout/RandomtoResultProcess"/>
    <dgm:cxn modelId="{D5CE3D25-FB8C-412B-9E1C-BF194972B9F5}" type="presParOf" srcId="{F9998251-FAF8-4A90-AE85-DECA84DF722B}" destId="{8B4616BE-E9B4-446E-B2A2-BBE67988ADAD}" srcOrd="17" destOrd="0" presId="urn:microsoft.com/office/officeart/2009/3/layout/RandomtoResultProcess"/>
    <dgm:cxn modelId="{D35AB1EF-49AA-4491-A786-9C517D5D885E}" type="presParOf" srcId="{F9998251-FAF8-4A90-AE85-DECA84DF722B}" destId="{1DBDD162-D082-4DA9-BFC2-4A169C586F2F}" srcOrd="18" destOrd="0" presId="urn:microsoft.com/office/officeart/2009/3/layout/RandomtoResultProcess"/>
    <dgm:cxn modelId="{E6315994-01E3-4986-9372-86D8FC241633}" type="presParOf" srcId="{166283AC-5739-4A99-A9EF-2674A28AA2AF}" destId="{A82C105A-22E3-40BA-9776-09B7F1E987DE}" srcOrd="1" destOrd="0" presId="urn:microsoft.com/office/officeart/2009/3/layout/RandomtoResultProcess"/>
    <dgm:cxn modelId="{E99E3683-07CF-4AA8-99D3-F2AF37CBA861}" type="presParOf" srcId="{A82C105A-22E3-40BA-9776-09B7F1E987DE}" destId="{76A6B49C-860A-4382-AFB5-59F0A4E3E0D3}" srcOrd="0" destOrd="0" presId="urn:microsoft.com/office/officeart/2009/3/layout/RandomtoResultProcess"/>
    <dgm:cxn modelId="{B1118CDD-2A7E-45F5-9173-D16A9B61F602}" type="presParOf" srcId="{A82C105A-22E3-40BA-9776-09B7F1E987DE}" destId="{9FC149B1-931A-4F2A-8742-3E549C8BFF4A}" srcOrd="1" destOrd="0" presId="urn:microsoft.com/office/officeart/2009/3/layout/RandomtoResultProcess"/>
    <dgm:cxn modelId="{E3916D16-7699-466F-AD86-3620E20D0C43}" type="presParOf" srcId="{166283AC-5739-4A99-A9EF-2674A28AA2AF}" destId="{6946D207-BD4F-4E94-AAE7-94089F6A7A44}" srcOrd="2" destOrd="0" presId="urn:microsoft.com/office/officeart/2009/3/layout/RandomtoResultProcess"/>
    <dgm:cxn modelId="{55526CC7-B70B-4CE0-B99A-521684605650}" type="presParOf" srcId="{6946D207-BD4F-4E94-AAE7-94089F6A7A44}" destId="{BB9789FB-A179-46E1-886A-C7F091A1742B}" srcOrd="0" destOrd="0" presId="urn:microsoft.com/office/officeart/2009/3/layout/RandomtoResultProcess"/>
    <dgm:cxn modelId="{F2E5B229-8CCB-4736-8F26-9C7B2DA6444D}" type="presParOf" srcId="{6946D207-BD4F-4E94-AAE7-94089F6A7A44}" destId="{08262A49-4EC1-4322-9D33-640562DB47D2}" srcOrd="1" destOrd="0" presId="urn:microsoft.com/office/officeart/2009/3/layout/RandomtoResultProcess"/>
    <dgm:cxn modelId="{34288A24-5ADC-43AF-97B8-CC0B26C5A052}" type="presParOf" srcId="{166283AC-5739-4A99-A9EF-2674A28AA2AF}" destId="{2FAD0786-4776-4293-B52A-479CE5041995}" srcOrd="3" destOrd="0" presId="urn:microsoft.com/office/officeart/2009/3/layout/RandomtoResultProcess"/>
    <dgm:cxn modelId="{FC93523B-EC8E-4B0E-8889-A301FED45C7E}" type="presParOf" srcId="{2FAD0786-4776-4293-B52A-479CE5041995}" destId="{25459344-9D85-4D8A-9E4B-9147995ECDE1}" srcOrd="0" destOrd="0" presId="urn:microsoft.com/office/officeart/2009/3/layout/RandomtoResultProcess"/>
    <dgm:cxn modelId="{D11B49DD-2BE2-4007-BFA1-5ACF91484173}" type="presParOf" srcId="{2FAD0786-4776-4293-B52A-479CE5041995}" destId="{9355D1F3-6916-43C7-BEC3-8F9036BCE6A1}" srcOrd="1" destOrd="0" presId="urn:microsoft.com/office/officeart/2009/3/layout/RandomtoResultProcess"/>
    <dgm:cxn modelId="{E7B0345B-E498-4564-8ECD-C547610124DD}" type="presParOf" srcId="{166283AC-5739-4A99-A9EF-2674A28AA2AF}" destId="{CE389800-D822-4DD7-BE4C-F083113AAA60}" srcOrd="4" destOrd="0" presId="urn:microsoft.com/office/officeart/2009/3/layout/RandomtoResultProcess"/>
    <dgm:cxn modelId="{C44FEDC7-BDA0-482B-A0F6-706CEFFBB292}" type="presParOf" srcId="{CE389800-D822-4DD7-BE4C-F083113AAA60}" destId="{2B5EA222-39D8-4F3E-B831-E62AFB56EAD6}" srcOrd="0" destOrd="0" presId="urn:microsoft.com/office/officeart/2009/3/layout/RandomtoResultProcess"/>
    <dgm:cxn modelId="{EAD88F52-EBAD-47AF-A211-5C4C21EF144A}" type="presParOf" srcId="{CE389800-D822-4DD7-BE4C-F083113AAA60}" destId="{C4721864-400C-438D-97D7-F4E349FD8447}" srcOrd="1" destOrd="0" presId="urn:microsoft.com/office/officeart/2009/3/layout/RandomtoResultProcess"/>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9D9160-58D6-4338-AA21-88379257D6A2}"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zh-CN" altLang="en-US"/>
        </a:p>
      </dgm:t>
    </dgm:pt>
    <dgm:pt modelId="{4C785ECA-DC3F-4B2A-AA58-06B8924C5377}">
      <dgm:prSet/>
      <dgm:spPr/>
      <dgm:t>
        <a:bodyPr/>
        <a:lstStyle/>
        <a:p>
          <a:pPr rtl="0"/>
          <a:r>
            <a:rPr lang="zh-CN" smtClean="0"/>
            <a:t>产品的价格</a:t>
          </a:r>
          <a:endParaRPr lang="zh-CN"/>
        </a:p>
      </dgm:t>
    </dgm:pt>
    <dgm:pt modelId="{46027960-AB6B-4623-AA6F-1B6A4B019A7D}" cxnId="{C2F3FD4D-6387-4B9A-B2E2-74D13AB6773E}" type="parTrans">
      <dgm:prSet/>
      <dgm:spPr/>
      <dgm:t>
        <a:bodyPr/>
        <a:lstStyle/>
        <a:p>
          <a:endParaRPr lang="zh-CN" altLang="en-US"/>
        </a:p>
      </dgm:t>
    </dgm:pt>
    <dgm:pt modelId="{73CEEC99-0366-44E7-8B0D-9D0449D94F4F}" cxnId="{C2F3FD4D-6387-4B9A-B2E2-74D13AB6773E}" type="sibTrans">
      <dgm:prSet/>
      <dgm:spPr/>
      <dgm:t>
        <a:bodyPr/>
        <a:lstStyle/>
        <a:p>
          <a:endParaRPr lang="zh-CN" altLang="en-US"/>
        </a:p>
      </dgm:t>
    </dgm:pt>
    <dgm:pt modelId="{0BFF6A4D-BB63-4F98-8C2C-86EA7C92A093}">
      <dgm:prSet/>
      <dgm:spPr/>
      <dgm:t>
        <a:bodyPr/>
        <a:lstStyle/>
        <a:p>
          <a:pPr rtl="0"/>
          <a:r>
            <a:rPr lang="zh-CN" smtClean="0"/>
            <a:t>生产中可互相替代的产品的价格</a:t>
          </a:r>
          <a:endParaRPr lang="zh-CN"/>
        </a:p>
      </dgm:t>
    </dgm:pt>
    <dgm:pt modelId="{E3A9FE50-F9E7-4F80-8B33-BFE8E75E3328}" cxnId="{35D280DF-AE4A-4695-8143-CECDB1AEA399}" type="parTrans">
      <dgm:prSet/>
      <dgm:spPr/>
      <dgm:t>
        <a:bodyPr/>
        <a:lstStyle/>
        <a:p>
          <a:endParaRPr lang="zh-CN" altLang="en-US"/>
        </a:p>
      </dgm:t>
    </dgm:pt>
    <dgm:pt modelId="{67652A8B-0C38-431B-A14A-5AF995C8956A}" cxnId="{35D280DF-AE4A-4695-8143-CECDB1AEA399}" type="sibTrans">
      <dgm:prSet/>
      <dgm:spPr/>
      <dgm:t>
        <a:bodyPr/>
        <a:lstStyle/>
        <a:p>
          <a:endParaRPr lang="zh-CN" altLang="en-US"/>
        </a:p>
      </dgm:t>
    </dgm:pt>
    <dgm:pt modelId="{4CEC5C1B-D033-4FE4-9304-39372AB3A8B8}">
      <dgm:prSet/>
      <dgm:spPr/>
      <dgm:t>
        <a:bodyPr/>
        <a:lstStyle/>
        <a:p>
          <a:pPr rtl="0"/>
          <a:r>
            <a:rPr lang="zh-CN" smtClean="0"/>
            <a:t>产品的成本</a:t>
          </a:r>
          <a:endParaRPr lang="zh-CN"/>
        </a:p>
      </dgm:t>
    </dgm:pt>
    <dgm:pt modelId="{E29E4EDF-9F56-4895-A42C-5D851083A067}" cxnId="{1EB801E7-8ABA-45A8-9EE1-9923C7904170}" type="parTrans">
      <dgm:prSet/>
      <dgm:spPr/>
      <dgm:t>
        <a:bodyPr/>
        <a:lstStyle/>
        <a:p>
          <a:endParaRPr lang="zh-CN" altLang="en-US"/>
        </a:p>
      </dgm:t>
    </dgm:pt>
    <dgm:pt modelId="{C20EFC6F-8632-4511-8E6E-F82B75CB3891}" cxnId="{1EB801E7-8ABA-45A8-9EE1-9923C7904170}" type="sibTrans">
      <dgm:prSet/>
      <dgm:spPr/>
      <dgm:t>
        <a:bodyPr/>
        <a:lstStyle/>
        <a:p>
          <a:endParaRPr lang="zh-CN" altLang="en-US"/>
        </a:p>
      </dgm:t>
    </dgm:pt>
    <dgm:pt modelId="{3FFE5D13-B7FE-473A-AB75-5888FB3135DB}" type="pres">
      <dgm:prSet presAssocID="{209D9160-58D6-4338-AA21-88379257D6A2}" presName="compositeShape" presStyleCnt="0">
        <dgm:presLayoutVars>
          <dgm:dir/>
          <dgm:resizeHandles/>
        </dgm:presLayoutVars>
      </dgm:prSet>
      <dgm:spPr/>
      <dgm:t>
        <a:bodyPr/>
        <a:lstStyle/>
        <a:p>
          <a:endParaRPr lang="zh-CN" altLang="en-US"/>
        </a:p>
      </dgm:t>
    </dgm:pt>
    <dgm:pt modelId="{191F4B6E-1218-4A58-A7BA-549356151E20}" type="pres">
      <dgm:prSet presAssocID="{209D9160-58D6-4338-AA21-88379257D6A2}" presName="pyramid" presStyleLbl="node1" presStyleIdx="0" presStyleCnt="1"/>
      <dgm:spPr/>
    </dgm:pt>
    <dgm:pt modelId="{B79B3733-2749-4661-B5F9-1C28A7CFF842}" type="pres">
      <dgm:prSet presAssocID="{209D9160-58D6-4338-AA21-88379257D6A2}" presName="theList" presStyleCnt="0"/>
      <dgm:spPr/>
    </dgm:pt>
    <dgm:pt modelId="{F31D1839-CB20-4E76-B3CA-5938505ADDFB}" type="pres">
      <dgm:prSet presAssocID="{4C785ECA-DC3F-4B2A-AA58-06B8924C5377}" presName="aNode" presStyleLbl="fgAcc1" presStyleIdx="0" presStyleCnt="3">
        <dgm:presLayoutVars>
          <dgm:bulletEnabled val="1"/>
        </dgm:presLayoutVars>
      </dgm:prSet>
      <dgm:spPr/>
      <dgm:t>
        <a:bodyPr/>
        <a:lstStyle/>
        <a:p>
          <a:endParaRPr lang="zh-CN" altLang="en-US"/>
        </a:p>
      </dgm:t>
    </dgm:pt>
    <dgm:pt modelId="{85D655B9-EF6D-40F3-9B53-A4B07E895CA5}" type="pres">
      <dgm:prSet presAssocID="{4C785ECA-DC3F-4B2A-AA58-06B8924C5377}" presName="aSpace" presStyleCnt="0"/>
      <dgm:spPr/>
    </dgm:pt>
    <dgm:pt modelId="{7124C3DD-B22A-4F6E-9889-EEC6A1D99886}" type="pres">
      <dgm:prSet presAssocID="{0BFF6A4D-BB63-4F98-8C2C-86EA7C92A093}" presName="aNode" presStyleLbl="fgAcc1" presStyleIdx="1" presStyleCnt="3">
        <dgm:presLayoutVars>
          <dgm:bulletEnabled val="1"/>
        </dgm:presLayoutVars>
      </dgm:prSet>
      <dgm:spPr/>
      <dgm:t>
        <a:bodyPr/>
        <a:lstStyle/>
        <a:p>
          <a:endParaRPr lang="zh-CN" altLang="en-US"/>
        </a:p>
      </dgm:t>
    </dgm:pt>
    <dgm:pt modelId="{1915EE64-4B0D-4114-ADF6-0499870CC770}" type="pres">
      <dgm:prSet presAssocID="{0BFF6A4D-BB63-4F98-8C2C-86EA7C92A093}" presName="aSpace" presStyleCnt="0"/>
      <dgm:spPr/>
    </dgm:pt>
    <dgm:pt modelId="{D1D1B215-25C5-4BA8-8095-983A23C3C335}" type="pres">
      <dgm:prSet presAssocID="{4CEC5C1B-D033-4FE4-9304-39372AB3A8B8}" presName="aNode" presStyleLbl="fgAcc1" presStyleIdx="2" presStyleCnt="3">
        <dgm:presLayoutVars>
          <dgm:bulletEnabled val="1"/>
        </dgm:presLayoutVars>
      </dgm:prSet>
      <dgm:spPr/>
      <dgm:t>
        <a:bodyPr/>
        <a:lstStyle/>
        <a:p>
          <a:endParaRPr lang="zh-CN" altLang="en-US"/>
        </a:p>
      </dgm:t>
    </dgm:pt>
    <dgm:pt modelId="{910AF4C6-9810-4FBB-8144-2BEB59CEA9F5}" type="pres">
      <dgm:prSet presAssocID="{4CEC5C1B-D033-4FE4-9304-39372AB3A8B8}" presName="aSpace" presStyleCnt="0"/>
      <dgm:spPr/>
    </dgm:pt>
  </dgm:ptLst>
  <dgm:cxnLst>
    <dgm:cxn modelId="{1EB801E7-8ABA-45A8-9EE1-9923C7904170}" srcId="{209D9160-58D6-4338-AA21-88379257D6A2}" destId="{4CEC5C1B-D033-4FE4-9304-39372AB3A8B8}" srcOrd="2" destOrd="0" parTransId="{E29E4EDF-9F56-4895-A42C-5D851083A067}" sibTransId="{C20EFC6F-8632-4511-8E6E-F82B75CB3891}"/>
    <dgm:cxn modelId="{35D280DF-AE4A-4695-8143-CECDB1AEA399}" srcId="{209D9160-58D6-4338-AA21-88379257D6A2}" destId="{0BFF6A4D-BB63-4F98-8C2C-86EA7C92A093}" srcOrd="1" destOrd="0" parTransId="{E3A9FE50-F9E7-4F80-8B33-BFE8E75E3328}" sibTransId="{67652A8B-0C38-431B-A14A-5AF995C8956A}"/>
    <dgm:cxn modelId="{C2F3FD4D-6387-4B9A-B2E2-74D13AB6773E}" srcId="{209D9160-58D6-4338-AA21-88379257D6A2}" destId="{4C785ECA-DC3F-4B2A-AA58-06B8924C5377}" srcOrd="0" destOrd="0" parTransId="{46027960-AB6B-4623-AA6F-1B6A4B019A7D}" sibTransId="{73CEEC99-0366-44E7-8B0D-9D0449D94F4F}"/>
    <dgm:cxn modelId="{E4CF5219-461C-48C6-A5B3-8BFC581AE0BF}" type="presOf" srcId="{4CEC5C1B-D033-4FE4-9304-39372AB3A8B8}" destId="{D1D1B215-25C5-4BA8-8095-983A23C3C335}" srcOrd="0" destOrd="0" presId="urn:microsoft.com/office/officeart/2005/8/layout/pyramid2"/>
    <dgm:cxn modelId="{0A2EA495-B107-4D9D-97E9-27E2EB4B8D0A}" type="presOf" srcId="{4C785ECA-DC3F-4B2A-AA58-06B8924C5377}" destId="{F31D1839-CB20-4E76-B3CA-5938505ADDFB}" srcOrd="0" destOrd="0" presId="urn:microsoft.com/office/officeart/2005/8/layout/pyramid2"/>
    <dgm:cxn modelId="{0D243312-3F14-44A8-86DA-556130556D75}" type="presOf" srcId="{209D9160-58D6-4338-AA21-88379257D6A2}" destId="{3FFE5D13-B7FE-473A-AB75-5888FB3135DB}" srcOrd="0" destOrd="0" presId="urn:microsoft.com/office/officeart/2005/8/layout/pyramid2"/>
    <dgm:cxn modelId="{5AEF2970-0E75-464F-9BEF-38609AF6409B}" type="presOf" srcId="{0BFF6A4D-BB63-4F98-8C2C-86EA7C92A093}" destId="{7124C3DD-B22A-4F6E-9889-EEC6A1D99886}" srcOrd="0" destOrd="0" presId="urn:microsoft.com/office/officeart/2005/8/layout/pyramid2"/>
    <dgm:cxn modelId="{C0FC8111-92BB-4CC9-B871-4A9C8A04AC94}" type="presParOf" srcId="{3FFE5D13-B7FE-473A-AB75-5888FB3135DB}" destId="{191F4B6E-1218-4A58-A7BA-549356151E20}" srcOrd="0" destOrd="0" presId="urn:microsoft.com/office/officeart/2005/8/layout/pyramid2"/>
    <dgm:cxn modelId="{7CA0615F-636F-4721-B2F2-4308E4966953}" type="presParOf" srcId="{3FFE5D13-B7FE-473A-AB75-5888FB3135DB}" destId="{B79B3733-2749-4661-B5F9-1C28A7CFF842}" srcOrd="1" destOrd="0" presId="urn:microsoft.com/office/officeart/2005/8/layout/pyramid2"/>
    <dgm:cxn modelId="{7836BC55-B266-472B-902F-7ACE2CD21588}" type="presParOf" srcId="{B79B3733-2749-4661-B5F9-1C28A7CFF842}" destId="{F31D1839-CB20-4E76-B3CA-5938505ADDFB}" srcOrd="0" destOrd="0" presId="urn:microsoft.com/office/officeart/2005/8/layout/pyramid2"/>
    <dgm:cxn modelId="{E96BC4E8-8C5F-4444-A89B-E60D9BCC7160}" type="presParOf" srcId="{B79B3733-2749-4661-B5F9-1C28A7CFF842}" destId="{85D655B9-EF6D-40F3-9B53-A4B07E895CA5}" srcOrd="1" destOrd="0" presId="urn:microsoft.com/office/officeart/2005/8/layout/pyramid2"/>
    <dgm:cxn modelId="{D4512D8E-4536-46C4-AD89-35F0C521C3F6}" type="presParOf" srcId="{B79B3733-2749-4661-B5F9-1C28A7CFF842}" destId="{7124C3DD-B22A-4F6E-9889-EEC6A1D99886}" srcOrd="2" destOrd="0" presId="urn:microsoft.com/office/officeart/2005/8/layout/pyramid2"/>
    <dgm:cxn modelId="{ACF0B2D6-FC53-46EC-A190-94CCBEB85AE4}" type="presParOf" srcId="{B79B3733-2749-4661-B5F9-1C28A7CFF842}" destId="{1915EE64-4B0D-4114-ADF6-0499870CC770}" srcOrd="3" destOrd="0" presId="urn:microsoft.com/office/officeart/2005/8/layout/pyramid2"/>
    <dgm:cxn modelId="{11B48393-C8F5-4623-A2C1-DEE5D2DCFD69}" type="presParOf" srcId="{B79B3733-2749-4661-B5F9-1C28A7CFF842}" destId="{D1D1B215-25C5-4BA8-8095-983A23C3C335}" srcOrd="4" destOrd="0" presId="urn:microsoft.com/office/officeart/2005/8/layout/pyramid2"/>
    <dgm:cxn modelId="{605DB9D0-7ABE-4118-A4FF-9E9BF966403C}" type="presParOf" srcId="{B79B3733-2749-4661-B5F9-1C28A7CFF842}" destId="{910AF4C6-9810-4FBB-8144-2BEB59CEA9F5}" srcOrd="5" destOrd="0" presId="urn:microsoft.com/office/officeart/2005/8/layout/pyramid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3D2CD2C-D0A6-4B99-B2AE-6FB67C573EB4}" type="doc">
      <dgm:prSet loTypeId="urn:microsoft.com/office/officeart/2005/8/layout/equation1" loCatId="process" qsTypeId="urn:microsoft.com/office/officeart/2005/8/quickstyle/simple1" qsCatId="simple" csTypeId="urn:microsoft.com/office/officeart/2005/8/colors/accent1_2" csCatId="accent1"/>
      <dgm:spPr/>
      <dgm:t>
        <a:bodyPr/>
        <a:lstStyle/>
        <a:p>
          <a:endParaRPr lang="zh-CN" altLang="en-US"/>
        </a:p>
      </dgm:t>
    </dgm:pt>
    <dgm:pt modelId="{157570EC-5D40-4CE2-B756-EA6B5735D8BE}">
      <dgm:prSet/>
      <dgm:spPr/>
      <dgm:t>
        <a:bodyPr/>
        <a:lstStyle/>
        <a:p>
          <a:pPr rtl="0"/>
          <a:r>
            <a:rPr lang="zh-CN" dirty="0" smtClean="0"/>
            <a:t>企业供给曲线</a:t>
          </a:r>
          <a:endParaRPr lang="zh-CN" dirty="0"/>
        </a:p>
      </dgm:t>
    </dgm:pt>
    <dgm:pt modelId="{4D2F91E0-B24C-4349-92D5-82B98FD3755E}" cxnId="{6638EB80-C650-49F3-A1D2-823ECCDB9705}" type="parTrans">
      <dgm:prSet/>
      <dgm:spPr/>
      <dgm:t>
        <a:bodyPr/>
        <a:lstStyle/>
        <a:p>
          <a:endParaRPr lang="zh-CN" altLang="en-US"/>
        </a:p>
      </dgm:t>
    </dgm:pt>
    <dgm:pt modelId="{E9288D10-85D0-4404-9CCB-25D1D0AAC9A0}" cxnId="{6638EB80-C650-49F3-A1D2-823ECCDB9705}" type="sibTrans">
      <dgm:prSet/>
      <dgm:spPr/>
      <dgm:t>
        <a:bodyPr/>
        <a:lstStyle/>
        <a:p>
          <a:endParaRPr lang="zh-CN" altLang="en-US"/>
        </a:p>
      </dgm:t>
    </dgm:pt>
    <dgm:pt modelId="{FCD8DEB7-E4B4-4945-9EE7-2C64349790E9}">
      <dgm:prSet/>
      <dgm:spPr/>
      <dgm:t>
        <a:bodyPr/>
        <a:lstStyle/>
        <a:p>
          <a:pPr rtl="0"/>
          <a:r>
            <a:rPr lang="zh-CN" smtClean="0"/>
            <a:t>行业供给曲线</a:t>
          </a:r>
          <a:endParaRPr lang="zh-CN"/>
        </a:p>
      </dgm:t>
    </dgm:pt>
    <dgm:pt modelId="{A32101C2-C6C6-40AC-B5F6-8F559361D8A2}" cxnId="{4C7898A5-6CF7-4120-870E-086245CF14B1}" type="parTrans">
      <dgm:prSet/>
      <dgm:spPr/>
      <dgm:t>
        <a:bodyPr/>
        <a:lstStyle/>
        <a:p>
          <a:endParaRPr lang="zh-CN" altLang="en-US"/>
        </a:p>
      </dgm:t>
    </dgm:pt>
    <dgm:pt modelId="{8A15C9DB-0813-40D9-84F9-714FF3D60258}" cxnId="{4C7898A5-6CF7-4120-870E-086245CF14B1}" type="sibTrans">
      <dgm:prSet/>
      <dgm:spPr/>
      <dgm:t>
        <a:bodyPr/>
        <a:lstStyle/>
        <a:p>
          <a:endParaRPr lang="zh-CN" altLang="en-US"/>
        </a:p>
      </dgm:t>
    </dgm:pt>
    <dgm:pt modelId="{8EDE7105-F13B-4936-8E07-5F554F808670}" type="pres">
      <dgm:prSet presAssocID="{B3D2CD2C-D0A6-4B99-B2AE-6FB67C573EB4}" presName="linearFlow" presStyleCnt="0">
        <dgm:presLayoutVars>
          <dgm:dir/>
          <dgm:resizeHandles val="exact"/>
        </dgm:presLayoutVars>
      </dgm:prSet>
      <dgm:spPr/>
      <dgm:t>
        <a:bodyPr/>
        <a:lstStyle/>
        <a:p>
          <a:endParaRPr lang="zh-CN" altLang="en-US"/>
        </a:p>
      </dgm:t>
    </dgm:pt>
    <dgm:pt modelId="{2445D391-64EA-4568-8B0C-E4FA28B98C35}" type="pres">
      <dgm:prSet presAssocID="{157570EC-5D40-4CE2-B756-EA6B5735D8BE}" presName="node" presStyleLbl="node1" presStyleIdx="0" presStyleCnt="2">
        <dgm:presLayoutVars>
          <dgm:bulletEnabled val="1"/>
        </dgm:presLayoutVars>
      </dgm:prSet>
      <dgm:spPr/>
      <dgm:t>
        <a:bodyPr/>
        <a:lstStyle/>
        <a:p>
          <a:endParaRPr lang="zh-CN" altLang="en-US"/>
        </a:p>
      </dgm:t>
    </dgm:pt>
    <dgm:pt modelId="{7CA2D1F8-826E-46BD-9F70-288753B7C8EA}" type="pres">
      <dgm:prSet presAssocID="{E9288D10-85D0-4404-9CCB-25D1D0AAC9A0}" presName="spacerL" presStyleCnt="0"/>
      <dgm:spPr/>
    </dgm:pt>
    <dgm:pt modelId="{9BAE69CD-9303-4075-AA4B-33D9193D2CB6}" type="pres">
      <dgm:prSet presAssocID="{E9288D10-85D0-4404-9CCB-25D1D0AAC9A0}" presName="sibTrans" presStyleLbl="sibTrans2D1" presStyleIdx="0" presStyleCnt="1"/>
      <dgm:spPr/>
      <dgm:t>
        <a:bodyPr/>
        <a:lstStyle/>
        <a:p>
          <a:endParaRPr lang="zh-CN" altLang="en-US"/>
        </a:p>
      </dgm:t>
    </dgm:pt>
    <dgm:pt modelId="{86318CB1-B039-4DBE-985C-52CAA7E96ADB}" type="pres">
      <dgm:prSet presAssocID="{E9288D10-85D0-4404-9CCB-25D1D0AAC9A0}" presName="spacerR" presStyleCnt="0"/>
      <dgm:spPr/>
    </dgm:pt>
    <dgm:pt modelId="{6A1E26CE-5877-4528-A300-6D1430E566F4}" type="pres">
      <dgm:prSet presAssocID="{FCD8DEB7-E4B4-4945-9EE7-2C64349790E9}" presName="node" presStyleLbl="node1" presStyleIdx="1" presStyleCnt="2">
        <dgm:presLayoutVars>
          <dgm:bulletEnabled val="1"/>
        </dgm:presLayoutVars>
      </dgm:prSet>
      <dgm:spPr/>
      <dgm:t>
        <a:bodyPr/>
        <a:lstStyle/>
        <a:p>
          <a:endParaRPr lang="zh-CN" altLang="en-US"/>
        </a:p>
      </dgm:t>
    </dgm:pt>
  </dgm:ptLst>
  <dgm:cxnLst>
    <dgm:cxn modelId="{A2974B3B-5D8F-4D46-B1F6-14B002A8C6EC}" type="presOf" srcId="{FCD8DEB7-E4B4-4945-9EE7-2C64349790E9}" destId="{6A1E26CE-5877-4528-A300-6D1430E566F4}" srcOrd="0" destOrd="0" presId="urn:microsoft.com/office/officeart/2005/8/layout/equation1"/>
    <dgm:cxn modelId="{4C7898A5-6CF7-4120-870E-086245CF14B1}" srcId="{B3D2CD2C-D0A6-4B99-B2AE-6FB67C573EB4}" destId="{FCD8DEB7-E4B4-4945-9EE7-2C64349790E9}" srcOrd="1" destOrd="0" parTransId="{A32101C2-C6C6-40AC-B5F6-8F559361D8A2}" sibTransId="{8A15C9DB-0813-40D9-84F9-714FF3D60258}"/>
    <dgm:cxn modelId="{92F4EA10-3A24-4E31-8728-5C7E2DF4AF1F}" type="presOf" srcId="{157570EC-5D40-4CE2-B756-EA6B5735D8BE}" destId="{2445D391-64EA-4568-8B0C-E4FA28B98C35}" srcOrd="0" destOrd="0" presId="urn:microsoft.com/office/officeart/2005/8/layout/equation1"/>
    <dgm:cxn modelId="{2D2D9270-7881-4CD0-B0F4-31E8B8704A21}" type="presOf" srcId="{E9288D10-85D0-4404-9CCB-25D1D0AAC9A0}" destId="{9BAE69CD-9303-4075-AA4B-33D9193D2CB6}" srcOrd="0" destOrd="0" presId="urn:microsoft.com/office/officeart/2005/8/layout/equation1"/>
    <dgm:cxn modelId="{6638EB80-C650-49F3-A1D2-823ECCDB9705}" srcId="{B3D2CD2C-D0A6-4B99-B2AE-6FB67C573EB4}" destId="{157570EC-5D40-4CE2-B756-EA6B5735D8BE}" srcOrd="0" destOrd="0" parTransId="{4D2F91E0-B24C-4349-92D5-82B98FD3755E}" sibTransId="{E9288D10-85D0-4404-9CCB-25D1D0AAC9A0}"/>
    <dgm:cxn modelId="{657B9C35-2E50-4EF3-A987-497BF417DB89}" type="presOf" srcId="{B3D2CD2C-D0A6-4B99-B2AE-6FB67C573EB4}" destId="{8EDE7105-F13B-4936-8E07-5F554F808670}" srcOrd="0" destOrd="0" presId="urn:microsoft.com/office/officeart/2005/8/layout/equation1"/>
    <dgm:cxn modelId="{04651523-318D-4C28-878B-E721EE08A004}" type="presParOf" srcId="{8EDE7105-F13B-4936-8E07-5F554F808670}" destId="{2445D391-64EA-4568-8B0C-E4FA28B98C35}" srcOrd="0" destOrd="0" presId="urn:microsoft.com/office/officeart/2005/8/layout/equation1"/>
    <dgm:cxn modelId="{156EEA1C-F702-4405-B94B-D35E014E08C1}" type="presParOf" srcId="{8EDE7105-F13B-4936-8E07-5F554F808670}" destId="{7CA2D1F8-826E-46BD-9F70-288753B7C8EA}" srcOrd="1" destOrd="0" presId="urn:microsoft.com/office/officeart/2005/8/layout/equation1"/>
    <dgm:cxn modelId="{17861199-074A-4509-AB76-4C0C4E1279B1}" type="presParOf" srcId="{8EDE7105-F13B-4936-8E07-5F554F808670}" destId="{9BAE69CD-9303-4075-AA4B-33D9193D2CB6}" srcOrd="2" destOrd="0" presId="urn:microsoft.com/office/officeart/2005/8/layout/equation1"/>
    <dgm:cxn modelId="{D1D35507-F5F5-4A1D-A0F4-7181AEF37B62}" type="presParOf" srcId="{8EDE7105-F13B-4936-8E07-5F554F808670}" destId="{86318CB1-B039-4DBE-985C-52CAA7E96ADB}" srcOrd="3" destOrd="0" presId="urn:microsoft.com/office/officeart/2005/8/layout/equation1"/>
    <dgm:cxn modelId="{BBF7B9F3-F738-4A90-AC37-C6CD7C06A2DC}" type="presParOf" srcId="{8EDE7105-F13B-4936-8E07-5F554F808670}" destId="{6A1E26CE-5877-4528-A300-6D1430E566F4}" srcOrd="4"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0CAD0AA-A613-4D47-AEED-A12EDAD079D9}" type="doc">
      <dgm:prSet loTypeId="urn:microsoft.com/office/officeart/2005/8/layout/cycle5" loCatId="cycle" qsTypeId="urn:microsoft.com/office/officeart/2005/8/quickstyle/simple1" qsCatId="simple" csTypeId="urn:microsoft.com/office/officeart/2005/8/colors/accent1_2" csCatId="accent1"/>
      <dgm:spPr/>
      <dgm:t>
        <a:bodyPr/>
        <a:lstStyle/>
        <a:p>
          <a:endParaRPr lang="zh-CN" altLang="en-US"/>
        </a:p>
      </dgm:t>
    </dgm:pt>
    <dgm:pt modelId="{6D581781-F343-4544-BD40-71F0B821B52F}">
      <dgm:prSet/>
      <dgm:spPr/>
      <dgm:t>
        <a:bodyPr/>
        <a:lstStyle/>
        <a:p>
          <a:pPr rtl="0"/>
          <a:r>
            <a:rPr lang="zh-CN" smtClean="0"/>
            <a:t>资源的稀缺性</a:t>
          </a:r>
          <a:endParaRPr lang="zh-CN"/>
        </a:p>
      </dgm:t>
    </dgm:pt>
    <dgm:pt modelId="{2DA5CEA3-9740-4432-8721-FEB1E17D3539}" cxnId="{33760E8E-D64F-4146-A9AF-2721233719D7}" type="parTrans">
      <dgm:prSet/>
      <dgm:spPr/>
      <dgm:t>
        <a:bodyPr/>
        <a:lstStyle/>
        <a:p>
          <a:endParaRPr lang="zh-CN" altLang="en-US"/>
        </a:p>
      </dgm:t>
    </dgm:pt>
    <dgm:pt modelId="{09FE6573-3A5F-4F7C-B3B1-78D92E39E1C8}" cxnId="{33760E8E-D64F-4146-A9AF-2721233719D7}" type="sibTrans">
      <dgm:prSet/>
      <dgm:spPr/>
      <dgm:t>
        <a:bodyPr/>
        <a:lstStyle/>
        <a:p>
          <a:endParaRPr lang="zh-CN" altLang="en-US"/>
        </a:p>
      </dgm:t>
    </dgm:pt>
    <dgm:pt modelId="{25F51DEA-ADE2-45E7-BCDF-1E31170512C3}">
      <dgm:prSet/>
      <dgm:spPr/>
      <dgm:t>
        <a:bodyPr/>
        <a:lstStyle/>
        <a:p>
          <a:pPr rtl="0"/>
          <a:r>
            <a:rPr lang="zh-CN" smtClean="0"/>
            <a:t>资源的可替代性</a:t>
          </a:r>
          <a:endParaRPr lang="zh-CN"/>
        </a:p>
      </dgm:t>
    </dgm:pt>
    <dgm:pt modelId="{30384A4C-36B6-4EC5-A676-C4ACEE049762}" cxnId="{FE981E05-21B0-489F-8FA4-3CB3BFCF6DBA}" type="parTrans">
      <dgm:prSet/>
      <dgm:spPr/>
      <dgm:t>
        <a:bodyPr/>
        <a:lstStyle/>
        <a:p>
          <a:endParaRPr lang="zh-CN" altLang="en-US"/>
        </a:p>
      </dgm:t>
    </dgm:pt>
    <dgm:pt modelId="{8EF141C2-58AA-47CF-9C23-8773BC4369A4}" cxnId="{FE981E05-21B0-489F-8FA4-3CB3BFCF6DBA}" type="sibTrans">
      <dgm:prSet/>
      <dgm:spPr/>
      <dgm:t>
        <a:bodyPr/>
        <a:lstStyle/>
        <a:p>
          <a:endParaRPr lang="zh-CN" altLang="en-US"/>
        </a:p>
      </dgm:t>
    </dgm:pt>
    <dgm:pt modelId="{2AB402C8-10EF-4F77-ABF5-B00107E466D7}">
      <dgm:prSet/>
      <dgm:spPr/>
      <dgm:t>
        <a:bodyPr/>
        <a:lstStyle/>
        <a:p>
          <a:pPr rtl="0"/>
          <a:r>
            <a:rPr lang="zh-CN" smtClean="0"/>
            <a:t>企业和消费者的经济选择</a:t>
          </a:r>
          <a:endParaRPr lang="zh-CN"/>
        </a:p>
      </dgm:t>
    </dgm:pt>
    <dgm:pt modelId="{861CCDC2-AF72-4406-B2C1-DDA7779C8DA1}" cxnId="{7308412B-05DE-4362-85C6-DC3D91671529}" type="parTrans">
      <dgm:prSet/>
      <dgm:spPr/>
      <dgm:t>
        <a:bodyPr/>
        <a:lstStyle/>
        <a:p>
          <a:endParaRPr lang="zh-CN" altLang="en-US"/>
        </a:p>
      </dgm:t>
    </dgm:pt>
    <dgm:pt modelId="{F90A0F7C-1D1A-4B0C-93DA-91F2FCF8542C}" cxnId="{7308412B-05DE-4362-85C6-DC3D91671529}" type="sibTrans">
      <dgm:prSet/>
      <dgm:spPr/>
      <dgm:t>
        <a:bodyPr/>
        <a:lstStyle/>
        <a:p>
          <a:endParaRPr lang="zh-CN" altLang="en-US"/>
        </a:p>
      </dgm:t>
    </dgm:pt>
    <dgm:pt modelId="{1A7F9212-E868-487C-BF5B-BFC5F6F32138}">
      <dgm:prSet/>
      <dgm:spPr/>
      <dgm:t>
        <a:bodyPr/>
        <a:lstStyle/>
        <a:p>
          <a:pPr rtl="0"/>
          <a:r>
            <a:rPr lang="zh-CN" smtClean="0"/>
            <a:t>社会资源的优化配置</a:t>
          </a:r>
          <a:endParaRPr lang="zh-CN"/>
        </a:p>
      </dgm:t>
    </dgm:pt>
    <dgm:pt modelId="{9E2BA3EE-4ABC-45BC-AF00-12D1EC88F0BD}" cxnId="{F03A4093-41F4-46C4-B1DC-367E4BADA28B}" type="parTrans">
      <dgm:prSet/>
      <dgm:spPr/>
      <dgm:t>
        <a:bodyPr/>
        <a:lstStyle/>
        <a:p>
          <a:endParaRPr lang="zh-CN" altLang="en-US"/>
        </a:p>
      </dgm:t>
    </dgm:pt>
    <dgm:pt modelId="{FE28DCCD-640A-4284-B666-D2B6D25B45E7}" cxnId="{F03A4093-41F4-46C4-B1DC-367E4BADA28B}" type="sibTrans">
      <dgm:prSet/>
      <dgm:spPr/>
      <dgm:t>
        <a:bodyPr/>
        <a:lstStyle/>
        <a:p>
          <a:endParaRPr lang="zh-CN" altLang="en-US"/>
        </a:p>
      </dgm:t>
    </dgm:pt>
    <dgm:pt modelId="{2747A42B-2B3A-4450-B30D-06249D7B0B9C}" type="pres">
      <dgm:prSet presAssocID="{10CAD0AA-A613-4D47-AEED-A12EDAD079D9}" presName="cycle" presStyleCnt="0">
        <dgm:presLayoutVars>
          <dgm:dir/>
          <dgm:resizeHandles val="exact"/>
        </dgm:presLayoutVars>
      </dgm:prSet>
      <dgm:spPr/>
      <dgm:t>
        <a:bodyPr/>
        <a:lstStyle/>
        <a:p>
          <a:endParaRPr lang="zh-CN" altLang="en-US"/>
        </a:p>
      </dgm:t>
    </dgm:pt>
    <dgm:pt modelId="{891178B8-52D3-462D-B4A0-050004A44903}" type="pres">
      <dgm:prSet presAssocID="{6D581781-F343-4544-BD40-71F0B821B52F}" presName="node" presStyleLbl="node1" presStyleIdx="0" presStyleCnt="4">
        <dgm:presLayoutVars>
          <dgm:bulletEnabled val="1"/>
        </dgm:presLayoutVars>
      </dgm:prSet>
      <dgm:spPr/>
      <dgm:t>
        <a:bodyPr/>
        <a:lstStyle/>
        <a:p>
          <a:endParaRPr lang="zh-CN" altLang="en-US"/>
        </a:p>
      </dgm:t>
    </dgm:pt>
    <dgm:pt modelId="{167EB563-0201-4BAC-8108-946FD7300BF8}" type="pres">
      <dgm:prSet presAssocID="{6D581781-F343-4544-BD40-71F0B821B52F}" presName="spNode" presStyleCnt="0"/>
      <dgm:spPr/>
    </dgm:pt>
    <dgm:pt modelId="{83A63D03-0C00-4305-B501-83D3B1E479F0}" type="pres">
      <dgm:prSet presAssocID="{09FE6573-3A5F-4F7C-B3B1-78D92E39E1C8}" presName="sibTrans" presStyleLbl="sibTrans1D1" presStyleIdx="0" presStyleCnt="4"/>
      <dgm:spPr/>
      <dgm:t>
        <a:bodyPr/>
        <a:lstStyle/>
        <a:p>
          <a:endParaRPr lang="zh-CN" altLang="en-US"/>
        </a:p>
      </dgm:t>
    </dgm:pt>
    <dgm:pt modelId="{13E84CB1-6252-42DF-BEE3-58A5D6CF0D24}" type="pres">
      <dgm:prSet presAssocID="{25F51DEA-ADE2-45E7-BCDF-1E31170512C3}" presName="node" presStyleLbl="node1" presStyleIdx="1" presStyleCnt="4">
        <dgm:presLayoutVars>
          <dgm:bulletEnabled val="1"/>
        </dgm:presLayoutVars>
      </dgm:prSet>
      <dgm:spPr/>
      <dgm:t>
        <a:bodyPr/>
        <a:lstStyle/>
        <a:p>
          <a:endParaRPr lang="zh-CN" altLang="en-US"/>
        </a:p>
      </dgm:t>
    </dgm:pt>
    <dgm:pt modelId="{94A72F86-E021-4B1B-9505-22C6D281E531}" type="pres">
      <dgm:prSet presAssocID="{25F51DEA-ADE2-45E7-BCDF-1E31170512C3}" presName="spNode" presStyleCnt="0"/>
      <dgm:spPr/>
    </dgm:pt>
    <dgm:pt modelId="{56FDB728-C602-4083-B008-8B6391552B43}" type="pres">
      <dgm:prSet presAssocID="{8EF141C2-58AA-47CF-9C23-8773BC4369A4}" presName="sibTrans" presStyleLbl="sibTrans1D1" presStyleIdx="1" presStyleCnt="4"/>
      <dgm:spPr/>
      <dgm:t>
        <a:bodyPr/>
        <a:lstStyle/>
        <a:p>
          <a:endParaRPr lang="zh-CN" altLang="en-US"/>
        </a:p>
      </dgm:t>
    </dgm:pt>
    <dgm:pt modelId="{366288D8-4AD5-42CB-A7A1-33BAFFB53999}" type="pres">
      <dgm:prSet presAssocID="{2AB402C8-10EF-4F77-ABF5-B00107E466D7}" presName="node" presStyleLbl="node1" presStyleIdx="2" presStyleCnt="4">
        <dgm:presLayoutVars>
          <dgm:bulletEnabled val="1"/>
        </dgm:presLayoutVars>
      </dgm:prSet>
      <dgm:spPr/>
      <dgm:t>
        <a:bodyPr/>
        <a:lstStyle/>
        <a:p>
          <a:endParaRPr lang="zh-CN" altLang="en-US"/>
        </a:p>
      </dgm:t>
    </dgm:pt>
    <dgm:pt modelId="{CA3B562A-44BE-49DB-BAF6-8EF862AC25CE}" type="pres">
      <dgm:prSet presAssocID="{2AB402C8-10EF-4F77-ABF5-B00107E466D7}" presName="spNode" presStyleCnt="0"/>
      <dgm:spPr/>
    </dgm:pt>
    <dgm:pt modelId="{5FC7B9F2-EA7A-45E9-A955-97AD84804078}" type="pres">
      <dgm:prSet presAssocID="{F90A0F7C-1D1A-4B0C-93DA-91F2FCF8542C}" presName="sibTrans" presStyleLbl="sibTrans1D1" presStyleIdx="2" presStyleCnt="4"/>
      <dgm:spPr/>
      <dgm:t>
        <a:bodyPr/>
        <a:lstStyle/>
        <a:p>
          <a:endParaRPr lang="zh-CN" altLang="en-US"/>
        </a:p>
      </dgm:t>
    </dgm:pt>
    <dgm:pt modelId="{737680CE-9BB4-488E-86BF-AB3A61246103}" type="pres">
      <dgm:prSet presAssocID="{1A7F9212-E868-487C-BF5B-BFC5F6F32138}" presName="node" presStyleLbl="node1" presStyleIdx="3" presStyleCnt="4">
        <dgm:presLayoutVars>
          <dgm:bulletEnabled val="1"/>
        </dgm:presLayoutVars>
      </dgm:prSet>
      <dgm:spPr/>
      <dgm:t>
        <a:bodyPr/>
        <a:lstStyle/>
        <a:p>
          <a:endParaRPr lang="zh-CN" altLang="en-US"/>
        </a:p>
      </dgm:t>
    </dgm:pt>
    <dgm:pt modelId="{A0E82D8B-984F-4365-A24F-3BFBECF7E6D8}" type="pres">
      <dgm:prSet presAssocID="{1A7F9212-E868-487C-BF5B-BFC5F6F32138}" presName="spNode" presStyleCnt="0"/>
      <dgm:spPr/>
    </dgm:pt>
    <dgm:pt modelId="{B763482F-9BA6-45EE-B67F-2AF378E06E0B}" type="pres">
      <dgm:prSet presAssocID="{FE28DCCD-640A-4284-B666-D2B6D25B45E7}" presName="sibTrans" presStyleLbl="sibTrans1D1" presStyleIdx="3" presStyleCnt="4"/>
      <dgm:spPr/>
      <dgm:t>
        <a:bodyPr/>
        <a:lstStyle/>
        <a:p>
          <a:endParaRPr lang="zh-CN" altLang="en-US"/>
        </a:p>
      </dgm:t>
    </dgm:pt>
  </dgm:ptLst>
  <dgm:cxnLst>
    <dgm:cxn modelId="{FC5A8D59-F74F-471C-96CD-B3F863B637CE}" type="presOf" srcId="{2AB402C8-10EF-4F77-ABF5-B00107E466D7}" destId="{366288D8-4AD5-42CB-A7A1-33BAFFB53999}" srcOrd="0" destOrd="0" presId="urn:microsoft.com/office/officeart/2005/8/layout/cycle5"/>
    <dgm:cxn modelId="{12CB97F0-A44C-46B6-AB56-3E0CD5FB1BC3}" type="presOf" srcId="{1A7F9212-E868-487C-BF5B-BFC5F6F32138}" destId="{737680CE-9BB4-488E-86BF-AB3A61246103}" srcOrd="0" destOrd="0" presId="urn:microsoft.com/office/officeart/2005/8/layout/cycle5"/>
    <dgm:cxn modelId="{33760E8E-D64F-4146-A9AF-2721233719D7}" srcId="{10CAD0AA-A613-4D47-AEED-A12EDAD079D9}" destId="{6D581781-F343-4544-BD40-71F0B821B52F}" srcOrd="0" destOrd="0" parTransId="{2DA5CEA3-9740-4432-8721-FEB1E17D3539}" sibTransId="{09FE6573-3A5F-4F7C-B3B1-78D92E39E1C8}"/>
    <dgm:cxn modelId="{F03A4093-41F4-46C4-B1DC-367E4BADA28B}" srcId="{10CAD0AA-A613-4D47-AEED-A12EDAD079D9}" destId="{1A7F9212-E868-487C-BF5B-BFC5F6F32138}" srcOrd="3" destOrd="0" parTransId="{9E2BA3EE-4ABC-45BC-AF00-12D1EC88F0BD}" sibTransId="{FE28DCCD-640A-4284-B666-D2B6D25B45E7}"/>
    <dgm:cxn modelId="{5C22313F-29C0-43D2-B524-0441E8E0BCDC}" type="presOf" srcId="{F90A0F7C-1D1A-4B0C-93DA-91F2FCF8542C}" destId="{5FC7B9F2-EA7A-45E9-A955-97AD84804078}" srcOrd="0" destOrd="0" presId="urn:microsoft.com/office/officeart/2005/8/layout/cycle5"/>
    <dgm:cxn modelId="{7308412B-05DE-4362-85C6-DC3D91671529}" srcId="{10CAD0AA-A613-4D47-AEED-A12EDAD079D9}" destId="{2AB402C8-10EF-4F77-ABF5-B00107E466D7}" srcOrd="2" destOrd="0" parTransId="{861CCDC2-AF72-4406-B2C1-DDA7779C8DA1}" sibTransId="{F90A0F7C-1D1A-4B0C-93DA-91F2FCF8542C}"/>
    <dgm:cxn modelId="{05B453BC-1AE4-4B67-AFB0-52C4FF199252}" type="presOf" srcId="{6D581781-F343-4544-BD40-71F0B821B52F}" destId="{891178B8-52D3-462D-B4A0-050004A44903}" srcOrd="0" destOrd="0" presId="urn:microsoft.com/office/officeart/2005/8/layout/cycle5"/>
    <dgm:cxn modelId="{C8B3AC84-1016-41C8-84BD-6007E38CA6B2}" type="presOf" srcId="{FE28DCCD-640A-4284-B666-D2B6D25B45E7}" destId="{B763482F-9BA6-45EE-B67F-2AF378E06E0B}" srcOrd="0" destOrd="0" presId="urn:microsoft.com/office/officeart/2005/8/layout/cycle5"/>
    <dgm:cxn modelId="{D4E7CE02-D927-4FE0-A7C9-0DB1B02AB079}" type="presOf" srcId="{10CAD0AA-A613-4D47-AEED-A12EDAD079D9}" destId="{2747A42B-2B3A-4450-B30D-06249D7B0B9C}" srcOrd="0" destOrd="0" presId="urn:microsoft.com/office/officeart/2005/8/layout/cycle5"/>
    <dgm:cxn modelId="{FE981E05-21B0-489F-8FA4-3CB3BFCF6DBA}" srcId="{10CAD0AA-A613-4D47-AEED-A12EDAD079D9}" destId="{25F51DEA-ADE2-45E7-BCDF-1E31170512C3}" srcOrd="1" destOrd="0" parTransId="{30384A4C-36B6-4EC5-A676-C4ACEE049762}" sibTransId="{8EF141C2-58AA-47CF-9C23-8773BC4369A4}"/>
    <dgm:cxn modelId="{36017833-0980-4FB9-9EB4-21FD99FF0F54}" type="presOf" srcId="{8EF141C2-58AA-47CF-9C23-8773BC4369A4}" destId="{56FDB728-C602-4083-B008-8B6391552B43}" srcOrd="0" destOrd="0" presId="urn:microsoft.com/office/officeart/2005/8/layout/cycle5"/>
    <dgm:cxn modelId="{02601F45-DFFD-4909-9ECC-E8078B97DB38}" type="presOf" srcId="{09FE6573-3A5F-4F7C-B3B1-78D92E39E1C8}" destId="{83A63D03-0C00-4305-B501-83D3B1E479F0}" srcOrd="0" destOrd="0" presId="urn:microsoft.com/office/officeart/2005/8/layout/cycle5"/>
    <dgm:cxn modelId="{EF9F1E78-7017-4D65-9EA7-E4EFA9764028}" type="presOf" srcId="{25F51DEA-ADE2-45E7-BCDF-1E31170512C3}" destId="{13E84CB1-6252-42DF-BEE3-58A5D6CF0D24}" srcOrd="0" destOrd="0" presId="urn:microsoft.com/office/officeart/2005/8/layout/cycle5"/>
    <dgm:cxn modelId="{C87C7451-8E9F-4531-8D7F-4F0042ACBEFB}" type="presParOf" srcId="{2747A42B-2B3A-4450-B30D-06249D7B0B9C}" destId="{891178B8-52D3-462D-B4A0-050004A44903}" srcOrd="0" destOrd="0" presId="urn:microsoft.com/office/officeart/2005/8/layout/cycle5"/>
    <dgm:cxn modelId="{0A48E075-1310-4F34-92D0-F0E46F6F732E}" type="presParOf" srcId="{2747A42B-2B3A-4450-B30D-06249D7B0B9C}" destId="{167EB563-0201-4BAC-8108-946FD7300BF8}" srcOrd="1" destOrd="0" presId="urn:microsoft.com/office/officeart/2005/8/layout/cycle5"/>
    <dgm:cxn modelId="{4EB4EB2A-D079-4EFE-BF98-6FD5ABAD0F0D}" type="presParOf" srcId="{2747A42B-2B3A-4450-B30D-06249D7B0B9C}" destId="{83A63D03-0C00-4305-B501-83D3B1E479F0}" srcOrd="2" destOrd="0" presId="urn:microsoft.com/office/officeart/2005/8/layout/cycle5"/>
    <dgm:cxn modelId="{576BF044-8194-4722-928B-B2EBA5025934}" type="presParOf" srcId="{2747A42B-2B3A-4450-B30D-06249D7B0B9C}" destId="{13E84CB1-6252-42DF-BEE3-58A5D6CF0D24}" srcOrd="3" destOrd="0" presId="urn:microsoft.com/office/officeart/2005/8/layout/cycle5"/>
    <dgm:cxn modelId="{770E4C50-F5F9-4324-B0F5-621BCB8073F9}" type="presParOf" srcId="{2747A42B-2B3A-4450-B30D-06249D7B0B9C}" destId="{94A72F86-E021-4B1B-9505-22C6D281E531}" srcOrd="4" destOrd="0" presId="urn:microsoft.com/office/officeart/2005/8/layout/cycle5"/>
    <dgm:cxn modelId="{DD89EBF4-A7CA-418C-85CB-383D53B7F3FC}" type="presParOf" srcId="{2747A42B-2B3A-4450-B30D-06249D7B0B9C}" destId="{56FDB728-C602-4083-B008-8B6391552B43}" srcOrd="5" destOrd="0" presId="urn:microsoft.com/office/officeart/2005/8/layout/cycle5"/>
    <dgm:cxn modelId="{3CE60F46-22F4-48CC-9732-E6AF2E0D33D9}" type="presParOf" srcId="{2747A42B-2B3A-4450-B30D-06249D7B0B9C}" destId="{366288D8-4AD5-42CB-A7A1-33BAFFB53999}" srcOrd="6" destOrd="0" presId="urn:microsoft.com/office/officeart/2005/8/layout/cycle5"/>
    <dgm:cxn modelId="{695A2AFE-B9DD-4AA2-AA8B-795823B338C3}" type="presParOf" srcId="{2747A42B-2B3A-4450-B30D-06249D7B0B9C}" destId="{CA3B562A-44BE-49DB-BAF6-8EF862AC25CE}" srcOrd="7" destOrd="0" presId="urn:microsoft.com/office/officeart/2005/8/layout/cycle5"/>
    <dgm:cxn modelId="{A3F6C901-3EF3-4841-8EDA-114A2AC09FCB}" type="presParOf" srcId="{2747A42B-2B3A-4450-B30D-06249D7B0B9C}" destId="{5FC7B9F2-EA7A-45E9-A955-97AD84804078}" srcOrd="8" destOrd="0" presId="urn:microsoft.com/office/officeart/2005/8/layout/cycle5"/>
    <dgm:cxn modelId="{747D3E3E-555C-4F01-A20B-D2453C08FF98}" type="presParOf" srcId="{2747A42B-2B3A-4450-B30D-06249D7B0B9C}" destId="{737680CE-9BB4-488E-86BF-AB3A61246103}" srcOrd="9" destOrd="0" presId="urn:microsoft.com/office/officeart/2005/8/layout/cycle5"/>
    <dgm:cxn modelId="{C891DBFA-3755-4691-819B-BBBFA8E9726B}" type="presParOf" srcId="{2747A42B-2B3A-4450-B30D-06249D7B0B9C}" destId="{A0E82D8B-984F-4365-A24F-3BFBECF7E6D8}" srcOrd="10" destOrd="0" presId="urn:microsoft.com/office/officeart/2005/8/layout/cycle5"/>
    <dgm:cxn modelId="{67E75719-528F-428B-9058-AE8576CCD023}" type="presParOf" srcId="{2747A42B-2B3A-4450-B30D-06249D7B0B9C}" destId="{B763482F-9BA6-45EE-B67F-2AF378E06E0B}" srcOrd="11" destOrd="0" presId="urn:microsoft.com/office/officeart/2005/8/layout/cycle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615680" cy="2664361"/>
        <a:chOff x="0" y="0"/>
        <a:chExt cx="8615680" cy="2664361"/>
      </a:xfrm>
    </dsp:grpSpPr>
    <dsp:sp modelId="{A2F5D6FE-C859-4E28-AE07-194F61EEE1C5}">
      <dsp:nvSpPr>
        <dsp:cNvPr id="3" name="矩形 2"/>
        <dsp:cNvSpPr/>
      </dsp:nvSpPr>
      <dsp:spPr bwMode="white">
        <a:xfrm>
          <a:off x="0" y="704965"/>
          <a:ext cx="1549583" cy="595630"/>
        </a:xfrm>
        <a:prstGeom prst="rect">
          <a:avLst/>
        </a:prstGeom>
        <a:sp3d contourW="19050" prstMaterial="metal">
          <a:bevelT w="88900" h="203200"/>
          <a:bevelB w="165100" h="254000"/>
        </a:sp3d>
      </dsp:spPr>
      <dsp:style>
        <a:lnRef idx="0">
          <a:schemeClr val="accent1"/>
        </a:lnRef>
        <a:fillRef idx="1">
          <a:schemeClr val="accent1"/>
        </a:fillRef>
        <a:effectRef idx="2">
          <a:scrgbClr r="0" g="0" b="0"/>
        </a:effectRef>
        <a:fontRef idx="minor">
          <a:schemeClr val="lt1"/>
        </a:fontRef>
      </dsp:style>
      <dsp:txBody>
        <a:bodyPr lIns="106680" tIns="60960" rIns="106680" bIns="6096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产品的价格</a:t>
          </a:r>
          <a:endParaRPr lang="zh-CN"/>
        </a:p>
      </dsp:txBody>
      <dsp:txXfrm>
        <a:off x="0" y="704965"/>
        <a:ext cx="1549583" cy="595630"/>
      </dsp:txXfrm>
    </dsp:sp>
    <dsp:sp modelId="{4B38FF5D-5B94-4C3A-A703-4717023F835C}">
      <dsp:nvSpPr>
        <dsp:cNvPr id="4" name="矩形 3"/>
        <dsp:cNvSpPr/>
      </dsp:nvSpPr>
      <dsp:spPr bwMode="white">
        <a:xfrm>
          <a:off x="0" y="1300596"/>
          <a:ext cx="1549583" cy="658800"/>
        </a:xfrm>
        <a:prstGeom prst="rect">
          <a:avLst/>
        </a:prstGeom>
        <a:sp3d contourW="19050" prstMaterial="metal">
          <a:bevelT w="88900" h="203200"/>
          <a:bevelB w="165100" h="254000"/>
        </a:sp3d>
      </dsp:spPr>
      <dsp:style>
        <a:lnRef idx="0">
          <a:schemeClr val="accent1">
            <a:alpha val="90000"/>
            <a:tint val="40000"/>
          </a:schemeClr>
        </a:lnRef>
        <a:fillRef idx="1">
          <a:schemeClr val="accent1">
            <a:alpha val="90000"/>
            <a:tint val="40000"/>
          </a:schemeClr>
        </a:fillRef>
        <a:effectRef idx="0">
          <a:scrgbClr r="0" g="0" b="0"/>
        </a:effectRef>
        <a:fontRef idx="minor"/>
      </dsp:style>
      <dsp:txBody>
        <a:bodyPr lIns="80010" tIns="80010" rIns="106680" bIns="120014" anchor="t"/>
        <a:lstStyle>
          <a:lvl1pPr algn="l">
            <a:defRPr sz="15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endParaRPr>
            <a:solidFill>
              <a:schemeClr val="dk1"/>
            </a:solidFill>
          </a:endParaRPr>
        </a:p>
      </dsp:txBody>
      <dsp:txXfrm>
        <a:off x="0" y="1300596"/>
        <a:ext cx="1549583" cy="658800"/>
      </dsp:txXfrm>
    </dsp:sp>
    <dsp:sp modelId="{8DD93609-9F4D-47EA-815D-01331990580C}">
      <dsp:nvSpPr>
        <dsp:cNvPr id="5" name="矩形 4"/>
        <dsp:cNvSpPr/>
      </dsp:nvSpPr>
      <dsp:spPr bwMode="white">
        <a:xfrm>
          <a:off x="1766524" y="704965"/>
          <a:ext cx="1549583" cy="595630"/>
        </a:xfrm>
        <a:prstGeom prst="rect">
          <a:avLst/>
        </a:prstGeom>
        <a:sp3d contourW="19050" prstMaterial="metal">
          <a:bevelT w="88900" h="203200"/>
          <a:bevelB w="165100" h="254000"/>
        </a:sp3d>
      </dsp:spPr>
      <dsp:style>
        <a:lnRef idx="0">
          <a:schemeClr val="accent1"/>
        </a:lnRef>
        <a:fillRef idx="1">
          <a:schemeClr val="accent1"/>
        </a:fillRef>
        <a:effectRef idx="2">
          <a:scrgbClr r="0" g="0" b="0"/>
        </a:effectRef>
        <a:fontRef idx="minor">
          <a:schemeClr val="lt1"/>
        </a:fontRef>
      </dsp:style>
      <dsp:txBody>
        <a:bodyPr lIns="106680" tIns="60960" rIns="106680" bIns="6096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消费者的收入</a:t>
          </a:r>
          <a:endParaRPr lang="zh-CN"/>
        </a:p>
      </dsp:txBody>
      <dsp:txXfrm>
        <a:off x="1766524" y="704965"/>
        <a:ext cx="1549583" cy="595630"/>
      </dsp:txXfrm>
    </dsp:sp>
    <dsp:sp modelId="{CD765CA5-6344-4D96-B190-8B040AF31221}">
      <dsp:nvSpPr>
        <dsp:cNvPr id="6" name="矩形 5"/>
        <dsp:cNvSpPr/>
      </dsp:nvSpPr>
      <dsp:spPr bwMode="white">
        <a:xfrm>
          <a:off x="1766524" y="1300596"/>
          <a:ext cx="1549583" cy="658800"/>
        </a:xfrm>
        <a:prstGeom prst="rect">
          <a:avLst/>
        </a:prstGeom>
        <a:sp3d contourW="19050" prstMaterial="metal">
          <a:bevelT w="88900" h="203200"/>
          <a:bevelB w="165100" h="254000"/>
        </a:sp3d>
      </dsp:spPr>
      <dsp:style>
        <a:lnRef idx="0">
          <a:schemeClr val="accent1">
            <a:alpha val="90000"/>
            <a:tint val="40000"/>
          </a:schemeClr>
        </a:lnRef>
        <a:fillRef idx="1">
          <a:schemeClr val="accent1">
            <a:alpha val="90000"/>
            <a:tint val="40000"/>
          </a:schemeClr>
        </a:fillRef>
        <a:effectRef idx="0">
          <a:scrgbClr r="0" g="0" b="0"/>
        </a:effectRef>
        <a:fontRef idx="minor"/>
      </dsp:style>
      <dsp:txBody>
        <a:bodyPr lIns="80010" tIns="80010" rIns="106680" bIns="120014" anchor="t"/>
        <a:lstStyle>
          <a:lvl1pPr algn="l">
            <a:defRPr sz="15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endParaRPr>
            <a:solidFill>
              <a:schemeClr val="dk1"/>
            </a:solidFill>
          </a:endParaRPr>
        </a:p>
      </dsp:txBody>
      <dsp:txXfrm>
        <a:off x="1766524" y="1300596"/>
        <a:ext cx="1549583" cy="658800"/>
      </dsp:txXfrm>
    </dsp:sp>
    <dsp:sp modelId="{07C6DF47-7FB8-4D5B-BAB7-E355DB93B7A6}">
      <dsp:nvSpPr>
        <dsp:cNvPr id="7" name="矩形 6"/>
        <dsp:cNvSpPr/>
      </dsp:nvSpPr>
      <dsp:spPr bwMode="white">
        <a:xfrm>
          <a:off x="3533049" y="704965"/>
          <a:ext cx="1549583" cy="595630"/>
        </a:xfrm>
        <a:prstGeom prst="rect">
          <a:avLst/>
        </a:prstGeom>
        <a:sp3d contourW="19050" prstMaterial="metal">
          <a:bevelT w="88900" h="203200"/>
          <a:bevelB w="165100" h="254000"/>
        </a:sp3d>
      </dsp:spPr>
      <dsp:style>
        <a:lnRef idx="0">
          <a:schemeClr val="accent1"/>
        </a:lnRef>
        <a:fillRef idx="1">
          <a:schemeClr val="accent1"/>
        </a:fillRef>
        <a:effectRef idx="2">
          <a:scrgbClr r="0" g="0" b="0"/>
        </a:effectRef>
        <a:fontRef idx="minor">
          <a:schemeClr val="lt1"/>
        </a:fontRef>
      </dsp:style>
      <dsp:txBody>
        <a:bodyPr lIns="106680" tIns="60960" rIns="106680" bIns="6096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相关产品的价格</a:t>
          </a:r>
          <a:endParaRPr lang="zh-CN"/>
        </a:p>
      </dsp:txBody>
      <dsp:txXfrm>
        <a:off x="3533049" y="704965"/>
        <a:ext cx="1549583" cy="595630"/>
      </dsp:txXfrm>
    </dsp:sp>
    <dsp:sp modelId="{01FDF323-B005-44F0-90CF-20EB9DE5BA54}">
      <dsp:nvSpPr>
        <dsp:cNvPr id="8" name="矩形 7"/>
        <dsp:cNvSpPr/>
      </dsp:nvSpPr>
      <dsp:spPr bwMode="white">
        <a:xfrm>
          <a:off x="3533049" y="1300596"/>
          <a:ext cx="1549583" cy="658800"/>
        </a:xfrm>
        <a:prstGeom prst="rect">
          <a:avLst/>
        </a:prstGeom>
        <a:sp3d contourW="19050" prstMaterial="metal">
          <a:bevelT w="88900" h="203200"/>
          <a:bevelB w="165100" h="254000"/>
        </a:sp3d>
      </dsp:spPr>
      <dsp:style>
        <a:lnRef idx="0">
          <a:schemeClr val="accent1">
            <a:alpha val="90000"/>
            <a:tint val="40000"/>
          </a:schemeClr>
        </a:lnRef>
        <a:fillRef idx="1">
          <a:schemeClr val="accent1">
            <a:alpha val="90000"/>
            <a:tint val="40000"/>
          </a:schemeClr>
        </a:fillRef>
        <a:effectRef idx="0">
          <a:scrgbClr r="0" g="0" b="0"/>
        </a:effectRef>
        <a:fontRef idx="minor"/>
      </dsp:style>
      <dsp:txBody>
        <a:bodyPr lIns="80010" tIns="80010" rIns="106680" bIns="120014" anchor="t"/>
        <a:lstStyle>
          <a:lvl1pPr algn="l">
            <a:defRPr sz="15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endParaRPr>
            <a:solidFill>
              <a:schemeClr val="dk1"/>
            </a:solidFill>
          </a:endParaRPr>
        </a:p>
      </dsp:txBody>
      <dsp:txXfrm>
        <a:off x="3533049" y="1300596"/>
        <a:ext cx="1549583" cy="658800"/>
      </dsp:txXfrm>
    </dsp:sp>
    <dsp:sp modelId="{48AC8AAF-3CCB-4C74-821E-A7268E41503A}">
      <dsp:nvSpPr>
        <dsp:cNvPr id="9" name="矩形 8"/>
        <dsp:cNvSpPr/>
      </dsp:nvSpPr>
      <dsp:spPr bwMode="white">
        <a:xfrm>
          <a:off x="5299573" y="704965"/>
          <a:ext cx="1549583" cy="595630"/>
        </a:xfrm>
        <a:prstGeom prst="rect">
          <a:avLst/>
        </a:prstGeom>
        <a:sp3d contourW="19050" prstMaterial="metal">
          <a:bevelT w="88900" h="203200"/>
          <a:bevelB w="165100" h="254000"/>
        </a:sp3d>
      </dsp:spPr>
      <dsp:style>
        <a:lnRef idx="0">
          <a:schemeClr val="accent1"/>
        </a:lnRef>
        <a:fillRef idx="1">
          <a:schemeClr val="accent1"/>
        </a:fillRef>
        <a:effectRef idx="2">
          <a:scrgbClr r="0" g="0" b="0"/>
        </a:effectRef>
        <a:fontRef idx="minor">
          <a:schemeClr val="lt1"/>
        </a:fontRef>
      </dsp:style>
      <dsp:txBody>
        <a:bodyPr lIns="106680" tIns="60960" rIns="106680" bIns="6096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消费者的偏好</a:t>
          </a:r>
          <a:endParaRPr lang="zh-CN"/>
        </a:p>
      </dsp:txBody>
      <dsp:txXfrm>
        <a:off x="5299573" y="704965"/>
        <a:ext cx="1549583" cy="595630"/>
      </dsp:txXfrm>
    </dsp:sp>
    <dsp:sp modelId="{26E7EC0D-162B-4DF8-9EF4-7469F405EC63}">
      <dsp:nvSpPr>
        <dsp:cNvPr id="10" name="矩形 9"/>
        <dsp:cNvSpPr/>
      </dsp:nvSpPr>
      <dsp:spPr bwMode="white">
        <a:xfrm>
          <a:off x="5299573" y="1300596"/>
          <a:ext cx="1549583" cy="658800"/>
        </a:xfrm>
        <a:prstGeom prst="rect">
          <a:avLst/>
        </a:prstGeom>
        <a:sp3d contourW="19050" prstMaterial="metal">
          <a:bevelT w="88900" h="203200"/>
          <a:bevelB w="165100" h="254000"/>
        </a:sp3d>
      </dsp:spPr>
      <dsp:style>
        <a:lnRef idx="0">
          <a:schemeClr val="accent1">
            <a:alpha val="90000"/>
            <a:tint val="40000"/>
          </a:schemeClr>
        </a:lnRef>
        <a:fillRef idx="1">
          <a:schemeClr val="accent1">
            <a:alpha val="90000"/>
            <a:tint val="40000"/>
          </a:schemeClr>
        </a:fillRef>
        <a:effectRef idx="0">
          <a:scrgbClr r="0" g="0" b="0"/>
        </a:effectRef>
        <a:fontRef idx="minor"/>
      </dsp:style>
      <dsp:txBody>
        <a:bodyPr lIns="80010" tIns="80010" rIns="106680" bIns="120014" anchor="t"/>
        <a:lstStyle>
          <a:lvl1pPr algn="l">
            <a:defRPr sz="15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endParaRPr>
            <a:solidFill>
              <a:schemeClr val="dk1"/>
            </a:solidFill>
          </a:endParaRPr>
        </a:p>
      </dsp:txBody>
      <dsp:txXfrm>
        <a:off x="5299573" y="1300596"/>
        <a:ext cx="1549583" cy="658800"/>
      </dsp:txXfrm>
    </dsp:sp>
    <dsp:sp modelId="{BB4B710E-2AB4-4C5D-8403-A46410E1028E}">
      <dsp:nvSpPr>
        <dsp:cNvPr id="11" name="矩形 10"/>
        <dsp:cNvSpPr/>
      </dsp:nvSpPr>
      <dsp:spPr bwMode="white">
        <a:xfrm>
          <a:off x="7066097" y="704965"/>
          <a:ext cx="1549583" cy="595630"/>
        </a:xfrm>
        <a:prstGeom prst="rect">
          <a:avLst/>
        </a:prstGeom>
        <a:sp3d contourW="19050" prstMaterial="metal">
          <a:bevelT w="88900" h="203200"/>
          <a:bevelB w="165100" h="254000"/>
        </a:sp3d>
      </dsp:spPr>
      <dsp:style>
        <a:lnRef idx="0">
          <a:schemeClr val="accent1"/>
        </a:lnRef>
        <a:fillRef idx="1">
          <a:schemeClr val="accent1"/>
        </a:fillRef>
        <a:effectRef idx="2">
          <a:scrgbClr r="0" g="0" b="0"/>
        </a:effectRef>
        <a:fontRef idx="minor">
          <a:schemeClr val="lt1"/>
        </a:fontRef>
      </dsp:style>
      <dsp:txBody>
        <a:bodyPr lIns="106680" tIns="60960" rIns="106680" bIns="6096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zh-CN" smtClean="0"/>
            <a:t>消费者对未来价格变化的期望</a:t>
          </a:r>
          <a:endParaRPr lang="zh-CN"/>
        </a:p>
      </dsp:txBody>
      <dsp:txXfrm>
        <a:off x="7066097" y="704965"/>
        <a:ext cx="1549583" cy="595630"/>
      </dsp:txXfrm>
    </dsp:sp>
    <dsp:sp modelId="{18CB650C-4707-4388-B214-C76549320A97}">
      <dsp:nvSpPr>
        <dsp:cNvPr id="12" name="矩形 11"/>
        <dsp:cNvSpPr/>
      </dsp:nvSpPr>
      <dsp:spPr bwMode="white">
        <a:xfrm>
          <a:off x="7066097" y="1300596"/>
          <a:ext cx="1549583" cy="658800"/>
        </a:xfrm>
        <a:prstGeom prst="rect">
          <a:avLst/>
        </a:prstGeom>
        <a:sp3d contourW="19050" prstMaterial="metal">
          <a:bevelT w="88900" h="203200"/>
          <a:bevelB w="165100" h="254000"/>
        </a:sp3d>
      </dsp:spPr>
      <dsp:style>
        <a:lnRef idx="0">
          <a:schemeClr val="accent1">
            <a:alpha val="90000"/>
            <a:tint val="40000"/>
          </a:schemeClr>
        </a:lnRef>
        <a:fillRef idx="1">
          <a:schemeClr val="accent1">
            <a:alpha val="90000"/>
            <a:tint val="40000"/>
          </a:schemeClr>
        </a:fillRef>
        <a:effectRef idx="0">
          <a:scrgbClr r="0" g="0" b="0"/>
        </a:effectRef>
        <a:fontRef idx="minor"/>
      </dsp:style>
      <dsp:txBody>
        <a:bodyPr lIns="80010" tIns="80010" rIns="106680" bIns="120014" anchor="t"/>
        <a:lstStyle>
          <a:lvl1pPr algn="l">
            <a:defRPr sz="1500"/>
          </a:lvl1pPr>
          <a:lvl2pPr marL="114300" indent="-114300" algn="l">
            <a:defRPr sz="1200"/>
          </a:lvl2pPr>
          <a:lvl3pPr marL="228600" indent="-114300" algn="l">
            <a:defRPr sz="1200"/>
          </a:lvl3pPr>
          <a:lvl4pPr marL="342900" indent="-114300" algn="l">
            <a:defRPr sz="1200"/>
          </a:lvl4pPr>
          <a:lvl5pPr marL="457200" indent="-114300" algn="l">
            <a:defRPr sz="1200"/>
          </a:lvl5pPr>
          <a:lvl6pPr marL="571500" indent="-114300" algn="l">
            <a:defRPr sz="1200"/>
          </a:lvl6pPr>
          <a:lvl7pPr marL="685800" indent="-114300" algn="l">
            <a:defRPr sz="1200"/>
          </a:lvl7pPr>
          <a:lvl8pPr marL="800100" indent="-114300" algn="l">
            <a:defRPr sz="1200"/>
          </a:lvl8pPr>
          <a:lvl9pPr marL="914400" indent="-114300" algn="l">
            <a:defRPr sz="1200"/>
          </a:lvl9pPr>
        </a:lstStyle>
        <a:p>
          <a:endParaRPr>
            <a:solidFill>
              <a:schemeClr val="dk1"/>
            </a:solidFill>
          </a:endParaRPr>
        </a:p>
      </dsp:txBody>
      <dsp:txXfrm>
        <a:off x="7066097" y="1300596"/>
        <a:ext cx="1549583" cy="658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C8A75A-93A5-43F8-AB37-BD7D686B07DC}">
      <dsp:nvSpPr>
        <dsp:cNvPr id="0" name=""/>
        <dsp:cNvSpPr/>
      </dsp:nvSpPr>
      <dsp:spPr>
        <a:xfrm>
          <a:off x="1023982" y="600237"/>
          <a:ext cx="1639382" cy="540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zh-CN" sz="1400" kern="1200" smtClean="0"/>
            <a:t>单个消费者需求曲线</a:t>
          </a:r>
          <a:endParaRPr lang="zh-CN" sz="1400" kern="1200"/>
        </a:p>
      </dsp:txBody>
      <dsp:txXfrm>
        <a:off x="1023982" y="600237"/>
        <a:ext cx="1639382" cy="540251"/>
      </dsp:txXfrm>
    </dsp:sp>
    <dsp:sp modelId="{98E729C2-7385-4018-B2F8-2A32E23466C4}">
      <dsp:nvSpPr>
        <dsp:cNvPr id="0" name=""/>
        <dsp:cNvSpPr/>
      </dsp:nvSpPr>
      <dsp:spPr>
        <a:xfrm>
          <a:off x="1022119" y="435927"/>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64C608-41F9-45AA-A4DF-B8335D485C4A}">
      <dsp:nvSpPr>
        <dsp:cNvPr id="0" name=""/>
        <dsp:cNvSpPr/>
      </dsp:nvSpPr>
      <dsp:spPr>
        <a:xfrm>
          <a:off x="1113403" y="253359"/>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D12DB7-4257-4B8B-93C5-0DDF538ACD5C}">
      <dsp:nvSpPr>
        <dsp:cNvPr id="0" name=""/>
        <dsp:cNvSpPr/>
      </dsp:nvSpPr>
      <dsp:spPr>
        <a:xfrm>
          <a:off x="1332484" y="289873"/>
          <a:ext cx="204922" cy="2049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352647-9978-463C-B4F2-4D8F52884EF5}">
      <dsp:nvSpPr>
        <dsp:cNvPr id="0" name=""/>
        <dsp:cNvSpPr/>
      </dsp:nvSpPr>
      <dsp:spPr>
        <a:xfrm>
          <a:off x="1515051" y="89048"/>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5F81EC-E0AB-45D9-BECB-1FD72D5C28D5}">
      <dsp:nvSpPr>
        <dsp:cNvPr id="0" name=""/>
        <dsp:cNvSpPr/>
      </dsp:nvSpPr>
      <dsp:spPr>
        <a:xfrm>
          <a:off x="1752389" y="16021"/>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C48332-0EF2-4AD4-A22F-C687DDAE6486}">
      <dsp:nvSpPr>
        <dsp:cNvPr id="0" name=""/>
        <dsp:cNvSpPr/>
      </dsp:nvSpPr>
      <dsp:spPr>
        <a:xfrm>
          <a:off x="2044497" y="143818"/>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5D6D23-1F0B-4231-B5AD-8B56D3BD1A88}">
      <dsp:nvSpPr>
        <dsp:cNvPr id="0" name=""/>
        <dsp:cNvSpPr/>
      </dsp:nvSpPr>
      <dsp:spPr>
        <a:xfrm>
          <a:off x="2227065" y="235102"/>
          <a:ext cx="204922" cy="2049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7AECC0-DA8D-4263-964F-ABAC53F1852F}">
      <dsp:nvSpPr>
        <dsp:cNvPr id="0" name=""/>
        <dsp:cNvSpPr/>
      </dsp:nvSpPr>
      <dsp:spPr>
        <a:xfrm>
          <a:off x="2482660" y="435927"/>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D88314-715F-45B6-8E39-43AE6A1C1DA7}">
      <dsp:nvSpPr>
        <dsp:cNvPr id="0" name=""/>
        <dsp:cNvSpPr/>
      </dsp:nvSpPr>
      <dsp:spPr>
        <a:xfrm>
          <a:off x="2592200" y="636751"/>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0B49E8-6C63-4AA5-B175-55D495E13C1B}">
      <dsp:nvSpPr>
        <dsp:cNvPr id="0" name=""/>
        <dsp:cNvSpPr/>
      </dsp:nvSpPr>
      <dsp:spPr>
        <a:xfrm>
          <a:off x="1642849" y="253359"/>
          <a:ext cx="335328" cy="33532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0AB4E5-2502-4897-98FE-405DD9C1EC81}">
      <dsp:nvSpPr>
        <dsp:cNvPr id="0" name=""/>
        <dsp:cNvSpPr/>
      </dsp:nvSpPr>
      <dsp:spPr>
        <a:xfrm>
          <a:off x="930835" y="947116"/>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CA7B0F-7327-4D8D-A61D-A4AB7BE93C3F}">
      <dsp:nvSpPr>
        <dsp:cNvPr id="0" name=""/>
        <dsp:cNvSpPr/>
      </dsp:nvSpPr>
      <dsp:spPr>
        <a:xfrm>
          <a:off x="1040376" y="1111427"/>
          <a:ext cx="204922" cy="2049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19E447-3647-4B3C-86E7-74B7A68C062B}">
      <dsp:nvSpPr>
        <dsp:cNvPr id="0" name=""/>
        <dsp:cNvSpPr/>
      </dsp:nvSpPr>
      <dsp:spPr>
        <a:xfrm>
          <a:off x="1314227" y="1257481"/>
          <a:ext cx="298069" cy="2980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B6911F-9989-4433-8170-B2D286020E43}">
      <dsp:nvSpPr>
        <dsp:cNvPr id="0" name=""/>
        <dsp:cNvSpPr/>
      </dsp:nvSpPr>
      <dsp:spPr>
        <a:xfrm>
          <a:off x="1697619" y="1494819"/>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4C1B2F-5ECC-4AD6-AEDE-BB197261438E}">
      <dsp:nvSpPr>
        <dsp:cNvPr id="0" name=""/>
        <dsp:cNvSpPr/>
      </dsp:nvSpPr>
      <dsp:spPr>
        <a:xfrm>
          <a:off x="1770646" y="1257481"/>
          <a:ext cx="204922" cy="2049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32E92F-CCB5-4ECB-AC62-56E2E24DADA3}">
      <dsp:nvSpPr>
        <dsp:cNvPr id="0" name=""/>
        <dsp:cNvSpPr/>
      </dsp:nvSpPr>
      <dsp:spPr>
        <a:xfrm>
          <a:off x="1953214" y="1513075"/>
          <a:ext cx="130405" cy="130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4616BE-E9B4-446E-B2A2-BBE67988ADAD}">
      <dsp:nvSpPr>
        <dsp:cNvPr id="0" name=""/>
        <dsp:cNvSpPr/>
      </dsp:nvSpPr>
      <dsp:spPr>
        <a:xfrm>
          <a:off x="2117524" y="1220967"/>
          <a:ext cx="298069" cy="2980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BDD162-D082-4DA9-BFC2-4A169C586F2F}">
      <dsp:nvSpPr>
        <dsp:cNvPr id="0" name=""/>
        <dsp:cNvSpPr/>
      </dsp:nvSpPr>
      <dsp:spPr>
        <a:xfrm>
          <a:off x="2519173" y="1147940"/>
          <a:ext cx="204922" cy="2049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A6B49C-860A-4382-AFB5-59F0A4E3E0D3}">
      <dsp:nvSpPr>
        <dsp:cNvPr id="0" name=""/>
        <dsp:cNvSpPr/>
      </dsp:nvSpPr>
      <dsp:spPr>
        <a:xfrm>
          <a:off x="2724096" y="289569"/>
          <a:ext cx="601829" cy="1148957"/>
        </a:xfrm>
        <a:prstGeom prst="chevron">
          <a:avLst>
            <a:gd name="adj" fmla="val 6231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B9789FB-A179-46E1-886A-C7F091A1742B}">
      <dsp:nvSpPr>
        <dsp:cNvPr id="0" name=""/>
        <dsp:cNvSpPr/>
      </dsp:nvSpPr>
      <dsp:spPr>
        <a:xfrm>
          <a:off x="3325925" y="290127"/>
          <a:ext cx="1641352" cy="1148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zh-CN" sz="1400" kern="1200" smtClean="0"/>
            <a:t>行业需求曲线</a:t>
          </a:r>
          <a:endParaRPr lang="zh-CN" sz="1400" kern="1200"/>
        </a:p>
      </dsp:txBody>
      <dsp:txXfrm>
        <a:off x="3325925" y="290127"/>
        <a:ext cx="1641352" cy="1148946"/>
      </dsp:txXfrm>
    </dsp:sp>
    <dsp:sp modelId="{25459344-9D85-4D8A-9E4B-9147995ECDE1}">
      <dsp:nvSpPr>
        <dsp:cNvPr id="0" name=""/>
        <dsp:cNvSpPr/>
      </dsp:nvSpPr>
      <dsp:spPr>
        <a:xfrm>
          <a:off x="4967277" y="289569"/>
          <a:ext cx="601829" cy="1148957"/>
        </a:xfrm>
        <a:prstGeom prst="chevron">
          <a:avLst>
            <a:gd name="adj" fmla="val 6231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5EA222-39D8-4F3E-B831-E62AFB56EAD6}">
      <dsp:nvSpPr>
        <dsp:cNvPr id="0" name=""/>
        <dsp:cNvSpPr/>
      </dsp:nvSpPr>
      <dsp:spPr>
        <a:xfrm>
          <a:off x="5634761" y="194617"/>
          <a:ext cx="1395149" cy="139514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rtl="0">
            <a:lnSpc>
              <a:spcPct val="90000"/>
            </a:lnSpc>
            <a:spcBef>
              <a:spcPct val="0"/>
            </a:spcBef>
            <a:spcAft>
              <a:spcPct val="35000"/>
            </a:spcAft>
          </a:pPr>
          <a:r>
            <a:rPr lang="zh-CN" sz="1400" kern="1200" smtClean="0"/>
            <a:t>企业需求曲线</a:t>
          </a:r>
          <a:endParaRPr lang="zh-CN" sz="1400" kern="1200"/>
        </a:p>
      </dsp:txBody>
      <dsp:txXfrm>
        <a:off x="5839076" y="398932"/>
        <a:ext cx="986519" cy="9865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1F4B6E-1218-4A58-A7BA-549356151E20}">
      <dsp:nvSpPr>
        <dsp:cNvPr id="0" name=""/>
        <dsp:cNvSpPr/>
      </dsp:nvSpPr>
      <dsp:spPr>
        <a:xfrm>
          <a:off x="1451165" y="0"/>
          <a:ext cx="2777104" cy="2777104"/>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1D1839-CB20-4E76-B3CA-5938505ADDFB}">
      <dsp:nvSpPr>
        <dsp:cNvPr id="0" name=""/>
        <dsp:cNvSpPr/>
      </dsp:nvSpPr>
      <dsp:spPr>
        <a:xfrm>
          <a:off x="2839717" y="279202"/>
          <a:ext cx="1805117" cy="65739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zh-CN" sz="1200" kern="1200" smtClean="0"/>
            <a:t>产品的价格</a:t>
          </a:r>
          <a:endParaRPr lang="zh-CN" sz="1200" kern="1200"/>
        </a:p>
      </dsp:txBody>
      <dsp:txXfrm>
        <a:off x="2871808" y="311293"/>
        <a:ext cx="1740935" cy="593210"/>
      </dsp:txXfrm>
    </dsp:sp>
    <dsp:sp modelId="{7124C3DD-B22A-4F6E-9889-EEC6A1D99886}">
      <dsp:nvSpPr>
        <dsp:cNvPr id="0" name=""/>
        <dsp:cNvSpPr/>
      </dsp:nvSpPr>
      <dsp:spPr>
        <a:xfrm>
          <a:off x="2839717" y="1018768"/>
          <a:ext cx="1805117" cy="65739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zh-CN" sz="1200" kern="1200" smtClean="0"/>
            <a:t>生产中可互相替代的产品的价格</a:t>
          </a:r>
          <a:endParaRPr lang="zh-CN" sz="1200" kern="1200"/>
        </a:p>
      </dsp:txBody>
      <dsp:txXfrm>
        <a:off x="2871808" y="1050859"/>
        <a:ext cx="1740935" cy="593210"/>
      </dsp:txXfrm>
    </dsp:sp>
    <dsp:sp modelId="{D1D1B215-25C5-4BA8-8095-983A23C3C335}">
      <dsp:nvSpPr>
        <dsp:cNvPr id="0" name=""/>
        <dsp:cNvSpPr/>
      </dsp:nvSpPr>
      <dsp:spPr>
        <a:xfrm>
          <a:off x="2839717" y="1758335"/>
          <a:ext cx="1805117" cy="65739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zh-CN" sz="1200" kern="1200" smtClean="0"/>
            <a:t>产品的成本</a:t>
          </a:r>
          <a:endParaRPr lang="zh-CN" sz="1200" kern="1200"/>
        </a:p>
      </dsp:txBody>
      <dsp:txXfrm>
        <a:off x="2871808" y="1790426"/>
        <a:ext cx="1740935" cy="5932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45D391-64EA-4568-8B0C-E4FA28B98C35}">
      <dsp:nvSpPr>
        <dsp:cNvPr id="0" name=""/>
        <dsp:cNvSpPr/>
      </dsp:nvSpPr>
      <dsp:spPr>
        <a:xfrm>
          <a:off x="1337867" y="524"/>
          <a:ext cx="1247179" cy="124717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0">
            <a:lnSpc>
              <a:spcPct val="90000"/>
            </a:lnSpc>
            <a:spcBef>
              <a:spcPct val="0"/>
            </a:spcBef>
            <a:spcAft>
              <a:spcPct val="35000"/>
            </a:spcAft>
          </a:pPr>
          <a:r>
            <a:rPr lang="zh-CN" sz="2000" kern="1200" dirty="0" smtClean="0"/>
            <a:t>企业供给曲线</a:t>
          </a:r>
          <a:endParaRPr lang="zh-CN" sz="2000" kern="1200" dirty="0"/>
        </a:p>
      </dsp:txBody>
      <dsp:txXfrm>
        <a:off x="1520512" y="183169"/>
        <a:ext cx="881889" cy="881889"/>
      </dsp:txXfrm>
    </dsp:sp>
    <dsp:sp modelId="{9BAE69CD-9303-4075-AA4B-33D9193D2CB6}">
      <dsp:nvSpPr>
        <dsp:cNvPr id="0" name=""/>
        <dsp:cNvSpPr/>
      </dsp:nvSpPr>
      <dsp:spPr>
        <a:xfrm>
          <a:off x="2686317" y="262432"/>
          <a:ext cx="723364" cy="723364"/>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zh-CN" altLang="en-US" sz="1600" kern="1200"/>
        </a:p>
      </dsp:txBody>
      <dsp:txXfrm>
        <a:off x="2782199" y="411445"/>
        <a:ext cx="531600" cy="425338"/>
      </dsp:txXfrm>
    </dsp:sp>
    <dsp:sp modelId="{6A1E26CE-5877-4528-A300-6D1430E566F4}">
      <dsp:nvSpPr>
        <dsp:cNvPr id="0" name=""/>
        <dsp:cNvSpPr/>
      </dsp:nvSpPr>
      <dsp:spPr>
        <a:xfrm>
          <a:off x="3510953" y="524"/>
          <a:ext cx="1247179" cy="124717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0">
            <a:lnSpc>
              <a:spcPct val="90000"/>
            </a:lnSpc>
            <a:spcBef>
              <a:spcPct val="0"/>
            </a:spcBef>
            <a:spcAft>
              <a:spcPct val="35000"/>
            </a:spcAft>
          </a:pPr>
          <a:r>
            <a:rPr lang="zh-CN" sz="2000" kern="1200" smtClean="0"/>
            <a:t>行业供给曲线</a:t>
          </a:r>
          <a:endParaRPr lang="zh-CN" sz="2000" kern="1200"/>
        </a:p>
      </dsp:txBody>
      <dsp:txXfrm>
        <a:off x="3693598" y="183169"/>
        <a:ext cx="881889" cy="88188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178B8-52D3-462D-B4A0-050004A44903}">
      <dsp:nvSpPr>
        <dsp:cNvPr id="0" name=""/>
        <dsp:cNvSpPr/>
      </dsp:nvSpPr>
      <dsp:spPr>
        <a:xfrm>
          <a:off x="2591841" y="477"/>
          <a:ext cx="912316" cy="5930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0">
            <a:lnSpc>
              <a:spcPct val="90000"/>
            </a:lnSpc>
            <a:spcBef>
              <a:spcPct val="0"/>
            </a:spcBef>
            <a:spcAft>
              <a:spcPct val="35000"/>
            </a:spcAft>
          </a:pPr>
          <a:r>
            <a:rPr lang="zh-CN" sz="1000" kern="1200" smtClean="0"/>
            <a:t>资源的稀缺性</a:t>
          </a:r>
          <a:endParaRPr lang="zh-CN" sz="1000" kern="1200"/>
        </a:p>
      </dsp:txBody>
      <dsp:txXfrm>
        <a:off x="2620789" y="29425"/>
        <a:ext cx="854420" cy="535109"/>
      </dsp:txXfrm>
    </dsp:sp>
    <dsp:sp modelId="{83A63D03-0C00-4305-B501-83D3B1E479F0}">
      <dsp:nvSpPr>
        <dsp:cNvPr id="0" name=""/>
        <dsp:cNvSpPr/>
      </dsp:nvSpPr>
      <dsp:spPr>
        <a:xfrm>
          <a:off x="2067230" y="296980"/>
          <a:ext cx="1961539" cy="1961539"/>
        </a:xfrm>
        <a:custGeom>
          <a:avLst/>
          <a:gdLst/>
          <a:ahLst/>
          <a:cxnLst/>
          <a:rect l="0" t="0" r="0" b="0"/>
          <a:pathLst>
            <a:path>
              <a:moveTo>
                <a:pt x="1563180" y="191652"/>
              </a:moveTo>
              <a:arcTo wR="980769" hR="980769" stAng="18385759" swAng="163568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3E84CB1-6252-42DF-BEE3-58A5D6CF0D24}">
      <dsp:nvSpPr>
        <dsp:cNvPr id="0" name=""/>
        <dsp:cNvSpPr/>
      </dsp:nvSpPr>
      <dsp:spPr>
        <a:xfrm>
          <a:off x="3572611" y="981247"/>
          <a:ext cx="912316" cy="5930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0">
            <a:lnSpc>
              <a:spcPct val="90000"/>
            </a:lnSpc>
            <a:spcBef>
              <a:spcPct val="0"/>
            </a:spcBef>
            <a:spcAft>
              <a:spcPct val="35000"/>
            </a:spcAft>
          </a:pPr>
          <a:r>
            <a:rPr lang="zh-CN" sz="1000" kern="1200" smtClean="0"/>
            <a:t>资源的可替代性</a:t>
          </a:r>
          <a:endParaRPr lang="zh-CN" sz="1000" kern="1200"/>
        </a:p>
      </dsp:txBody>
      <dsp:txXfrm>
        <a:off x="3601559" y="1010195"/>
        <a:ext cx="854420" cy="535109"/>
      </dsp:txXfrm>
    </dsp:sp>
    <dsp:sp modelId="{56FDB728-C602-4083-B008-8B6391552B43}">
      <dsp:nvSpPr>
        <dsp:cNvPr id="0" name=""/>
        <dsp:cNvSpPr/>
      </dsp:nvSpPr>
      <dsp:spPr>
        <a:xfrm>
          <a:off x="2067230" y="296980"/>
          <a:ext cx="1961539" cy="1961539"/>
        </a:xfrm>
        <a:custGeom>
          <a:avLst/>
          <a:gdLst/>
          <a:ahLst/>
          <a:cxnLst/>
          <a:rect l="0" t="0" r="0" b="0"/>
          <a:pathLst>
            <a:path>
              <a:moveTo>
                <a:pt x="1859945" y="1415462"/>
              </a:moveTo>
              <a:arcTo wR="980769" hR="980769" stAng="1578556" swAng="163568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366288D8-4AD5-42CB-A7A1-33BAFFB53999}">
      <dsp:nvSpPr>
        <dsp:cNvPr id="0" name=""/>
        <dsp:cNvSpPr/>
      </dsp:nvSpPr>
      <dsp:spPr>
        <a:xfrm>
          <a:off x="2591841" y="1962016"/>
          <a:ext cx="912316" cy="5930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0">
            <a:lnSpc>
              <a:spcPct val="90000"/>
            </a:lnSpc>
            <a:spcBef>
              <a:spcPct val="0"/>
            </a:spcBef>
            <a:spcAft>
              <a:spcPct val="35000"/>
            </a:spcAft>
          </a:pPr>
          <a:r>
            <a:rPr lang="zh-CN" sz="1000" kern="1200" smtClean="0"/>
            <a:t>企业和消费者的经济选择</a:t>
          </a:r>
          <a:endParaRPr lang="zh-CN" sz="1000" kern="1200"/>
        </a:p>
      </dsp:txBody>
      <dsp:txXfrm>
        <a:off x="2620789" y="1990964"/>
        <a:ext cx="854420" cy="535109"/>
      </dsp:txXfrm>
    </dsp:sp>
    <dsp:sp modelId="{5FC7B9F2-EA7A-45E9-A955-97AD84804078}">
      <dsp:nvSpPr>
        <dsp:cNvPr id="0" name=""/>
        <dsp:cNvSpPr/>
      </dsp:nvSpPr>
      <dsp:spPr>
        <a:xfrm>
          <a:off x="2067230" y="296980"/>
          <a:ext cx="1961539" cy="1961539"/>
        </a:xfrm>
        <a:custGeom>
          <a:avLst/>
          <a:gdLst/>
          <a:ahLst/>
          <a:cxnLst/>
          <a:rect l="0" t="0" r="0" b="0"/>
          <a:pathLst>
            <a:path>
              <a:moveTo>
                <a:pt x="398358" y="1769887"/>
              </a:moveTo>
              <a:arcTo wR="980769" hR="980769" stAng="7585759" swAng="163568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37680CE-9BB4-488E-86BF-AB3A61246103}">
      <dsp:nvSpPr>
        <dsp:cNvPr id="0" name=""/>
        <dsp:cNvSpPr/>
      </dsp:nvSpPr>
      <dsp:spPr>
        <a:xfrm>
          <a:off x="1611072" y="981247"/>
          <a:ext cx="912316" cy="5930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0">
            <a:lnSpc>
              <a:spcPct val="90000"/>
            </a:lnSpc>
            <a:spcBef>
              <a:spcPct val="0"/>
            </a:spcBef>
            <a:spcAft>
              <a:spcPct val="35000"/>
            </a:spcAft>
          </a:pPr>
          <a:r>
            <a:rPr lang="zh-CN" sz="1000" kern="1200" smtClean="0"/>
            <a:t>社会资源的优化配置</a:t>
          </a:r>
          <a:endParaRPr lang="zh-CN" sz="1000" kern="1200"/>
        </a:p>
      </dsp:txBody>
      <dsp:txXfrm>
        <a:off x="1640020" y="1010195"/>
        <a:ext cx="854420" cy="535109"/>
      </dsp:txXfrm>
    </dsp:sp>
    <dsp:sp modelId="{B763482F-9BA6-45EE-B67F-2AF378E06E0B}">
      <dsp:nvSpPr>
        <dsp:cNvPr id="0" name=""/>
        <dsp:cNvSpPr/>
      </dsp:nvSpPr>
      <dsp:spPr>
        <a:xfrm>
          <a:off x="2067230" y="296980"/>
          <a:ext cx="1961539" cy="1961539"/>
        </a:xfrm>
        <a:custGeom>
          <a:avLst/>
          <a:gdLst/>
          <a:ahLst/>
          <a:cxnLst/>
          <a:rect l="0" t="0" r="0" b="0"/>
          <a:pathLst>
            <a:path>
              <a:moveTo>
                <a:pt x="101593" y="546076"/>
              </a:moveTo>
              <a:arcTo wR="980769" hR="980769" stAng="12378556" swAng="163568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nodeVertAlign" val="t"/>
          <dgm:param type="fallback" val="2D"/>
        </dgm:alg>
      </dgm:if>
      <dgm:else name="Name3">
        <dgm:alg type="lin">
          <dgm:param type="linDir" val="fromR"/>
          <dgm:param type="nodeVertAlign" val="t"/>
          <dgm:param type="fallback" val="2D"/>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type="chevron" r:blip="" rot="180">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type="chevron" r:blip="" rot="180">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varLst>
      <dgm:dir/>
      <dgm:resizeHandles/>
    </dgm:varLst>
    <dgm:alg type="composite"/>
    <dgm:shape xmlns:r="http://schemas.openxmlformats.org/officeDocument/2006/relationships" r:blip="">
      <dgm:adjLst/>
    </dgm:shape>
    <dgm:presOf/>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319778"/>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7.jpeg"/><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8.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9.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png"/></Relationships>
</file>

<file path=ppt/slides/_rels/slide18.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3.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5.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6.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7.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9.jpeg"/><Relationship Id="rId1" Type="http://schemas.openxmlformats.org/officeDocument/2006/relationships/image" Target="../media/image18.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0.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5.xml"/><Relationship Id="rId4" Type="http://schemas.openxmlformats.org/officeDocument/2006/relationships/diagramColors" Target="../diagrams/colors5.xml"/><Relationship Id="rId3" Type="http://schemas.openxmlformats.org/officeDocument/2006/relationships/diagramQuickStyle" Target="../diagrams/quickStyle5.xml"/><Relationship Id="rId2" Type="http://schemas.openxmlformats.org/officeDocument/2006/relationships/diagramLayout" Target="../diagrams/layout5.xml"/><Relationship Id="rId1" Type="http://schemas.openxmlformats.org/officeDocument/2006/relationships/diagramData" Target="../diagrams/data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938992"/>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市场供求及其运行机制</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01</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944065" y="4895931"/>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219845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200955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219148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811992" y="2971204"/>
            <a:ext cx="2313254" cy="369332"/>
          </a:xfrm>
          <a:prstGeom prst="rect">
            <a:avLst/>
          </a:prstGeom>
          <a:noFill/>
        </p:spPr>
        <p:txBody>
          <a:bodyPr wrap="square" rtlCol="0">
            <a:spAutoFit/>
          </a:bodyPr>
          <a:lstStyle/>
          <a:p>
            <a:pPr algn="ctr"/>
            <a:r>
              <a:rPr lang="zh-CN" altLang="en-US" dirty="0"/>
              <a:t>需　求</a:t>
            </a:r>
            <a:endParaRPr lang="zh-CN" altLang="en-US" sz="2400" b="1" spc="100" dirty="0">
              <a:solidFill>
                <a:schemeClr val="tx1">
                  <a:lumMod val="75000"/>
                  <a:lumOff val="25000"/>
                </a:schemeClr>
              </a:solidFill>
            </a:endParaRPr>
          </a:p>
        </p:txBody>
      </p:sp>
      <p:sp>
        <p:nvSpPr>
          <p:cNvPr id="33" name="矩形: 圆角 32"/>
          <p:cNvSpPr/>
          <p:nvPr/>
        </p:nvSpPr>
        <p:spPr>
          <a:xfrm>
            <a:off x="579573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60683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78876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409273" y="2971204"/>
            <a:ext cx="2313254" cy="369332"/>
          </a:xfrm>
          <a:prstGeom prst="rect">
            <a:avLst/>
          </a:prstGeom>
          <a:noFill/>
        </p:spPr>
        <p:txBody>
          <a:bodyPr wrap="square" rtlCol="0">
            <a:spAutoFit/>
          </a:bodyPr>
          <a:lstStyle/>
          <a:p>
            <a:pPr algn="ctr"/>
            <a:r>
              <a:rPr lang="zh-CN" altLang="en-US" dirty="0"/>
              <a:t>供　给</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411909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393019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411372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4732632" y="3977483"/>
            <a:ext cx="2313254" cy="646331"/>
          </a:xfrm>
          <a:prstGeom prst="rect">
            <a:avLst/>
          </a:prstGeom>
          <a:noFill/>
        </p:spPr>
        <p:txBody>
          <a:bodyPr wrap="square" rtlCol="0">
            <a:spAutoFit/>
          </a:bodyPr>
          <a:lstStyle/>
          <a:p>
            <a:pPr algn="ctr"/>
            <a:r>
              <a:rPr lang="zh-CN" altLang="en-US" dirty="0"/>
              <a:t>供求法则和需求</a:t>
            </a:r>
            <a:r>
              <a:rPr lang="en-US" altLang="zh-CN" dirty="0"/>
              <a:t>-</a:t>
            </a:r>
            <a:r>
              <a:rPr lang="zh-CN" altLang="en-US" dirty="0"/>
              <a:t>供给分析</a:t>
            </a:r>
            <a:endParaRPr lang="zh-CN" altLang="en-US" sz="2400" b="1" spc="100" dirty="0">
              <a:solidFill>
                <a:schemeClr val="tx1">
                  <a:lumMod val="75000"/>
                  <a:lumOff val="25000"/>
                </a:schemeClr>
              </a:solidFill>
            </a:endParaRPr>
          </a:p>
        </p:txBody>
      </p:sp>
      <p:sp>
        <p:nvSpPr>
          <p:cNvPr id="81" name="矩形: 圆角 32"/>
          <p:cNvSpPr/>
          <p:nvPr/>
        </p:nvSpPr>
        <p:spPr>
          <a:xfrm>
            <a:off x="771637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752747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771100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8297788" y="3945724"/>
            <a:ext cx="2313254" cy="646331"/>
          </a:xfrm>
          <a:prstGeom prst="rect">
            <a:avLst/>
          </a:prstGeom>
          <a:noFill/>
        </p:spPr>
        <p:txBody>
          <a:bodyPr wrap="square" rtlCol="0">
            <a:spAutoFit/>
          </a:bodyPr>
          <a:lstStyle/>
          <a:p>
            <a:pPr algn="ctr"/>
            <a:r>
              <a:rPr lang="zh-CN" altLang="en-US" dirty="0"/>
              <a:t>市场机制与社会资源的配置</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需求量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需求量是指在一定时期内，在一定条件下，消费者愿意购买且能够买得起的某种产品或劳务的数量。</a:t>
            </a:r>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二、影响需求量的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因素</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808850" y="2488210"/>
          <a:ext cx="8615680" cy="2664361"/>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三、需求</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函数</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需求函数是需求量与影响这一数量的诸因素之间关系的一种数学表达式，可记为：</a:t>
            </a:r>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066385" y="3122414"/>
                <a:ext cx="4100610" cy="369332"/>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b="1" i="1" smtClean="0">
                              <a:solidFill>
                                <a:srgbClr val="002060"/>
                              </a:solidFill>
                              <a:latin typeface="Cambria Math" panose="02040503050406030204" pitchFamily="18" charset="0"/>
                            </a:rPr>
                          </m:ctrlPr>
                        </m:sSubPr>
                        <m:e>
                          <m:r>
                            <a:rPr lang="zh-CN" altLang="en-US" b="1" i="1">
                              <a:solidFill>
                                <a:srgbClr val="002060"/>
                              </a:solidFill>
                              <a:latin typeface="Cambria Math" panose="02040503050406030204" pitchFamily="18" charset="0"/>
                            </a:rPr>
                            <m:t>𝑸</m:t>
                          </m:r>
                        </m:e>
                        <m:sub>
                          <m:r>
                            <a:rPr lang="zh-CN" altLang="en-US" b="1" i="1">
                              <a:solidFill>
                                <a:srgbClr val="002060"/>
                              </a:solidFill>
                              <a:latin typeface="Cambria Math" panose="02040503050406030204" pitchFamily="18" charset="0"/>
                            </a:rPr>
                            <m:t>𝑿</m:t>
                          </m:r>
                        </m:sub>
                      </m:sSub>
                      <m:r>
                        <a:rPr lang="zh-CN" altLang="en-US" b="1" i="0">
                          <a:solidFill>
                            <a:srgbClr val="002060"/>
                          </a:solidFill>
                          <a:latin typeface="Cambria Math" panose="02040503050406030204" pitchFamily="18" charset="0"/>
                        </a:rPr>
                        <m:t>=</m:t>
                      </m:r>
                      <m:r>
                        <a:rPr lang="zh-CN" altLang="en-US" b="1" i="1">
                          <a:solidFill>
                            <a:srgbClr val="002060"/>
                          </a:solidFill>
                          <a:latin typeface="Cambria Math" panose="02040503050406030204" pitchFamily="18" charset="0"/>
                        </a:rPr>
                        <m:t>𝒇</m:t>
                      </m:r>
                      <m:r>
                        <m:rPr>
                          <m:nor/>
                        </m:rPr>
                        <a:rPr lang="zh-CN" altLang="en-US" b="1" i="1">
                          <a:solidFill>
                            <a:srgbClr val="002060"/>
                          </a:solidFill>
                          <a:latin typeface="Cambria Math" panose="02040503050406030204" pitchFamily="18" charset="0"/>
                        </a:rPr>
                        <m:t>（</m:t>
                      </m:r>
                      <m:sSub>
                        <m:sSubPr>
                          <m:ctrlPr>
                            <a:rPr lang="zh-CN" altLang="en-US" b="1" i="1">
                              <a:solidFill>
                                <a:srgbClr val="002060"/>
                              </a:solidFill>
                              <a:latin typeface="Cambria Math" panose="02040503050406030204" pitchFamily="18" charset="0"/>
                            </a:rPr>
                          </m:ctrlPr>
                        </m:sSubPr>
                        <m:e>
                          <m:r>
                            <a:rPr lang="zh-CN" altLang="en-US" b="1" i="1">
                              <a:solidFill>
                                <a:srgbClr val="002060"/>
                              </a:solidFill>
                              <a:latin typeface="Cambria Math" panose="02040503050406030204" pitchFamily="18" charset="0"/>
                            </a:rPr>
                            <m:t>𝑷</m:t>
                          </m:r>
                        </m:e>
                        <m:sub>
                          <m:r>
                            <a:rPr lang="zh-CN" altLang="en-US" b="1" i="1">
                              <a:solidFill>
                                <a:srgbClr val="002060"/>
                              </a:solidFill>
                              <a:latin typeface="Cambria Math" panose="02040503050406030204" pitchFamily="18" charset="0"/>
                            </a:rPr>
                            <m:t>𝑿</m:t>
                          </m:r>
                        </m:sub>
                      </m:sSub>
                      <m:r>
                        <m:rPr>
                          <m:nor/>
                        </m:rPr>
                        <a:rPr lang="zh-CN" altLang="en-US" b="1" i="1">
                          <a:solidFill>
                            <a:srgbClr val="002060"/>
                          </a:solidFill>
                          <a:latin typeface="Cambria Math" panose="02040503050406030204" pitchFamily="18" charset="0"/>
                        </a:rPr>
                        <m:t>，</m:t>
                      </m:r>
                      <m:sSub>
                        <m:sSubPr>
                          <m:ctrlPr>
                            <a:rPr lang="zh-CN" altLang="en-US" b="1" i="1">
                              <a:solidFill>
                                <a:srgbClr val="002060"/>
                              </a:solidFill>
                              <a:latin typeface="Cambria Math" panose="02040503050406030204" pitchFamily="18" charset="0"/>
                            </a:rPr>
                          </m:ctrlPr>
                        </m:sSubPr>
                        <m:e>
                          <m:r>
                            <a:rPr lang="zh-CN" altLang="en-US" b="1" i="1">
                              <a:solidFill>
                                <a:srgbClr val="002060"/>
                              </a:solidFill>
                              <a:latin typeface="Cambria Math" panose="02040503050406030204" pitchFamily="18" charset="0"/>
                            </a:rPr>
                            <m:t>𝑷</m:t>
                          </m:r>
                        </m:e>
                        <m:sub>
                          <m:r>
                            <a:rPr lang="zh-CN" altLang="en-US" b="1" i="1">
                              <a:solidFill>
                                <a:srgbClr val="002060"/>
                              </a:solidFill>
                              <a:latin typeface="Cambria Math" panose="02040503050406030204" pitchFamily="18" charset="0"/>
                            </a:rPr>
                            <m:t>𝒀</m:t>
                          </m:r>
                        </m:sub>
                      </m:sSub>
                      <m:r>
                        <m:rPr>
                          <m:nor/>
                        </m:rPr>
                        <a:rPr lang="zh-CN" altLang="en-US" b="1" i="1">
                          <a:solidFill>
                            <a:srgbClr val="002060"/>
                          </a:solidFill>
                          <a:latin typeface="Cambria Math" panose="02040503050406030204" pitchFamily="18" charset="0"/>
                        </a:rPr>
                        <m:t>，</m:t>
                      </m:r>
                      <m:r>
                        <a:rPr lang="zh-CN" altLang="en-US" b="1" i="1">
                          <a:solidFill>
                            <a:srgbClr val="002060"/>
                          </a:solidFill>
                          <a:latin typeface="Cambria Math" panose="02040503050406030204" pitchFamily="18" charset="0"/>
                        </a:rPr>
                        <m:t>𝑻</m:t>
                      </m:r>
                      <m:r>
                        <m:rPr>
                          <m:nor/>
                        </m:rPr>
                        <a:rPr lang="zh-CN" altLang="en-US" b="1" i="1">
                          <a:solidFill>
                            <a:srgbClr val="002060"/>
                          </a:solidFill>
                          <a:latin typeface="Cambria Math" panose="02040503050406030204" pitchFamily="18" charset="0"/>
                        </a:rPr>
                        <m:t>，</m:t>
                      </m:r>
                      <m:r>
                        <a:rPr lang="zh-CN" altLang="en-US" b="1" i="1">
                          <a:solidFill>
                            <a:srgbClr val="002060"/>
                          </a:solidFill>
                          <a:latin typeface="Cambria Math" panose="02040503050406030204" pitchFamily="18" charset="0"/>
                        </a:rPr>
                        <m:t>𝑰</m:t>
                      </m:r>
                      <m:r>
                        <m:rPr>
                          <m:nor/>
                        </m:rPr>
                        <a:rPr lang="zh-CN" altLang="en-US" b="1" i="1">
                          <a:solidFill>
                            <a:srgbClr val="002060"/>
                          </a:solidFill>
                          <a:latin typeface="Cambria Math" panose="02040503050406030204" pitchFamily="18" charset="0"/>
                        </a:rPr>
                        <m:t>，</m:t>
                      </m:r>
                      <m:r>
                        <a:rPr lang="zh-CN" altLang="en-US" b="1" i="1">
                          <a:solidFill>
                            <a:srgbClr val="002060"/>
                          </a:solidFill>
                          <a:latin typeface="Cambria Math" panose="02040503050406030204" pitchFamily="18" charset="0"/>
                        </a:rPr>
                        <m:t>𝑬</m:t>
                      </m:r>
                      <m:r>
                        <m:rPr>
                          <m:nor/>
                        </m:rPr>
                        <a:rPr lang="zh-CN" altLang="en-US" b="1" i="1">
                          <a:solidFill>
                            <a:srgbClr val="002060"/>
                          </a:solidFill>
                          <a:latin typeface="Cambria Math" panose="02040503050406030204" pitchFamily="18" charset="0"/>
                        </a:rPr>
                        <m:t>，</m:t>
                      </m:r>
                      <m:r>
                        <a:rPr lang="zh-CN" altLang="en-US" b="1" i="1">
                          <a:solidFill>
                            <a:srgbClr val="002060"/>
                          </a:solidFill>
                          <a:latin typeface="Cambria Math" panose="02040503050406030204" pitchFamily="18" charset="0"/>
                        </a:rPr>
                        <m:t>𝑨</m:t>
                      </m:r>
                      <m:r>
                        <m:rPr>
                          <m:nor/>
                        </m:rPr>
                        <a:rPr lang="zh-CN" altLang="en-US" b="1" i="1">
                          <a:solidFill>
                            <a:srgbClr val="002060"/>
                          </a:solidFill>
                          <a:latin typeface="Cambria Math" panose="02040503050406030204" pitchFamily="18" charset="0"/>
                        </a:rPr>
                        <m:t>，</m:t>
                      </m:r>
                      <m:r>
                        <m:rPr>
                          <m:nor/>
                        </m:rPr>
                        <a:rPr lang="zh-CN" altLang="en-US" b="1" i="1">
                          <a:solidFill>
                            <a:srgbClr val="002060"/>
                          </a:solidFill>
                          <a:latin typeface="Cambria Math" panose="02040503050406030204" pitchFamily="18" charset="0"/>
                        </a:rPr>
                        <m:t>…</m:t>
                      </m:r>
                      <m:r>
                        <m:rPr>
                          <m:nor/>
                        </m:rPr>
                        <a:rPr lang="zh-CN" altLang="en-US" b="1" i="1">
                          <a:solidFill>
                            <a:srgbClr val="002060"/>
                          </a:solidFill>
                          <a:latin typeface="Cambria Math" panose="02040503050406030204" pitchFamily="18" charset="0"/>
                        </a:rPr>
                        <m:t>）</m:t>
                      </m:r>
                    </m:oMath>
                  </m:oMathPara>
                </a14:m>
                <a:endParaRPr lang="zh-CN" altLang="en-US" b="1" dirty="0">
                  <a:solidFill>
                    <a:srgbClr val="002060"/>
                  </a:solidFill>
                </a:endParaRPr>
              </a:p>
            </p:txBody>
          </p:sp>
        </mc:Choice>
        <mc:Fallback>
          <p:sp>
            <p:nvSpPr>
              <p:cNvPr id="2" name="矩形 1"/>
              <p:cNvSpPr>
                <a:spLocks noRot="1" noChangeAspect="1" noMove="1" noResize="1" noEditPoints="1" noAdjustHandles="1" noChangeArrowheads="1" noChangeShapeType="1" noTextEdit="1"/>
              </p:cNvSpPr>
              <p:nvPr/>
            </p:nvSpPr>
            <p:spPr>
              <a:xfrm>
                <a:off x="4066385" y="3122414"/>
                <a:ext cx="4100610" cy="369332"/>
              </a:xfrm>
              <a:prstGeom prst="rect">
                <a:avLst/>
              </a:prstGeom>
              <a:blipFill rotWithShape="1">
                <a:blip r:embed="rId1"/>
                <a:stretch>
                  <a:fillRect l="-12" t="-32" r="6" b="140"/>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三、需求函数</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660506" y="2504351"/>
                <a:ext cx="10912369" cy="2616101"/>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1-1</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某洗衣机厂洗衣机的具体的需求函数估计为：</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en-US"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𝑄</m:t>
                    </m:r>
                    <m:r>
                      <a:rPr lang="en-US" altLang="zh-CN">
                        <a:solidFill>
                          <a:srgbClr val="002060"/>
                        </a:solidFill>
                        <a:latin typeface="Cambria Math" panose="02040503050406030204" pitchFamily="18" charset="0"/>
                      </a:rPr>
                      <m:t>=</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200</m:t>
                    </m:r>
                    <m:r>
                      <a:rPr lang="en-US" altLang="zh-CN" i="1">
                        <a:solidFill>
                          <a:srgbClr val="002060"/>
                        </a:solidFill>
                        <a:latin typeface="Cambria Math" panose="02040503050406030204" pitchFamily="18" charset="0"/>
                      </a:rPr>
                      <m:t>𝑃</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50</m:t>
                    </m:r>
                    <m:r>
                      <a:rPr lang="en-US" altLang="zh-CN" i="1">
                        <a:solidFill>
                          <a:srgbClr val="002060"/>
                        </a:solidFill>
                        <a:latin typeface="Cambria Math" panose="02040503050406030204" pitchFamily="18" charset="0"/>
                      </a:rPr>
                      <m:t>𝐼</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m:t>
                    </m:r>
                    <m:r>
                      <a:rPr lang="en-US" altLang="zh-CN" i="1">
                        <a:solidFill>
                          <a:srgbClr val="002060"/>
                        </a:solidFill>
                        <a:latin typeface="Cambria Math" panose="02040503050406030204" pitchFamily="18" charset="0"/>
                      </a:rPr>
                      <m:t>𝐴</m:t>
                    </m:r>
                  </m:oMath>
                </a14:m>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式中，</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zh-CN" altLang="zh-CN" dirty="0">
                    <a:solidFill>
                      <a:srgbClr val="002060"/>
                    </a:solidFill>
                    <a:latin typeface="微软雅黑 Light" panose="020B0502040204020203" pitchFamily="34" charset="-122"/>
                    <a:ea typeface="微软雅黑 Light" panose="020B0502040204020203" pitchFamily="34" charset="-122"/>
                  </a:rPr>
                  <a:t>为顾客对该厂洗衣机的需求量；</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zh-CN" altLang="zh-CN" dirty="0">
                    <a:solidFill>
                      <a:srgbClr val="002060"/>
                    </a:solidFill>
                    <a:latin typeface="微软雅黑 Light" panose="020B0502040204020203" pitchFamily="34" charset="-122"/>
                    <a:ea typeface="微软雅黑 Light" panose="020B0502040204020203" pitchFamily="34" charset="-122"/>
                  </a:rPr>
                  <a:t>为洗衣机价格；</a:t>
                </a:r>
                <a:r>
                  <a:rPr lang="en-US" altLang="zh-CN" i="1" dirty="0">
                    <a:solidFill>
                      <a:srgbClr val="002060"/>
                    </a:solidFill>
                    <a:latin typeface="微软雅黑 Light" panose="020B0502040204020203" pitchFamily="34" charset="-122"/>
                    <a:ea typeface="微软雅黑 Light" panose="020B0502040204020203" pitchFamily="34" charset="-122"/>
                  </a:rPr>
                  <a:t>I</a:t>
                </a:r>
                <a:r>
                  <a:rPr lang="zh-CN" altLang="zh-CN" dirty="0">
                    <a:solidFill>
                      <a:srgbClr val="002060"/>
                    </a:solidFill>
                    <a:latin typeface="微软雅黑 Light" panose="020B0502040204020203" pitchFamily="34" charset="-122"/>
                    <a:ea typeface="微软雅黑 Light" panose="020B0502040204020203" pitchFamily="34" charset="-122"/>
                  </a:rPr>
                  <a:t>为居民的平均收入；</a:t>
                </a:r>
                <a:r>
                  <a:rPr lang="en-US" altLang="zh-CN" i="1"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为广告费用；</a:t>
                </a:r>
                <a:r>
                  <a:rPr lang="en-US" altLang="zh-CN" dirty="0">
                    <a:solidFill>
                      <a:srgbClr val="002060"/>
                    </a:solidFill>
                    <a:latin typeface="微软雅黑 Light" panose="020B0502040204020203" pitchFamily="34" charset="-122"/>
                    <a:ea typeface="微软雅黑 Light" panose="020B0502040204020203" pitchFamily="34" charset="-122"/>
                  </a:rPr>
                  <a:t>-200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zh-CN" dirty="0">
                    <a:solidFill>
                      <a:srgbClr val="002060"/>
                    </a:solidFill>
                    <a:latin typeface="微软雅黑 Light" panose="020B0502040204020203" pitchFamily="34" charset="-122"/>
                    <a:ea typeface="微软雅黑 Light" panose="020B0502040204020203" pitchFamily="34" charset="-122"/>
                  </a:rPr>
                  <a:t>和</a:t>
                </a:r>
                <a:r>
                  <a:rPr lang="en-US" altLang="zh-CN" dirty="0">
                    <a:solidFill>
                      <a:srgbClr val="002060"/>
                    </a:solidFill>
                    <a:latin typeface="微软雅黑 Light" panose="020B0502040204020203" pitchFamily="34" charset="-122"/>
                    <a:ea typeface="微软雅黑 Light" panose="020B0502040204020203" pitchFamily="34" charset="-122"/>
                  </a:rPr>
                  <a:t>0.5</a:t>
                </a:r>
                <a:r>
                  <a:rPr lang="zh-CN" altLang="zh-CN" dirty="0">
                    <a:solidFill>
                      <a:srgbClr val="002060"/>
                    </a:solidFill>
                    <a:latin typeface="微软雅黑 Light" panose="020B0502040204020203" pitchFamily="34" charset="-122"/>
                    <a:ea typeface="微软雅黑 Light" panose="020B0502040204020203" pitchFamily="34" charset="-122"/>
                  </a:rPr>
                  <a:t>是这个需求函数各自变量的参数</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式</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1-1</a:t>
                </a:r>
                <a:r>
                  <a:rPr lang="zh-CN" altLang="zh-CN" dirty="0">
                    <a:solidFill>
                      <a:srgbClr val="002060"/>
                    </a:solidFill>
                    <a:latin typeface="微软雅黑 Light" panose="020B0502040204020203" pitchFamily="34" charset="-122"/>
                    <a:ea typeface="微软雅黑 Light" panose="020B0502040204020203" pitchFamily="34" charset="-122"/>
                  </a:rPr>
                  <a:t>）说明：价格每增加</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元，对洗衣机的需求量将减少</a:t>
                </a:r>
                <a:r>
                  <a:rPr lang="en-US" altLang="zh-CN" dirty="0">
                    <a:solidFill>
                      <a:srgbClr val="002060"/>
                    </a:solidFill>
                    <a:latin typeface="微软雅黑 Light" panose="020B0502040204020203" pitchFamily="34" charset="-122"/>
                    <a:ea typeface="微软雅黑 Light" panose="020B0502040204020203" pitchFamily="34" charset="-122"/>
                  </a:rPr>
                  <a:t>200</a:t>
                </a:r>
                <a:r>
                  <a:rPr lang="zh-CN" altLang="zh-CN" dirty="0">
                    <a:solidFill>
                      <a:srgbClr val="002060"/>
                    </a:solidFill>
                    <a:latin typeface="微软雅黑 Light" panose="020B0502040204020203" pitchFamily="34" charset="-122"/>
                    <a:ea typeface="微软雅黑 Light" panose="020B0502040204020203" pitchFamily="34" charset="-122"/>
                  </a:rPr>
                  <a:t>台；居民收入每增加</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元，将增加需求量</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zh-CN" dirty="0">
                    <a:solidFill>
                      <a:srgbClr val="002060"/>
                    </a:solidFill>
                    <a:latin typeface="微软雅黑 Light" panose="020B0502040204020203" pitchFamily="34" charset="-122"/>
                    <a:ea typeface="微软雅黑 Light" panose="020B0502040204020203" pitchFamily="34" charset="-122"/>
                  </a:rPr>
                  <a:t>台；广告费每增加</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元，将增加需求量</a:t>
                </a:r>
                <a:r>
                  <a:rPr lang="en-US" altLang="zh-CN" dirty="0">
                    <a:solidFill>
                      <a:srgbClr val="002060"/>
                    </a:solidFill>
                    <a:latin typeface="微软雅黑 Light" panose="020B0502040204020203" pitchFamily="34" charset="-122"/>
                    <a:ea typeface="微软雅黑 Light" panose="020B0502040204020203" pitchFamily="34" charset="-122"/>
                  </a:rPr>
                  <a:t>0.5</a:t>
                </a:r>
                <a:r>
                  <a:rPr lang="zh-CN" altLang="zh-CN" dirty="0">
                    <a:solidFill>
                      <a:srgbClr val="002060"/>
                    </a:solidFill>
                    <a:latin typeface="微软雅黑 Light" panose="020B0502040204020203" pitchFamily="34" charset="-122"/>
                    <a:ea typeface="微软雅黑 Light" panose="020B0502040204020203" pitchFamily="34" charset="-122"/>
                  </a:rPr>
                  <a:t>台。如果计划年度</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I</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分别预计为</a:t>
                </a:r>
                <a:r>
                  <a:rPr lang="en-US" altLang="zh-CN" dirty="0">
                    <a:solidFill>
                      <a:srgbClr val="002060"/>
                    </a:solidFill>
                    <a:latin typeface="微软雅黑 Light" panose="020B0502040204020203" pitchFamily="34" charset="-122"/>
                    <a:ea typeface="微软雅黑 Light" panose="020B0502040204020203" pitchFamily="34" charset="-122"/>
                  </a:rPr>
                  <a:t>3 000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25 000</a:t>
                </a:r>
                <a:r>
                  <a:rPr lang="zh-CN" altLang="zh-CN" dirty="0">
                    <a:solidFill>
                      <a:srgbClr val="002060"/>
                    </a:solidFill>
                    <a:latin typeface="微软雅黑 Light" panose="020B0502040204020203" pitchFamily="34" charset="-122"/>
                    <a:ea typeface="微软雅黑 Light" panose="020B0502040204020203" pitchFamily="34" charset="-122"/>
                  </a:rPr>
                  <a:t>元和</a:t>
                </a:r>
                <a:r>
                  <a:rPr lang="en-US" altLang="zh-CN" dirty="0">
                    <a:solidFill>
                      <a:srgbClr val="002060"/>
                    </a:solidFill>
                    <a:latin typeface="微软雅黑 Light" panose="020B0502040204020203" pitchFamily="34" charset="-122"/>
                    <a:ea typeface="微软雅黑 Light" panose="020B0502040204020203" pitchFamily="34" charset="-122"/>
                  </a:rPr>
                  <a:t>1 000 000</a:t>
                </a:r>
                <a:r>
                  <a:rPr lang="zh-CN" altLang="zh-CN" dirty="0">
                    <a:solidFill>
                      <a:srgbClr val="002060"/>
                    </a:solidFill>
                    <a:latin typeface="微软雅黑 Light" panose="020B0502040204020203" pitchFamily="34" charset="-122"/>
                    <a:ea typeface="微软雅黑 Light" panose="020B0502040204020203" pitchFamily="34" charset="-122"/>
                  </a:rPr>
                  <a:t>元，那么，在计划期某洗衣机厂洗衣机的预计需求量应为</a:t>
                </a:r>
                <a:r>
                  <a:rPr lang="en-US" altLang="zh-CN" dirty="0">
                    <a:solidFill>
                      <a:srgbClr val="002060"/>
                    </a:solidFill>
                    <a:latin typeface="微软雅黑 Light" panose="020B0502040204020203" pitchFamily="34" charset="-122"/>
                    <a:ea typeface="微软雅黑 Light" panose="020B0502040204020203" pitchFamily="34" charset="-122"/>
                  </a:rPr>
                  <a:t>115</a:t>
                </a:r>
                <a:r>
                  <a:rPr lang="zh-CN" altLang="zh-CN" dirty="0">
                    <a:solidFill>
                      <a:srgbClr val="002060"/>
                    </a:solidFill>
                    <a:latin typeface="微软雅黑 Light" panose="020B0502040204020203" pitchFamily="34" charset="-122"/>
                    <a:ea typeface="微软雅黑 Light" panose="020B0502040204020203" pitchFamily="34" charset="-122"/>
                  </a:rPr>
                  <a:t>万台，</a:t>
                </a:r>
                <a:r>
                  <a:rPr lang="zh-CN" altLang="zh-CN" dirty="0" smtClean="0">
                    <a:solidFill>
                      <a:srgbClr val="002060"/>
                    </a:solidFill>
                    <a:latin typeface="微软雅黑 Light" panose="020B0502040204020203" pitchFamily="34" charset="-122"/>
                    <a:ea typeface="微软雅黑 Light" panose="020B0502040204020203" pitchFamily="34" charset="-122"/>
                  </a:rPr>
                  <a:t>即</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dirty="0">
                    <a:solidFill>
                      <a:srgbClr val="002060"/>
                    </a:solidFill>
                    <a:latin typeface="微软雅黑 Light" panose="020B0502040204020203" pitchFamily="34" charset="-122"/>
                    <a:ea typeface="微软雅黑 Light" panose="020B0502040204020203" pitchFamily="34" charset="-122"/>
                  </a:rPr>
                  <a:t>=-200×3 000+50×25 000+0.5×1 000 000=1 150 000</a:t>
                </a:r>
                <a:r>
                  <a:rPr lang="zh-CN" altLang="zh-CN" dirty="0">
                    <a:solidFill>
                      <a:srgbClr val="002060"/>
                    </a:solidFill>
                    <a:latin typeface="微软雅黑 Light" panose="020B0502040204020203" pitchFamily="34" charset="-122"/>
                    <a:ea typeface="微软雅黑 Light" panose="020B0502040204020203" pitchFamily="34" charset="-122"/>
                  </a:rPr>
                  <a:t>（台）</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mc:Choice>
        <mc:Fallback>
          <p:sp>
            <p:nvSpPr>
              <p:cNvPr id="2" name="矩形 1"/>
              <p:cNvSpPr>
                <a:spLocks noRot="1" noChangeAspect="1" noMove="1" noResize="1" noEditPoints="1" noAdjustHandles="1" noChangeArrowheads="1" noChangeShapeType="1" noTextEdit="1"/>
              </p:cNvSpPr>
              <p:nvPr/>
            </p:nvSpPr>
            <p:spPr>
              <a:xfrm>
                <a:off x="660506" y="2504351"/>
                <a:ext cx="10912369" cy="2616101"/>
              </a:xfrm>
              <a:prstGeom prst="rect">
                <a:avLst/>
              </a:prstGeom>
              <a:blipFill rotWithShape="1">
                <a:blip r:embed="rId1"/>
                <a:stretch>
                  <a:fillRect l="-1" t="-21" b="17"/>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四、需求曲线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需求</a:t>
            </a:r>
            <a:r>
              <a:rPr lang="zh-CN" altLang="en-US" sz="2000" b="1" dirty="0">
                <a:solidFill>
                  <a:srgbClr val="002060"/>
                </a:solidFill>
                <a:latin typeface="微软雅黑 Light" panose="020B0502040204020203" pitchFamily="34" charset="-122"/>
                <a:ea typeface="微软雅黑 Light" panose="020B0502040204020203" pitchFamily="34" charset="-122"/>
              </a:rPr>
              <a:t>曲线是假定在价格之外其他因素均保持不变的条件下，反映需求量与价格之间关系的表达式。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5481741" y="3501628"/>
                <a:ext cx="1269898" cy="369332"/>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m:rPr>
                          <m:nor/>
                        </m:rPr>
                        <a:rPr lang="en-US" altLang="zh-CN" b="1" i="1">
                          <a:latin typeface="微软雅黑 Light" panose="020B0502040204020203" pitchFamily="34" charset="-122"/>
                          <a:ea typeface="微软雅黑 Light" panose="020B0502040204020203" pitchFamily="34" charset="-122"/>
                        </a:rPr>
                        <m:t>Q</m:t>
                      </m:r>
                      <m:r>
                        <m:rPr>
                          <m:nor/>
                        </m:rPr>
                        <a:rPr lang="en-US" altLang="zh-CN" b="1" i="1">
                          <a:latin typeface="微软雅黑 Light" panose="020B0502040204020203" pitchFamily="34" charset="-122"/>
                          <a:ea typeface="微软雅黑 Light" panose="020B0502040204020203" pitchFamily="34" charset="-122"/>
                        </a:rPr>
                        <m:t>=</m:t>
                      </m:r>
                      <m:r>
                        <m:rPr>
                          <m:nor/>
                        </m:rPr>
                        <a:rPr lang="en-US" altLang="zh-CN" b="1" i="1">
                          <a:latin typeface="微软雅黑 Light" panose="020B0502040204020203" pitchFamily="34" charset="-122"/>
                          <a:ea typeface="微软雅黑 Light" panose="020B0502040204020203" pitchFamily="34" charset="-122"/>
                        </a:rPr>
                        <m:t>f</m:t>
                      </m:r>
                      <m:r>
                        <m:rPr>
                          <m:nor/>
                        </m:rPr>
                        <a:rPr lang="zh-CN" altLang="en-US" b="1">
                          <a:latin typeface="微软雅黑 Light" panose="020B0502040204020203" pitchFamily="34" charset="-122"/>
                          <a:ea typeface="微软雅黑 Light" panose="020B0502040204020203" pitchFamily="34" charset="-122"/>
                        </a:rPr>
                        <m:t>（</m:t>
                      </m:r>
                      <m:r>
                        <m:rPr>
                          <m:nor/>
                        </m:rPr>
                        <a:rPr lang="en-US" altLang="zh-CN" b="1" i="1">
                          <a:latin typeface="微软雅黑 Light" panose="020B0502040204020203" pitchFamily="34" charset="-122"/>
                          <a:ea typeface="微软雅黑 Light" panose="020B0502040204020203" pitchFamily="34" charset="-122"/>
                        </a:rPr>
                        <m:t>P</m:t>
                      </m:r>
                      <m:r>
                        <m:rPr>
                          <m:nor/>
                        </m:rPr>
                        <a:rPr lang="zh-CN" altLang="en-US" b="1">
                          <a:latin typeface="微软雅黑 Light" panose="020B0502040204020203" pitchFamily="34" charset="-122"/>
                          <a:ea typeface="微软雅黑 Light" panose="020B0502040204020203" pitchFamily="34" charset="-122"/>
                        </a:rPr>
                        <m:t>）</m:t>
                      </m:r>
                    </m:oMath>
                  </m:oMathPara>
                </a14:m>
                <a:endParaRPr lang="zh-CN" altLang="zh-CN" b="1" dirty="0">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5481741" y="3501628"/>
                <a:ext cx="1269898" cy="369332"/>
              </a:xfrm>
              <a:prstGeom prst="rect">
                <a:avLst/>
              </a:prstGeom>
              <a:blipFill rotWithShape="1">
                <a:blip r:embed="rId1"/>
                <a:stretch>
                  <a:fillRect l="-33" t="-64" r="2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四、需求曲线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例如</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用图形表示，这条需求曲线是一条倾斜的直线</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4892861" y="2952988"/>
                <a:ext cx="2827825" cy="40011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en-US" altLang="zh-CN" sz="2000" b="1" i="1" smtClean="0">
                          <a:solidFill>
                            <a:srgbClr val="002060"/>
                          </a:solidFill>
                          <a:latin typeface="Cambria Math" panose="02040503050406030204" pitchFamily="18" charset="0"/>
                        </a:rPr>
                        <m:t>𝑸</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r>
                        <m:rPr>
                          <m:nor/>
                        </m:rPr>
                        <a:rPr lang="en-US" altLang="zh-CN" sz="2000" b="1">
                          <a:solidFill>
                            <a:srgbClr val="002060"/>
                          </a:solidFill>
                          <a:latin typeface="微软雅黑 Light" panose="020B0502040204020203" pitchFamily="34" charset="-122"/>
                          <a:ea typeface="微软雅黑 Light" panose="020B0502040204020203" pitchFamily="34" charset="-122"/>
                        </a:rPr>
                        <m:t> </m:t>
                      </m:r>
                      <m:r>
                        <a:rPr lang="en-US" altLang="zh-CN" sz="2000" b="1" i="1">
                          <a:solidFill>
                            <a:srgbClr val="002060"/>
                          </a:solidFill>
                          <a:latin typeface="Cambria Math" panose="02040503050406030204" pitchFamily="18" charset="0"/>
                        </a:rPr>
                        <m:t>𝟕𝟓𝟎</m:t>
                      </m:r>
                      <m:r>
                        <m:rPr>
                          <m:nor/>
                        </m:rPr>
                        <a:rPr lang="en-US" altLang="zh-CN" sz="2000" b="1">
                          <a:solidFill>
                            <a:srgbClr val="002060"/>
                          </a:solidFill>
                          <a:latin typeface="微软雅黑 Light" panose="020B0502040204020203" pitchFamily="34" charset="-122"/>
                          <a:ea typeface="微软雅黑 Light" panose="020B0502040204020203" pitchFamily="34" charset="-122"/>
                        </a:rPr>
                        <m:t> </m:t>
                      </m:r>
                      <m:r>
                        <a:rPr lang="en-US" altLang="zh-CN" sz="2000" b="1" i="1">
                          <a:solidFill>
                            <a:srgbClr val="002060"/>
                          </a:solidFill>
                          <a:latin typeface="Cambria Math" panose="02040503050406030204" pitchFamily="18" charset="0"/>
                        </a:rPr>
                        <m:t>𝟎𝟎𝟎</m:t>
                      </m:r>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𝟐𝟎𝟎</m:t>
                      </m:r>
                      <m:r>
                        <a:rPr lang="en-US" altLang="zh-CN" sz="2000" b="1" i="1">
                          <a:solidFill>
                            <a:srgbClr val="002060"/>
                          </a:solidFill>
                          <a:latin typeface="Cambria Math" panose="02040503050406030204" pitchFamily="18" charset="0"/>
                        </a:rPr>
                        <m:t>𝑷</m:t>
                      </m:r>
                    </m:oMath>
                  </m:oMathPara>
                </a14:m>
                <a:endParaRPr lang="zh-CN" altLang="zh-CN"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4892861" y="2952988"/>
                <a:ext cx="2827825" cy="400110"/>
              </a:xfrm>
              <a:prstGeom prst="rect">
                <a:avLst/>
              </a:prstGeom>
              <a:blipFill rotWithShape="1">
                <a:blip r:embed="rId1"/>
                <a:stretch>
                  <a:fillRect l="-7" t="-59" r="13" b="74"/>
                </a:stretch>
              </a:blipFill>
            </p:spPr>
            <p:txBody>
              <a:bodyPr/>
              <a:lstStyle/>
              <a:p>
                <a:r>
                  <a:rPr lang="zh-CN" altLang="en-US">
                    <a:noFill/>
                  </a:rPr>
                  <a:t> </a:t>
                </a:r>
              </a:p>
            </p:txBody>
          </p:sp>
        </mc:Fallback>
      </mc:AlternateContent>
      <p:pic>
        <p:nvPicPr>
          <p:cNvPr id="5" name="1-1.EPS" descr="id:2147508359;FounderCES"/>
          <p:cNvPicPr>
            <a:picLocks noChangeAspect="1"/>
          </p:cNvPicPr>
          <p:nvPr/>
        </p:nvPicPr>
        <p:blipFill>
          <a:blip r:embed="rId2">
            <a:duotone>
              <a:schemeClr val="accent2">
                <a:shade val="45000"/>
                <a:satMod val="135000"/>
              </a:schemeClr>
              <a:prstClr val="white"/>
            </a:duotone>
          </a:blip>
          <a:stretch>
            <a:fillRect/>
          </a:stretch>
        </p:blipFill>
        <p:spPr>
          <a:xfrm>
            <a:off x="4710349" y="4190004"/>
            <a:ext cx="2630170" cy="205105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四、需求曲线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还</a:t>
            </a:r>
            <a:r>
              <a:rPr lang="zh-CN" altLang="en-US" sz="2000" b="1" dirty="0">
                <a:solidFill>
                  <a:srgbClr val="002060"/>
                </a:solidFill>
                <a:latin typeface="微软雅黑 Light" panose="020B0502040204020203" pitchFamily="34" charset="-122"/>
                <a:ea typeface="微软雅黑 Light" panose="020B0502040204020203" pitchFamily="34" charset="-122"/>
              </a:rPr>
              <a:t>可以用需求表来表示。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330654"/>
          <a:ext cx="10515599" cy="667480"/>
        </p:xfrm>
        <a:graphic>
          <a:graphicData uri="http://schemas.openxmlformats.org/drawingml/2006/table">
            <a:tbl>
              <a:tblPr firstRow="1" firstCol="1" bandRow="1">
                <a:tableStyleId>{5C22544A-7EE6-4342-B048-85BDC9FD1C3A}</a:tableStyleId>
              </a:tblPr>
              <a:tblGrid>
                <a:gridCol w="2500194"/>
                <a:gridCol w="2793267"/>
                <a:gridCol w="2793267"/>
                <a:gridCol w="2428871"/>
              </a:tblGrid>
              <a:tr h="333740">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价格（元）</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　</a:t>
                      </a:r>
                      <a:r>
                        <a:rPr lang="en-US" sz="1400">
                          <a:effectLst/>
                          <a:latin typeface="微软雅黑 Light" panose="020B0502040204020203" pitchFamily="34" charset="-122"/>
                          <a:ea typeface="微软雅黑 Light" panose="020B0502040204020203" pitchFamily="34" charset="-122"/>
                        </a:rPr>
                        <a:t>3 000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　</a:t>
                      </a:r>
                      <a:r>
                        <a:rPr lang="en-US" sz="1400">
                          <a:effectLst/>
                          <a:latin typeface="微软雅黑 Light" panose="020B0502040204020203" pitchFamily="34" charset="-122"/>
                          <a:ea typeface="微软雅黑 Light" panose="020B0502040204020203" pitchFamily="34" charset="-122"/>
                        </a:rPr>
                        <a:t>4 500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　</a:t>
                      </a:r>
                      <a:r>
                        <a:rPr lang="en-US" sz="1400">
                          <a:effectLst/>
                          <a:latin typeface="微软雅黑 Light" panose="020B0502040204020203" pitchFamily="34" charset="-122"/>
                          <a:ea typeface="微软雅黑 Light" panose="020B0502040204020203" pitchFamily="34" charset="-122"/>
                        </a:rPr>
                        <a:t>6 000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333740">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需求量（台）</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1 150 000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850 000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latin typeface="微软雅黑 Light" panose="020B0502040204020203" pitchFamily="34" charset="-122"/>
                          <a:ea typeface="微软雅黑 Light" panose="020B0502040204020203" pitchFamily="34" charset="-122"/>
                        </a:rPr>
                        <a:t>550 000</a:t>
                      </a:r>
                      <a:endParaRPr lang="zh-CN" sz="18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四、需求曲线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需求曲线的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分类</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6" name="图示 5"/>
          <p:cNvGraphicFramePr/>
          <p:nvPr/>
        </p:nvGraphicFramePr>
        <p:xfrm>
          <a:off x="2103490" y="3156336"/>
          <a:ext cx="8026400" cy="1659503"/>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四、需求曲线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任何</a:t>
            </a:r>
            <a:r>
              <a:rPr lang="zh-CN" altLang="en-US" sz="2000" b="1" dirty="0">
                <a:solidFill>
                  <a:srgbClr val="002060"/>
                </a:solidFill>
                <a:latin typeface="微软雅黑 Light" panose="020B0502040204020203" pitchFamily="34" charset="-122"/>
                <a:ea typeface="微软雅黑 Light" panose="020B0502040204020203" pitchFamily="34" charset="-122"/>
              </a:rPr>
              <a:t>需求曲线都有一个共同的规律，即它总是一条自左向右向下倾斜（斜率为负）的曲线。</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5" name="1-2.EPS" descr="id:2147508374;FounderCES"/>
          <p:cNvPicPr>
            <a:picLocks noChangeAspect="1"/>
          </p:cNvPicPr>
          <p:nvPr/>
        </p:nvPicPr>
        <p:blipFill>
          <a:blip r:embed="rId1">
            <a:duotone>
              <a:schemeClr val="accent2">
                <a:shade val="45000"/>
                <a:satMod val="135000"/>
              </a:schemeClr>
              <a:prstClr val="white"/>
            </a:duotone>
          </a:blip>
          <a:stretch>
            <a:fillRect/>
          </a:stretch>
        </p:blipFill>
        <p:spPr>
          <a:xfrm>
            <a:off x="4073260" y="3349942"/>
            <a:ext cx="4086860" cy="113347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五、需求的变动和需求量的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变动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需求的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变动</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非价格因素发生变化，使需求曲线发生位移。</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pic>
        <p:nvPicPr>
          <p:cNvPr id="5" name="1-3.EPS" descr="id:2147508389;FounderCES"/>
          <p:cNvPicPr>
            <a:picLocks noChangeAspect="1"/>
          </p:cNvPicPr>
          <p:nvPr/>
        </p:nvPicPr>
        <p:blipFill>
          <a:blip r:embed="rId1">
            <a:duotone>
              <a:schemeClr val="accent4">
                <a:shade val="45000"/>
                <a:satMod val="135000"/>
              </a:schemeClr>
              <a:prstClr val="white"/>
            </a:duotone>
          </a:blip>
          <a:stretch>
            <a:fillRect/>
          </a:stretch>
        </p:blipFill>
        <p:spPr>
          <a:xfrm>
            <a:off x="4888600" y="3664394"/>
            <a:ext cx="2456180" cy="173736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　求</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五、需求的变动和需求量的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变动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需求量的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变动</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价格因素发生变化，使需求量沿需求曲线变动。</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pic>
        <p:nvPicPr>
          <p:cNvPr id="6" name="1-4.EPS" descr="id:2147508396;FounderCES"/>
          <p:cNvPicPr>
            <a:picLocks noChangeAspect="1"/>
          </p:cNvPicPr>
          <p:nvPr/>
        </p:nvPicPr>
        <p:blipFill>
          <a:blip r:embed="rId1">
            <a:duotone>
              <a:schemeClr val="accent1">
                <a:shade val="45000"/>
                <a:satMod val="135000"/>
              </a:schemeClr>
              <a:prstClr val="white"/>
            </a:duotone>
          </a:blip>
          <a:stretch>
            <a:fillRect/>
          </a:stretch>
        </p:blipFill>
        <p:spPr>
          <a:xfrm>
            <a:off x="5126407" y="3664394"/>
            <a:ext cx="1980565" cy="163322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219845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200955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219148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811992" y="2971204"/>
            <a:ext cx="2313254" cy="369332"/>
          </a:xfrm>
          <a:prstGeom prst="rect">
            <a:avLst/>
          </a:prstGeom>
          <a:noFill/>
        </p:spPr>
        <p:txBody>
          <a:bodyPr wrap="square" rtlCol="0">
            <a:spAutoFit/>
          </a:bodyPr>
          <a:lstStyle/>
          <a:p>
            <a:pPr algn="ctr"/>
            <a:r>
              <a:rPr lang="zh-CN" altLang="en-US" dirty="0"/>
              <a:t>需　求</a:t>
            </a:r>
            <a:endParaRPr lang="zh-CN" altLang="en-US" sz="2400" b="1" spc="100" dirty="0">
              <a:solidFill>
                <a:schemeClr val="tx1">
                  <a:lumMod val="75000"/>
                  <a:lumOff val="25000"/>
                </a:schemeClr>
              </a:solidFill>
            </a:endParaRPr>
          </a:p>
        </p:txBody>
      </p:sp>
      <p:sp>
        <p:nvSpPr>
          <p:cNvPr id="33" name="矩形: 圆角 32"/>
          <p:cNvSpPr/>
          <p:nvPr/>
        </p:nvSpPr>
        <p:spPr>
          <a:xfrm>
            <a:off x="579573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60683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78876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409273" y="2971204"/>
            <a:ext cx="2313254" cy="369332"/>
          </a:xfrm>
          <a:prstGeom prst="rect">
            <a:avLst/>
          </a:prstGeom>
          <a:noFill/>
        </p:spPr>
        <p:txBody>
          <a:bodyPr wrap="square" rtlCol="0">
            <a:spAutoFit/>
          </a:bodyPr>
          <a:lstStyle/>
          <a:p>
            <a:pPr algn="ctr"/>
            <a:r>
              <a:rPr lang="zh-CN" altLang="en-US" dirty="0"/>
              <a:t>供　给</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411909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393019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411372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4732632" y="3977483"/>
            <a:ext cx="2313254" cy="646331"/>
          </a:xfrm>
          <a:prstGeom prst="rect">
            <a:avLst/>
          </a:prstGeom>
          <a:noFill/>
        </p:spPr>
        <p:txBody>
          <a:bodyPr wrap="square" rtlCol="0">
            <a:spAutoFit/>
          </a:bodyPr>
          <a:lstStyle/>
          <a:p>
            <a:pPr algn="ctr"/>
            <a:r>
              <a:rPr lang="zh-CN" altLang="en-US" dirty="0"/>
              <a:t>供求法则和需求</a:t>
            </a:r>
            <a:r>
              <a:rPr lang="en-US" altLang="zh-CN" dirty="0"/>
              <a:t>-</a:t>
            </a:r>
            <a:r>
              <a:rPr lang="zh-CN" altLang="en-US" dirty="0"/>
              <a:t>供给分析</a:t>
            </a:r>
            <a:endParaRPr lang="zh-CN" altLang="en-US" sz="2400" b="1" spc="100" dirty="0">
              <a:solidFill>
                <a:schemeClr val="tx1">
                  <a:lumMod val="75000"/>
                  <a:lumOff val="25000"/>
                </a:schemeClr>
              </a:solidFill>
            </a:endParaRPr>
          </a:p>
        </p:txBody>
      </p:sp>
      <p:sp>
        <p:nvSpPr>
          <p:cNvPr id="81" name="矩形: 圆角 32"/>
          <p:cNvSpPr/>
          <p:nvPr/>
        </p:nvSpPr>
        <p:spPr>
          <a:xfrm>
            <a:off x="771637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752747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771100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8297788" y="3945724"/>
            <a:ext cx="2313254" cy="646331"/>
          </a:xfrm>
          <a:prstGeom prst="rect">
            <a:avLst/>
          </a:prstGeom>
          <a:noFill/>
        </p:spPr>
        <p:txBody>
          <a:bodyPr wrap="square" rtlCol="0">
            <a:spAutoFit/>
          </a:bodyPr>
          <a:lstStyle/>
          <a:p>
            <a:pPr algn="ctr"/>
            <a:r>
              <a:rPr lang="zh-CN" altLang="en-US" dirty="0"/>
              <a:t>市场机制与社会资源的配置</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供　给</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一、供给量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供给量</a:t>
            </a:r>
            <a:r>
              <a:rPr lang="zh-CN" altLang="en-US" sz="2000" b="1" dirty="0">
                <a:solidFill>
                  <a:srgbClr val="002060"/>
                </a:solidFill>
                <a:latin typeface="微软雅黑 Light" panose="020B0502040204020203" pitchFamily="34" charset="-122"/>
                <a:ea typeface="微软雅黑 Light" panose="020B0502040204020203" pitchFamily="34" charset="-122"/>
              </a:rPr>
              <a:t>是指在一定时期内，在一定条件下，生产者愿意且有能力提供某种产品或劳务的数量。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供　给</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二、影响供给量的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因素</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2275842"/>
          <a:ext cx="6096000" cy="277710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供　给</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三、供给函数和供给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供给函数就是供给量与影响供给量的诸因素之间关系的一种数学表达式，其最一般的形式可记为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供给曲线是反映价格与供给量之间关系的表达式，其一般形式可记为：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595376" y="3464339"/>
                <a:ext cx="3139256" cy="40011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b="1" i="1" smtClean="0">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r>
                            <a:rPr lang="zh-CN" altLang="en-US" sz="2000" b="1" i="1">
                              <a:solidFill>
                                <a:srgbClr val="002060"/>
                              </a:solidFill>
                              <a:latin typeface="Cambria Math" panose="02040503050406030204" pitchFamily="18" charset="0"/>
                            </a:rPr>
                            <m:t>𝑺</m:t>
                          </m:r>
                        </m:sub>
                      </m:sSub>
                      <m:r>
                        <a:rPr lang="zh-CN" altLang="en-US" sz="2000" b="1" i="0">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𝒇</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1">
                          <a:solidFill>
                            <a:srgbClr val="002060"/>
                          </a:solidFill>
                          <a:latin typeface="Cambria Math" panose="02040503050406030204" pitchFamily="18" charset="0"/>
                        </a:rPr>
                        <m:t>𝑷</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r>
                            <a:rPr lang="zh-CN" altLang="en-US" sz="2000" b="1" i="1">
                              <a:solidFill>
                                <a:srgbClr val="002060"/>
                              </a:solidFill>
                              <a:latin typeface="Cambria Math" panose="02040503050406030204" pitchFamily="18" charset="0"/>
                            </a:rPr>
                            <m:t>𝑺</m:t>
                          </m:r>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1">
                          <a:solidFill>
                            <a:srgbClr val="002060"/>
                          </a:solidFill>
                          <a:latin typeface="Cambria Math" panose="02040503050406030204" pitchFamily="18" charset="0"/>
                        </a:rPr>
                        <m:t>𝑪</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595376" y="3464339"/>
                <a:ext cx="3139256" cy="400110"/>
              </a:xfrm>
              <a:prstGeom prst="rect">
                <a:avLst/>
              </a:prstGeom>
              <a:blipFill rotWithShape="1">
                <a:blip r:embed="rId1"/>
                <a:stretch>
                  <a:fillRect l="-16" t="-103" r="-677" b="118"/>
                </a:stretch>
              </a:blipFill>
            </p:spPr>
            <p:txBody>
              <a:bodyPr/>
              <a:lstStyle/>
              <a:p>
                <a:r>
                  <a:rPr lang="zh-CN" altLang="en-US">
                    <a:noFill/>
                  </a:rPr>
                  <a:t> </a:t>
                </a:r>
              </a:p>
            </p:txBody>
          </p:sp>
        </mc:Fallback>
      </mc:AlternateContent>
      <p:sp>
        <p:nvSpPr>
          <p:cNvPr id="4" name="矩形 3"/>
          <p:cNvSpPr/>
          <p:nvPr/>
        </p:nvSpPr>
        <p:spPr>
          <a:xfrm>
            <a:off x="5389568" y="4731520"/>
            <a:ext cx="1673856" cy="297517"/>
          </a:xfrm>
          <a:prstGeom prst="rect">
            <a:avLst/>
          </a:prstGeom>
        </p:spPr>
        <p:txBody>
          <a:bodyPr wrap="none">
            <a:spAutoFit/>
          </a:bodyPr>
          <a:lstStyle/>
          <a:p>
            <a:pPr indent="266700">
              <a:lnSpc>
                <a:spcPts val="1645"/>
              </a:lnSpc>
              <a:spcAft>
                <a:spcPts val="0"/>
              </a:spcAft>
            </a:pP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Q</a:t>
            </a:r>
            <a:r>
              <a:rPr lang="en-US" altLang="zh-CN" sz="2000" b="1" i="1" baseline="-25000"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S</a:t>
            </a: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=f</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P</a:t>
            </a:r>
            <a:r>
              <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zh-CN"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供　给</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三、供给函数和供给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供给曲线的分类</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6" name="1-5.EPS" descr="id:2147508486;FounderCES"/>
          <p:cNvPicPr>
            <a:picLocks noChangeAspect="1"/>
          </p:cNvPicPr>
          <p:nvPr/>
        </p:nvPicPr>
        <p:blipFill>
          <a:blip r:embed="rId1">
            <a:duotone>
              <a:schemeClr val="accent1">
                <a:shade val="45000"/>
                <a:satMod val="135000"/>
              </a:schemeClr>
              <a:prstClr val="white"/>
            </a:duotone>
          </a:blip>
          <a:stretch>
            <a:fillRect/>
          </a:stretch>
        </p:blipFill>
        <p:spPr>
          <a:xfrm>
            <a:off x="7725246" y="3541369"/>
            <a:ext cx="2194370" cy="1986596"/>
          </a:xfrm>
          <a:prstGeom prst="rect">
            <a:avLst/>
          </a:prstGeom>
        </p:spPr>
      </p:pic>
      <p:graphicFrame>
        <p:nvGraphicFramePr>
          <p:cNvPr id="7" name="图示 6"/>
          <p:cNvGraphicFramePr/>
          <p:nvPr/>
        </p:nvGraphicFramePr>
        <p:xfrm>
          <a:off x="1044575" y="3910552"/>
          <a:ext cx="6096000" cy="124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供　给</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三、供给函数和供给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供给曲线也有自己的规律：它总是一条从左到右向上倾斜（斜率为正）的曲线。</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8" name="1-6.EPS" descr="id:2147508493;FounderCES"/>
          <p:cNvPicPr>
            <a:picLocks noChangeAspect="1"/>
          </p:cNvPicPr>
          <p:nvPr/>
        </p:nvPicPr>
        <p:blipFill>
          <a:blip r:embed="rId1">
            <a:duotone>
              <a:schemeClr val="accent1">
                <a:shade val="45000"/>
                <a:satMod val="135000"/>
              </a:schemeClr>
              <a:prstClr val="white"/>
            </a:duotone>
          </a:blip>
          <a:stretch>
            <a:fillRect/>
          </a:stretch>
        </p:blipFill>
        <p:spPr>
          <a:xfrm>
            <a:off x="4117392" y="3325658"/>
            <a:ext cx="3998595" cy="109982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供　给</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四、供给的变动和供给量的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变动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供给的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变动</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供给的变动是指因非价格因素发生变化而引起供给曲线的位移。</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pic>
        <p:nvPicPr>
          <p:cNvPr id="5" name="1-7.EPS" descr="id:2147508508;FounderCES"/>
          <p:cNvPicPr>
            <a:picLocks noChangeAspect="1"/>
          </p:cNvPicPr>
          <p:nvPr/>
        </p:nvPicPr>
        <p:blipFill>
          <a:blip r:embed="rId1">
            <a:duotone>
              <a:schemeClr val="accent1">
                <a:shade val="45000"/>
                <a:satMod val="135000"/>
              </a:schemeClr>
              <a:prstClr val="white"/>
            </a:duotone>
          </a:blip>
          <a:stretch>
            <a:fillRect/>
          </a:stretch>
        </p:blipFill>
        <p:spPr>
          <a:xfrm>
            <a:off x="5008932" y="3664394"/>
            <a:ext cx="2215515" cy="174307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供　给</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四、供给的变动和供给量的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变动</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供给量的变动</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供给量的变动是指供给曲线不变，因价格变化，供给量沿着原供给曲线而变化。</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1-8.EPS" descr="id:2147508515;FounderCES"/>
          <p:cNvPicPr>
            <a:picLocks noChangeAspect="1"/>
          </p:cNvPicPr>
          <p:nvPr/>
        </p:nvPicPr>
        <p:blipFill>
          <a:blip r:embed="rId1">
            <a:duotone>
              <a:schemeClr val="accent1">
                <a:shade val="45000"/>
                <a:satMod val="135000"/>
              </a:schemeClr>
              <a:prstClr val="white"/>
            </a:duotone>
          </a:blip>
          <a:stretch>
            <a:fillRect/>
          </a:stretch>
        </p:blipFill>
        <p:spPr>
          <a:xfrm>
            <a:off x="5103547" y="3772825"/>
            <a:ext cx="2026285" cy="175514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219845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200955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219148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811992" y="2971204"/>
            <a:ext cx="2313254" cy="369332"/>
          </a:xfrm>
          <a:prstGeom prst="rect">
            <a:avLst/>
          </a:prstGeom>
          <a:noFill/>
        </p:spPr>
        <p:txBody>
          <a:bodyPr wrap="square" rtlCol="0">
            <a:spAutoFit/>
          </a:bodyPr>
          <a:lstStyle/>
          <a:p>
            <a:pPr algn="ctr"/>
            <a:r>
              <a:rPr lang="zh-CN" altLang="en-US" dirty="0"/>
              <a:t>需　求</a:t>
            </a:r>
            <a:endParaRPr lang="zh-CN" altLang="en-US" sz="2400" b="1" spc="100" dirty="0">
              <a:solidFill>
                <a:schemeClr val="tx1">
                  <a:lumMod val="75000"/>
                  <a:lumOff val="25000"/>
                </a:schemeClr>
              </a:solidFill>
            </a:endParaRPr>
          </a:p>
        </p:txBody>
      </p:sp>
      <p:sp>
        <p:nvSpPr>
          <p:cNvPr id="33" name="矩形: 圆角 32"/>
          <p:cNvSpPr/>
          <p:nvPr/>
        </p:nvSpPr>
        <p:spPr>
          <a:xfrm>
            <a:off x="579573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60683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78876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409273" y="2971204"/>
            <a:ext cx="2313254" cy="369332"/>
          </a:xfrm>
          <a:prstGeom prst="rect">
            <a:avLst/>
          </a:prstGeom>
          <a:noFill/>
        </p:spPr>
        <p:txBody>
          <a:bodyPr wrap="square" rtlCol="0">
            <a:spAutoFit/>
          </a:bodyPr>
          <a:lstStyle/>
          <a:p>
            <a:pPr algn="ctr"/>
            <a:r>
              <a:rPr lang="zh-CN" altLang="en-US" dirty="0"/>
              <a:t>供　给</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411909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393019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411372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4732632" y="3977483"/>
            <a:ext cx="2313254" cy="646331"/>
          </a:xfrm>
          <a:prstGeom prst="rect">
            <a:avLst/>
          </a:prstGeom>
          <a:noFill/>
        </p:spPr>
        <p:txBody>
          <a:bodyPr wrap="square" rtlCol="0">
            <a:spAutoFit/>
          </a:bodyPr>
          <a:lstStyle/>
          <a:p>
            <a:pPr algn="ctr"/>
            <a:r>
              <a:rPr lang="zh-CN" altLang="en-US" dirty="0"/>
              <a:t>供求法则和需求</a:t>
            </a:r>
            <a:r>
              <a:rPr lang="en-US" altLang="zh-CN" dirty="0"/>
              <a:t>-</a:t>
            </a:r>
            <a:r>
              <a:rPr lang="zh-CN" altLang="en-US" dirty="0"/>
              <a:t>供给分析</a:t>
            </a:r>
            <a:endParaRPr lang="zh-CN" altLang="en-US" sz="2400" b="1" spc="100" dirty="0">
              <a:solidFill>
                <a:schemeClr val="tx1">
                  <a:lumMod val="75000"/>
                  <a:lumOff val="25000"/>
                </a:schemeClr>
              </a:solidFill>
            </a:endParaRPr>
          </a:p>
        </p:txBody>
      </p:sp>
      <p:sp>
        <p:nvSpPr>
          <p:cNvPr id="81" name="矩形: 圆角 32"/>
          <p:cNvSpPr/>
          <p:nvPr/>
        </p:nvSpPr>
        <p:spPr>
          <a:xfrm>
            <a:off x="771637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752747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771100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8297788" y="3945724"/>
            <a:ext cx="2313254" cy="646331"/>
          </a:xfrm>
          <a:prstGeom prst="rect">
            <a:avLst/>
          </a:prstGeom>
          <a:noFill/>
        </p:spPr>
        <p:txBody>
          <a:bodyPr wrap="square" rtlCol="0">
            <a:spAutoFit/>
          </a:bodyPr>
          <a:lstStyle/>
          <a:p>
            <a:pPr algn="ctr"/>
            <a:r>
              <a:rPr lang="zh-CN" altLang="en-US" dirty="0"/>
              <a:t>市场机制与社会资源的配置</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供求法则和需求</a:t>
            </a:r>
            <a:r>
              <a:rPr lang="en-US" altLang="zh-CN" dirty="0">
                <a:effectLst/>
              </a:rPr>
              <a:t>-</a:t>
            </a:r>
            <a:r>
              <a:rPr lang="zh-CN" altLang="zh-CN" dirty="0">
                <a:effectLst/>
              </a:rPr>
              <a:t>供给分析</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一、在完全竞争条件下，需求与供给和价格的关系</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在</a:t>
            </a:r>
            <a:r>
              <a:rPr lang="zh-CN" altLang="en-US" sz="2000" b="1" dirty="0">
                <a:solidFill>
                  <a:srgbClr val="002060"/>
                </a:solidFill>
                <a:latin typeface="微软雅黑 Light" panose="020B0502040204020203" pitchFamily="34" charset="-122"/>
                <a:ea typeface="微软雅黑 Light" panose="020B0502040204020203" pitchFamily="34" charset="-122"/>
              </a:rPr>
              <a:t>完全竞争条件下，市场需求曲线和市场供给曲线的交点决定该产品的市场价格，在经济学上称为均衡价格。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1-9.EPS" descr="id:2147508567;FounderCES"/>
          <p:cNvPicPr>
            <a:picLocks noChangeAspect="1"/>
          </p:cNvPicPr>
          <p:nvPr/>
        </p:nvPicPr>
        <p:blipFill>
          <a:blip r:embed="rId1">
            <a:duotone>
              <a:schemeClr val="accent1">
                <a:shade val="45000"/>
                <a:satMod val="135000"/>
              </a:schemeClr>
              <a:prstClr val="white"/>
            </a:duotone>
          </a:blip>
          <a:stretch>
            <a:fillRect/>
          </a:stretch>
        </p:blipFill>
        <p:spPr>
          <a:xfrm>
            <a:off x="5031792" y="3656620"/>
            <a:ext cx="2169795" cy="187134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供求法则和需求</a:t>
            </a:r>
            <a:r>
              <a:rPr lang="en-US" altLang="zh-CN" dirty="0">
                <a:effectLst/>
              </a:rPr>
              <a:t>-</a:t>
            </a:r>
            <a:r>
              <a:rPr lang="zh-CN" altLang="zh-CN" dirty="0">
                <a:effectLst/>
              </a:rPr>
              <a:t>供给分析</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二、需求</a:t>
            </a:r>
            <a:r>
              <a:rPr lang="en-US" altLang="zh-CN" sz="2400" b="1" dirty="0">
                <a:solidFill>
                  <a:srgbClr val="7030A0"/>
                </a:solidFill>
                <a:latin typeface="微软雅黑 Light" panose="020B0502040204020203" pitchFamily="34" charset="-122"/>
                <a:ea typeface="微软雅黑 Light" panose="020B0502040204020203" pitchFamily="34" charset="-122"/>
              </a:rPr>
              <a:t>-</a:t>
            </a:r>
            <a:r>
              <a:rPr lang="zh-CN" altLang="en-US" sz="2400" b="1" dirty="0">
                <a:solidFill>
                  <a:srgbClr val="7030A0"/>
                </a:solidFill>
                <a:latin typeface="微软雅黑 Light" panose="020B0502040204020203" pitchFamily="34" charset="-122"/>
                <a:ea typeface="微软雅黑 Light" panose="020B0502040204020203" pitchFamily="34" charset="-122"/>
              </a:rPr>
              <a:t>供给分析法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通过</a:t>
            </a:r>
            <a:r>
              <a:rPr lang="zh-CN" altLang="en-US" sz="2000" b="1" dirty="0">
                <a:solidFill>
                  <a:srgbClr val="002060"/>
                </a:solidFill>
                <a:latin typeface="微软雅黑 Light" panose="020B0502040204020203" pitchFamily="34" charset="-122"/>
                <a:ea typeface="微软雅黑 Light" panose="020B0502040204020203" pitchFamily="34" charset="-122"/>
              </a:rPr>
              <a:t>绘制供给和需求曲线，不仅可以分析供给、需求与价格之间的关系，而且可以分析供需曲线背后诸因素对价格和市场交易量的影响。这种分析方法称为需求</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供给分析法</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供求法则和需求</a:t>
            </a:r>
            <a:r>
              <a:rPr lang="en-US" altLang="zh-CN" dirty="0">
                <a:effectLst/>
              </a:rPr>
              <a:t>-</a:t>
            </a:r>
            <a:r>
              <a:rPr lang="zh-CN" altLang="zh-CN" dirty="0">
                <a:effectLst/>
              </a:rPr>
              <a:t>供给分析</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二、</a:t>
            </a:r>
            <a:r>
              <a:rPr lang="zh-CN" altLang="en-US" sz="2400" b="1" dirty="0">
                <a:solidFill>
                  <a:srgbClr val="7030A0"/>
                </a:solidFill>
                <a:latin typeface="微软雅黑 Light" panose="020B0502040204020203" pitchFamily="34" charset="-122"/>
                <a:ea typeface="微软雅黑 Light" panose="020B0502040204020203" pitchFamily="34" charset="-122"/>
              </a:rPr>
              <a:t>需求</a:t>
            </a:r>
            <a:r>
              <a:rPr lang="en-US" altLang="zh-CN" sz="2400" b="1" dirty="0">
                <a:solidFill>
                  <a:srgbClr val="7030A0"/>
                </a:solidFill>
                <a:latin typeface="微软雅黑 Light" panose="020B0502040204020203" pitchFamily="34" charset="-122"/>
                <a:ea typeface="微软雅黑 Light" panose="020B0502040204020203" pitchFamily="34" charset="-122"/>
              </a:rPr>
              <a:t>-</a:t>
            </a:r>
            <a:r>
              <a:rPr lang="zh-CN" altLang="en-US" sz="2400" b="1" dirty="0">
                <a:solidFill>
                  <a:srgbClr val="7030A0"/>
                </a:solidFill>
                <a:latin typeface="微软雅黑 Light" panose="020B0502040204020203" pitchFamily="34" charset="-122"/>
                <a:ea typeface="微软雅黑 Light" panose="020B0502040204020203" pitchFamily="34" charset="-122"/>
              </a:rPr>
              <a:t>供给分析</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893100"/>
          </a:xfrm>
          <a:prstGeom prst="rect">
            <a:avLst/>
          </a:prstGeom>
        </p:spPr>
        <p:txBody>
          <a:bodyPr wrap="square">
            <a:spAutoFit/>
          </a:bodyPr>
          <a:lstStyle/>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1-2</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lgn="ctr">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西红柿</a:t>
            </a:r>
            <a:r>
              <a:rPr lang="zh-CN" altLang="zh-CN" dirty="0">
                <a:solidFill>
                  <a:srgbClr val="002060"/>
                </a:solidFill>
                <a:latin typeface="微软雅黑 Light" panose="020B0502040204020203" pitchFamily="34" charset="-122"/>
                <a:ea typeface="微软雅黑 Light" panose="020B0502040204020203" pitchFamily="34" charset="-122"/>
              </a:rPr>
              <a:t>的价格为什么会有季节性</a:t>
            </a:r>
            <a:r>
              <a:rPr lang="zh-CN" altLang="zh-CN" dirty="0" smtClean="0">
                <a:solidFill>
                  <a:srgbClr val="002060"/>
                </a:solidFill>
                <a:latin typeface="微软雅黑 Light" panose="020B0502040204020203" pitchFamily="34" charset="-122"/>
                <a:ea typeface="微软雅黑 Light" panose="020B0502040204020203" pitchFamily="34" charset="-122"/>
              </a:rPr>
              <a:t>波动</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假定</a:t>
            </a:r>
            <a:r>
              <a:rPr lang="en-US" altLang="zh-CN" i="1" dirty="0">
                <a:solidFill>
                  <a:srgbClr val="002060"/>
                </a:solidFill>
                <a:latin typeface="微软雅黑 Light" panose="020B0502040204020203" pitchFamily="34" charset="-122"/>
                <a:ea typeface="微软雅黑 Light" panose="020B0502040204020203" pitchFamily="34" charset="-122"/>
              </a:rPr>
              <a:t>S</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S</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和</a:t>
            </a:r>
            <a:r>
              <a:rPr lang="en-US" altLang="zh-CN" i="1" dirty="0">
                <a:solidFill>
                  <a:srgbClr val="002060"/>
                </a:solidFill>
                <a:latin typeface="微软雅黑 Light" panose="020B0502040204020203" pitchFamily="34" charset="-122"/>
                <a:ea typeface="微软雅黑 Light" panose="020B0502040204020203" pitchFamily="34" charset="-122"/>
              </a:rPr>
              <a:t>S</a:t>
            </a:r>
            <a:r>
              <a:rPr lang="en-US" altLang="zh-CN" baseline="-25000"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分别为西红柿</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月、</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zh-CN" dirty="0">
                <a:solidFill>
                  <a:srgbClr val="002060"/>
                </a:solidFill>
                <a:latin typeface="微软雅黑 Light" panose="020B0502040204020203" pitchFamily="34" charset="-122"/>
                <a:ea typeface="微软雅黑 Light" panose="020B0502040204020203" pitchFamily="34" charset="-122"/>
              </a:rPr>
              <a:t>月和</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zh-CN" dirty="0">
                <a:solidFill>
                  <a:srgbClr val="002060"/>
                </a:solidFill>
                <a:latin typeface="微软雅黑 Light" panose="020B0502040204020203" pitchFamily="34" charset="-122"/>
                <a:ea typeface="微软雅黑 Light" panose="020B0502040204020203" pitchFamily="34" charset="-122"/>
              </a:rPr>
              <a:t>月的供给曲线。</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月气温低，西红柿的种植成本最高，因此供给曲线在最左侧；</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zh-CN" dirty="0">
                <a:solidFill>
                  <a:srgbClr val="002060"/>
                </a:solidFill>
                <a:latin typeface="微软雅黑 Light" panose="020B0502040204020203" pitchFamily="34" charset="-122"/>
                <a:ea typeface="微软雅黑 Light" panose="020B0502040204020203" pitchFamily="34" charset="-122"/>
              </a:rPr>
              <a:t>月气温高，西红柿的种植成本最低，因此供给曲线在最右侧。不同季节供给曲线的位置不同，因而不同季节的价格不同，分别为</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和</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；销售量也不同，分别为</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和</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3</a:t>
            </a:r>
            <a:r>
              <a:rPr lang="zh-CN" altLang="zh-CN" dirty="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pic>
        <p:nvPicPr>
          <p:cNvPr id="7" name="1-10.EPS"/>
          <p:cNvPicPr>
            <a:picLocks noChangeAspect="1"/>
          </p:cNvPicPr>
          <p:nvPr/>
        </p:nvPicPr>
        <p:blipFill>
          <a:blip r:embed="rId1">
            <a:duotone>
              <a:schemeClr val="accent1">
                <a:shade val="45000"/>
                <a:satMod val="135000"/>
              </a:schemeClr>
              <a:prstClr val="white"/>
            </a:duotone>
          </a:blip>
          <a:stretch>
            <a:fillRect/>
          </a:stretch>
        </p:blipFill>
        <p:spPr>
          <a:xfrm>
            <a:off x="5140060" y="4220743"/>
            <a:ext cx="1953260" cy="188023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供求法则和需求</a:t>
            </a:r>
            <a:r>
              <a:rPr lang="en-US" altLang="zh-CN" dirty="0">
                <a:effectLst/>
              </a:rPr>
              <a:t>-</a:t>
            </a:r>
            <a:r>
              <a:rPr lang="zh-CN" altLang="zh-CN" dirty="0">
                <a:effectLst/>
              </a:rPr>
              <a:t>供给分析</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二、</a:t>
            </a:r>
            <a:r>
              <a:rPr lang="zh-CN" altLang="en-US" sz="2400" b="1" dirty="0">
                <a:solidFill>
                  <a:srgbClr val="7030A0"/>
                </a:solidFill>
                <a:latin typeface="微软雅黑 Light" panose="020B0502040204020203" pitchFamily="34" charset="-122"/>
                <a:ea typeface="微软雅黑 Light" panose="020B0502040204020203" pitchFamily="34" charset="-122"/>
              </a:rPr>
              <a:t>需求</a:t>
            </a:r>
            <a:r>
              <a:rPr lang="en-US" altLang="zh-CN" sz="2400" b="1" dirty="0">
                <a:solidFill>
                  <a:srgbClr val="7030A0"/>
                </a:solidFill>
                <a:latin typeface="微软雅黑 Light" panose="020B0502040204020203" pitchFamily="34" charset="-122"/>
                <a:ea typeface="微软雅黑 Light" panose="020B0502040204020203" pitchFamily="34" charset="-122"/>
              </a:rPr>
              <a:t>-</a:t>
            </a:r>
            <a:r>
              <a:rPr lang="zh-CN" altLang="en-US" sz="2400" b="1" dirty="0">
                <a:solidFill>
                  <a:srgbClr val="7030A0"/>
                </a:solidFill>
                <a:latin typeface="微软雅黑 Light" panose="020B0502040204020203" pitchFamily="34" charset="-122"/>
                <a:ea typeface="微软雅黑 Light" panose="020B0502040204020203" pitchFamily="34" charset="-122"/>
              </a:rPr>
              <a:t>供给分析</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3170099"/>
          </a:xfrm>
          <a:prstGeom prst="rect">
            <a:avLst/>
          </a:prstGeom>
        </p:spPr>
        <p:txBody>
          <a:bodyPr wrap="square">
            <a:spAutoFit/>
          </a:bodyPr>
          <a:lstStyle/>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1-3</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lgn="ctr">
              <a:spcAft>
                <a:spcPts val="0"/>
              </a:spcAft>
            </a:pPr>
            <a:r>
              <a:rPr lang="zh-CN" altLang="en-US" dirty="0" smtClean="0">
                <a:solidFill>
                  <a:srgbClr val="002060"/>
                </a:solidFill>
                <a:latin typeface="微软雅黑 Light" panose="020B0502040204020203" pitchFamily="34" charset="-122"/>
                <a:ea typeface="微软雅黑 Light" panose="020B0502040204020203" pitchFamily="34" charset="-122"/>
              </a:rPr>
              <a:t>汽车</a:t>
            </a:r>
            <a:r>
              <a:rPr lang="zh-CN" altLang="en-US" dirty="0">
                <a:solidFill>
                  <a:srgbClr val="002060"/>
                </a:solidFill>
                <a:latin typeface="微软雅黑 Light" panose="020B0502040204020203" pitchFamily="34" charset="-122"/>
                <a:ea typeface="微软雅黑 Light" panose="020B0502040204020203" pitchFamily="34" charset="-122"/>
              </a:rPr>
              <a:t>需求的增加对轮胎价格的影响</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首先</a:t>
            </a:r>
            <a:r>
              <a:rPr lang="zh-CN" altLang="zh-CN" dirty="0">
                <a:solidFill>
                  <a:srgbClr val="002060"/>
                </a:solidFill>
                <a:latin typeface="微软雅黑 Light" panose="020B0502040204020203" pitchFamily="34" charset="-122"/>
                <a:ea typeface="微软雅黑 Light" panose="020B0502040204020203" pitchFamily="34" charset="-122"/>
              </a:rPr>
              <a:t>分析汽车需求的增加对汽车销售量的影响。汽车需求增加，使其需求曲线从</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移到</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，如果汽车供给不变，结果使汽车价格从</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上涨到</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，销售量从</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增加到</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。再分析汽车销售量的增加对轮胎价格的影响。由于汽车和轮胎是互补品，汽车销售量增加，必然会导致轮胎的需求增加。因此，轮胎的需求曲线就会从</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向右移动到</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，从而使轮胎的价格从</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上涨到</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。通过以上分析得知，对汽车需求的增加最终也会导致轮胎价格的上涨</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endPar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pic>
        <p:nvPicPr>
          <p:cNvPr id="6" name="1-11.EPS"/>
          <p:cNvPicPr>
            <a:picLocks noChangeAspect="1"/>
          </p:cNvPicPr>
          <p:nvPr/>
        </p:nvPicPr>
        <p:blipFill>
          <a:blip r:embed="rId1">
            <a:duotone>
              <a:schemeClr val="accent1">
                <a:shade val="45000"/>
                <a:satMod val="135000"/>
              </a:schemeClr>
              <a:prstClr val="white"/>
            </a:duotone>
          </a:blip>
          <a:stretch>
            <a:fillRect/>
          </a:stretch>
        </p:blipFill>
        <p:spPr>
          <a:xfrm>
            <a:off x="2954780" y="4812120"/>
            <a:ext cx="1901825" cy="1724660"/>
          </a:xfrm>
          <a:prstGeom prst="rect">
            <a:avLst/>
          </a:prstGeom>
        </p:spPr>
      </p:pic>
      <p:pic>
        <p:nvPicPr>
          <p:cNvPr id="8" name="1-12.EPS"/>
          <p:cNvPicPr>
            <a:picLocks noChangeAspect="1"/>
          </p:cNvPicPr>
          <p:nvPr/>
        </p:nvPicPr>
        <p:blipFill>
          <a:blip r:embed="rId2">
            <a:duotone>
              <a:schemeClr val="accent1">
                <a:shade val="45000"/>
                <a:satMod val="135000"/>
              </a:schemeClr>
              <a:prstClr val="white"/>
            </a:duotone>
          </a:blip>
          <a:stretch>
            <a:fillRect/>
          </a:stretch>
        </p:blipFill>
        <p:spPr>
          <a:xfrm>
            <a:off x="6686970" y="4812120"/>
            <a:ext cx="1880235" cy="172466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供求法则和需求</a:t>
            </a:r>
            <a:r>
              <a:rPr lang="en-US" altLang="zh-CN" dirty="0">
                <a:effectLst/>
              </a:rPr>
              <a:t>-</a:t>
            </a:r>
            <a:r>
              <a:rPr lang="zh-CN" altLang="zh-CN" dirty="0">
                <a:effectLst/>
              </a:rPr>
              <a:t>供给分析</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二、</a:t>
            </a:r>
            <a:r>
              <a:rPr lang="zh-CN" altLang="en-US" sz="2400" b="1" dirty="0">
                <a:solidFill>
                  <a:srgbClr val="7030A0"/>
                </a:solidFill>
                <a:latin typeface="微软雅黑 Light" panose="020B0502040204020203" pitchFamily="34" charset="-122"/>
                <a:ea typeface="微软雅黑 Light" panose="020B0502040204020203" pitchFamily="34" charset="-122"/>
              </a:rPr>
              <a:t>需求</a:t>
            </a:r>
            <a:r>
              <a:rPr lang="en-US" altLang="zh-CN" sz="2400" b="1" dirty="0">
                <a:solidFill>
                  <a:srgbClr val="7030A0"/>
                </a:solidFill>
                <a:latin typeface="微软雅黑 Light" panose="020B0502040204020203" pitchFamily="34" charset="-122"/>
                <a:ea typeface="微软雅黑 Light" panose="020B0502040204020203" pitchFamily="34" charset="-122"/>
              </a:rPr>
              <a:t>-</a:t>
            </a:r>
            <a:r>
              <a:rPr lang="zh-CN" altLang="en-US" sz="2400" b="1" dirty="0">
                <a:solidFill>
                  <a:srgbClr val="7030A0"/>
                </a:solidFill>
                <a:latin typeface="微软雅黑 Light" panose="020B0502040204020203" pitchFamily="34" charset="-122"/>
                <a:ea typeface="微软雅黑 Light" panose="020B0502040204020203" pitchFamily="34" charset="-122"/>
              </a:rPr>
              <a:t>供给分析</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062103"/>
          </a:xfrm>
          <a:prstGeom prst="rect">
            <a:avLst/>
          </a:prstGeom>
        </p:spPr>
        <p:txBody>
          <a:bodyPr wrap="square">
            <a:spAutoFit/>
          </a:bodyPr>
          <a:lstStyle/>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1-4</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lgn="ctr">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政府对产品征收消费税对产品的价格和销售量的</a:t>
            </a:r>
            <a:r>
              <a:rPr lang="zh-CN" altLang="en-US" dirty="0" smtClean="0">
                <a:solidFill>
                  <a:srgbClr val="002060"/>
                </a:solidFill>
                <a:latin typeface="微软雅黑 Light" panose="020B0502040204020203" pitchFamily="34" charset="-122"/>
                <a:ea typeface="微软雅黑 Light" panose="020B0502040204020203" pitchFamily="34" charset="-122"/>
              </a:rPr>
              <a:t>影响</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在</a:t>
            </a:r>
            <a:r>
              <a:rPr lang="zh-CN" altLang="zh-CN" dirty="0">
                <a:solidFill>
                  <a:srgbClr val="002060"/>
                </a:solidFill>
                <a:latin typeface="微软雅黑 Light" panose="020B0502040204020203" pitchFamily="34" charset="-122"/>
                <a:ea typeface="微软雅黑 Light" panose="020B0502040204020203" pitchFamily="34" charset="-122"/>
              </a:rPr>
              <a:t>市场经济中，对产品征收消费税会导致产品价格上涨、销售量减少。下面用需求</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供给分析法来说明并分析其影响的大小</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先</a:t>
            </a:r>
            <a:r>
              <a:rPr lang="zh-CN" altLang="zh-CN" dirty="0">
                <a:solidFill>
                  <a:srgbClr val="002060"/>
                </a:solidFill>
                <a:latin typeface="微软雅黑 Light" panose="020B0502040204020203" pitchFamily="34" charset="-122"/>
                <a:ea typeface="微软雅黑 Light" panose="020B0502040204020203" pitchFamily="34" charset="-122"/>
              </a:rPr>
              <a:t>假定某产品原来的供给曲线为</a:t>
            </a:r>
            <a:r>
              <a:rPr lang="en-US" altLang="zh-CN" i="1" dirty="0">
                <a:solidFill>
                  <a:srgbClr val="002060"/>
                </a:solidFill>
                <a:latin typeface="微软雅黑 Light" panose="020B0502040204020203" pitchFamily="34" charset="-122"/>
                <a:ea typeface="微软雅黑 Light" panose="020B0502040204020203" pitchFamily="34" charset="-122"/>
              </a:rPr>
              <a:t>S</a:t>
            </a:r>
            <a:r>
              <a:rPr lang="zh-CN" altLang="zh-CN" dirty="0">
                <a:solidFill>
                  <a:srgbClr val="002060"/>
                </a:solidFill>
                <a:latin typeface="微软雅黑 Light" panose="020B0502040204020203" pitchFamily="34" charset="-122"/>
                <a:ea typeface="微软雅黑 Light" panose="020B0502040204020203" pitchFamily="34" charset="-122"/>
              </a:rPr>
              <a:t>，需求曲线为</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zh-CN" altLang="zh-CN" dirty="0">
                <a:solidFill>
                  <a:srgbClr val="002060"/>
                </a:solidFill>
                <a:latin typeface="微软雅黑 Light" panose="020B0502040204020203" pitchFamily="34" charset="-122"/>
                <a:ea typeface="微软雅黑 Light" panose="020B0502040204020203" pitchFamily="34" charset="-122"/>
              </a:rPr>
              <a:t>，均衡价格为</a:t>
            </a:r>
            <a:r>
              <a:rPr lang="en-US" altLang="zh-CN" i="1" dirty="0">
                <a:solidFill>
                  <a:srgbClr val="002060"/>
                </a:solidFill>
                <a:latin typeface="微软雅黑 Light" panose="020B0502040204020203" pitchFamily="34" charset="-122"/>
                <a:ea typeface="微软雅黑 Light" panose="020B0502040204020203" pitchFamily="34" charset="-122"/>
              </a:rPr>
              <a:t>OH</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政府</a:t>
            </a:r>
            <a:r>
              <a:rPr lang="zh-CN" altLang="zh-CN" dirty="0">
                <a:solidFill>
                  <a:srgbClr val="002060"/>
                </a:solidFill>
                <a:latin typeface="微软雅黑 Light" panose="020B0502040204020203" pitchFamily="34" charset="-122"/>
                <a:ea typeface="微软雅黑 Light" panose="020B0502040204020203" pitchFamily="34" charset="-122"/>
              </a:rPr>
              <a:t>征收消费税，会使价格上涨，销售量减少</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税额</a:t>
            </a:r>
            <a:r>
              <a:rPr lang="zh-CN" altLang="zh-CN" dirty="0">
                <a:solidFill>
                  <a:srgbClr val="002060"/>
                </a:solidFill>
                <a:latin typeface="微软雅黑 Light" panose="020B0502040204020203" pitchFamily="34" charset="-122"/>
                <a:ea typeface="微软雅黑 Light" panose="020B0502040204020203" pitchFamily="34" charset="-122"/>
              </a:rPr>
              <a:t>将由生产者和消费者共同负担，各自负担的程度因供需曲线斜率的不同而不同</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pic>
        <p:nvPicPr>
          <p:cNvPr id="7" name="1-13.EPS"/>
          <p:cNvPicPr>
            <a:picLocks noChangeAspect="1"/>
          </p:cNvPicPr>
          <p:nvPr/>
        </p:nvPicPr>
        <p:blipFill>
          <a:blip r:embed="rId1">
            <a:duotone>
              <a:schemeClr val="accent1">
                <a:shade val="45000"/>
                <a:satMod val="135000"/>
              </a:schemeClr>
              <a:prstClr val="white"/>
            </a:duotone>
          </a:blip>
          <a:stretch>
            <a:fillRect/>
          </a:stretch>
        </p:blipFill>
        <p:spPr>
          <a:xfrm>
            <a:off x="4925112" y="4631980"/>
            <a:ext cx="2383155" cy="179197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219845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200955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219148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811992" y="2971204"/>
            <a:ext cx="2313254" cy="369332"/>
          </a:xfrm>
          <a:prstGeom prst="rect">
            <a:avLst/>
          </a:prstGeom>
          <a:noFill/>
        </p:spPr>
        <p:txBody>
          <a:bodyPr wrap="square" rtlCol="0">
            <a:spAutoFit/>
          </a:bodyPr>
          <a:lstStyle/>
          <a:p>
            <a:pPr algn="ctr"/>
            <a:r>
              <a:rPr lang="zh-CN" altLang="en-US" dirty="0"/>
              <a:t>需　求</a:t>
            </a:r>
            <a:endParaRPr lang="zh-CN" altLang="en-US" sz="2400" b="1" spc="100" dirty="0">
              <a:solidFill>
                <a:schemeClr val="tx1">
                  <a:lumMod val="75000"/>
                  <a:lumOff val="25000"/>
                </a:schemeClr>
              </a:solidFill>
            </a:endParaRPr>
          </a:p>
        </p:txBody>
      </p:sp>
      <p:sp>
        <p:nvSpPr>
          <p:cNvPr id="33" name="矩形: 圆角 32"/>
          <p:cNvSpPr/>
          <p:nvPr/>
        </p:nvSpPr>
        <p:spPr>
          <a:xfrm>
            <a:off x="579573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60683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78876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409273" y="2971204"/>
            <a:ext cx="2313254" cy="369332"/>
          </a:xfrm>
          <a:prstGeom prst="rect">
            <a:avLst/>
          </a:prstGeom>
          <a:noFill/>
        </p:spPr>
        <p:txBody>
          <a:bodyPr wrap="square" rtlCol="0">
            <a:spAutoFit/>
          </a:bodyPr>
          <a:lstStyle/>
          <a:p>
            <a:pPr algn="ctr"/>
            <a:r>
              <a:rPr lang="zh-CN" altLang="en-US" dirty="0"/>
              <a:t>供　给</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411909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393019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411372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4732632" y="3977483"/>
            <a:ext cx="2313254" cy="646331"/>
          </a:xfrm>
          <a:prstGeom prst="rect">
            <a:avLst/>
          </a:prstGeom>
          <a:noFill/>
        </p:spPr>
        <p:txBody>
          <a:bodyPr wrap="square" rtlCol="0">
            <a:spAutoFit/>
          </a:bodyPr>
          <a:lstStyle/>
          <a:p>
            <a:pPr algn="ctr"/>
            <a:r>
              <a:rPr lang="zh-CN" altLang="en-US" dirty="0"/>
              <a:t>供求法则和需求</a:t>
            </a:r>
            <a:r>
              <a:rPr lang="en-US" altLang="zh-CN" dirty="0"/>
              <a:t>-</a:t>
            </a:r>
            <a:r>
              <a:rPr lang="zh-CN" altLang="en-US" dirty="0"/>
              <a:t>供给分析</a:t>
            </a:r>
            <a:endParaRPr lang="zh-CN" altLang="en-US" sz="2400" b="1" spc="100" dirty="0">
              <a:solidFill>
                <a:schemeClr val="tx1">
                  <a:lumMod val="75000"/>
                  <a:lumOff val="25000"/>
                </a:schemeClr>
              </a:solidFill>
            </a:endParaRPr>
          </a:p>
        </p:txBody>
      </p:sp>
      <p:sp>
        <p:nvSpPr>
          <p:cNvPr id="81" name="矩形: 圆角 32"/>
          <p:cNvSpPr/>
          <p:nvPr/>
        </p:nvSpPr>
        <p:spPr>
          <a:xfrm>
            <a:off x="771637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752747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771100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8297788" y="3945724"/>
            <a:ext cx="2313254" cy="646331"/>
          </a:xfrm>
          <a:prstGeom prst="rect">
            <a:avLst/>
          </a:prstGeom>
          <a:noFill/>
        </p:spPr>
        <p:txBody>
          <a:bodyPr wrap="square" rtlCol="0">
            <a:spAutoFit/>
          </a:bodyPr>
          <a:lstStyle/>
          <a:p>
            <a:pPr algn="ctr"/>
            <a:r>
              <a:rPr lang="zh-CN" altLang="en-US" dirty="0"/>
              <a:t>市场机制与社会资源的配置</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市场机制与社会资源的配置</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价格机制能自动地克服因人们的自由选择而带来的混乱，使消费者和生产者的决策得以相互沟通，社会生产得以协调并组织起来。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5" name="图示 4"/>
          <p:cNvGraphicFramePr/>
          <p:nvPr/>
        </p:nvGraphicFramePr>
        <p:xfrm>
          <a:off x="3068690" y="3227647"/>
          <a:ext cx="6096000" cy="25555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a:t>
            </a:r>
            <a:r>
              <a:rPr lang="zh-CN" altLang="en-US" dirty="0" smtClean="0">
                <a:effectLst/>
              </a:rPr>
              <a:t>名词</a:t>
            </a:r>
            <a:r>
              <a:rPr lang="zh-CN" altLang="en-US" dirty="0">
                <a:effectLst/>
              </a:rPr>
              <a:t>和术语</a:t>
            </a:r>
            <a:endParaRPr lang="zh-CN" altLang="en-US" dirty="0">
              <a:effectLst/>
            </a:endParaRPr>
          </a:p>
        </p:txBody>
      </p:sp>
      <p:sp>
        <p:nvSpPr>
          <p:cNvPr id="5" name="矩形 4"/>
          <p:cNvSpPr/>
          <p:nvPr/>
        </p:nvSpPr>
        <p:spPr>
          <a:xfrm>
            <a:off x="673100" y="2046514"/>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fontScale="92500" lnSpcReduction="20000"/>
          </a:bodyPr>
          <a:lstStyle/>
          <a:p>
            <a:pPr>
              <a:lnSpc>
                <a:spcPct val="130000"/>
              </a:lnSpc>
            </a:pPr>
            <a:r>
              <a:rPr lang="zh-CN" altLang="en-US" sz="2000" spc="100" dirty="0">
                <a:solidFill>
                  <a:srgbClr val="4B0C77"/>
                </a:solidFill>
                <a:latin typeface="Arial" panose="020B0604020202020204" pitchFamily="34" charset="0"/>
              </a:rPr>
              <a:t>需求量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需求函数和需求曲线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单个消费者需求曲线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企业需求曲线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行业需求曲线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需求的变动和需求量的变动</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供给量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供给函数和供给曲线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企业供给曲线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行业供给曲线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供给的变动和供给量的变动</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需求</a:t>
            </a:r>
            <a:r>
              <a:rPr lang="en-US" altLang="zh-CN" sz="2000" spc="100" dirty="0">
                <a:solidFill>
                  <a:srgbClr val="4B0C77"/>
                </a:solidFill>
                <a:latin typeface="Arial" panose="020B0604020202020204" pitchFamily="34" charset="0"/>
              </a:rPr>
              <a:t>-</a:t>
            </a:r>
            <a:r>
              <a:rPr lang="zh-CN" altLang="en-US" sz="2000" spc="100" dirty="0">
                <a:solidFill>
                  <a:srgbClr val="4B0C77"/>
                </a:solidFill>
                <a:latin typeface="Arial" panose="020B0604020202020204" pitchFamily="34" charset="0"/>
              </a:rPr>
              <a:t>供给分析法</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2488</Words>
  <Application>WPS 演示</Application>
  <PresentationFormat>宽屏</PresentationFormat>
  <Paragraphs>274</Paragraphs>
  <Slides>31</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31</vt:i4>
      </vt:variant>
    </vt:vector>
  </HeadingPairs>
  <TitlesOfParts>
    <vt:vector size="45" baseType="lpstr">
      <vt:lpstr>Arial</vt:lpstr>
      <vt:lpstr>宋体</vt:lpstr>
      <vt:lpstr>Wingdings</vt:lpstr>
      <vt:lpstr>等线</vt:lpstr>
      <vt:lpstr>微软雅黑 Light</vt:lpstr>
      <vt:lpstr>黑体</vt:lpstr>
      <vt:lpstr>DIN Black</vt:lpstr>
      <vt:lpstr>Segoe Print</vt:lpstr>
      <vt:lpstr>Cambria Math</vt:lpstr>
      <vt:lpstr>Times New Roman</vt:lpstr>
      <vt:lpstr>微软雅黑</vt:lpstr>
      <vt:lpstr>Arial Unicode MS</vt:lpstr>
      <vt:lpstr>Calibri</vt:lpstr>
      <vt:lpstr>Office 主题</vt:lpstr>
      <vt:lpstr>PowerPoint 演示文稿</vt:lpstr>
      <vt:lpstr>PowerPoint 演示文稿</vt:lpstr>
      <vt:lpstr>第1节　需　求</vt:lpstr>
      <vt:lpstr>第1节　需　求</vt:lpstr>
      <vt:lpstr>第1节　需　求</vt:lpstr>
      <vt:lpstr>第1节　需　求</vt:lpstr>
      <vt:lpstr>第1节　需　求</vt:lpstr>
      <vt:lpstr>第1节　需　求</vt:lpstr>
      <vt:lpstr>第1节　需　求</vt:lpstr>
      <vt:lpstr>第1节　需　求</vt:lpstr>
      <vt:lpstr>第1节　需　求</vt:lpstr>
      <vt:lpstr>第1节　需　求</vt:lpstr>
      <vt:lpstr>第1节　需　求</vt:lpstr>
      <vt:lpstr>PowerPoint 演示文稿</vt:lpstr>
      <vt:lpstr>第2节　供　给</vt:lpstr>
      <vt:lpstr>第2节　供　给</vt:lpstr>
      <vt:lpstr>第2节　供　给</vt:lpstr>
      <vt:lpstr>第2节　供　给</vt:lpstr>
      <vt:lpstr>第2节　供　给</vt:lpstr>
      <vt:lpstr>第2节　供　给</vt:lpstr>
      <vt:lpstr>第2节　供　给</vt:lpstr>
      <vt:lpstr>PowerPoint 演示文稿</vt:lpstr>
      <vt:lpstr>第3节　供求法则和需求-供给分析</vt:lpstr>
      <vt:lpstr>第3节　供求法则和需求-供给分析</vt:lpstr>
      <vt:lpstr>第3节　供求法则和需求-供给分析</vt:lpstr>
      <vt:lpstr>第3节　供求法则和需求-供给分析</vt:lpstr>
      <vt:lpstr>第3节　供求法则和需求-供给分析</vt:lpstr>
      <vt:lpstr>PowerPoint 演示文稿</vt:lpstr>
      <vt:lpstr>第4节　市场机制与社会资源的配置</vt:lpstr>
      <vt:lpstr>重要名词和术语</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86</cp:revision>
  <dcterms:created xsi:type="dcterms:W3CDTF">2021-12-09T11:43:00Z</dcterms:created>
  <dcterms:modified xsi:type="dcterms:W3CDTF">2023-12-12T01:20:40Z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2029913B9EE241A2BA79C9568EB06FBF_12</vt:lpwstr>
  </property>
  <property fmtid="{D5CDD505-2E9C-101B-9397-08002B2CF9AE}" pid="3" name="KSOProductBuildVer">
    <vt:lpwstr>2052-12.1.0.15374</vt:lpwstr>
  </property>
</Properties>
</file>