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526" r:id="rId5"/>
    <p:sldId id="698" r:id="rId6"/>
    <p:sldId id="699" r:id="rId7"/>
    <p:sldId id="700" r:id="rId8"/>
    <p:sldId id="701" r:id="rId9"/>
    <p:sldId id="702" r:id="rId10"/>
    <p:sldId id="703" r:id="rId11"/>
    <p:sldId id="704" r:id="rId12"/>
    <p:sldId id="705" r:id="rId13"/>
    <p:sldId id="707" r:id="rId14"/>
    <p:sldId id="708" r:id="rId15"/>
    <p:sldId id="709" r:id="rId16"/>
    <p:sldId id="710" r:id="rId17"/>
    <p:sldId id="711" r:id="rId18"/>
    <p:sldId id="712" r:id="rId19"/>
    <p:sldId id="713" r:id="rId20"/>
    <p:sldId id="714" r:id="rId21"/>
    <p:sldId id="715" r:id="rId22"/>
    <p:sldId id="716" r:id="rId23"/>
    <p:sldId id="717" r:id="rId24"/>
    <p:sldId id="718" r:id="rId25"/>
    <p:sldId id="720" r:id="rId26"/>
    <p:sldId id="721" r:id="rId27"/>
    <p:sldId id="719" r:id="rId28"/>
    <p:sldId id="722" r:id="rId29"/>
    <p:sldId id="723" r:id="rId30"/>
    <p:sldId id="725" r:id="rId31"/>
    <p:sldId id="724" r:id="rId32"/>
    <p:sldId id="726" r:id="rId33"/>
    <p:sldId id="727" r:id="rId34"/>
    <p:sldId id="730" r:id="rId35"/>
    <p:sldId id="729" r:id="rId36"/>
    <p:sldId id="731" r:id="rId37"/>
    <p:sldId id="732" r:id="rId38"/>
    <p:sldId id="735" r:id="rId39"/>
    <p:sldId id="734" r:id="rId40"/>
    <p:sldId id="737" r:id="rId41"/>
    <p:sldId id="736" r:id="rId42"/>
    <p:sldId id="738" r:id="rId43"/>
    <p:sldId id="739" r:id="rId44"/>
    <p:sldId id="740" r:id="rId45"/>
    <p:sldId id="741" r:id="rId46"/>
    <p:sldId id="742" r:id="rId47"/>
    <p:sldId id="743" r:id="rId48"/>
    <p:sldId id="744" r:id="rId49"/>
    <p:sldId id="745" r:id="rId50"/>
    <p:sldId id="733" r:id="rId51"/>
    <p:sldId id="746" r:id="rId52"/>
    <p:sldId id="748" r:id="rId53"/>
    <p:sldId id="749" r:id="rId54"/>
    <p:sldId id="750" r:id="rId55"/>
    <p:sldId id="751" r:id="rId56"/>
    <p:sldId id="752" r:id="rId57"/>
    <p:sldId id="753" r:id="rId58"/>
    <p:sldId id="754" r:id="rId59"/>
    <p:sldId id="755" r:id="rId60"/>
    <p:sldId id="747" r:id="rId61"/>
    <p:sldId id="756" r:id="rId62"/>
    <p:sldId id="757" r:id="rId63"/>
    <p:sldId id="758" r:id="rId64"/>
    <p:sldId id="759" r:id="rId65"/>
    <p:sldId id="760" r:id="rId66"/>
    <p:sldId id="761" r:id="rId67"/>
    <p:sldId id="762" r:id="rId68"/>
    <p:sldId id="447" r:id="rId69"/>
    <p:sldId id="763" r:id="rId70"/>
    <p:sldId id="405" r:id="rId71"/>
  </p:sldIdLst>
  <p:sldSz cx="12192000" cy="6858000"/>
  <p:notesSz cx="6858000" cy="9144000"/>
  <p:custDataLst>
    <p:tags r:id="rId7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78DD"/>
    <a:srgbClr val="FCDC7D"/>
    <a:srgbClr val="FCFCFE"/>
    <a:srgbClr val="1C7EDF"/>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67" d="100"/>
          <a:sy n="67" d="100"/>
        </p:scale>
        <p:origin x="66" y="150"/>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5" Type="http://schemas.openxmlformats.org/officeDocument/2006/relationships/tags" Target="tags/tag1.xml"/><Relationship Id="rId74" Type="http://schemas.openxmlformats.org/officeDocument/2006/relationships/tableStyles" Target="tableStyles.xml"/><Relationship Id="rId73" Type="http://schemas.openxmlformats.org/officeDocument/2006/relationships/viewProps" Target="viewProps.xml"/><Relationship Id="rId72" Type="http://schemas.openxmlformats.org/officeDocument/2006/relationships/presProps" Target="presProps.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E35DD3C-B9D1-49A5-B113-D041BF9E4314}"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zh-CN" altLang="en-US"/>
        </a:p>
      </dgm:t>
    </dgm:pt>
    <dgm:pt modelId="{703DD99D-65C1-4935-8228-D94B9335837D}">
      <dgm:prSet/>
      <dgm:spPr/>
      <dgm:t>
        <a:bodyPr/>
        <a:lstStyle/>
        <a:p>
          <a:pPr rtl="0"/>
          <a:r>
            <a:rPr lang="zh-CN" smtClean="0"/>
            <a:t>（</a:t>
          </a:r>
          <a:r>
            <a:rPr lang="en-US" smtClean="0"/>
            <a:t>1</a:t>
          </a:r>
          <a:r>
            <a:rPr lang="zh-CN" smtClean="0"/>
            <a:t>）需要将近期的现金收支与远期的现金收支进行比较，必须考虑货币的时间价值；</a:t>
          </a:r>
          <a:endParaRPr lang="zh-CN" dirty="0"/>
        </a:p>
      </dgm:t>
    </dgm:pt>
    <dgm:pt modelId="{1458FE80-69E2-4CF2-8279-C431B0496137}" cxnId="{21F74166-3ABB-4DC5-9F8F-EF3D37E46C69}" type="parTrans">
      <dgm:prSet/>
      <dgm:spPr/>
      <dgm:t>
        <a:bodyPr/>
        <a:lstStyle/>
        <a:p>
          <a:endParaRPr lang="zh-CN" altLang="en-US"/>
        </a:p>
      </dgm:t>
    </dgm:pt>
    <dgm:pt modelId="{C522F867-BCE4-440A-8395-03D77AAF8B51}" cxnId="{21F74166-3ABB-4DC5-9F8F-EF3D37E46C69}" type="sibTrans">
      <dgm:prSet/>
      <dgm:spPr/>
      <dgm:t>
        <a:bodyPr/>
        <a:lstStyle/>
        <a:p>
          <a:endParaRPr lang="zh-CN" altLang="en-US"/>
        </a:p>
      </dgm:t>
    </dgm:pt>
    <dgm:pt modelId="{1EE2BDC5-62A0-464B-9E85-53DE8023C2AB}">
      <dgm:prSet/>
      <dgm:spPr/>
      <dgm:t>
        <a:bodyPr/>
        <a:lstStyle/>
        <a:p>
          <a:r>
            <a:rPr lang="zh-CN" smtClean="0"/>
            <a:t>（</a:t>
          </a:r>
          <a:r>
            <a:rPr lang="en-US" smtClean="0"/>
            <a:t>2</a:t>
          </a:r>
          <a:r>
            <a:rPr lang="zh-CN" smtClean="0"/>
            <a:t>）在投资决策中考虑风险问题重要。</a:t>
          </a:r>
          <a:endParaRPr lang="zh-CN"/>
        </a:p>
      </dgm:t>
    </dgm:pt>
    <dgm:pt modelId="{79001179-E327-4906-AAD5-20685920929F}" cxnId="{A168E1F8-84F1-4658-B305-7508F035B9B4}" type="parTrans">
      <dgm:prSet/>
      <dgm:spPr/>
      <dgm:t>
        <a:bodyPr/>
        <a:lstStyle/>
        <a:p>
          <a:endParaRPr lang="zh-CN" altLang="en-US"/>
        </a:p>
      </dgm:t>
    </dgm:pt>
    <dgm:pt modelId="{1147BB4A-8E13-4A03-BEA8-82043DB5333E}" cxnId="{A168E1F8-84F1-4658-B305-7508F035B9B4}" type="sibTrans">
      <dgm:prSet/>
      <dgm:spPr/>
      <dgm:t>
        <a:bodyPr/>
        <a:lstStyle/>
        <a:p>
          <a:endParaRPr lang="zh-CN" altLang="en-US"/>
        </a:p>
      </dgm:t>
    </dgm:pt>
    <dgm:pt modelId="{D1561449-B861-49F7-8579-16D9441A77C5}" type="pres">
      <dgm:prSet presAssocID="{BE35DD3C-B9D1-49A5-B113-D041BF9E4314}" presName="linearFlow" presStyleCnt="0">
        <dgm:presLayoutVars>
          <dgm:dir/>
          <dgm:animLvl val="lvl"/>
          <dgm:resizeHandles val="exact"/>
        </dgm:presLayoutVars>
      </dgm:prSet>
      <dgm:spPr/>
      <dgm:t>
        <a:bodyPr/>
        <a:lstStyle/>
        <a:p>
          <a:endParaRPr lang="zh-CN" altLang="en-US"/>
        </a:p>
      </dgm:t>
    </dgm:pt>
    <dgm:pt modelId="{A6115168-37E6-4CF1-915A-F712A13B49BC}" type="pres">
      <dgm:prSet presAssocID="{703DD99D-65C1-4935-8228-D94B9335837D}" presName="composite" presStyleCnt="0"/>
      <dgm:spPr/>
    </dgm:pt>
    <dgm:pt modelId="{1291AE57-14A5-4BC0-B12F-D2E3EDCE19BC}" type="pres">
      <dgm:prSet presAssocID="{703DD99D-65C1-4935-8228-D94B9335837D}" presName="parTx" presStyleLbl="node1" presStyleIdx="0" presStyleCnt="2">
        <dgm:presLayoutVars>
          <dgm:chMax val="0"/>
          <dgm:chPref val="0"/>
          <dgm:bulletEnabled val="1"/>
        </dgm:presLayoutVars>
      </dgm:prSet>
      <dgm:spPr/>
      <dgm:t>
        <a:bodyPr/>
        <a:lstStyle/>
        <a:p>
          <a:endParaRPr lang="zh-CN" altLang="en-US"/>
        </a:p>
      </dgm:t>
    </dgm:pt>
    <dgm:pt modelId="{A38F4302-5879-4385-8D8C-7820C4C3EBB6}" type="pres">
      <dgm:prSet presAssocID="{703DD99D-65C1-4935-8228-D94B9335837D}" presName="parSh" presStyleLbl="node1" presStyleIdx="0" presStyleCnt="2"/>
      <dgm:spPr/>
      <dgm:t>
        <a:bodyPr/>
        <a:lstStyle/>
        <a:p>
          <a:endParaRPr lang="zh-CN" altLang="en-US"/>
        </a:p>
      </dgm:t>
    </dgm:pt>
    <dgm:pt modelId="{F875C03F-69E3-47AD-854C-2871081C5449}" type="pres">
      <dgm:prSet presAssocID="{703DD99D-65C1-4935-8228-D94B9335837D}" presName="desTx" presStyleLbl="fgAcc1" presStyleIdx="0" presStyleCnt="2">
        <dgm:presLayoutVars>
          <dgm:bulletEnabled val="1"/>
        </dgm:presLayoutVars>
      </dgm:prSet>
      <dgm:spPr/>
    </dgm:pt>
    <dgm:pt modelId="{422CFD1C-6DF6-4A49-A850-DCF9C90ED176}" type="pres">
      <dgm:prSet presAssocID="{C522F867-BCE4-440A-8395-03D77AAF8B51}" presName="sibTrans" presStyleLbl="sibTrans2D1" presStyleIdx="0" presStyleCnt="1"/>
      <dgm:spPr/>
      <dgm:t>
        <a:bodyPr/>
        <a:lstStyle/>
        <a:p>
          <a:endParaRPr lang="zh-CN" altLang="en-US"/>
        </a:p>
      </dgm:t>
    </dgm:pt>
    <dgm:pt modelId="{C1C58CE5-2461-4201-8B9F-56E47E59FE6B}" type="pres">
      <dgm:prSet presAssocID="{C522F867-BCE4-440A-8395-03D77AAF8B51}" presName="connTx" presStyleLbl="sibTrans2D1" presStyleIdx="0" presStyleCnt="1"/>
      <dgm:spPr/>
      <dgm:t>
        <a:bodyPr/>
        <a:lstStyle/>
        <a:p>
          <a:endParaRPr lang="zh-CN" altLang="en-US"/>
        </a:p>
      </dgm:t>
    </dgm:pt>
    <dgm:pt modelId="{5E4E08F7-CAF1-48B9-AB47-D21305CCD4F4}" type="pres">
      <dgm:prSet presAssocID="{1EE2BDC5-62A0-464B-9E85-53DE8023C2AB}" presName="composite" presStyleCnt="0"/>
      <dgm:spPr/>
    </dgm:pt>
    <dgm:pt modelId="{A0EEDEAE-B476-49FF-8F9A-2A930CCAD44B}" type="pres">
      <dgm:prSet presAssocID="{1EE2BDC5-62A0-464B-9E85-53DE8023C2AB}" presName="parTx" presStyleLbl="node1" presStyleIdx="0" presStyleCnt="2">
        <dgm:presLayoutVars>
          <dgm:chMax val="0"/>
          <dgm:chPref val="0"/>
          <dgm:bulletEnabled val="1"/>
        </dgm:presLayoutVars>
      </dgm:prSet>
      <dgm:spPr/>
      <dgm:t>
        <a:bodyPr/>
        <a:lstStyle/>
        <a:p>
          <a:endParaRPr lang="zh-CN" altLang="en-US"/>
        </a:p>
      </dgm:t>
    </dgm:pt>
    <dgm:pt modelId="{E0563A13-02C0-4D63-8649-53743DADB003}" type="pres">
      <dgm:prSet presAssocID="{1EE2BDC5-62A0-464B-9E85-53DE8023C2AB}" presName="parSh" presStyleLbl="node1" presStyleIdx="1" presStyleCnt="2"/>
      <dgm:spPr/>
      <dgm:t>
        <a:bodyPr/>
        <a:lstStyle/>
        <a:p>
          <a:endParaRPr lang="zh-CN" altLang="en-US"/>
        </a:p>
      </dgm:t>
    </dgm:pt>
    <dgm:pt modelId="{CA9F7DE8-8675-4AE7-B3CD-5E0B755D9C4F}" type="pres">
      <dgm:prSet presAssocID="{1EE2BDC5-62A0-464B-9E85-53DE8023C2AB}" presName="desTx" presStyleLbl="fgAcc1" presStyleIdx="1" presStyleCnt="2">
        <dgm:presLayoutVars>
          <dgm:bulletEnabled val="1"/>
        </dgm:presLayoutVars>
      </dgm:prSet>
      <dgm:spPr/>
    </dgm:pt>
  </dgm:ptLst>
  <dgm:cxnLst>
    <dgm:cxn modelId="{A168E1F8-84F1-4658-B305-7508F035B9B4}" srcId="{BE35DD3C-B9D1-49A5-B113-D041BF9E4314}" destId="{1EE2BDC5-62A0-464B-9E85-53DE8023C2AB}" srcOrd="1" destOrd="0" parTransId="{79001179-E327-4906-AAD5-20685920929F}" sibTransId="{1147BB4A-8E13-4A03-BEA8-82043DB5333E}"/>
    <dgm:cxn modelId="{21F74166-3ABB-4DC5-9F8F-EF3D37E46C69}" srcId="{BE35DD3C-B9D1-49A5-B113-D041BF9E4314}" destId="{703DD99D-65C1-4935-8228-D94B9335837D}" srcOrd="0" destOrd="0" parTransId="{1458FE80-69E2-4CF2-8279-C431B0496137}" sibTransId="{C522F867-BCE4-440A-8395-03D77AAF8B51}"/>
    <dgm:cxn modelId="{3544D377-7368-4595-B825-6C340737A0F6}" type="presOf" srcId="{703DD99D-65C1-4935-8228-D94B9335837D}" destId="{A38F4302-5879-4385-8D8C-7820C4C3EBB6}" srcOrd="1" destOrd="0" presId="urn:microsoft.com/office/officeart/2005/8/layout/process3"/>
    <dgm:cxn modelId="{8642E903-06B4-4114-9578-33FE685A856E}" type="presOf" srcId="{1EE2BDC5-62A0-464B-9E85-53DE8023C2AB}" destId="{A0EEDEAE-B476-49FF-8F9A-2A930CCAD44B}" srcOrd="0" destOrd="0" presId="urn:microsoft.com/office/officeart/2005/8/layout/process3"/>
    <dgm:cxn modelId="{7BE47C7D-E374-4753-A180-00CC7BB278E5}" type="presOf" srcId="{C522F867-BCE4-440A-8395-03D77AAF8B51}" destId="{422CFD1C-6DF6-4A49-A850-DCF9C90ED176}" srcOrd="0" destOrd="0" presId="urn:microsoft.com/office/officeart/2005/8/layout/process3"/>
    <dgm:cxn modelId="{56061FC5-4A03-4CFF-B6C3-0A50AADA18AF}" type="presOf" srcId="{1EE2BDC5-62A0-464B-9E85-53DE8023C2AB}" destId="{E0563A13-02C0-4D63-8649-53743DADB003}" srcOrd="1" destOrd="0" presId="urn:microsoft.com/office/officeart/2005/8/layout/process3"/>
    <dgm:cxn modelId="{6C6FE70F-BEF5-4D25-948F-1BE0424A0A25}" type="presOf" srcId="{BE35DD3C-B9D1-49A5-B113-D041BF9E4314}" destId="{D1561449-B861-49F7-8579-16D9441A77C5}" srcOrd="0" destOrd="0" presId="urn:microsoft.com/office/officeart/2005/8/layout/process3"/>
    <dgm:cxn modelId="{7DD68A1B-4D70-4B4E-BEF9-C41E22E04541}" type="presOf" srcId="{703DD99D-65C1-4935-8228-D94B9335837D}" destId="{1291AE57-14A5-4BC0-B12F-D2E3EDCE19BC}" srcOrd="0" destOrd="0" presId="urn:microsoft.com/office/officeart/2005/8/layout/process3"/>
    <dgm:cxn modelId="{D5677513-51D4-4B60-A015-A25F69ADC355}" type="presOf" srcId="{C522F867-BCE4-440A-8395-03D77AAF8B51}" destId="{C1C58CE5-2461-4201-8B9F-56E47E59FE6B}" srcOrd="1" destOrd="0" presId="urn:microsoft.com/office/officeart/2005/8/layout/process3"/>
    <dgm:cxn modelId="{6F8E2DC7-0764-4F46-9942-53457DFDF238}" type="presParOf" srcId="{D1561449-B861-49F7-8579-16D9441A77C5}" destId="{A6115168-37E6-4CF1-915A-F712A13B49BC}" srcOrd="0" destOrd="0" presId="urn:microsoft.com/office/officeart/2005/8/layout/process3"/>
    <dgm:cxn modelId="{6EFC8C0C-1471-4309-A1D1-24F02448B6DF}" type="presParOf" srcId="{A6115168-37E6-4CF1-915A-F712A13B49BC}" destId="{1291AE57-14A5-4BC0-B12F-D2E3EDCE19BC}" srcOrd="0" destOrd="0" presId="urn:microsoft.com/office/officeart/2005/8/layout/process3"/>
    <dgm:cxn modelId="{913C7FCB-4B34-4C16-B636-AC9749FE8407}" type="presParOf" srcId="{A6115168-37E6-4CF1-915A-F712A13B49BC}" destId="{A38F4302-5879-4385-8D8C-7820C4C3EBB6}" srcOrd="1" destOrd="0" presId="urn:microsoft.com/office/officeart/2005/8/layout/process3"/>
    <dgm:cxn modelId="{9B8423D2-6A89-462B-A2C5-7CAB12AFFF66}" type="presParOf" srcId="{A6115168-37E6-4CF1-915A-F712A13B49BC}" destId="{F875C03F-69E3-47AD-854C-2871081C5449}" srcOrd="2" destOrd="0" presId="urn:microsoft.com/office/officeart/2005/8/layout/process3"/>
    <dgm:cxn modelId="{B1A56FBF-7337-4D5C-AC0D-252E23CD33A7}" type="presParOf" srcId="{D1561449-B861-49F7-8579-16D9441A77C5}" destId="{422CFD1C-6DF6-4A49-A850-DCF9C90ED176}" srcOrd="1" destOrd="0" presId="urn:microsoft.com/office/officeart/2005/8/layout/process3"/>
    <dgm:cxn modelId="{744AD4D2-AD30-41DF-B30F-A4FE86F592CA}" type="presParOf" srcId="{422CFD1C-6DF6-4A49-A850-DCF9C90ED176}" destId="{C1C58CE5-2461-4201-8B9F-56E47E59FE6B}" srcOrd="0" destOrd="0" presId="urn:microsoft.com/office/officeart/2005/8/layout/process3"/>
    <dgm:cxn modelId="{784395F5-671A-4D55-B5FB-D3ABBB39C54F}" type="presParOf" srcId="{D1561449-B861-49F7-8579-16D9441A77C5}" destId="{5E4E08F7-CAF1-48B9-AB47-D21305CCD4F4}" srcOrd="2" destOrd="0" presId="urn:microsoft.com/office/officeart/2005/8/layout/process3"/>
    <dgm:cxn modelId="{22A252D9-1FD9-48D4-820A-A921394EC718}" type="presParOf" srcId="{5E4E08F7-CAF1-48B9-AB47-D21305CCD4F4}" destId="{A0EEDEAE-B476-49FF-8F9A-2A930CCAD44B}" srcOrd="0" destOrd="0" presId="urn:microsoft.com/office/officeart/2005/8/layout/process3"/>
    <dgm:cxn modelId="{01F914AF-B943-4F71-9BA1-86778C5844FC}" type="presParOf" srcId="{5E4E08F7-CAF1-48B9-AB47-D21305CCD4F4}" destId="{E0563A13-02C0-4D63-8649-53743DADB003}" srcOrd="1" destOrd="0" presId="urn:microsoft.com/office/officeart/2005/8/layout/process3"/>
    <dgm:cxn modelId="{E4820FB2-584D-4F6C-8F1F-A10A4A5BD681}" type="presParOf" srcId="{5E4E08F7-CAF1-48B9-AB47-D21305CCD4F4}" destId="{CA9F7DE8-8675-4AE7-B3CD-5E0B755D9C4F}" srcOrd="2" destOrd="0" presId="urn:microsoft.com/office/officeart/2005/8/layout/process3"/>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35DD3C-B9D1-49A5-B113-D041BF9E4314}"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zh-CN" altLang="en-US"/>
        </a:p>
      </dgm:t>
    </dgm:pt>
    <dgm:pt modelId="{703DD99D-65C1-4935-8228-D94B9335837D}">
      <dgm:prSet/>
      <dgm:spPr/>
      <dgm:t>
        <a:bodyPr/>
        <a:lstStyle/>
        <a:p>
          <a:pPr rtl="0"/>
          <a:r>
            <a:rPr lang="en-US" smtClean="0"/>
            <a:t>1.</a:t>
          </a:r>
          <a:r>
            <a:rPr lang="zh-CN" smtClean="0"/>
            <a:t>提出可供选择的投资方案</a:t>
          </a:r>
          <a:endParaRPr lang="zh-CN" dirty="0"/>
        </a:p>
      </dgm:t>
    </dgm:pt>
    <dgm:pt modelId="{1458FE80-69E2-4CF2-8279-C431B0496137}" cxnId="{21F74166-3ABB-4DC5-9F8F-EF3D37E46C69}" type="parTrans">
      <dgm:prSet/>
      <dgm:spPr/>
      <dgm:t>
        <a:bodyPr/>
        <a:lstStyle/>
        <a:p>
          <a:endParaRPr lang="zh-CN" altLang="en-US"/>
        </a:p>
      </dgm:t>
    </dgm:pt>
    <dgm:pt modelId="{C522F867-BCE4-440A-8395-03D77AAF8B51}" cxnId="{21F74166-3ABB-4DC5-9F8F-EF3D37E46C69}" type="sibTrans">
      <dgm:prSet/>
      <dgm:spPr/>
      <dgm:t>
        <a:bodyPr/>
        <a:lstStyle/>
        <a:p>
          <a:endParaRPr lang="zh-CN" altLang="en-US"/>
        </a:p>
      </dgm:t>
    </dgm:pt>
    <dgm:pt modelId="{C3A7CC7D-9EA3-4A8B-8BB3-7D61C8691A4C}">
      <dgm:prSet/>
      <dgm:spPr/>
      <dgm:t>
        <a:bodyPr/>
        <a:lstStyle/>
        <a:p>
          <a:r>
            <a:rPr lang="en-US" smtClean="0"/>
            <a:t>2.</a:t>
          </a:r>
          <a:r>
            <a:rPr lang="zh-CN" smtClean="0"/>
            <a:t>收集和估计有关的数据</a:t>
          </a:r>
          <a:endParaRPr lang="zh-CN"/>
        </a:p>
      </dgm:t>
    </dgm:pt>
    <dgm:pt modelId="{4EE4205B-5418-44F0-90A1-BED9A3CEF993}" cxnId="{F10DFAE8-91AA-4040-B180-01FC024D2B54}" type="parTrans">
      <dgm:prSet/>
      <dgm:spPr/>
      <dgm:t>
        <a:bodyPr/>
        <a:lstStyle/>
        <a:p>
          <a:endParaRPr lang="zh-CN" altLang="en-US"/>
        </a:p>
      </dgm:t>
    </dgm:pt>
    <dgm:pt modelId="{7907F7CE-2155-4616-AE9D-D459F1D00C99}" cxnId="{F10DFAE8-91AA-4040-B180-01FC024D2B54}" type="sibTrans">
      <dgm:prSet/>
      <dgm:spPr/>
      <dgm:t>
        <a:bodyPr/>
        <a:lstStyle/>
        <a:p>
          <a:endParaRPr lang="zh-CN" altLang="en-US"/>
        </a:p>
      </dgm:t>
    </dgm:pt>
    <dgm:pt modelId="{E70203C6-187D-4042-8AD1-52BA8C45A377}">
      <dgm:prSet/>
      <dgm:spPr/>
      <dgm:t>
        <a:bodyPr/>
        <a:lstStyle/>
        <a:p>
          <a:r>
            <a:rPr lang="en-US" smtClean="0"/>
            <a:t>3.</a:t>
          </a:r>
          <a:r>
            <a:rPr lang="zh-CN" smtClean="0"/>
            <a:t>对投资方案进行评价，从中选择最优方案</a:t>
          </a:r>
          <a:endParaRPr lang="zh-CN"/>
        </a:p>
      </dgm:t>
    </dgm:pt>
    <dgm:pt modelId="{E91E244B-DA00-426B-90AE-FB8A2D85A608}" cxnId="{FCACCE5E-7E11-47DD-95C2-750402830EC7}" type="parTrans">
      <dgm:prSet/>
      <dgm:spPr/>
      <dgm:t>
        <a:bodyPr/>
        <a:lstStyle/>
        <a:p>
          <a:endParaRPr lang="zh-CN" altLang="en-US"/>
        </a:p>
      </dgm:t>
    </dgm:pt>
    <dgm:pt modelId="{ECF023F2-5231-461C-9894-0E0F39F0A43D}" cxnId="{FCACCE5E-7E11-47DD-95C2-750402830EC7}" type="sibTrans">
      <dgm:prSet/>
      <dgm:spPr/>
      <dgm:t>
        <a:bodyPr/>
        <a:lstStyle/>
        <a:p>
          <a:endParaRPr lang="zh-CN" altLang="en-US"/>
        </a:p>
      </dgm:t>
    </dgm:pt>
    <dgm:pt modelId="{A6D7B66D-4949-495C-A3E5-34C4DDFE2DCF}">
      <dgm:prSet/>
      <dgm:spPr/>
      <dgm:t>
        <a:bodyPr/>
        <a:lstStyle/>
        <a:p>
          <a:r>
            <a:rPr lang="en-US" smtClean="0"/>
            <a:t>4.</a:t>
          </a:r>
          <a:r>
            <a:rPr lang="zh-CN" smtClean="0"/>
            <a:t>对方案的实施情况进行监控</a:t>
          </a:r>
          <a:endParaRPr lang="zh-CN"/>
        </a:p>
      </dgm:t>
    </dgm:pt>
    <dgm:pt modelId="{F4A56446-8346-43D9-B425-031CC6CA4A5D}" cxnId="{76589022-CA29-4366-AA90-24311D930A56}" type="parTrans">
      <dgm:prSet/>
      <dgm:spPr/>
      <dgm:t>
        <a:bodyPr/>
        <a:lstStyle/>
        <a:p>
          <a:endParaRPr lang="zh-CN" altLang="en-US"/>
        </a:p>
      </dgm:t>
    </dgm:pt>
    <dgm:pt modelId="{F24BE798-51E0-4FF6-A172-D5AF665B5C8A}" cxnId="{76589022-CA29-4366-AA90-24311D930A56}" type="sibTrans">
      <dgm:prSet/>
      <dgm:spPr/>
      <dgm:t>
        <a:bodyPr/>
        <a:lstStyle/>
        <a:p>
          <a:endParaRPr lang="zh-CN" altLang="en-US"/>
        </a:p>
      </dgm:t>
    </dgm:pt>
    <dgm:pt modelId="{2D998331-25A5-46A3-B6FE-61F67E0EDE95}" type="pres">
      <dgm:prSet presAssocID="{BE35DD3C-B9D1-49A5-B113-D041BF9E4314}" presName="rootnode" presStyleCnt="0">
        <dgm:presLayoutVars>
          <dgm:chMax/>
          <dgm:chPref/>
          <dgm:dir/>
          <dgm:animLvl val="lvl"/>
        </dgm:presLayoutVars>
      </dgm:prSet>
      <dgm:spPr/>
      <dgm:t>
        <a:bodyPr/>
        <a:lstStyle/>
        <a:p>
          <a:endParaRPr lang="zh-CN" altLang="en-US"/>
        </a:p>
      </dgm:t>
    </dgm:pt>
    <dgm:pt modelId="{C5D9934A-ABB9-42AC-8509-D20EAAF7FFF5}" type="pres">
      <dgm:prSet presAssocID="{703DD99D-65C1-4935-8228-D94B9335837D}" presName="composite" presStyleCnt="0"/>
      <dgm:spPr/>
    </dgm:pt>
    <dgm:pt modelId="{BB43D738-DB43-45DF-85AE-3BD99E231A19}" type="pres">
      <dgm:prSet presAssocID="{703DD99D-65C1-4935-8228-D94B9335837D}" presName="LShape" presStyleLbl="alignNode1" presStyleIdx="0" presStyleCnt="7"/>
      <dgm:spPr/>
    </dgm:pt>
    <dgm:pt modelId="{94F587B1-F2C2-48DD-8383-A86B2997EA00}" type="pres">
      <dgm:prSet presAssocID="{703DD99D-65C1-4935-8228-D94B9335837D}" presName="ParentText" presStyleLbl="revTx" presStyleIdx="0" presStyleCnt="4">
        <dgm:presLayoutVars>
          <dgm:chMax val="0"/>
          <dgm:chPref val="0"/>
          <dgm:bulletEnabled val="1"/>
        </dgm:presLayoutVars>
      </dgm:prSet>
      <dgm:spPr/>
      <dgm:t>
        <a:bodyPr/>
        <a:lstStyle/>
        <a:p>
          <a:endParaRPr lang="zh-CN" altLang="en-US"/>
        </a:p>
      </dgm:t>
    </dgm:pt>
    <dgm:pt modelId="{76BCE1D5-4C00-4AF1-B269-B60D0CAE7396}" type="pres">
      <dgm:prSet presAssocID="{703DD99D-65C1-4935-8228-D94B9335837D}" presName="Triangle" presStyleLbl="alignNode1" presStyleIdx="1" presStyleCnt="7"/>
      <dgm:spPr/>
    </dgm:pt>
    <dgm:pt modelId="{3FA1DBF5-AD76-4E85-B271-E2756016FF8E}" type="pres">
      <dgm:prSet presAssocID="{C522F867-BCE4-440A-8395-03D77AAF8B51}" presName="sibTrans" presStyleCnt="0"/>
      <dgm:spPr/>
    </dgm:pt>
    <dgm:pt modelId="{BBFCCD78-B324-40CC-9839-2A0F969DF0E6}" type="pres">
      <dgm:prSet presAssocID="{C522F867-BCE4-440A-8395-03D77AAF8B51}" presName="space" presStyleCnt="0"/>
      <dgm:spPr/>
    </dgm:pt>
    <dgm:pt modelId="{C61D5D74-4364-475E-B8C2-83325E641562}" type="pres">
      <dgm:prSet presAssocID="{C3A7CC7D-9EA3-4A8B-8BB3-7D61C8691A4C}" presName="composite" presStyleCnt="0"/>
      <dgm:spPr/>
    </dgm:pt>
    <dgm:pt modelId="{6A24A16F-6EA0-4C38-91D5-054F11893FEB}" type="pres">
      <dgm:prSet presAssocID="{C3A7CC7D-9EA3-4A8B-8BB3-7D61C8691A4C}" presName="LShape" presStyleLbl="alignNode1" presStyleIdx="2" presStyleCnt="7"/>
      <dgm:spPr/>
    </dgm:pt>
    <dgm:pt modelId="{2F0001BE-A640-4ACD-9D79-F4EF445C6CF7}" type="pres">
      <dgm:prSet presAssocID="{C3A7CC7D-9EA3-4A8B-8BB3-7D61C8691A4C}" presName="ParentText" presStyleLbl="revTx" presStyleIdx="1" presStyleCnt="4">
        <dgm:presLayoutVars>
          <dgm:chMax val="0"/>
          <dgm:chPref val="0"/>
          <dgm:bulletEnabled val="1"/>
        </dgm:presLayoutVars>
      </dgm:prSet>
      <dgm:spPr/>
      <dgm:t>
        <a:bodyPr/>
        <a:lstStyle/>
        <a:p>
          <a:endParaRPr lang="zh-CN" altLang="en-US"/>
        </a:p>
      </dgm:t>
    </dgm:pt>
    <dgm:pt modelId="{2E68E884-4208-4980-969C-3B03F0EFFBF5}" type="pres">
      <dgm:prSet presAssocID="{C3A7CC7D-9EA3-4A8B-8BB3-7D61C8691A4C}" presName="Triangle" presStyleLbl="alignNode1" presStyleIdx="3" presStyleCnt="7"/>
      <dgm:spPr/>
    </dgm:pt>
    <dgm:pt modelId="{C20E4AFD-D9FE-4522-8CA3-594C96604803}" type="pres">
      <dgm:prSet presAssocID="{7907F7CE-2155-4616-AE9D-D459F1D00C99}" presName="sibTrans" presStyleCnt="0"/>
      <dgm:spPr/>
    </dgm:pt>
    <dgm:pt modelId="{8AE42E26-86C9-428E-A2AE-24F69675F5D3}" type="pres">
      <dgm:prSet presAssocID="{7907F7CE-2155-4616-AE9D-D459F1D00C99}" presName="space" presStyleCnt="0"/>
      <dgm:spPr/>
    </dgm:pt>
    <dgm:pt modelId="{CE178E76-C6D8-4C64-B92E-0486D02FD683}" type="pres">
      <dgm:prSet presAssocID="{E70203C6-187D-4042-8AD1-52BA8C45A377}" presName="composite" presStyleCnt="0"/>
      <dgm:spPr/>
    </dgm:pt>
    <dgm:pt modelId="{37CDEBBB-84EF-43E0-B6CE-7C908D84F273}" type="pres">
      <dgm:prSet presAssocID="{E70203C6-187D-4042-8AD1-52BA8C45A377}" presName="LShape" presStyleLbl="alignNode1" presStyleIdx="4" presStyleCnt="7"/>
      <dgm:spPr/>
    </dgm:pt>
    <dgm:pt modelId="{B89F360C-974B-4F0D-A3F5-BFE768D56581}" type="pres">
      <dgm:prSet presAssocID="{E70203C6-187D-4042-8AD1-52BA8C45A377}" presName="ParentText" presStyleLbl="revTx" presStyleIdx="2" presStyleCnt="4">
        <dgm:presLayoutVars>
          <dgm:chMax val="0"/>
          <dgm:chPref val="0"/>
          <dgm:bulletEnabled val="1"/>
        </dgm:presLayoutVars>
      </dgm:prSet>
      <dgm:spPr/>
      <dgm:t>
        <a:bodyPr/>
        <a:lstStyle/>
        <a:p>
          <a:endParaRPr lang="zh-CN" altLang="en-US"/>
        </a:p>
      </dgm:t>
    </dgm:pt>
    <dgm:pt modelId="{B75D7164-FB9B-4540-A57B-0CA73CC502B6}" type="pres">
      <dgm:prSet presAssocID="{E70203C6-187D-4042-8AD1-52BA8C45A377}" presName="Triangle" presStyleLbl="alignNode1" presStyleIdx="5" presStyleCnt="7"/>
      <dgm:spPr/>
    </dgm:pt>
    <dgm:pt modelId="{20A845A8-2FC1-445E-8B9C-012030AE1CC4}" type="pres">
      <dgm:prSet presAssocID="{ECF023F2-5231-461C-9894-0E0F39F0A43D}" presName="sibTrans" presStyleCnt="0"/>
      <dgm:spPr/>
    </dgm:pt>
    <dgm:pt modelId="{4E83C8A0-B622-4A22-88E2-31BBA8161387}" type="pres">
      <dgm:prSet presAssocID="{ECF023F2-5231-461C-9894-0E0F39F0A43D}" presName="space" presStyleCnt="0"/>
      <dgm:spPr/>
    </dgm:pt>
    <dgm:pt modelId="{69B7120C-9FE3-4A25-B477-E45AE4D9F727}" type="pres">
      <dgm:prSet presAssocID="{A6D7B66D-4949-495C-A3E5-34C4DDFE2DCF}" presName="composite" presStyleCnt="0"/>
      <dgm:spPr/>
    </dgm:pt>
    <dgm:pt modelId="{C7EA6F98-31B8-4702-A17B-0380644909C3}" type="pres">
      <dgm:prSet presAssocID="{A6D7B66D-4949-495C-A3E5-34C4DDFE2DCF}" presName="LShape" presStyleLbl="alignNode1" presStyleIdx="6" presStyleCnt="7"/>
      <dgm:spPr/>
    </dgm:pt>
    <dgm:pt modelId="{B5D2BD68-D8F4-4CFD-947A-8B855282F97D}" type="pres">
      <dgm:prSet presAssocID="{A6D7B66D-4949-495C-A3E5-34C4DDFE2DCF}" presName="ParentText" presStyleLbl="revTx" presStyleIdx="3" presStyleCnt="4">
        <dgm:presLayoutVars>
          <dgm:chMax val="0"/>
          <dgm:chPref val="0"/>
          <dgm:bulletEnabled val="1"/>
        </dgm:presLayoutVars>
      </dgm:prSet>
      <dgm:spPr/>
      <dgm:t>
        <a:bodyPr/>
        <a:lstStyle/>
        <a:p>
          <a:endParaRPr lang="zh-CN" altLang="en-US"/>
        </a:p>
      </dgm:t>
    </dgm:pt>
  </dgm:ptLst>
  <dgm:cxnLst>
    <dgm:cxn modelId="{7AF4C7BA-D0EF-41B9-A8AC-1187E8E2E769}" type="presOf" srcId="{A6D7B66D-4949-495C-A3E5-34C4DDFE2DCF}" destId="{B5D2BD68-D8F4-4CFD-947A-8B855282F97D}" srcOrd="0" destOrd="0" presId="urn:microsoft.com/office/officeart/2009/3/layout/StepUpProcess"/>
    <dgm:cxn modelId="{88E46B5F-D37C-4AC8-A67D-1D6735923563}" type="presOf" srcId="{C3A7CC7D-9EA3-4A8B-8BB3-7D61C8691A4C}" destId="{2F0001BE-A640-4ACD-9D79-F4EF445C6CF7}" srcOrd="0" destOrd="0" presId="urn:microsoft.com/office/officeart/2009/3/layout/StepUpProcess"/>
    <dgm:cxn modelId="{F10DFAE8-91AA-4040-B180-01FC024D2B54}" srcId="{BE35DD3C-B9D1-49A5-B113-D041BF9E4314}" destId="{C3A7CC7D-9EA3-4A8B-8BB3-7D61C8691A4C}" srcOrd="1" destOrd="0" parTransId="{4EE4205B-5418-44F0-90A1-BED9A3CEF993}" sibTransId="{7907F7CE-2155-4616-AE9D-D459F1D00C99}"/>
    <dgm:cxn modelId="{21F74166-3ABB-4DC5-9F8F-EF3D37E46C69}" srcId="{BE35DD3C-B9D1-49A5-B113-D041BF9E4314}" destId="{703DD99D-65C1-4935-8228-D94B9335837D}" srcOrd="0" destOrd="0" parTransId="{1458FE80-69E2-4CF2-8279-C431B0496137}" sibTransId="{C522F867-BCE4-440A-8395-03D77AAF8B51}"/>
    <dgm:cxn modelId="{76589022-CA29-4366-AA90-24311D930A56}" srcId="{BE35DD3C-B9D1-49A5-B113-D041BF9E4314}" destId="{A6D7B66D-4949-495C-A3E5-34C4DDFE2DCF}" srcOrd="3" destOrd="0" parTransId="{F4A56446-8346-43D9-B425-031CC6CA4A5D}" sibTransId="{F24BE798-51E0-4FF6-A172-D5AF665B5C8A}"/>
    <dgm:cxn modelId="{BE493BFD-BD28-4F2D-BEAC-B4B362482761}" type="presOf" srcId="{703DD99D-65C1-4935-8228-D94B9335837D}" destId="{94F587B1-F2C2-48DD-8383-A86B2997EA00}" srcOrd="0" destOrd="0" presId="urn:microsoft.com/office/officeart/2009/3/layout/StepUpProcess"/>
    <dgm:cxn modelId="{483D54E5-3580-4F15-9F59-029CE8382200}" type="presOf" srcId="{E70203C6-187D-4042-8AD1-52BA8C45A377}" destId="{B89F360C-974B-4F0D-A3F5-BFE768D56581}" srcOrd="0" destOrd="0" presId="urn:microsoft.com/office/officeart/2009/3/layout/StepUpProcess"/>
    <dgm:cxn modelId="{FCACCE5E-7E11-47DD-95C2-750402830EC7}" srcId="{BE35DD3C-B9D1-49A5-B113-D041BF9E4314}" destId="{E70203C6-187D-4042-8AD1-52BA8C45A377}" srcOrd="2" destOrd="0" parTransId="{E91E244B-DA00-426B-90AE-FB8A2D85A608}" sibTransId="{ECF023F2-5231-461C-9894-0E0F39F0A43D}"/>
    <dgm:cxn modelId="{862E4FB1-45F4-4CF3-B568-7925C24D2B9C}" type="presOf" srcId="{BE35DD3C-B9D1-49A5-B113-D041BF9E4314}" destId="{2D998331-25A5-46A3-B6FE-61F67E0EDE95}" srcOrd="0" destOrd="0" presId="urn:microsoft.com/office/officeart/2009/3/layout/StepUpProcess"/>
    <dgm:cxn modelId="{08EF5572-1DB4-4526-8A99-ECD329016B27}" type="presParOf" srcId="{2D998331-25A5-46A3-B6FE-61F67E0EDE95}" destId="{C5D9934A-ABB9-42AC-8509-D20EAAF7FFF5}" srcOrd="0" destOrd="0" presId="urn:microsoft.com/office/officeart/2009/3/layout/StepUpProcess"/>
    <dgm:cxn modelId="{FCF5A30B-639B-4AD4-81A7-25C6BF59C9BA}" type="presParOf" srcId="{C5D9934A-ABB9-42AC-8509-D20EAAF7FFF5}" destId="{BB43D738-DB43-45DF-85AE-3BD99E231A19}" srcOrd="0" destOrd="0" presId="urn:microsoft.com/office/officeart/2009/3/layout/StepUpProcess"/>
    <dgm:cxn modelId="{A1F113F6-84CC-4312-9495-674FFB6915EB}" type="presParOf" srcId="{C5D9934A-ABB9-42AC-8509-D20EAAF7FFF5}" destId="{94F587B1-F2C2-48DD-8383-A86B2997EA00}" srcOrd="1" destOrd="0" presId="urn:microsoft.com/office/officeart/2009/3/layout/StepUpProcess"/>
    <dgm:cxn modelId="{D5DD6D40-4BBF-42ED-A745-12B59F4B1AF6}" type="presParOf" srcId="{C5D9934A-ABB9-42AC-8509-D20EAAF7FFF5}" destId="{76BCE1D5-4C00-4AF1-B269-B60D0CAE7396}" srcOrd="2" destOrd="0" presId="urn:microsoft.com/office/officeart/2009/3/layout/StepUpProcess"/>
    <dgm:cxn modelId="{D10B1CB8-2390-4C95-B436-7AB001451999}" type="presParOf" srcId="{2D998331-25A5-46A3-B6FE-61F67E0EDE95}" destId="{3FA1DBF5-AD76-4E85-B271-E2756016FF8E}" srcOrd="1" destOrd="0" presId="urn:microsoft.com/office/officeart/2009/3/layout/StepUpProcess"/>
    <dgm:cxn modelId="{35C105D1-C6DB-45BA-A259-B3318B8BA989}" type="presParOf" srcId="{3FA1DBF5-AD76-4E85-B271-E2756016FF8E}" destId="{BBFCCD78-B324-40CC-9839-2A0F969DF0E6}" srcOrd="0" destOrd="0" presId="urn:microsoft.com/office/officeart/2009/3/layout/StepUpProcess"/>
    <dgm:cxn modelId="{8C5DEB64-AF64-4911-891C-163B7C9468F7}" type="presParOf" srcId="{2D998331-25A5-46A3-B6FE-61F67E0EDE95}" destId="{C61D5D74-4364-475E-B8C2-83325E641562}" srcOrd="2" destOrd="0" presId="urn:microsoft.com/office/officeart/2009/3/layout/StepUpProcess"/>
    <dgm:cxn modelId="{33C77848-9712-40CE-80AA-609347092D1F}" type="presParOf" srcId="{C61D5D74-4364-475E-B8C2-83325E641562}" destId="{6A24A16F-6EA0-4C38-91D5-054F11893FEB}" srcOrd="0" destOrd="0" presId="urn:microsoft.com/office/officeart/2009/3/layout/StepUpProcess"/>
    <dgm:cxn modelId="{B3A8D2BD-8B0D-44AA-B2FC-1F4F66A5B4DB}" type="presParOf" srcId="{C61D5D74-4364-475E-B8C2-83325E641562}" destId="{2F0001BE-A640-4ACD-9D79-F4EF445C6CF7}" srcOrd="1" destOrd="0" presId="urn:microsoft.com/office/officeart/2009/3/layout/StepUpProcess"/>
    <dgm:cxn modelId="{E8B91732-14AE-4EEC-B935-60132001E018}" type="presParOf" srcId="{C61D5D74-4364-475E-B8C2-83325E641562}" destId="{2E68E884-4208-4980-969C-3B03F0EFFBF5}" srcOrd="2" destOrd="0" presId="urn:microsoft.com/office/officeart/2009/3/layout/StepUpProcess"/>
    <dgm:cxn modelId="{57711371-BCF1-4587-9F7A-F8AF6242FDAE}" type="presParOf" srcId="{2D998331-25A5-46A3-B6FE-61F67E0EDE95}" destId="{C20E4AFD-D9FE-4522-8CA3-594C96604803}" srcOrd="3" destOrd="0" presId="urn:microsoft.com/office/officeart/2009/3/layout/StepUpProcess"/>
    <dgm:cxn modelId="{BEDD9494-B94E-47BB-980D-105369F9B27B}" type="presParOf" srcId="{C20E4AFD-D9FE-4522-8CA3-594C96604803}" destId="{8AE42E26-86C9-428E-A2AE-24F69675F5D3}" srcOrd="0" destOrd="0" presId="urn:microsoft.com/office/officeart/2009/3/layout/StepUpProcess"/>
    <dgm:cxn modelId="{0C347C0E-8C8A-4E32-8971-1D6DCA37EA53}" type="presParOf" srcId="{2D998331-25A5-46A3-B6FE-61F67E0EDE95}" destId="{CE178E76-C6D8-4C64-B92E-0486D02FD683}" srcOrd="4" destOrd="0" presId="urn:microsoft.com/office/officeart/2009/3/layout/StepUpProcess"/>
    <dgm:cxn modelId="{BC74ABAE-DD41-4687-B628-6085F4AF0898}" type="presParOf" srcId="{CE178E76-C6D8-4C64-B92E-0486D02FD683}" destId="{37CDEBBB-84EF-43E0-B6CE-7C908D84F273}" srcOrd="0" destOrd="0" presId="urn:microsoft.com/office/officeart/2009/3/layout/StepUpProcess"/>
    <dgm:cxn modelId="{FF2E0B59-B28B-45CF-936A-B61655201679}" type="presParOf" srcId="{CE178E76-C6D8-4C64-B92E-0486D02FD683}" destId="{B89F360C-974B-4F0D-A3F5-BFE768D56581}" srcOrd="1" destOrd="0" presId="urn:microsoft.com/office/officeart/2009/3/layout/StepUpProcess"/>
    <dgm:cxn modelId="{D7B420E6-B343-4A68-AF50-D918330C554B}" type="presParOf" srcId="{CE178E76-C6D8-4C64-B92E-0486D02FD683}" destId="{B75D7164-FB9B-4540-A57B-0CA73CC502B6}" srcOrd="2" destOrd="0" presId="urn:microsoft.com/office/officeart/2009/3/layout/StepUpProcess"/>
    <dgm:cxn modelId="{8B42891F-EAE3-46DD-B706-ED248526EC6C}" type="presParOf" srcId="{2D998331-25A5-46A3-B6FE-61F67E0EDE95}" destId="{20A845A8-2FC1-445E-8B9C-012030AE1CC4}" srcOrd="5" destOrd="0" presId="urn:microsoft.com/office/officeart/2009/3/layout/StepUpProcess"/>
    <dgm:cxn modelId="{A37BDD93-D010-4245-A4D4-442EDEA209AE}" type="presParOf" srcId="{20A845A8-2FC1-445E-8B9C-012030AE1CC4}" destId="{4E83C8A0-B622-4A22-88E2-31BBA8161387}" srcOrd="0" destOrd="0" presId="urn:microsoft.com/office/officeart/2009/3/layout/StepUpProcess"/>
    <dgm:cxn modelId="{C801D816-68DB-4063-A3E1-1A11E1C5DE7F}" type="presParOf" srcId="{2D998331-25A5-46A3-B6FE-61F67E0EDE95}" destId="{69B7120C-9FE3-4A25-B477-E45AE4D9F727}" srcOrd="6" destOrd="0" presId="urn:microsoft.com/office/officeart/2009/3/layout/StepUpProcess"/>
    <dgm:cxn modelId="{EC93B7F7-2E73-4A51-94A9-98579DD36C5F}" type="presParOf" srcId="{69B7120C-9FE3-4A25-B477-E45AE4D9F727}" destId="{C7EA6F98-31B8-4702-A17B-0380644909C3}" srcOrd="0" destOrd="0" presId="urn:microsoft.com/office/officeart/2009/3/layout/StepUpProcess"/>
    <dgm:cxn modelId="{BDD24492-E95B-4BA3-BE75-F62D1DA4BB4E}" type="presParOf" srcId="{69B7120C-9FE3-4A25-B477-E45AE4D9F727}" destId="{B5D2BD68-D8F4-4CFD-947A-8B855282F97D}" srcOrd="1" destOrd="0" presId="urn:microsoft.com/office/officeart/2009/3/layout/StepUpProces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D6EDF0-01E1-4DBC-8B6A-8F7D1BE44313}"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zh-CN" altLang="en-US"/>
        </a:p>
      </dgm:t>
    </dgm:pt>
    <dgm:pt modelId="{039D028F-0318-43AF-9CDC-C67F0EABF1E4}">
      <dgm:prSet/>
      <dgm:spPr/>
      <dgm:t>
        <a:bodyPr/>
        <a:lstStyle/>
        <a:p>
          <a:pPr rtl="0"/>
          <a:r>
            <a:rPr lang="zh-CN" b="1" smtClean="0"/>
            <a:t>（</a:t>
          </a:r>
          <a:r>
            <a:rPr lang="en-US" b="1" smtClean="0"/>
            <a:t>1</a:t>
          </a:r>
          <a:r>
            <a:rPr lang="zh-CN" b="1" smtClean="0"/>
            <a:t>）不考虑沉没成本。</a:t>
          </a:r>
          <a:endParaRPr lang="zh-CN"/>
        </a:p>
      </dgm:t>
    </dgm:pt>
    <dgm:pt modelId="{0A64718A-04F6-4B8C-B414-E0A96482F12F}" cxnId="{584309D5-23AB-46EE-BA97-73520C77DA22}" type="parTrans">
      <dgm:prSet/>
      <dgm:spPr/>
      <dgm:t>
        <a:bodyPr/>
        <a:lstStyle/>
        <a:p>
          <a:endParaRPr lang="zh-CN" altLang="en-US"/>
        </a:p>
      </dgm:t>
    </dgm:pt>
    <dgm:pt modelId="{7CA301D9-E02E-478E-A7B5-C826A2BD122F}" cxnId="{584309D5-23AB-46EE-BA97-73520C77DA22}" type="sibTrans">
      <dgm:prSet/>
      <dgm:spPr/>
      <dgm:t>
        <a:bodyPr/>
        <a:lstStyle/>
        <a:p>
          <a:endParaRPr lang="zh-CN" altLang="en-US"/>
        </a:p>
      </dgm:t>
    </dgm:pt>
    <dgm:pt modelId="{6B5D7A51-3FE9-4046-8369-AA615E3041DD}">
      <dgm:prSet/>
      <dgm:spPr/>
      <dgm:t>
        <a:bodyPr/>
        <a:lstStyle/>
        <a:p>
          <a:pPr rtl="0"/>
          <a:r>
            <a:rPr lang="zh-CN" b="1" smtClean="0"/>
            <a:t>（</a:t>
          </a:r>
          <a:r>
            <a:rPr lang="en-US" b="1" smtClean="0"/>
            <a:t>2</a:t>
          </a:r>
          <a:r>
            <a:rPr lang="zh-CN" b="1" smtClean="0"/>
            <a:t>）要考虑机会成本。</a:t>
          </a:r>
          <a:endParaRPr lang="zh-CN"/>
        </a:p>
      </dgm:t>
    </dgm:pt>
    <dgm:pt modelId="{F0F41B63-E0DF-4597-A138-8D54CAF7287B}" cxnId="{83DAEA50-3219-44D2-831F-8827401F8F72}" type="parTrans">
      <dgm:prSet/>
      <dgm:spPr/>
      <dgm:t>
        <a:bodyPr/>
        <a:lstStyle/>
        <a:p>
          <a:endParaRPr lang="zh-CN" altLang="en-US"/>
        </a:p>
      </dgm:t>
    </dgm:pt>
    <dgm:pt modelId="{AA85D6E5-37B2-4ED2-966A-78883E16FAC7}" cxnId="{83DAEA50-3219-44D2-831F-8827401F8F72}" type="sibTrans">
      <dgm:prSet/>
      <dgm:spPr/>
      <dgm:t>
        <a:bodyPr/>
        <a:lstStyle/>
        <a:p>
          <a:endParaRPr lang="zh-CN" altLang="en-US"/>
        </a:p>
      </dgm:t>
    </dgm:pt>
    <dgm:pt modelId="{0AB1F4BC-3E8B-473D-A3E0-5DB1FDB1BD13}">
      <dgm:prSet/>
      <dgm:spPr/>
      <dgm:t>
        <a:bodyPr/>
        <a:lstStyle/>
        <a:p>
          <a:pPr rtl="0"/>
          <a:r>
            <a:rPr lang="zh-CN" b="1" dirty="0" smtClean="0"/>
            <a:t>（</a:t>
          </a:r>
          <a:r>
            <a:rPr lang="en-US" b="1" dirty="0" smtClean="0"/>
            <a:t>3</a:t>
          </a:r>
          <a:r>
            <a:rPr lang="zh-CN" b="1" dirty="0" smtClean="0"/>
            <a:t>）要考虑投资带来的间接收益。</a:t>
          </a:r>
          <a:endParaRPr lang="zh-CN" dirty="0"/>
        </a:p>
      </dgm:t>
    </dgm:pt>
    <dgm:pt modelId="{7543B104-7BC6-41DB-A876-02A32EFDC482}" cxnId="{0319EB8E-5446-4C76-B875-85105A91ADCB}" type="parTrans">
      <dgm:prSet/>
      <dgm:spPr/>
      <dgm:t>
        <a:bodyPr/>
        <a:lstStyle/>
        <a:p>
          <a:endParaRPr lang="zh-CN" altLang="en-US"/>
        </a:p>
      </dgm:t>
    </dgm:pt>
    <dgm:pt modelId="{723632F7-48F3-4AA7-8583-D7212D5D13BD}" cxnId="{0319EB8E-5446-4C76-B875-85105A91ADCB}" type="sibTrans">
      <dgm:prSet/>
      <dgm:spPr/>
      <dgm:t>
        <a:bodyPr/>
        <a:lstStyle/>
        <a:p>
          <a:endParaRPr lang="zh-CN" altLang="en-US"/>
        </a:p>
      </dgm:t>
    </dgm:pt>
    <dgm:pt modelId="{E7CAA536-5C6E-4043-8B87-9EAF687F5F55}" type="pres">
      <dgm:prSet presAssocID="{00D6EDF0-01E1-4DBC-8B6A-8F7D1BE44313}" presName="Name0" presStyleCnt="0">
        <dgm:presLayoutVars>
          <dgm:dir/>
          <dgm:animLvl val="lvl"/>
          <dgm:resizeHandles val="exact"/>
        </dgm:presLayoutVars>
      </dgm:prSet>
      <dgm:spPr/>
      <dgm:t>
        <a:bodyPr/>
        <a:lstStyle/>
        <a:p>
          <a:endParaRPr lang="zh-CN" altLang="en-US"/>
        </a:p>
      </dgm:t>
    </dgm:pt>
    <dgm:pt modelId="{A5E27B7A-47DE-435B-9C74-829F25DFE770}" type="pres">
      <dgm:prSet presAssocID="{039D028F-0318-43AF-9CDC-C67F0EABF1E4}" presName="linNode" presStyleCnt="0"/>
      <dgm:spPr/>
    </dgm:pt>
    <dgm:pt modelId="{2B93B0B1-EA43-48EF-83EB-C2F24AD5CCE9}" type="pres">
      <dgm:prSet presAssocID="{039D028F-0318-43AF-9CDC-C67F0EABF1E4}" presName="parentText" presStyleLbl="node1" presStyleIdx="0" presStyleCnt="3">
        <dgm:presLayoutVars>
          <dgm:chMax val="1"/>
          <dgm:bulletEnabled val="1"/>
        </dgm:presLayoutVars>
      </dgm:prSet>
      <dgm:spPr/>
      <dgm:t>
        <a:bodyPr/>
        <a:lstStyle/>
        <a:p>
          <a:endParaRPr lang="zh-CN" altLang="en-US"/>
        </a:p>
      </dgm:t>
    </dgm:pt>
    <dgm:pt modelId="{7606B0D2-3B93-495F-91CE-F612B6292964}" type="pres">
      <dgm:prSet presAssocID="{7CA301D9-E02E-478E-A7B5-C826A2BD122F}" presName="sp" presStyleCnt="0"/>
      <dgm:spPr/>
    </dgm:pt>
    <dgm:pt modelId="{A272F9BD-6C4B-4D9C-8844-07EE926827D8}" type="pres">
      <dgm:prSet presAssocID="{6B5D7A51-3FE9-4046-8369-AA615E3041DD}" presName="linNode" presStyleCnt="0"/>
      <dgm:spPr/>
    </dgm:pt>
    <dgm:pt modelId="{A2B3FA2B-51FD-4555-93B0-88E8A573D9F1}" type="pres">
      <dgm:prSet presAssocID="{6B5D7A51-3FE9-4046-8369-AA615E3041DD}" presName="parentText" presStyleLbl="node1" presStyleIdx="1" presStyleCnt="3">
        <dgm:presLayoutVars>
          <dgm:chMax val="1"/>
          <dgm:bulletEnabled val="1"/>
        </dgm:presLayoutVars>
      </dgm:prSet>
      <dgm:spPr/>
      <dgm:t>
        <a:bodyPr/>
        <a:lstStyle/>
        <a:p>
          <a:endParaRPr lang="zh-CN" altLang="en-US"/>
        </a:p>
      </dgm:t>
    </dgm:pt>
    <dgm:pt modelId="{5509C6E0-7254-432B-8A67-17108245AA50}" type="pres">
      <dgm:prSet presAssocID="{AA85D6E5-37B2-4ED2-966A-78883E16FAC7}" presName="sp" presStyleCnt="0"/>
      <dgm:spPr/>
    </dgm:pt>
    <dgm:pt modelId="{8EFBC5C2-0104-4ACD-B5E6-80993728FAB7}" type="pres">
      <dgm:prSet presAssocID="{0AB1F4BC-3E8B-473D-A3E0-5DB1FDB1BD13}" presName="linNode" presStyleCnt="0"/>
      <dgm:spPr/>
    </dgm:pt>
    <dgm:pt modelId="{62DABF02-65A6-4C31-A6F9-374820EDC62F}" type="pres">
      <dgm:prSet presAssocID="{0AB1F4BC-3E8B-473D-A3E0-5DB1FDB1BD13}" presName="parentText" presStyleLbl="node1" presStyleIdx="2" presStyleCnt="3">
        <dgm:presLayoutVars>
          <dgm:chMax val="1"/>
          <dgm:bulletEnabled val="1"/>
        </dgm:presLayoutVars>
      </dgm:prSet>
      <dgm:spPr/>
      <dgm:t>
        <a:bodyPr/>
        <a:lstStyle/>
        <a:p>
          <a:endParaRPr lang="zh-CN" altLang="en-US"/>
        </a:p>
      </dgm:t>
    </dgm:pt>
  </dgm:ptLst>
  <dgm:cxnLst>
    <dgm:cxn modelId="{0319EB8E-5446-4C76-B875-85105A91ADCB}" srcId="{00D6EDF0-01E1-4DBC-8B6A-8F7D1BE44313}" destId="{0AB1F4BC-3E8B-473D-A3E0-5DB1FDB1BD13}" srcOrd="2" destOrd="0" parTransId="{7543B104-7BC6-41DB-A876-02A32EFDC482}" sibTransId="{723632F7-48F3-4AA7-8583-D7212D5D13BD}"/>
    <dgm:cxn modelId="{584309D5-23AB-46EE-BA97-73520C77DA22}" srcId="{00D6EDF0-01E1-4DBC-8B6A-8F7D1BE44313}" destId="{039D028F-0318-43AF-9CDC-C67F0EABF1E4}" srcOrd="0" destOrd="0" parTransId="{0A64718A-04F6-4B8C-B414-E0A96482F12F}" sibTransId="{7CA301D9-E02E-478E-A7B5-C826A2BD122F}"/>
    <dgm:cxn modelId="{959C9A7D-0F11-4AC4-9B57-E1694BD297CF}" type="presOf" srcId="{0AB1F4BC-3E8B-473D-A3E0-5DB1FDB1BD13}" destId="{62DABF02-65A6-4C31-A6F9-374820EDC62F}" srcOrd="0" destOrd="0" presId="urn:microsoft.com/office/officeart/2005/8/layout/vList5"/>
    <dgm:cxn modelId="{61906176-8F73-49C0-BFFE-A8B8265239BB}" type="presOf" srcId="{6B5D7A51-3FE9-4046-8369-AA615E3041DD}" destId="{A2B3FA2B-51FD-4555-93B0-88E8A573D9F1}" srcOrd="0" destOrd="0" presId="urn:microsoft.com/office/officeart/2005/8/layout/vList5"/>
    <dgm:cxn modelId="{DB12811D-971B-425C-9BFC-9053CA421145}" type="presOf" srcId="{039D028F-0318-43AF-9CDC-C67F0EABF1E4}" destId="{2B93B0B1-EA43-48EF-83EB-C2F24AD5CCE9}" srcOrd="0" destOrd="0" presId="urn:microsoft.com/office/officeart/2005/8/layout/vList5"/>
    <dgm:cxn modelId="{83DAEA50-3219-44D2-831F-8827401F8F72}" srcId="{00D6EDF0-01E1-4DBC-8B6A-8F7D1BE44313}" destId="{6B5D7A51-3FE9-4046-8369-AA615E3041DD}" srcOrd="1" destOrd="0" parTransId="{F0F41B63-E0DF-4597-A138-8D54CAF7287B}" sibTransId="{AA85D6E5-37B2-4ED2-966A-78883E16FAC7}"/>
    <dgm:cxn modelId="{B9BA7848-5547-4165-A1A8-4A10D82E3F28}" type="presOf" srcId="{00D6EDF0-01E1-4DBC-8B6A-8F7D1BE44313}" destId="{E7CAA536-5C6E-4043-8B87-9EAF687F5F55}" srcOrd="0" destOrd="0" presId="urn:microsoft.com/office/officeart/2005/8/layout/vList5"/>
    <dgm:cxn modelId="{80DA84C3-2337-4F48-9C8E-1050E14DA7DC}" type="presParOf" srcId="{E7CAA536-5C6E-4043-8B87-9EAF687F5F55}" destId="{A5E27B7A-47DE-435B-9C74-829F25DFE770}" srcOrd="0" destOrd="0" presId="urn:microsoft.com/office/officeart/2005/8/layout/vList5"/>
    <dgm:cxn modelId="{BB61CFA5-19C7-4DB2-99B5-F3B94F67463D}" type="presParOf" srcId="{A5E27B7A-47DE-435B-9C74-829F25DFE770}" destId="{2B93B0B1-EA43-48EF-83EB-C2F24AD5CCE9}" srcOrd="0" destOrd="0" presId="urn:microsoft.com/office/officeart/2005/8/layout/vList5"/>
    <dgm:cxn modelId="{AB7F8936-DE81-4EE5-84FA-A41E669ABCEF}" type="presParOf" srcId="{E7CAA536-5C6E-4043-8B87-9EAF687F5F55}" destId="{7606B0D2-3B93-495F-91CE-F612B6292964}" srcOrd="1" destOrd="0" presId="urn:microsoft.com/office/officeart/2005/8/layout/vList5"/>
    <dgm:cxn modelId="{EC936AEA-1130-43D6-9E34-5EFA803A9683}" type="presParOf" srcId="{E7CAA536-5C6E-4043-8B87-9EAF687F5F55}" destId="{A272F9BD-6C4B-4D9C-8844-07EE926827D8}" srcOrd="2" destOrd="0" presId="urn:microsoft.com/office/officeart/2005/8/layout/vList5"/>
    <dgm:cxn modelId="{CA3A3C7A-985D-40F0-B8B8-8BB834F126B3}" type="presParOf" srcId="{A272F9BD-6C4B-4D9C-8844-07EE926827D8}" destId="{A2B3FA2B-51FD-4555-93B0-88E8A573D9F1}" srcOrd="0" destOrd="0" presId="urn:microsoft.com/office/officeart/2005/8/layout/vList5"/>
    <dgm:cxn modelId="{352CEEA1-5E5C-4D36-93F8-F3C33A8E1D77}" type="presParOf" srcId="{E7CAA536-5C6E-4043-8B87-9EAF687F5F55}" destId="{5509C6E0-7254-432B-8A67-17108245AA50}" srcOrd="3" destOrd="0" presId="urn:microsoft.com/office/officeart/2005/8/layout/vList5"/>
    <dgm:cxn modelId="{AE588B9D-0187-4DC6-8B9D-06A380F406AF}" type="presParOf" srcId="{E7CAA536-5C6E-4043-8B87-9EAF687F5F55}" destId="{8EFBC5C2-0104-4ACD-B5E6-80993728FAB7}" srcOrd="4" destOrd="0" presId="urn:microsoft.com/office/officeart/2005/8/layout/vList5"/>
    <dgm:cxn modelId="{1A946455-BAFA-4F5F-8110-3A82810054E5}" type="presParOf" srcId="{8EFBC5C2-0104-4ACD-B5E6-80993728FAB7}" destId="{62DABF02-65A6-4C31-A6F9-374820EDC62F}" srcOrd="0" destOrd="0" presId="urn:microsoft.com/office/officeart/2005/8/layout/vList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DCA6B3C-3B02-441F-956A-893C07BD72C4}"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zh-CN" altLang="en-US"/>
        </a:p>
      </dgm:t>
    </dgm:pt>
    <dgm:pt modelId="{A30C08DD-B282-4779-9571-E8807E2D8357}">
      <dgm:prSet/>
      <dgm:spPr/>
      <dgm:t>
        <a:bodyPr/>
        <a:lstStyle/>
        <a:p>
          <a:pPr rtl="0"/>
          <a:r>
            <a:rPr lang="zh-CN" smtClean="0"/>
            <a:t>（</a:t>
          </a:r>
          <a:r>
            <a:rPr lang="en-US" smtClean="0"/>
            <a:t>1</a:t>
          </a:r>
          <a:r>
            <a:rPr lang="zh-CN" smtClean="0"/>
            <a:t>）工厂设施和设备的购买和安装费用。</a:t>
          </a:r>
          <a:endParaRPr lang="zh-CN"/>
        </a:p>
      </dgm:t>
    </dgm:pt>
    <dgm:pt modelId="{ABFB87AC-5B50-4AF3-A691-36AA9D8CCD98}" cxnId="{FAF1C009-41BD-4B5C-B5DD-CBB37B47050E}" type="parTrans">
      <dgm:prSet/>
      <dgm:spPr/>
      <dgm:t>
        <a:bodyPr/>
        <a:lstStyle/>
        <a:p>
          <a:endParaRPr lang="zh-CN" altLang="en-US"/>
        </a:p>
      </dgm:t>
    </dgm:pt>
    <dgm:pt modelId="{B4F770A3-4DDF-4B95-8C8B-8D13317C3AE2}" cxnId="{FAF1C009-41BD-4B5C-B5DD-CBB37B47050E}" type="sibTrans">
      <dgm:prSet/>
      <dgm:spPr/>
      <dgm:t>
        <a:bodyPr/>
        <a:lstStyle/>
        <a:p>
          <a:endParaRPr lang="zh-CN" altLang="en-US"/>
        </a:p>
      </dgm:t>
    </dgm:pt>
    <dgm:pt modelId="{0B9C7EC7-B2DD-4916-9AD3-41860C9E9354}">
      <dgm:prSet/>
      <dgm:spPr/>
      <dgm:t>
        <a:bodyPr/>
        <a:lstStyle/>
        <a:p>
          <a:pPr rtl="0"/>
          <a:r>
            <a:rPr lang="zh-CN" smtClean="0"/>
            <a:t>（</a:t>
          </a:r>
          <a:r>
            <a:rPr lang="en-US" smtClean="0"/>
            <a:t>2</a:t>
          </a:r>
          <a:r>
            <a:rPr lang="zh-CN" smtClean="0"/>
            <a:t>）利用现有设备的机会成本（假如投资方案需要利用现有设备）。</a:t>
          </a:r>
          <a:endParaRPr lang="zh-CN"/>
        </a:p>
      </dgm:t>
    </dgm:pt>
    <dgm:pt modelId="{BFCCD281-48DF-4298-85B6-633AC46D602E}" cxnId="{FF251807-32ED-4E2B-B77E-7B99E6AC3A5A}" type="parTrans">
      <dgm:prSet/>
      <dgm:spPr/>
      <dgm:t>
        <a:bodyPr/>
        <a:lstStyle/>
        <a:p>
          <a:endParaRPr lang="zh-CN" altLang="en-US"/>
        </a:p>
      </dgm:t>
    </dgm:pt>
    <dgm:pt modelId="{CE8B35A0-02F5-476E-A271-D4A4C18B2E07}" cxnId="{FF251807-32ED-4E2B-B77E-7B99E6AC3A5A}" type="sibTrans">
      <dgm:prSet/>
      <dgm:spPr/>
      <dgm:t>
        <a:bodyPr/>
        <a:lstStyle/>
        <a:p>
          <a:endParaRPr lang="zh-CN" altLang="en-US"/>
        </a:p>
      </dgm:t>
    </dgm:pt>
    <dgm:pt modelId="{CA0A8ACE-4A95-4760-AA20-1E571FA272C6}">
      <dgm:prSet/>
      <dgm:spPr/>
      <dgm:t>
        <a:bodyPr/>
        <a:lstStyle/>
        <a:p>
          <a:pPr rtl="0"/>
          <a:r>
            <a:rPr lang="zh-CN" smtClean="0"/>
            <a:t>（</a:t>
          </a:r>
          <a:r>
            <a:rPr lang="en-US" smtClean="0"/>
            <a:t>3</a:t>
          </a:r>
          <a:r>
            <a:rPr lang="zh-CN" smtClean="0"/>
            <a:t>）净流动资产的变化。</a:t>
          </a:r>
          <a:endParaRPr lang="zh-CN"/>
        </a:p>
      </dgm:t>
    </dgm:pt>
    <dgm:pt modelId="{62DADE3A-B3FE-4FED-BEF2-96D3407D5A6B}" cxnId="{267C11C4-FEEA-4785-B29A-412E3714501D}" type="parTrans">
      <dgm:prSet/>
      <dgm:spPr/>
      <dgm:t>
        <a:bodyPr/>
        <a:lstStyle/>
        <a:p>
          <a:endParaRPr lang="zh-CN" altLang="en-US"/>
        </a:p>
      </dgm:t>
    </dgm:pt>
    <dgm:pt modelId="{DEC554E9-A5D2-44EB-84F5-99800FAE415C}" cxnId="{267C11C4-FEEA-4785-B29A-412E3714501D}" type="sibTrans">
      <dgm:prSet/>
      <dgm:spPr/>
      <dgm:t>
        <a:bodyPr/>
        <a:lstStyle/>
        <a:p>
          <a:endParaRPr lang="zh-CN" altLang="en-US"/>
        </a:p>
      </dgm:t>
    </dgm:pt>
    <dgm:pt modelId="{70E2CC20-1575-4DF4-BCEE-7B2D19F8A99F}">
      <dgm:prSet/>
      <dgm:spPr/>
      <dgm:t>
        <a:bodyPr/>
        <a:lstStyle/>
        <a:p>
          <a:pPr rtl="0"/>
          <a:r>
            <a:rPr lang="zh-CN" smtClean="0"/>
            <a:t>（</a:t>
          </a:r>
          <a:r>
            <a:rPr lang="en-US" smtClean="0"/>
            <a:t>4</a:t>
          </a:r>
          <a:r>
            <a:rPr lang="zh-CN" smtClean="0"/>
            <a:t>）变卖被替换下来的设备的收入。</a:t>
          </a:r>
          <a:endParaRPr lang="zh-CN"/>
        </a:p>
      </dgm:t>
    </dgm:pt>
    <dgm:pt modelId="{0A5CAC90-11BB-4073-9BE9-275FD9BFCFE2}" cxnId="{01342E0D-2AD6-4157-9B65-75F9529BCE0D}" type="parTrans">
      <dgm:prSet/>
      <dgm:spPr/>
      <dgm:t>
        <a:bodyPr/>
        <a:lstStyle/>
        <a:p>
          <a:endParaRPr lang="zh-CN" altLang="en-US"/>
        </a:p>
      </dgm:t>
    </dgm:pt>
    <dgm:pt modelId="{DC0F76F9-02EB-44DD-88CE-6D26AE38981A}" cxnId="{01342E0D-2AD6-4157-9B65-75F9529BCE0D}" type="sibTrans">
      <dgm:prSet/>
      <dgm:spPr/>
      <dgm:t>
        <a:bodyPr/>
        <a:lstStyle/>
        <a:p>
          <a:endParaRPr lang="zh-CN" altLang="en-US"/>
        </a:p>
      </dgm:t>
    </dgm:pt>
    <dgm:pt modelId="{8ABFC350-6554-4B7D-9957-5D247E18AB20}">
      <dgm:prSet/>
      <dgm:spPr/>
      <dgm:t>
        <a:bodyPr/>
        <a:lstStyle/>
        <a:p>
          <a:pPr rtl="0"/>
          <a:r>
            <a:rPr lang="zh-CN" smtClean="0"/>
            <a:t>（</a:t>
          </a:r>
          <a:r>
            <a:rPr lang="en-US" smtClean="0"/>
            <a:t>5</a:t>
          </a:r>
          <a:r>
            <a:rPr lang="zh-CN" smtClean="0"/>
            <a:t>）税金。</a:t>
          </a:r>
          <a:endParaRPr lang="zh-CN"/>
        </a:p>
      </dgm:t>
    </dgm:pt>
    <dgm:pt modelId="{370350A2-20D1-4BF8-BE49-4FB129BF4FE3}" cxnId="{D20746BD-4EAB-4976-A41A-533B35D29DA1}" type="parTrans">
      <dgm:prSet/>
      <dgm:spPr/>
      <dgm:t>
        <a:bodyPr/>
        <a:lstStyle/>
        <a:p>
          <a:endParaRPr lang="zh-CN" altLang="en-US"/>
        </a:p>
      </dgm:t>
    </dgm:pt>
    <dgm:pt modelId="{EF66F54E-7178-4806-8835-7753EAE9C48B}" cxnId="{D20746BD-4EAB-4976-A41A-533B35D29DA1}" type="sibTrans">
      <dgm:prSet/>
      <dgm:spPr/>
      <dgm:t>
        <a:bodyPr/>
        <a:lstStyle/>
        <a:p>
          <a:endParaRPr lang="zh-CN" altLang="en-US"/>
        </a:p>
      </dgm:t>
    </dgm:pt>
    <dgm:pt modelId="{7F311136-012E-49C7-8763-169488F6DF24}" type="pres">
      <dgm:prSet presAssocID="{3DCA6B3C-3B02-441F-956A-893C07BD72C4}" presName="CompostProcess" presStyleCnt="0">
        <dgm:presLayoutVars>
          <dgm:dir/>
          <dgm:resizeHandles val="exact"/>
        </dgm:presLayoutVars>
      </dgm:prSet>
      <dgm:spPr/>
      <dgm:t>
        <a:bodyPr/>
        <a:lstStyle/>
        <a:p>
          <a:endParaRPr lang="zh-CN" altLang="en-US"/>
        </a:p>
      </dgm:t>
    </dgm:pt>
    <dgm:pt modelId="{E5686424-A872-4289-8BBA-5E5F789CEE1D}" type="pres">
      <dgm:prSet presAssocID="{3DCA6B3C-3B02-441F-956A-893C07BD72C4}" presName="arrow" presStyleLbl="bgShp" presStyleIdx="0" presStyleCnt="1"/>
      <dgm:spPr/>
    </dgm:pt>
    <dgm:pt modelId="{93377944-C659-48E3-B3B0-6970CCF5DE8F}" type="pres">
      <dgm:prSet presAssocID="{3DCA6B3C-3B02-441F-956A-893C07BD72C4}" presName="linearProcess" presStyleCnt="0"/>
      <dgm:spPr/>
    </dgm:pt>
    <dgm:pt modelId="{DABFAF6B-06D9-4001-8EB6-336528C3EAFC}" type="pres">
      <dgm:prSet presAssocID="{A30C08DD-B282-4779-9571-E8807E2D8357}" presName="textNode" presStyleLbl="node1" presStyleIdx="0" presStyleCnt="5">
        <dgm:presLayoutVars>
          <dgm:bulletEnabled val="1"/>
        </dgm:presLayoutVars>
      </dgm:prSet>
      <dgm:spPr/>
      <dgm:t>
        <a:bodyPr/>
        <a:lstStyle/>
        <a:p>
          <a:endParaRPr lang="zh-CN" altLang="en-US"/>
        </a:p>
      </dgm:t>
    </dgm:pt>
    <dgm:pt modelId="{C1C586AE-8A2B-4D43-BFB7-0A1132005748}" type="pres">
      <dgm:prSet presAssocID="{B4F770A3-4DDF-4B95-8C8B-8D13317C3AE2}" presName="sibTrans" presStyleCnt="0"/>
      <dgm:spPr/>
    </dgm:pt>
    <dgm:pt modelId="{6F9AE689-9767-4C26-A9A9-EEEAC267DAA0}" type="pres">
      <dgm:prSet presAssocID="{0B9C7EC7-B2DD-4916-9AD3-41860C9E9354}" presName="textNode" presStyleLbl="node1" presStyleIdx="1" presStyleCnt="5">
        <dgm:presLayoutVars>
          <dgm:bulletEnabled val="1"/>
        </dgm:presLayoutVars>
      </dgm:prSet>
      <dgm:spPr/>
      <dgm:t>
        <a:bodyPr/>
        <a:lstStyle/>
        <a:p>
          <a:endParaRPr lang="zh-CN" altLang="en-US"/>
        </a:p>
      </dgm:t>
    </dgm:pt>
    <dgm:pt modelId="{9F67D539-F076-4229-B413-A793F8F559D6}" type="pres">
      <dgm:prSet presAssocID="{CE8B35A0-02F5-476E-A271-D4A4C18B2E07}" presName="sibTrans" presStyleCnt="0"/>
      <dgm:spPr/>
    </dgm:pt>
    <dgm:pt modelId="{192CB086-7D2C-42B8-B8DB-EB2456400CDE}" type="pres">
      <dgm:prSet presAssocID="{CA0A8ACE-4A95-4760-AA20-1E571FA272C6}" presName="textNode" presStyleLbl="node1" presStyleIdx="2" presStyleCnt="5">
        <dgm:presLayoutVars>
          <dgm:bulletEnabled val="1"/>
        </dgm:presLayoutVars>
      </dgm:prSet>
      <dgm:spPr/>
      <dgm:t>
        <a:bodyPr/>
        <a:lstStyle/>
        <a:p>
          <a:endParaRPr lang="zh-CN" altLang="en-US"/>
        </a:p>
      </dgm:t>
    </dgm:pt>
    <dgm:pt modelId="{D3A521EB-A3A1-45B4-A728-918ADE37D1EB}" type="pres">
      <dgm:prSet presAssocID="{DEC554E9-A5D2-44EB-84F5-99800FAE415C}" presName="sibTrans" presStyleCnt="0"/>
      <dgm:spPr/>
    </dgm:pt>
    <dgm:pt modelId="{DBE25AD1-BA03-4834-A67D-7464ECDF9859}" type="pres">
      <dgm:prSet presAssocID="{70E2CC20-1575-4DF4-BCEE-7B2D19F8A99F}" presName="textNode" presStyleLbl="node1" presStyleIdx="3" presStyleCnt="5">
        <dgm:presLayoutVars>
          <dgm:bulletEnabled val="1"/>
        </dgm:presLayoutVars>
      </dgm:prSet>
      <dgm:spPr/>
      <dgm:t>
        <a:bodyPr/>
        <a:lstStyle/>
        <a:p>
          <a:endParaRPr lang="zh-CN" altLang="en-US"/>
        </a:p>
      </dgm:t>
    </dgm:pt>
    <dgm:pt modelId="{4FBA437C-B8FB-40B6-A694-55B16D73A473}" type="pres">
      <dgm:prSet presAssocID="{DC0F76F9-02EB-44DD-88CE-6D26AE38981A}" presName="sibTrans" presStyleCnt="0"/>
      <dgm:spPr/>
    </dgm:pt>
    <dgm:pt modelId="{0C22E981-F436-4D7C-B607-DDE4077405C8}" type="pres">
      <dgm:prSet presAssocID="{8ABFC350-6554-4B7D-9957-5D247E18AB20}" presName="textNode" presStyleLbl="node1" presStyleIdx="4" presStyleCnt="5">
        <dgm:presLayoutVars>
          <dgm:bulletEnabled val="1"/>
        </dgm:presLayoutVars>
      </dgm:prSet>
      <dgm:spPr/>
      <dgm:t>
        <a:bodyPr/>
        <a:lstStyle/>
        <a:p>
          <a:endParaRPr lang="zh-CN" altLang="en-US"/>
        </a:p>
      </dgm:t>
    </dgm:pt>
  </dgm:ptLst>
  <dgm:cxnLst>
    <dgm:cxn modelId="{FF251807-32ED-4E2B-B77E-7B99E6AC3A5A}" srcId="{3DCA6B3C-3B02-441F-956A-893C07BD72C4}" destId="{0B9C7EC7-B2DD-4916-9AD3-41860C9E9354}" srcOrd="1" destOrd="0" parTransId="{BFCCD281-48DF-4298-85B6-633AC46D602E}" sibTransId="{CE8B35A0-02F5-476E-A271-D4A4C18B2E07}"/>
    <dgm:cxn modelId="{DD0F6495-5EAE-4EC6-B211-2620425051C1}" type="presOf" srcId="{CA0A8ACE-4A95-4760-AA20-1E571FA272C6}" destId="{192CB086-7D2C-42B8-B8DB-EB2456400CDE}" srcOrd="0" destOrd="0" presId="urn:microsoft.com/office/officeart/2005/8/layout/hProcess9"/>
    <dgm:cxn modelId="{FAF1C009-41BD-4B5C-B5DD-CBB37B47050E}" srcId="{3DCA6B3C-3B02-441F-956A-893C07BD72C4}" destId="{A30C08DD-B282-4779-9571-E8807E2D8357}" srcOrd="0" destOrd="0" parTransId="{ABFB87AC-5B50-4AF3-A691-36AA9D8CCD98}" sibTransId="{B4F770A3-4DDF-4B95-8C8B-8D13317C3AE2}"/>
    <dgm:cxn modelId="{267C11C4-FEEA-4785-B29A-412E3714501D}" srcId="{3DCA6B3C-3B02-441F-956A-893C07BD72C4}" destId="{CA0A8ACE-4A95-4760-AA20-1E571FA272C6}" srcOrd="2" destOrd="0" parTransId="{62DADE3A-B3FE-4FED-BEF2-96D3407D5A6B}" sibTransId="{DEC554E9-A5D2-44EB-84F5-99800FAE415C}"/>
    <dgm:cxn modelId="{BED0B5F9-E29D-43D2-AB22-79E4A5A37AA7}" type="presOf" srcId="{70E2CC20-1575-4DF4-BCEE-7B2D19F8A99F}" destId="{DBE25AD1-BA03-4834-A67D-7464ECDF9859}" srcOrd="0" destOrd="0" presId="urn:microsoft.com/office/officeart/2005/8/layout/hProcess9"/>
    <dgm:cxn modelId="{1B716F86-753B-4420-A2A9-F494C372A558}" type="presOf" srcId="{8ABFC350-6554-4B7D-9957-5D247E18AB20}" destId="{0C22E981-F436-4D7C-B607-DDE4077405C8}" srcOrd="0" destOrd="0" presId="urn:microsoft.com/office/officeart/2005/8/layout/hProcess9"/>
    <dgm:cxn modelId="{05EDD439-15E2-46CB-AAFB-6F7D2FAEB994}" type="presOf" srcId="{0B9C7EC7-B2DD-4916-9AD3-41860C9E9354}" destId="{6F9AE689-9767-4C26-A9A9-EEEAC267DAA0}" srcOrd="0" destOrd="0" presId="urn:microsoft.com/office/officeart/2005/8/layout/hProcess9"/>
    <dgm:cxn modelId="{242CDB3D-5541-4918-BBE0-4EF6B220EAFC}" type="presOf" srcId="{3DCA6B3C-3B02-441F-956A-893C07BD72C4}" destId="{7F311136-012E-49C7-8763-169488F6DF24}" srcOrd="0" destOrd="0" presId="urn:microsoft.com/office/officeart/2005/8/layout/hProcess9"/>
    <dgm:cxn modelId="{9E3C054B-1004-4E68-9C1E-1E5F64F8DC4A}" type="presOf" srcId="{A30C08DD-B282-4779-9571-E8807E2D8357}" destId="{DABFAF6B-06D9-4001-8EB6-336528C3EAFC}" srcOrd="0" destOrd="0" presId="urn:microsoft.com/office/officeart/2005/8/layout/hProcess9"/>
    <dgm:cxn modelId="{D20746BD-4EAB-4976-A41A-533B35D29DA1}" srcId="{3DCA6B3C-3B02-441F-956A-893C07BD72C4}" destId="{8ABFC350-6554-4B7D-9957-5D247E18AB20}" srcOrd="4" destOrd="0" parTransId="{370350A2-20D1-4BF8-BE49-4FB129BF4FE3}" sibTransId="{EF66F54E-7178-4806-8835-7753EAE9C48B}"/>
    <dgm:cxn modelId="{01342E0D-2AD6-4157-9B65-75F9529BCE0D}" srcId="{3DCA6B3C-3B02-441F-956A-893C07BD72C4}" destId="{70E2CC20-1575-4DF4-BCEE-7B2D19F8A99F}" srcOrd="3" destOrd="0" parTransId="{0A5CAC90-11BB-4073-9BE9-275FD9BFCFE2}" sibTransId="{DC0F76F9-02EB-44DD-88CE-6D26AE38981A}"/>
    <dgm:cxn modelId="{35FDB9C8-0222-47D3-A072-C5D8A50640D4}" type="presParOf" srcId="{7F311136-012E-49C7-8763-169488F6DF24}" destId="{E5686424-A872-4289-8BBA-5E5F789CEE1D}" srcOrd="0" destOrd="0" presId="urn:microsoft.com/office/officeart/2005/8/layout/hProcess9"/>
    <dgm:cxn modelId="{455F6513-8411-4D23-98A1-1E0AF495060F}" type="presParOf" srcId="{7F311136-012E-49C7-8763-169488F6DF24}" destId="{93377944-C659-48E3-B3B0-6970CCF5DE8F}" srcOrd="1" destOrd="0" presId="urn:microsoft.com/office/officeart/2005/8/layout/hProcess9"/>
    <dgm:cxn modelId="{1CD315E6-B784-4B6E-BC19-5C0094A51B0A}" type="presParOf" srcId="{93377944-C659-48E3-B3B0-6970CCF5DE8F}" destId="{DABFAF6B-06D9-4001-8EB6-336528C3EAFC}" srcOrd="0" destOrd="0" presId="urn:microsoft.com/office/officeart/2005/8/layout/hProcess9"/>
    <dgm:cxn modelId="{4EEF5150-64D0-49CF-847B-ACBE8583D9D3}" type="presParOf" srcId="{93377944-C659-48E3-B3B0-6970CCF5DE8F}" destId="{C1C586AE-8A2B-4D43-BFB7-0A1132005748}" srcOrd="1" destOrd="0" presId="urn:microsoft.com/office/officeart/2005/8/layout/hProcess9"/>
    <dgm:cxn modelId="{C4757A23-0325-419B-B767-EF7E07C55990}" type="presParOf" srcId="{93377944-C659-48E3-B3B0-6970CCF5DE8F}" destId="{6F9AE689-9767-4C26-A9A9-EEEAC267DAA0}" srcOrd="2" destOrd="0" presId="urn:microsoft.com/office/officeart/2005/8/layout/hProcess9"/>
    <dgm:cxn modelId="{87FD01A5-8551-4527-A328-7AEAD59BF9DF}" type="presParOf" srcId="{93377944-C659-48E3-B3B0-6970CCF5DE8F}" destId="{9F67D539-F076-4229-B413-A793F8F559D6}" srcOrd="3" destOrd="0" presId="urn:microsoft.com/office/officeart/2005/8/layout/hProcess9"/>
    <dgm:cxn modelId="{1D596C1C-E272-4B34-A845-A9AA05C2447B}" type="presParOf" srcId="{93377944-C659-48E3-B3B0-6970CCF5DE8F}" destId="{192CB086-7D2C-42B8-B8DB-EB2456400CDE}" srcOrd="4" destOrd="0" presId="urn:microsoft.com/office/officeart/2005/8/layout/hProcess9"/>
    <dgm:cxn modelId="{60F44D54-6ABD-4786-9CFA-BFAEEB560828}" type="presParOf" srcId="{93377944-C659-48E3-B3B0-6970CCF5DE8F}" destId="{D3A521EB-A3A1-45B4-A728-918ADE37D1EB}" srcOrd="5" destOrd="0" presId="urn:microsoft.com/office/officeart/2005/8/layout/hProcess9"/>
    <dgm:cxn modelId="{42DE6C2B-9265-4BC4-9299-CA0E9EA228E1}" type="presParOf" srcId="{93377944-C659-48E3-B3B0-6970CCF5DE8F}" destId="{DBE25AD1-BA03-4834-A67D-7464ECDF9859}" srcOrd="6" destOrd="0" presId="urn:microsoft.com/office/officeart/2005/8/layout/hProcess9"/>
    <dgm:cxn modelId="{A6571B16-2D07-48A7-B846-B71F288472AA}" type="presParOf" srcId="{93377944-C659-48E3-B3B0-6970CCF5DE8F}" destId="{4FBA437C-B8FB-40B6-A694-55B16D73A473}" srcOrd="7" destOrd="0" presId="urn:microsoft.com/office/officeart/2005/8/layout/hProcess9"/>
    <dgm:cxn modelId="{40A30EC8-5771-4B0B-86FA-58CE30775689}" type="presParOf" srcId="{93377944-C659-48E3-B3B0-6970CCF5DE8F}" destId="{0C22E981-F436-4D7C-B607-DDE4077405C8}" srcOrd="8"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CC79D7-CB98-40E6-9950-D8459DBA9C82}"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zh-CN" altLang="en-US"/>
        </a:p>
      </dgm:t>
    </dgm:pt>
    <dgm:pt modelId="{950B543D-1355-4AD6-97DC-9F8501C51BD9}">
      <dgm:prSet/>
      <dgm:spPr/>
      <dgm:t>
        <a:bodyPr/>
        <a:lstStyle/>
        <a:p>
          <a:pPr rtl="0"/>
          <a:r>
            <a:rPr lang="zh-CN" b="1" smtClean="0"/>
            <a:t>（</a:t>
          </a:r>
          <a:r>
            <a:rPr lang="en-US" b="1" smtClean="0"/>
            <a:t>1</a:t>
          </a:r>
          <a:r>
            <a:rPr lang="zh-CN" b="1" smtClean="0"/>
            <a:t>）扩大企业规模。</a:t>
          </a:r>
          <a:endParaRPr lang="zh-CN"/>
        </a:p>
      </dgm:t>
    </dgm:pt>
    <dgm:pt modelId="{79E94A8E-FCD4-4E48-8410-E658DCE899A6}" cxnId="{C97D2E09-4417-440F-91C0-B3E788AD9C52}" type="parTrans">
      <dgm:prSet/>
      <dgm:spPr/>
      <dgm:t>
        <a:bodyPr/>
        <a:lstStyle/>
        <a:p>
          <a:endParaRPr lang="zh-CN" altLang="en-US"/>
        </a:p>
      </dgm:t>
    </dgm:pt>
    <dgm:pt modelId="{6D4EC806-DEA8-4E37-9D87-57829409AB7E}" cxnId="{C97D2E09-4417-440F-91C0-B3E788AD9C52}" type="sibTrans">
      <dgm:prSet/>
      <dgm:spPr/>
      <dgm:t>
        <a:bodyPr/>
        <a:lstStyle/>
        <a:p>
          <a:endParaRPr lang="zh-CN" altLang="en-US"/>
        </a:p>
      </dgm:t>
    </dgm:pt>
    <dgm:pt modelId="{FDDA775A-A003-4E19-87E1-6B52EFDC443A}">
      <dgm:prSet/>
      <dgm:spPr/>
      <dgm:t>
        <a:bodyPr/>
        <a:lstStyle/>
        <a:p>
          <a:pPr rtl="0"/>
          <a:r>
            <a:rPr lang="zh-CN" b="1" smtClean="0"/>
            <a:t>（</a:t>
          </a:r>
          <a:r>
            <a:rPr lang="en-US" b="1" smtClean="0"/>
            <a:t>2</a:t>
          </a:r>
          <a:r>
            <a:rPr lang="zh-CN" b="1" smtClean="0"/>
            <a:t>）改善企业的组织结构。</a:t>
          </a:r>
          <a:endParaRPr lang="zh-CN"/>
        </a:p>
      </dgm:t>
    </dgm:pt>
    <dgm:pt modelId="{67F83136-6D55-44AD-AE77-FAC447A3C9C6}" cxnId="{8AA20191-1DC4-470D-BDE4-D800BB3A965D}" type="parTrans">
      <dgm:prSet/>
      <dgm:spPr/>
      <dgm:t>
        <a:bodyPr/>
        <a:lstStyle/>
        <a:p>
          <a:endParaRPr lang="zh-CN" altLang="en-US"/>
        </a:p>
      </dgm:t>
    </dgm:pt>
    <dgm:pt modelId="{94A3120E-EA2C-47BE-A47F-3CF49BAB89D6}" cxnId="{8AA20191-1DC4-470D-BDE4-D800BB3A965D}" type="sibTrans">
      <dgm:prSet/>
      <dgm:spPr/>
      <dgm:t>
        <a:bodyPr/>
        <a:lstStyle/>
        <a:p>
          <a:endParaRPr lang="zh-CN" altLang="en-US"/>
        </a:p>
      </dgm:t>
    </dgm:pt>
    <dgm:pt modelId="{45967D84-A22C-497B-8188-913164B7D4F7}">
      <dgm:prSet/>
      <dgm:spPr/>
      <dgm:t>
        <a:bodyPr/>
        <a:lstStyle/>
        <a:p>
          <a:pPr rtl="0"/>
          <a:r>
            <a:rPr lang="zh-CN" b="1" smtClean="0"/>
            <a:t>（</a:t>
          </a:r>
          <a:r>
            <a:rPr lang="en-US" b="1" smtClean="0"/>
            <a:t>3</a:t>
          </a:r>
          <a:r>
            <a:rPr lang="zh-CN" b="1" smtClean="0"/>
            <a:t>）减少风险。</a:t>
          </a:r>
          <a:endParaRPr lang="zh-CN"/>
        </a:p>
      </dgm:t>
    </dgm:pt>
    <dgm:pt modelId="{E15B8C8B-856B-41C0-976E-C5AB3395E3D7}" cxnId="{0E28BA01-82DF-45B6-8784-5A44DCFFDFC9}" type="parTrans">
      <dgm:prSet/>
      <dgm:spPr/>
      <dgm:t>
        <a:bodyPr/>
        <a:lstStyle/>
        <a:p>
          <a:endParaRPr lang="zh-CN" altLang="en-US"/>
        </a:p>
      </dgm:t>
    </dgm:pt>
    <dgm:pt modelId="{E05A2342-1AE2-4724-8D07-4DD07476AD59}" cxnId="{0E28BA01-82DF-45B6-8784-5A44DCFFDFC9}" type="sibTrans">
      <dgm:prSet/>
      <dgm:spPr/>
      <dgm:t>
        <a:bodyPr/>
        <a:lstStyle/>
        <a:p>
          <a:endParaRPr lang="zh-CN" altLang="en-US"/>
        </a:p>
      </dgm:t>
    </dgm:pt>
    <dgm:pt modelId="{EDD239D6-5EDD-4F07-8567-34CC7C2449D0}">
      <dgm:prSet/>
      <dgm:spPr/>
      <dgm:t>
        <a:bodyPr/>
        <a:lstStyle/>
        <a:p>
          <a:pPr rtl="0"/>
          <a:r>
            <a:rPr lang="zh-CN" b="1" smtClean="0"/>
            <a:t>（</a:t>
          </a:r>
          <a:r>
            <a:rPr lang="en-US" b="1" smtClean="0"/>
            <a:t>4</a:t>
          </a:r>
          <a:r>
            <a:rPr lang="zh-CN" b="1" smtClean="0"/>
            <a:t>）使企业之间的生产要素得到共享和互补。</a:t>
          </a:r>
          <a:endParaRPr lang="zh-CN"/>
        </a:p>
      </dgm:t>
    </dgm:pt>
    <dgm:pt modelId="{F32AA1FF-3625-465D-AD4A-21ABA7EB94D6}" cxnId="{92465CE4-6EAB-475F-ABA5-E6CE7F240F36}" type="parTrans">
      <dgm:prSet/>
      <dgm:spPr/>
      <dgm:t>
        <a:bodyPr/>
        <a:lstStyle/>
        <a:p>
          <a:endParaRPr lang="zh-CN" altLang="en-US"/>
        </a:p>
      </dgm:t>
    </dgm:pt>
    <dgm:pt modelId="{7B13444C-E57B-4379-9954-0E316730C590}" cxnId="{92465CE4-6EAB-475F-ABA5-E6CE7F240F36}" type="sibTrans">
      <dgm:prSet/>
      <dgm:spPr/>
      <dgm:t>
        <a:bodyPr/>
        <a:lstStyle/>
        <a:p>
          <a:endParaRPr lang="zh-CN" altLang="en-US"/>
        </a:p>
      </dgm:t>
    </dgm:pt>
    <dgm:pt modelId="{B11445F5-F019-4DF5-A7C2-6E8E1EF5D408}" type="pres">
      <dgm:prSet presAssocID="{45CC79D7-CB98-40E6-9950-D8459DBA9C82}" presName="Name0" presStyleCnt="0">
        <dgm:presLayoutVars>
          <dgm:dir/>
          <dgm:animLvl val="lvl"/>
          <dgm:resizeHandles val="exact"/>
        </dgm:presLayoutVars>
      </dgm:prSet>
      <dgm:spPr/>
    </dgm:pt>
    <dgm:pt modelId="{3C75F149-4C1C-475C-962C-B82D6D952EAF}" type="pres">
      <dgm:prSet presAssocID="{950B543D-1355-4AD6-97DC-9F8501C51BD9}" presName="composite" presStyleCnt="0"/>
      <dgm:spPr/>
    </dgm:pt>
    <dgm:pt modelId="{D517C6EB-D9BB-407C-99F4-5B3044F96214}" type="pres">
      <dgm:prSet presAssocID="{950B543D-1355-4AD6-97DC-9F8501C51BD9}" presName="parTx" presStyleLbl="alignNode1" presStyleIdx="0" presStyleCnt="4">
        <dgm:presLayoutVars>
          <dgm:chMax val="0"/>
          <dgm:chPref val="0"/>
          <dgm:bulletEnabled val="1"/>
        </dgm:presLayoutVars>
      </dgm:prSet>
      <dgm:spPr/>
    </dgm:pt>
    <dgm:pt modelId="{460158AC-77B9-4534-95C3-05E2A0190FF6}" type="pres">
      <dgm:prSet presAssocID="{950B543D-1355-4AD6-97DC-9F8501C51BD9}" presName="desTx" presStyleLbl="alignAccFollowNode1" presStyleIdx="0" presStyleCnt="4">
        <dgm:presLayoutVars>
          <dgm:bulletEnabled val="1"/>
        </dgm:presLayoutVars>
      </dgm:prSet>
      <dgm:spPr/>
    </dgm:pt>
    <dgm:pt modelId="{695CA41A-1FAB-41CA-B5E7-A9419556F765}" type="pres">
      <dgm:prSet presAssocID="{6D4EC806-DEA8-4E37-9D87-57829409AB7E}" presName="space" presStyleCnt="0"/>
      <dgm:spPr/>
    </dgm:pt>
    <dgm:pt modelId="{6F0EEA99-2C82-4CD5-B84D-765045A5E727}" type="pres">
      <dgm:prSet presAssocID="{FDDA775A-A003-4E19-87E1-6B52EFDC443A}" presName="composite" presStyleCnt="0"/>
      <dgm:spPr/>
    </dgm:pt>
    <dgm:pt modelId="{3256C24F-EFE3-449C-8488-540CC61A20A7}" type="pres">
      <dgm:prSet presAssocID="{FDDA775A-A003-4E19-87E1-6B52EFDC443A}" presName="parTx" presStyleLbl="alignNode1" presStyleIdx="1" presStyleCnt="4">
        <dgm:presLayoutVars>
          <dgm:chMax val="0"/>
          <dgm:chPref val="0"/>
          <dgm:bulletEnabled val="1"/>
        </dgm:presLayoutVars>
      </dgm:prSet>
      <dgm:spPr/>
    </dgm:pt>
    <dgm:pt modelId="{331A9C95-57C3-4B45-A4F5-28DFC2BC1983}" type="pres">
      <dgm:prSet presAssocID="{FDDA775A-A003-4E19-87E1-6B52EFDC443A}" presName="desTx" presStyleLbl="alignAccFollowNode1" presStyleIdx="1" presStyleCnt="4">
        <dgm:presLayoutVars>
          <dgm:bulletEnabled val="1"/>
        </dgm:presLayoutVars>
      </dgm:prSet>
      <dgm:spPr/>
    </dgm:pt>
    <dgm:pt modelId="{D81C1AEC-5C54-4EBE-AD5F-BFE90C89373A}" type="pres">
      <dgm:prSet presAssocID="{94A3120E-EA2C-47BE-A47F-3CF49BAB89D6}" presName="space" presStyleCnt="0"/>
      <dgm:spPr/>
    </dgm:pt>
    <dgm:pt modelId="{6433857F-A504-4873-AA8C-E78116764D24}" type="pres">
      <dgm:prSet presAssocID="{45967D84-A22C-497B-8188-913164B7D4F7}" presName="composite" presStyleCnt="0"/>
      <dgm:spPr/>
    </dgm:pt>
    <dgm:pt modelId="{03A54DC3-B1E0-48B1-87CA-85B6C9B46F1D}" type="pres">
      <dgm:prSet presAssocID="{45967D84-A22C-497B-8188-913164B7D4F7}" presName="parTx" presStyleLbl="alignNode1" presStyleIdx="2" presStyleCnt="4">
        <dgm:presLayoutVars>
          <dgm:chMax val="0"/>
          <dgm:chPref val="0"/>
          <dgm:bulletEnabled val="1"/>
        </dgm:presLayoutVars>
      </dgm:prSet>
      <dgm:spPr/>
    </dgm:pt>
    <dgm:pt modelId="{47F6686F-0951-4C52-986D-F3DDDF331F80}" type="pres">
      <dgm:prSet presAssocID="{45967D84-A22C-497B-8188-913164B7D4F7}" presName="desTx" presStyleLbl="alignAccFollowNode1" presStyleIdx="2" presStyleCnt="4">
        <dgm:presLayoutVars>
          <dgm:bulletEnabled val="1"/>
        </dgm:presLayoutVars>
      </dgm:prSet>
      <dgm:spPr/>
    </dgm:pt>
    <dgm:pt modelId="{3699E11B-5F2F-462F-9D8C-5D97FB51BCD8}" type="pres">
      <dgm:prSet presAssocID="{E05A2342-1AE2-4724-8D07-4DD07476AD59}" presName="space" presStyleCnt="0"/>
      <dgm:spPr/>
    </dgm:pt>
    <dgm:pt modelId="{6C11CE89-6E5A-4329-ACD6-A2D2D93481D4}" type="pres">
      <dgm:prSet presAssocID="{EDD239D6-5EDD-4F07-8567-34CC7C2449D0}" presName="composite" presStyleCnt="0"/>
      <dgm:spPr/>
    </dgm:pt>
    <dgm:pt modelId="{2297631A-F2F4-4B78-BCB8-105EB74F1B76}" type="pres">
      <dgm:prSet presAssocID="{EDD239D6-5EDD-4F07-8567-34CC7C2449D0}" presName="parTx" presStyleLbl="alignNode1" presStyleIdx="3" presStyleCnt="4">
        <dgm:presLayoutVars>
          <dgm:chMax val="0"/>
          <dgm:chPref val="0"/>
          <dgm:bulletEnabled val="1"/>
        </dgm:presLayoutVars>
      </dgm:prSet>
      <dgm:spPr/>
    </dgm:pt>
    <dgm:pt modelId="{D757D49B-59C1-47B8-A561-B37022C3D496}" type="pres">
      <dgm:prSet presAssocID="{EDD239D6-5EDD-4F07-8567-34CC7C2449D0}" presName="desTx" presStyleLbl="alignAccFollowNode1" presStyleIdx="3" presStyleCnt="4">
        <dgm:presLayoutVars>
          <dgm:bulletEnabled val="1"/>
        </dgm:presLayoutVars>
      </dgm:prSet>
      <dgm:spPr/>
    </dgm:pt>
  </dgm:ptLst>
  <dgm:cxnLst>
    <dgm:cxn modelId="{EC2F2EC9-E0C8-4E63-8F09-AA3B883EA156}" type="presOf" srcId="{45CC79D7-CB98-40E6-9950-D8459DBA9C82}" destId="{B11445F5-F019-4DF5-A7C2-6E8E1EF5D408}" srcOrd="0" destOrd="0" presId="urn:microsoft.com/office/officeart/2005/8/layout/hList1"/>
    <dgm:cxn modelId="{0CC84F0E-D16B-4973-9890-C6C450CD8681}" type="presOf" srcId="{45967D84-A22C-497B-8188-913164B7D4F7}" destId="{03A54DC3-B1E0-48B1-87CA-85B6C9B46F1D}" srcOrd="0" destOrd="0" presId="urn:microsoft.com/office/officeart/2005/8/layout/hList1"/>
    <dgm:cxn modelId="{C97D2E09-4417-440F-91C0-B3E788AD9C52}" srcId="{45CC79D7-CB98-40E6-9950-D8459DBA9C82}" destId="{950B543D-1355-4AD6-97DC-9F8501C51BD9}" srcOrd="0" destOrd="0" parTransId="{79E94A8E-FCD4-4E48-8410-E658DCE899A6}" sibTransId="{6D4EC806-DEA8-4E37-9D87-57829409AB7E}"/>
    <dgm:cxn modelId="{92465CE4-6EAB-475F-ABA5-E6CE7F240F36}" srcId="{45CC79D7-CB98-40E6-9950-D8459DBA9C82}" destId="{EDD239D6-5EDD-4F07-8567-34CC7C2449D0}" srcOrd="3" destOrd="0" parTransId="{F32AA1FF-3625-465D-AD4A-21ABA7EB94D6}" sibTransId="{7B13444C-E57B-4379-9954-0E316730C590}"/>
    <dgm:cxn modelId="{0E28BA01-82DF-45B6-8784-5A44DCFFDFC9}" srcId="{45CC79D7-CB98-40E6-9950-D8459DBA9C82}" destId="{45967D84-A22C-497B-8188-913164B7D4F7}" srcOrd="2" destOrd="0" parTransId="{E15B8C8B-856B-41C0-976E-C5AB3395E3D7}" sibTransId="{E05A2342-1AE2-4724-8D07-4DD07476AD59}"/>
    <dgm:cxn modelId="{6483B511-065D-4D70-82EC-FCAF73378474}" type="presOf" srcId="{FDDA775A-A003-4E19-87E1-6B52EFDC443A}" destId="{3256C24F-EFE3-449C-8488-540CC61A20A7}" srcOrd="0" destOrd="0" presId="urn:microsoft.com/office/officeart/2005/8/layout/hList1"/>
    <dgm:cxn modelId="{809A9730-C22B-4FB5-B6C6-190A10E8AD05}" type="presOf" srcId="{EDD239D6-5EDD-4F07-8567-34CC7C2449D0}" destId="{2297631A-F2F4-4B78-BCB8-105EB74F1B76}" srcOrd="0" destOrd="0" presId="urn:microsoft.com/office/officeart/2005/8/layout/hList1"/>
    <dgm:cxn modelId="{8AA20191-1DC4-470D-BDE4-D800BB3A965D}" srcId="{45CC79D7-CB98-40E6-9950-D8459DBA9C82}" destId="{FDDA775A-A003-4E19-87E1-6B52EFDC443A}" srcOrd="1" destOrd="0" parTransId="{67F83136-6D55-44AD-AE77-FAC447A3C9C6}" sibTransId="{94A3120E-EA2C-47BE-A47F-3CF49BAB89D6}"/>
    <dgm:cxn modelId="{11711716-B9F9-4D43-97D1-0E5D8E37907F}" type="presOf" srcId="{950B543D-1355-4AD6-97DC-9F8501C51BD9}" destId="{D517C6EB-D9BB-407C-99F4-5B3044F96214}" srcOrd="0" destOrd="0" presId="urn:microsoft.com/office/officeart/2005/8/layout/hList1"/>
    <dgm:cxn modelId="{8DE9FF7B-64AA-4EA0-940A-B548D0D03B7C}" type="presParOf" srcId="{B11445F5-F019-4DF5-A7C2-6E8E1EF5D408}" destId="{3C75F149-4C1C-475C-962C-B82D6D952EAF}" srcOrd="0" destOrd="0" presId="urn:microsoft.com/office/officeart/2005/8/layout/hList1"/>
    <dgm:cxn modelId="{EE6EAB15-F8D9-4CFF-AC62-7B84A935F88F}" type="presParOf" srcId="{3C75F149-4C1C-475C-962C-B82D6D952EAF}" destId="{D517C6EB-D9BB-407C-99F4-5B3044F96214}" srcOrd="0" destOrd="0" presId="urn:microsoft.com/office/officeart/2005/8/layout/hList1"/>
    <dgm:cxn modelId="{4C9416D0-E207-42E3-B6A4-EC8C737638A1}" type="presParOf" srcId="{3C75F149-4C1C-475C-962C-B82D6D952EAF}" destId="{460158AC-77B9-4534-95C3-05E2A0190FF6}" srcOrd="1" destOrd="0" presId="urn:microsoft.com/office/officeart/2005/8/layout/hList1"/>
    <dgm:cxn modelId="{077FBC5C-C644-46C5-B2D8-8090FC5655A3}" type="presParOf" srcId="{B11445F5-F019-4DF5-A7C2-6E8E1EF5D408}" destId="{695CA41A-1FAB-41CA-B5E7-A9419556F765}" srcOrd="1" destOrd="0" presId="urn:microsoft.com/office/officeart/2005/8/layout/hList1"/>
    <dgm:cxn modelId="{CD2955A6-8B71-45FF-BD5A-A6BD5644A850}" type="presParOf" srcId="{B11445F5-F019-4DF5-A7C2-6E8E1EF5D408}" destId="{6F0EEA99-2C82-4CD5-B84D-765045A5E727}" srcOrd="2" destOrd="0" presId="urn:microsoft.com/office/officeart/2005/8/layout/hList1"/>
    <dgm:cxn modelId="{A46AEAA3-947E-469A-A03F-389E7651FDAE}" type="presParOf" srcId="{6F0EEA99-2C82-4CD5-B84D-765045A5E727}" destId="{3256C24F-EFE3-449C-8488-540CC61A20A7}" srcOrd="0" destOrd="0" presId="urn:microsoft.com/office/officeart/2005/8/layout/hList1"/>
    <dgm:cxn modelId="{C6AA76F3-9E6D-4F5A-81F1-EB641C1F6059}" type="presParOf" srcId="{6F0EEA99-2C82-4CD5-B84D-765045A5E727}" destId="{331A9C95-57C3-4B45-A4F5-28DFC2BC1983}" srcOrd="1" destOrd="0" presId="urn:microsoft.com/office/officeart/2005/8/layout/hList1"/>
    <dgm:cxn modelId="{31F489D7-C726-4FE8-AC47-3E04F63F357C}" type="presParOf" srcId="{B11445F5-F019-4DF5-A7C2-6E8E1EF5D408}" destId="{D81C1AEC-5C54-4EBE-AD5F-BFE90C89373A}" srcOrd="3" destOrd="0" presId="urn:microsoft.com/office/officeart/2005/8/layout/hList1"/>
    <dgm:cxn modelId="{3B6B87AF-9EB4-437B-8A5F-35C6377AF23E}" type="presParOf" srcId="{B11445F5-F019-4DF5-A7C2-6E8E1EF5D408}" destId="{6433857F-A504-4873-AA8C-E78116764D24}" srcOrd="4" destOrd="0" presId="urn:microsoft.com/office/officeart/2005/8/layout/hList1"/>
    <dgm:cxn modelId="{5E7E0374-EE4D-4020-9A43-FD88EAE748F4}" type="presParOf" srcId="{6433857F-A504-4873-AA8C-E78116764D24}" destId="{03A54DC3-B1E0-48B1-87CA-85B6C9B46F1D}" srcOrd="0" destOrd="0" presId="urn:microsoft.com/office/officeart/2005/8/layout/hList1"/>
    <dgm:cxn modelId="{0D89BA56-D817-4514-943B-B71D9E0479A3}" type="presParOf" srcId="{6433857F-A504-4873-AA8C-E78116764D24}" destId="{47F6686F-0951-4C52-986D-F3DDDF331F80}" srcOrd="1" destOrd="0" presId="urn:microsoft.com/office/officeart/2005/8/layout/hList1"/>
    <dgm:cxn modelId="{5CF28F54-8C60-4195-BDE9-04CEE3197B1E}" type="presParOf" srcId="{B11445F5-F019-4DF5-A7C2-6E8E1EF5D408}" destId="{3699E11B-5F2F-462F-9D8C-5D97FB51BCD8}" srcOrd="5" destOrd="0" presId="urn:microsoft.com/office/officeart/2005/8/layout/hList1"/>
    <dgm:cxn modelId="{ED19BA73-79E4-4056-A7D9-E2D7DE1AF5BB}" type="presParOf" srcId="{B11445F5-F019-4DF5-A7C2-6E8E1EF5D408}" destId="{6C11CE89-6E5A-4329-ACD6-A2D2D93481D4}" srcOrd="6" destOrd="0" presId="urn:microsoft.com/office/officeart/2005/8/layout/hList1"/>
    <dgm:cxn modelId="{0B027043-C7C6-4825-AAE2-9CCC1F63C1DC}" type="presParOf" srcId="{6C11CE89-6E5A-4329-ACD6-A2D2D93481D4}" destId="{2297631A-F2F4-4B78-BCB8-105EB74F1B76}" srcOrd="0" destOrd="0" presId="urn:microsoft.com/office/officeart/2005/8/layout/hList1"/>
    <dgm:cxn modelId="{3B124FD7-AAF2-4CAF-AFA1-38AF01D48DE9}" type="presParOf" srcId="{6C11CE89-6E5A-4329-ACD6-A2D2D93481D4}" destId="{D757D49B-59C1-47B8-A561-B37022C3D496}" srcOrd="1"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7932685" cy="1946516"/>
        <a:chOff x="0" y="0"/>
        <a:chExt cx="7932685" cy="1946516"/>
      </a:xfrm>
    </dsp:grpSpPr>
    <dsp:sp modelId="{A38F4302-5879-4385-8D8C-7820C4C3EBB6}">
      <dsp:nvSpPr>
        <dsp:cNvPr id="3" name="圆角矩形 2"/>
        <dsp:cNvSpPr/>
      </dsp:nvSpPr>
      <dsp:spPr bwMode="white">
        <a:xfrm>
          <a:off x="0" y="50495"/>
          <a:ext cx="2821810" cy="1385887"/>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113792" tIns="113792" rIns="113792"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rtl="0">
            <a:lnSpc>
              <a:spcPct val="100000"/>
            </a:lnSpc>
            <a:spcBef>
              <a:spcPct val="0"/>
            </a:spcBef>
            <a:spcAft>
              <a:spcPct val="35000"/>
            </a:spcAft>
          </a:pPr>
          <a:r>
            <a:rPr lang="zh-CN" smtClean="0"/>
            <a:t>（</a:t>
          </a:r>
          <a:r>
            <a:rPr lang="en-US" smtClean="0"/>
            <a:t>1</a:t>
          </a:r>
          <a:r>
            <a:rPr lang="zh-CN" smtClean="0"/>
            <a:t>）需要将近期的现金收支与远期的现金收支进行比较，必须考虑货币的时间价值；</a:t>
          </a:r>
          <a:endParaRPr lang="zh-CN" dirty="0"/>
        </a:p>
      </dsp:txBody>
      <dsp:txXfrm>
        <a:off x="0" y="50495"/>
        <a:ext cx="2821810" cy="1385887"/>
      </dsp:txXfrm>
    </dsp:sp>
    <dsp:sp modelId="{F875C03F-69E3-47AD-854C-2871081C5449}">
      <dsp:nvSpPr>
        <dsp:cNvPr id="4" name="圆角矩形 3"/>
        <dsp:cNvSpPr/>
      </dsp:nvSpPr>
      <dsp:spPr bwMode="white">
        <a:xfrm>
          <a:off x="577961" y="974420"/>
          <a:ext cx="2821810" cy="92160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lIns="113792" tIns="113792" rIns="113792" bIns="113792"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577961" y="974420"/>
        <a:ext cx="2821810" cy="921600"/>
      </dsp:txXfrm>
    </dsp:sp>
    <dsp:sp modelId="{422CFD1C-6DF6-4A49-A850-DCF9C90ED176}">
      <dsp:nvSpPr>
        <dsp:cNvPr id="5" name="右箭头 4"/>
        <dsp:cNvSpPr/>
      </dsp:nvSpPr>
      <dsp:spPr bwMode="white">
        <a:xfrm>
          <a:off x="3223919" y="161183"/>
          <a:ext cx="906885" cy="702549"/>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2000"/>
          </a:lvl1pPr>
          <a:lvl2pPr marL="171450" indent="-171450" algn="ctr">
            <a:defRPr sz="1600"/>
          </a:lvl2pPr>
          <a:lvl3pPr marL="342900" indent="-171450" algn="ctr">
            <a:defRPr sz="1600"/>
          </a:lvl3pPr>
          <a:lvl4pPr marL="514350" indent="-171450" algn="ctr">
            <a:defRPr sz="1600"/>
          </a:lvl4pPr>
          <a:lvl5pPr marL="685800" indent="-171450" algn="ctr">
            <a:defRPr sz="1600"/>
          </a:lvl5pPr>
          <a:lvl6pPr marL="857250" indent="-171450" algn="ctr">
            <a:defRPr sz="1600"/>
          </a:lvl6pPr>
          <a:lvl7pPr marL="1028700" indent="-171450" algn="ctr">
            <a:defRPr sz="1600"/>
          </a:lvl7pPr>
          <a:lvl8pPr marL="1200150" indent="-171450" algn="ctr">
            <a:defRPr sz="1600"/>
          </a:lvl8pPr>
          <a:lvl9pPr marL="1371600" indent="-171450" algn="ctr">
            <a:defRPr sz="1600"/>
          </a:lvl9pPr>
        </a:lstStyle>
        <a:p>
          <a:pPr lvl="0">
            <a:lnSpc>
              <a:spcPct val="100000"/>
            </a:lnSpc>
            <a:spcBef>
              <a:spcPct val="0"/>
            </a:spcBef>
            <a:spcAft>
              <a:spcPct val="35000"/>
            </a:spcAft>
          </a:pPr>
          <a:endParaRPr lang="zh-CN" altLang="en-US"/>
        </a:p>
      </dsp:txBody>
      <dsp:txXfrm>
        <a:off x="3223919" y="161183"/>
        <a:ext cx="906885" cy="702549"/>
      </dsp:txXfrm>
    </dsp:sp>
    <dsp:sp modelId="{E0563A13-02C0-4D63-8649-53743DADB003}">
      <dsp:nvSpPr>
        <dsp:cNvPr id="6" name="圆角矩形 5"/>
        <dsp:cNvSpPr/>
      </dsp:nvSpPr>
      <dsp:spPr bwMode="white">
        <a:xfrm>
          <a:off x="4532914" y="50495"/>
          <a:ext cx="2821810" cy="1385887"/>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113792" tIns="113792" rIns="113792"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a:lnSpc>
              <a:spcPct val="100000"/>
            </a:lnSpc>
            <a:spcBef>
              <a:spcPct val="0"/>
            </a:spcBef>
            <a:spcAft>
              <a:spcPct val="35000"/>
            </a:spcAft>
          </a:pPr>
          <a:r>
            <a:rPr lang="zh-CN" smtClean="0"/>
            <a:t>（</a:t>
          </a:r>
          <a:r>
            <a:rPr lang="en-US" smtClean="0"/>
            <a:t>2</a:t>
          </a:r>
          <a:r>
            <a:rPr lang="zh-CN" smtClean="0"/>
            <a:t>）在投资决策中考虑风险问题重要。</a:t>
          </a:r>
          <a:endParaRPr lang="zh-CN"/>
        </a:p>
      </dsp:txBody>
      <dsp:txXfrm>
        <a:off x="4532914" y="50495"/>
        <a:ext cx="2821810" cy="1385887"/>
      </dsp:txXfrm>
    </dsp:sp>
    <dsp:sp modelId="{CA9F7DE8-8675-4AE7-B3CD-5E0B755D9C4F}">
      <dsp:nvSpPr>
        <dsp:cNvPr id="7" name="圆角矩形 6"/>
        <dsp:cNvSpPr/>
      </dsp:nvSpPr>
      <dsp:spPr bwMode="white">
        <a:xfrm>
          <a:off x="5110875" y="974420"/>
          <a:ext cx="2821810" cy="92160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lIns="113792" tIns="113792" rIns="113792" bIns="113792"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5110875" y="974420"/>
        <a:ext cx="2821810" cy="921600"/>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7932685" cy="2887042"/>
        <a:chOff x="0" y="0"/>
        <a:chExt cx="7932685" cy="2887042"/>
      </a:xfrm>
    </dsp:grpSpPr>
    <dsp:sp modelId="{BB43D738-DB43-45DF-85AE-3BD99E231A19}">
      <dsp:nvSpPr>
        <dsp:cNvPr id="3" name="L 形 2"/>
        <dsp:cNvSpPr/>
      </dsp:nvSpPr>
      <dsp:spPr bwMode="white">
        <a:xfrm rot="5400000">
          <a:off x="1115561" y="1300881"/>
          <a:ext cx="874410" cy="1454998"/>
        </a:xfrm>
        <a:prstGeom prst="corner">
          <a:avLst>
            <a:gd name="adj1" fmla="val 16120"/>
            <a:gd name="adj2" fmla="val 16110"/>
          </a:avLst>
        </a:prstGeom>
      </dsp:spPr>
      <dsp:style>
        <a:lnRef idx="2">
          <a:schemeClr val="accent1"/>
        </a:lnRef>
        <a:fillRef idx="1">
          <a:schemeClr val="accent1"/>
        </a:fillRef>
        <a:effectRef idx="0">
          <a:scrgbClr r="0" g="0" b="0"/>
        </a:effectRef>
        <a:fontRef idx="minor">
          <a:schemeClr val="lt1"/>
        </a:fontRef>
      </dsp:style>
      <dsp:txXfrm rot="5400000">
        <a:off x="1115561" y="1300881"/>
        <a:ext cx="874410" cy="1454998"/>
      </dsp:txXfrm>
    </dsp:sp>
    <dsp:sp modelId="{94F587B1-F2C2-48DD-8383-A86B2997EA00}">
      <dsp:nvSpPr>
        <dsp:cNvPr id="4" name="矩形 3"/>
        <dsp:cNvSpPr/>
      </dsp:nvSpPr>
      <dsp:spPr bwMode="white">
        <a:xfrm>
          <a:off x="969601" y="1735612"/>
          <a:ext cx="1313580" cy="1151430"/>
        </a:xfrm>
        <a:prstGeom prst="rect">
          <a:avLst/>
        </a:prstGeom>
      </dsp:spPr>
      <dsp:style>
        <a:lnRef idx="0">
          <a:schemeClr val="dk1">
            <a:alpha val="0"/>
          </a:schemeClr>
        </a:lnRef>
        <a:fillRef idx="0">
          <a:schemeClr val="lt1">
            <a:alpha val="0"/>
          </a:schemeClr>
        </a:fillRef>
        <a:effectRef idx="0">
          <a:scrgbClr r="0" g="0" b="0"/>
        </a:effectRef>
        <a:fontRef idx="minor"/>
      </dsp:style>
      <dsp:txBody>
        <a:bodyPr lIns="60960" tIns="60960" rIns="60960"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rtl="0">
            <a:lnSpc>
              <a:spcPct val="100000"/>
            </a:lnSpc>
            <a:spcBef>
              <a:spcPct val="0"/>
            </a:spcBef>
            <a:spcAft>
              <a:spcPct val="35000"/>
            </a:spcAft>
          </a:pPr>
          <a:r>
            <a:rPr lang="en-US" smtClean="0">
              <a:solidFill>
                <a:schemeClr val="tx1"/>
              </a:solidFill>
            </a:rPr>
            <a:t>1.</a:t>
          </a:r>
          <a:r>
            <a:rPr lang="zh-CN" smtClean="0">
              <a:solidFill>
                <a:schemeClr val="tx1"/>
              </a:solidFill>
            </a:rPr>
            <a:t>提出可供选择的投资方案</a:t>
          </a:r>
          <a:endParaRPr lang="zh-CN" dirty="0">
            <a:solidFill>
              <a:schemeClr val="tx1"/>
            </a:solidFill>
          </a:endParaRPr>
        </a:p>
      </dsp:txBody>
      <dsp:txXfrm>
        <a:off x="969601" y="1735612"/>
        <a:ext cx="1313580" cy="1151430"/>
      </dsp:txXfrm>
    </dsp:sp>
    <dsp:sp modelId="{76BCE1D5-4C00-4AF1-B269-B60D0CAE7396}">
      <dsp:nvSpPr>
        <dsp:cNvPr id="5" name="等腰三角形 4"/>
        <dsp:cNvSpPr/>
      </dsp:nvSpPr>
      <dsp:spPr bwMode="white">
        <a:xfrm>
          <a:off x="2035336" y="1193762"/>
          <a:ext cx="247845" cy="247845"/>
        </a:xfrm>
        <a:prstGeom prst="triangle">
          <a:avLst>
            <a:gd name="adj" fmla="val 100000"/>
          </a:avLst>
        </a:prstGeom>
      </dsp:spPr>
      <dsp:style>
        <a:lnRef idx="2">
          <a:schemeClr val="accent1"/>
        </a:lnRef>
        <a:fillRef idx="1">
          <a:schemeClr val="accent1"/>
        </a:fillRef>
        <a:effectRef idx="0">
          <a:scrgbClr r="0" g="0" b="0"/>
        </a:effectRef>
        <a:fontRef idx="minor">
          <a:schemeClr val="lt1"/>
        </a:fontRef>
      </dsp:style>
      <dsp:txXfrm>
        <a:off x="2035336" y="1193762"/>
        <a:ext cx="247845" cy="247845"/>
      </dsp:txXfrm>
    </dsp:sp>
    <dsp:sp modelId="{6A24A16F-6EA0-4C38-91D5-054F11893FEB}">
      <dsp:nvSpPr>
        <dsp:cNvPr id="6" name="L 形 5"/>
        <dsp:cNvSpPr/>
      </dsp:nvSpPr>
      <dsp:spPr bwMode="white">
        <a:xfrm rot="5400000">
          <a:off x="2723640" y="902960"/>
          <a:ext cx="874410" cy="1454998"/>
        </a:xfrm>
        <a:prstGeom prst="corner">
          <a:avLst>
            <a:gd name="adj1" fmla="val 16120"/>
            <a:gd name="adj2" fmla="val 16110"/>
          </a:avLst>
        </a:prstGeom>
      </dsp:spPr>
      <dsp:style>
        <a:lnRef idx="2">
          <a:schemeClr val="accent1"/>
        </a:lnRef>
        <a:fillRef idx="1">
          <a:schemeClr val="accent1"/>
        </a:fillRef>
        <a:effectRef idx="0">
          <a:scrgbClr r="0" g="0" b="0"/>
        </a:effectRef>
        <a:fontRef idx="minor">
          <a:schemeClr val="lt1"/>
        </a:fontRef>
      </dsp:style>
      <dsp:txXfrm rot="5400000">
        <a:off x="2723640" y="902960"/>
        <a:ext cx="874410" cy="1454998"/>
      </dsp:txXfrm>
    </dsp:sp>
    <dsp:sp modelId="{2F0001BE-A640-4ACD-9D79-F4EF445C6CF7}">
      <dsp:nvSpPr>
        <dsp:cNvPr id="7" name="矩形 6"/>
        <dsp:cNvSpPr/>
      </dsp:nvSpPr>
      <dsp:spPr bwMode="white">
        <a:xfrm>
          <a:off x="2577680" y="1337691"/>
          <a:ext cx="1313580" cy="1151430"/>
        </a:xfrm>
        <a:prstGeom prst="rect">
          <a:avLst/>
        </a:prstGeom>
      </dsp:spPr>
      <dsp:style>
        <a:lnRef idx="0">
          <a:schemeClr val="dk1">
            <a:alpha val="0"/>
          </a:schemeClr>
        </a:lnRef>
        <a:fillRef idx="0">
          <a:schemeClr val="lt1">
            <a:alpha val="0"/>
          </a:schemeClr>
        </a:fillRef>
        <a:effectRef idx="0">
          <a:scrgbClr r="0" g="0" b="0"/>
        </a:effectRef>
        <a:fontRef idx="minor"/>
      </dsp:style>
      <dsp:txBody>
        <a:bodyPr lIns="60960" tIns="60960" rIns="60960"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a:lnSpc>
              <a:spcPct val="100000"/>
            </a:lnSpc>
            <a:spcBef>
              <a:spcPct val="0"/>
            </a:spcBef>
            <a:spcAft>
              <a:spcPct val="35000"/>
            </a:spcAft>
          </a:pPr>
          <a:r>
            <a:rPr lang="en-US" smtClean="0">
              <a:solidFill>
                <a:schemeClr val="tx1"/>
              </a:solidFill>
            </a:rPr>
            <a:t>2.</a:t>
          </a:r>
          <a:r>
            <a:rPr lang="zh-CN" smtClean="0">
              <a:solidFill>
                <a:schemeClr val="tx1"/>
              </a:solidFill>
            </a:rPr>
            <a:t>收集和估计有关的数据</a:t>
          </a:r>
          <a:endParaRPr lang="zh-CN">
            <a:solidFill>
              <a:schemeClr val="tx1"/>
            </a:solidFill>
          </a:endParaRPr>
        </a:p>
      </dsp:txBody>
      <dsp:txXfrm>
        <a:off x="2577680" y="1337691"/>
        <a:ext cx="1313580" cy="1151430"/>
      </dsp:txXfrm>
    </dsp:sp>
    <dsp:sp modelId="{2E68E884-4208-4980-969C-3B03F0EFFBF5}">
      <dsp:nvSpPr>
        <dsp:cNvPr id="8" name="等腰三角形 7"/>
        <dsp:cNvSpPr/>
      </dsp:nvSpPr>
      <dsp:spPr bwMode="white">
        <a:xfrm>
          <a:off x="3643415" y="795841"/>
          <a:ext cx="247845" cy="247845"/>
        </a:xfrm>
        <a:prstGeom prst="triangle">
          <a:avLst>
            <a:gd name="adj" fmla="val 100000"/>
          </a:avLst>
        </a:prstGeom>
      </dsp:spPr>
      <dsp:style>
        <a:lnRef idx="2">
          <a:schemeClr val="accent1"/>
        </a:lnRef>
        <a:fillRef idx="1">
          <a:schemeClr val="accent1"/>
        </a:fillRef>
        <a:effectRef idx="0">
          <a:scrgbClr r="0" g="0" b="0"/>
        </a:effectRef>
        <a:fontRef idx="minor">
          <a:schemeClr val="lt1"/>
        </a:fontRef>
      </dsp:style>
      <dsp:txXfrm>
        <a:off x="3643415" y="795841"/>
        <a:ext cx="247845" cy="247845"/>
      </dsp:txXfrm>
    </dsp:sp>
    <dsp:sp modelId="{37CDEBBB-84EF-43E0-B6CE-7C908D84F273}">
      <dsp:nvSpPr>
        <dsp:cNvPr id="9" name="L 形 8"/>
        <dsp:cNvSpPr/>
      </dsp:nvSpPr>
      <dsp:spPr bwMode="white">
        <a:xfrm rot="5400000">
          <a:off x="4331719" y="505039"/>
          <a:ext cx="874410" cy="1454998"/>
        </a:xfrm>
        <a:prstGeom prst="corner">
          <a:avLst>
            <a:gd name="adj1" fmla="val 16120"/>
            <a:gd name="adj2" fmla="val 16110"/>
          </a:avLst>
        </a:prstGeom>
      </dsp:spPr>
      <dsp:style>
        <a:lnRef idx="2">
          <a:schemeClr val="accent1"/>
        </a:lnRef>
        <a:fillRef idx="1">
          <a:schemeClr val="accent1"/>
        </a:fillRef>
        <a:effectRef idx="0">
          <a:scrgbClr r="0" g="0" b="0"/>
        </a:effectRef>
        <a:fontRef idx="minor">
          <a:schemeClr val="lt1"/>
        </a:fontRef>
      </dsp:style>
      <dsp:txXfrm rot="5400000">
        <a:off x="4331719" y="505039"/>
        <a:ext cx="874410" cy="1454998"/>
      </dsp:txXfrm>
    </dsp:sp>
    <dsp:sp modelId="{B89F360C-974B-4F0D-A3F5-BFE768D56581}">
      <dsp:nvSpPr>
        <dsp:cNvPr id="10" name="矩形 9"/>
        <dsp:cNvSpPr/>
      </dsp:nvSpPr>
      <dsp:spPr bwMode="white">
        <a:xfrm>
          <a:off x="4185759" y="939770"/>
          <a:ext cx="1313580" cy="1151430"/>
        </a:xfrm>
        <a:prstGeom prst="rect">
          <a:avLst/>
        </a:prstGeom>
      </dsp:spPr>
      <dsp:style>
        <a:lnRef idx="0">
          <a:schemeClr val="dk1">
            <a:alpha val="0"/>
          </a:schemeClr>
        </a:lnRef>
        <a:fillRef idx="0">
          <a:schemeClr val="lt1">
            <a:alpha val="0"/>
          </a:schemeClr>
        </a:fillRef>
        <a:effectRef idx="0">
          <a:scrgbClr r="0" g="0" b="0"/>
        </a:effectRef>
        <a:fontRef idx="minor"/>
      </dsp:style>
      <dsp:txBody>
        <a:bodyPr lIns="60960" tIns="60960" rIns="60960"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a:lnSpc>
              <a:spcPct val="100000"/>
            </a:lnSpc>
            <a:spcBef>
              <a:spcPct val="0"/>
            </a:spcBef>
            <a:spcAft>
              <a:spcPct val="35000"/>
            </a:spcAft>
          </a:pPr>
          <a:r>
            <a:rPr lang="en-US" smtClean="0">
              <a:solidFill>
                <a:schemeClr val="tx1"/>
              </a:solidFill>
            </a:rPr>
            <a:t>3.</a:t>
          </a:r>
          <a:r>
            <a:rPr lang="zh-CN" smtClean="0">
              <a:solidFill>
                <a:schemeClr val="tx1"/>
              </a:solidFill>
            </a:rPr>
            <a:t>对投资方案进行评价，从中选择最优方案</a:t>
          </a:r>
          <a:endParaRPr lang="zh-CN">
            <a:solidFill>
              <a:schemeClr val="tx1"/>
            </a:solidFill>
          </a:endParaRPr>
        </a:p>
      </dsp:txBody>
      <dsp:txXfrm>
        <a:off x="4185759" y="939770"/>
        <a:ext cx="1313580" cy="1151430"/>
      </dsp:txXfrm>
    </dsp:sp>
    <dsp:sp modelId="{B75D7164-FB9B-4540-A57B-0CA73CC502B6}">
      <dsp:nvSpPr>
        <dsp:cNvPr id="11" name="等腰三角形 10"/>
        <dsp:cNvSpPr/>
      </dsp:nvSpPr>
      <dsp:spPr bwMode="white">
        <a:xfrm>
          <a:off x="5251494" y="397921"/>
          <a:ext cx="247845" cy="247845"/>
        </a:xfrm>
        <a:prstGeom prst="triangle">
          <a:avLst>
            <a:gd name="adj" fmla="val 100000"/>
          </a:avLst>
        </a:prstGeom>
      </dsp:spPr>
      <dsp:style>
        <a:lnRef idx="2">
          <a:schemeClr val="accent1"/>
        </a:lnRef>
        <a:fillRef idx="1">
          <a:schemeClr val="accent1"/>
        </a:fillRef>
        <a:effectRef idx="0">
          <a:scrgbClr r="0" g="0" b="0"/>
        </a:effectRef>
        <a:fontRef idx="minor">
          <a:schemeClr val="lt1"/>
        </a:fontRef>
      </dsp:style>
      <dsp:txXfrm>
        <a:off x="5251494" y="397921"/>
        <a:ext cx="247845" cy="247845"/>
      </dsp:txXfrm>
    </dsp:sp>
    <dsp:sp modelId="{C7EA6F98-31B8-4702-A17B-0380644909C3}">
      <dsp:nvSpPr>
        <dsp:cNvPr id="12" name="L 形 11"/>
        <dsp:cNvSpPr/>
      </dsp:nvSpPr>
      <dsp:spPr bwMode="white">
        <a:xfrm rot="5400000">
          <a:off x="5939798" y="107119"/>
          <a:ext cx="874410" cy="1454998"/>
        </a:xfrm>
        <a:prstGeom prst="corner">
          <a:avLst>
            <a:gd name="adj1" fmla="val 16120"/>
            <a:gd name="adj2" fmla="val 16110"/>
          </a:avLst>
        </a:prstGeom>
      </dsp:spPr>
      <dsp:style>
        <a:lnRef idx="2">
          <a:schemeClr val="accent1"/>
        </a:lnRef>
        <a:fillRef idx="1">
          <a:schemeClr val="accent1"/>
        </a:fillRef>
        <a:effectRef idx="0">
          <a:scrgbClr r="0" g="0" b="0"/>
        </a:effectRef>
        <a:fontRef idx="minor">
          <a:schemeClr val="lt1"/>
        </a:fontRef>
      </dsp:style>
      <dsp:txXfrm rot="5400000">
        <a:off x="5939798" y="107119"/>
        <a:ext cx="874410" cy="1454998"/>
      </dsp:txXfrm>
    </dsp:sp>
    <dsp:sp modelId="{B5D2BD68-D8F4-4CFD-947A-8B855282F97D}">
      <dsp:nvSpPr>
        <dsp:cNvPr id="13" name="矩形 12"/>
        <dsp:cNvSpPr/>
      </dsp:nvSpPr>
      <dsp:spPr bwMode="white">
        <a:xfrm>
          <a:off x="5793838" y="541850"/>
          <a:ext cx="1313580" cy="1151430"/>
        </a:xfrm>
        <a:prstGeom prst="rect">
          <a:avLst/>
        </a:prstGeom>
      </dsp:spPr>
      <dsp:style>
        <a:lnRef idx="0">
          <a:schemeClr val="dk1">
            <a:alpha val="0"/>
          </a:schemeClr>
        </a:lnRef>
        <a:fillRef idx="0">
          <a:schemeClr val="lt1">
            <a:alpha val="0"/>
          </a:schemeClr>
        </a:fillRef>
        <a:effectRef idx="0">
          <a:scrgbClr r="0" g="0" b="0"/>
        </a:effectRef>
        <a:fontRef idx="minor"/>
      </dsp:style>
      <dsp:txBody>
        <a:bodyPr lIns="60960" tIns="60960" rIns="60960" bIns="60960" anchor="t"/>
        <a:lstStyle>
          <a:lvl1pPr algn="l">
            <a:defRPr sz="16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pPr lvl="0">
            <a:lnSpc>
              <a:spcPct val="100000"/>
            </a:lnSpc>
            <a:spcBef>
              <a:spcPct val="0"/>
            </a:spcBef>
            <a:spcAft>
              <a:spcPct val="35000"/>
            </a:spcAft>
          </a:pPr>
          <a:r>
            <a:rPr lang="en-US" smtClean="0">
              <a:solidFill>
                <a:schemeClr val="tx1"/>
              </a:solidFill>
            </a:rPr>
            <a:t>4.</a:t>
          </a:r>
          <a:r>
            <a:rPr lang="zh-CN" smtClean="0">
              <a:solidFill>
                <a:schemeClr val="tx1"/>
              </a:solidFill>
            </a:rPr>
            <a:t>对方案的实施情况进行监控</a:t>
          </a:r>
          <a:endParaRPr lang="zh-CN">
            <a:solidFill>
              <a:schemeClr val="tx1"/>
            </a:solidFill>
          </a:endParaRPr>
        </a:p>
      </dsp:txBody>
      <dsp:txXfrm>
        <a:off x="5793838" y="541850"/>
        <a:ext cx="1313580" cy="11514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3B0B1-EA43-48EF-83EB-C2F24AD5CCE9}">
      <dsp:nvSpPr>
        <dsp:cNvPr id="0" name=""/>
        <dsp:cNvSpPr/>
      </dsp:nvSpPr>
      <dsp:spPr>
        <a:xfrm>
          <a:off x="2563368" y="1038"/>
          <a:ext cx="2883789" cy="6853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rtl="0">
            <a:lnSpc>
              <a:spcPct val="90000"/>
            </a:lnSpc>
            <a:spcBef>
              <a:spcPct val="0"/>
            </a:spcBef>
            <a:spcAft>
              <a:spcPct val="35000"/>
            </a:spcAft>
          </a:pPr>
          <a:r>
            <a:rPr lang="zh-CN" sz="1400" b="1" kern="1200" smtClean="0"/>
            <a:t>（</a:t>
          </a:r>
          <a:r>
            <a:rPr lang="en-US" sz="1400" b="1" kern="1200" smtClean="0"/>
            <a:t>1</a:t>
          </a:r>
          <a:r>
            <a:rPr lang="zh-CN" sz="1400" b="1" kern="1200" smtClean="0"/>
            <a:t>）不考虑沉没成本。</a:t>
          </a:r>
          <a:endParaRPr lang="zh-CN" sz="1400" kern="1200"/>
        </a:p>
      </dsp:txBody>
      <dsp:txXfrm>
        <a:off x="2596825" y="34495"/>
        <a:ext cx="2816875" cy="618460"/>
      </dsp:txXfrm>
    </dsp:sp>
    <dsp:sp modelId="{A2B3FA2B-51FD-4555-93B0-88E8A573D9F1}">
      <dsp:nvSpPr>
        <dsp:cNvPr id="0" name=""/>
        <dsp:cNvSpPr/>
      </dsp:nvSpPr>
      <dsp:spPr>
        <a:xfrm>
          <a:off x="2563368" y="720682"/>
          <a:ext cx="2883789" cy="6853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rtl="0">
            <a:lnSpc>
              <a:spcPct val="90000"/>
            </a:lnSpc>
            <a:spcBef>
              <a:spcPct val="0"/>
            </a:spcBef>
            <a:spcAft>
              <a:spcPct val="35000"/>
            </a:spcAft>
          </a:pPr>
          <a:r>
            <a:rPr lang="zh-CN" sz="1400" b="1" kern="1200" smtClean="0"/>
            <a:t>（</a:t>
          </a:r>
          <a:r>
            <a:rPr lang="en-US" sz="1400" b="1" kern="1200" smtClean="0"/>
            <a:t>2</a:t>
          </a:r>
          <a:r>
            <a:rPr lang="zh-CN" sz="1400" b="1" kern="1200" smtClean="0"/>
            <a:t>）要考虑机会成本。</a:t>
          </a:r>
          <a:endParaRPr lang="zh-CN" sz="1400" kern="1200"/>
        </a:p>
      </dsp:txBody>
      <dsp:txXfrm>
        <a:off x="2596825" y="754139"/>
        <a:ext cx="2816875" cy="618460"/>
      </dsp:txXfrm>
    </dsp:sp>
    <dsp:sp modelId="{62DABF02-65A6-4C31-A6F9-374820EDC62F}">
      <dsp:nvSpPr>
        <dsp:cNvPr id="0" name=""/>
        <dsp:cNvSpPr/>
      </dsp:nvSpPr>
      <dsp:spPr>
        <a:xfrm>
          <a:off x="2563368" y="1440325"/>
          <a:ext cx="2883789" cy="6853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rtl="0">
            <a:lnSpc>
              <a:spcPct val="90000"/>
            </a:lnSpc>
            <a:spcBef>
              <a:spcPct val="0"/>
            </a:spcBef>
            <a:spcAft>
              <a:spcPct val="35000"/>
            </a:spcAft>
          </a:pPr>
          <a:r>
            <a:rPr lang="zh-CN" sz="1400" b="1" kern="1200" dirty="0" smtClean="0"/>
            <a:t>（</a:t>
          </a:r>
          <a:r>
            <a:rPr lang="en-US" sz="1400" b="1" kern="1200" dirty="0" smtClean="0"/>
            <a:t>3</a:t>
          </a:r>
          <a:r>
            <a:rPr lang="zh-CN" sz="1400" b="1" kern="1200" dirty="0" smtClean="0"/>
            <a:t>）要考虑投资带来的间接收益。</a:t>
          </a:r>
          <a:endParaRPr lang="zh-CN" sz="1400" kern="1200" dirty="0"/>
        </a:p>
      </dsp:txBody>
      <dsp:txXfrm>
        <a:off x="2596825" y="1473782"/>
        <a:ext cx="2816875" cy="6184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686424-A872-4289-8BBA-5E5F789CEE1D}">
      <dsp:nvSpPr>
        <dsp:cNvPr id="0" name=""/>
        <dsp:cNvSpPr/>
      </dsp:nvSpPr>
      <dsp:spPr>
        <a:xfrm>
          <a:off x="609953" y="0"/>
          <a:ext cx="6912803" cy="331108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BFAF6B-06D9-4001-8EB6-336528C3EAFC}">
      <dsp:nvSpPr>
        <dsp:cNvPr id="0" name=""/>
        <dsp:cNvSpPr/>
      </dsp:nvSpPr>
      <dsp:spPr>
        <a:xfrm>
          <a:off x="3573" y="993324"/>
          <a:ext cx="1562608" cy="13244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1</a:t>
          </a:r>
          <a:r>
            <a:rPr lang="zh-CN" sz="1300" kern="1200" smtClean="0"/>
            <a:t>）工厂设施和设备的购买和安装费用。</a:t>
          </a:r>
          <a:endParaRPr lang="zh-CN" sz="1300" kern="1200"/>
        </a:p>
      </dsp:txBody>
      <dsp:txXfrm>
        <a:off x="68226" y="1057977"/>
        <a:ext cx="1433302" cy="1195126"/>
      </dsp:txXfrm>
    </dsp:sp>
    <dsp:sp modelId="{6F9AE689-9767-4C26-A9A9-EEEAC267DAA0}">
      <dsp:nvSpPr>
        <dsp:cNvPr id="0" name=""/>
        <dsp:cNvSpPr/>
      </dsp:nvSpPr>
      <dsp:spPr>
        <a:xfrm>
          <a:off x="1644312" y="993324"/>
          <a:ext cx="1562608" cy="13244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2</a:t>
          </a:r>
          <a:r>
            <a:rPr lang="zh-CN" sz="1300" kern="1200" smtClean="0"/>
            <a:t>）利用现有设备的机会成本（假如投资方案需要利用现有设备）。</a:t>
          </a:r>
          <a:endParaRPr lang="zh-CN" sz="1300" kern="1200"/>
        </a:p>
      </dsp:txBody>
      <dsp:txXfrm>
        <a:off x="1708965" y="1057977"/>
        <a:ext cx="1433302" cy="1195126"/>
      </dsp:txXfrm>
    </dsp:sp>
    <dsp:sp modelId="{192CB086-7D2C-42B8-B8DB-EB2456400CDE}">
      <dsp:nvSpPr>
        <dsp:cNvPr id="0" name=""/>
        <dsp:cNvSpPr/>
      </dsp:nvSpPr>
      <dsp:spPr>
        <a:xfrm>
          <a:off x="3285050" y="993324"/>
          <a:ext cx="1562608" cy="13244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3</a:t>
          </a:r>
          <a:r>
            <a:rPr lang="zh-CN" sz="1300" kern="1200" smtClean="0"/>
            <a:t>）净流动资产的变化。</a:t>
          </a:r>
          <a:endParaRPr lang="zh-CN" sz="1300" kern="1200"/>
        </a:p>
      </dsp:txBody>
      <dsp:txXfrm>
        <a:off x="3349703" y="1057977"/>
        <a:ext cx="1433302" cy="1195126"/>
      </dsp:txXfrm>
    </dsp:sp>
    <dsp:sp modelId="{DBE25AD1-BA03-4834-A67D-7464ECDF9859}">
      <dsp:nvSpPr>
        <dsp:cNvPr id="0" name=""/>
        <dsp:cNvSpPr/>
      </dsp:nvSpPr>
      <dsp:spPr>
        <a:xfrm>
          <a:off x="4925789" y="993324"/>
          <a:ext cx="1562608" cy="13244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4</a:t>
          </a:r>
          <a:r>
            <a:rPr lang="zh-CN" sz="1300" kern="1200" smtClean="0"/>
            <a:t>）变卖被替换下来的设备的收入。</a:t>
          </a:r>
          <a:endParaRPr lang="zh-CN" sz="1300" kern="1200"/>
        </a:p>
      </dsp:txBody>
      <dsp:txXfrm>
        <a:off x="4990442" y="1057977"/>
        <a:ext cx="1433302" cy="1195126"/>
      </dsp:txXfrm>
    </dsp:sp>
    <dsp:sp modelId="{0C22E981-F436-4D7C-B607-DDE4077405C8}">
      <dsp:nvSpPr>
        <dsp:cNvPr id="0" name=""/>
        <dsp:cNvSpPr/>
      </dsp:nvSpPr>
      <dsp:spPr>
        <a:xfrm>
          <a:off x="6566527" y="993324"/>
          <a:ext cx="1562608" cy="13244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5</a:t>
          </a:r>
          <a:r>
            <a:rPr lang="zh-CN" sz="1300" kern="1200" smtClean="0"/>
            <a:t>）税金。</a:t>
          </a:r>
          <a:endParaRPr lang="zh-CN" sz="1300" kern="1200"/>
        </a:p>
      </dsp:txBody>
      <dsp:txXfrm>
        <a:off x="6631180" y="1057977"/>
        <a:ext cx="1433302" cy="11951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7C6EB-D9BB-407C-99F4-5B3044F96214}">
      <dsp:nvSpPr>
        <dsp:cNvPr id="0" name=""/>
        <dsp:cNvSpPr/>
      </dsp:nvSpPr>
      <dsp:spPr>
        <a:xfrm>
          <a:off x="3618" y="1188316"/>
          <a:ext cx="2175967" cy="7196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rtl="0">
            <a:lnSpc>
              <a:spcPct val="90000"/>
            </a:lnSpc>
            <a:spcBef>
              <a:spcPct val="0"/>
            </a:spcBef>
            <a:spcAft>
              <a:spcPct val="35000"/>
            </a:spcAft>
          </a:pPr>
          <a:r>
            <a:rPr lang="zh-CN" sz="1500" b="1" kern="1200" smtClean="0"/>
            <a:t>（</a:t>
          </a:r>
          <a:r>
            <a:rPr lang="en-US" sz="1500" b="1" kern="1200" smtClean="0"/>
            <a:t>1</a:t>
          </a:r>
          <a:r>
            <a:rPr lang="zh-CN" sz="1500" b="1" kern="1200" smtClean="0"/>
            <a:t>）扩大企业规模。</a:t>
          </a:r>
          <a:endParaRPr lang="zh-CN" sz="1500" kern="1200"/>
        </a:p>
      </dsp:txBody>
      <dsp:txXfrm>
        <a:off x="3618" y="1188316"/>
        <a:ext cx="2175967" cy="719691"/>
      </dsp:txXfrm>
    </dsp:sp>
    <dsp:sp modelId="{460158AC-77B9-4534-95C3-05E2A0190FF6}">
      <dsp:nvSpPr>
        <dsp:cNvPr id="0" name=""/>
        <dsp:cNvSpPr/>
      </dsp:nvSpPr>
      <dsp:spPr>
        <a:xfrm>
          <a:off x="3618" y="1908008"/>
          <a:ext cx="2175967" cy="658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56C24F-EFE3-449C-8488-540CC61A20A7}">
      <dsp:nvSpPr>
        <dsp:cNvPr id="0" name=""/>
        <dsp:cNvSpPr/>
      </dsp:nvSpPr>
      <dsp:spPr>
        <a:xfrm>
          <a:off x="2484221" y="1188316"/>
          <a:ext cx="2175967" cy="7196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rtl="0">
            <a:lnSpc>
              <a:spcPct val="90000"/>
            </a:lnSpc>
            <a:spcBef>
              <a:spcPct val="0"/>
            </a:spcBef>
            <a:spcAft>
              <a:spcPct val="35000"/>
            </a:spcAft>
          </a:pPr>
          <a:r>
            <a:rPr lang="zh-CN" sz="1500" b="1" kern="1200" smtClean="0"/>
            <a:t>（</a:t>
          </a:r>
          <a:r>
            <a:rPr lang="en-US" sz="1500" b="1" kern="1200" smtClean="0"/>
            <a:t>2</a:t>
          </a:r>
          <a:r>
            <a:rPr lang="zh-CN" sz="1500" b="1" kern="1200" smtClean="0"/>
            <a:t>）改善企业的组织结构。</a:t>
          </a:r>
          <a:endParaRPr lang="zh-CN" sz="1500" kern="1200"/>
        </a:p>
      </dsp:txBody>
      <dsp:txXfrm>
        <a:off x="2484221" y="1188316"/>
        <a:ext cx="2175967" cy="719691"/>
      </dsp:txXfrm>
    </dsp:sp>
    <dsp:sp modelId="{331A9C95-57C3-4B45-A4F5-28DFC2BC1983}">
      <dsp:nvSpPr>
        <dsp:cNvPr id="0" name=""/>
        <dsp:cNvSpPr/>
      </dsp:nvSpPr>
      <dsp:spPr>
        <a:xfrm>
          <a:off x="2484221" y="1908008"/>
          <a:ext cx="2175967" cy="658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A54DC3-B1E0-48B1-87CA-85B6C9B46F1D}">
      <dsp:nvSpPr>
        <dsp:cNvPr id="0" name=""/>
        <dsp:cNvSpPr/>
      </dsp:nvSpPr>
      <dsp:spPr>
        <a:xfrm>
          <a:off x="4964824" y="1188316"/>
          <a:ext cx="2175967" cy="7196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rtl="0">
            <a:lnSpc>
              <a:spcPct val="90000"/>
            </a:lnSpc>
            <a:spcBef>
              <a:spcPct val="0"/>
            </a:spcBef>
            <a:spcAft>
              <a:spcPct val="35000"/>
            </a:spcAft>
          </a:pPr>
          <a:r>
            <a:rPr lang="zh-CN" sz="1500" b="1" kern="1200" smtClean="0"/>
            <a:t>（</a:t>
          </a:r>
          <a:r>
            <a:rPr lang="en-US" sz="1500" b="1" kern="1200" smtClean="0"/>
            <a:t>3</a:t>
          </a:r>
          <a:r>
            <a:rPr lang="zh-CN" sz="1500" b="1" kern="1200" smtClean="0"/>
            <a:t>）减少风险。</a:t>
          </a:r>
          <a:endParaRPr lang="zh-CN" sz="1500" kern="1200"/>
        </a:p>
      </dsp:txBody>
      <dsp:txXfrm>
        <a:off x="4964824" y="1188316"/>
        <a:ext cx="2175967" cy="719691"/>
      </dsp:txXfrm>
    </dsp:sp>
    <dsp:sp modelId="{47F6686F-0951-4C52-986D-F3DDDF331F80}">
      <dsp:nvSpPr>
        <dsp:cNvPr id="0" name=""/>
        <dsp:cNvSpPr/>
      </dsp:nvSpPr>
      <dsp:spPr>
        <a:xfrm>
          <a:off x="4964824" y="1908008"/>
          <a:ext cx="2175967" cy="658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7631A-F2F4-4B78-BCB8-105EB74F1B76}">
      <dsp:nvSpPr>
        <dsp:cNvPr id="0" name=""/>
        <dsp:cNvSpPr/>
      </dsp:nvSpPr>
      <dsp:spPr>
        <a:xfrm>
          <a:off x="7445427" y="1188316"/>
          <a:ext cx="2175967" cy="7196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rtl="0">
            <a:lnSpc>
              <a:spcPct val="90000"/>
            </a:lnSpc>
            <a:spcBef>
              <a:spcPct val="0"/>
            </a:spcBef>
            <a:spcAft>
              <a:spcPct val="35000"/>
            </a:spcAft>
          </a:pPr>
          <a:r>
            <a:rPr lang="zh-CN" sz="1500" b="1" kern="1200" smtClean="0"/>
            <a:t>（</a:t>
          </a:r>
          <a:r>
            <a:rPr lang="en-US" sz="1500" b="1" kern="1200" smtClean="0"/>
            <a:t>4</a:t>
          </a:r>
          <a:r>
            <a:rPr lang="zh-CN" sz="1500" b="1" kern="1200" smtClean="0"/>
            <a:t>）使企业之间的生产要素得到共享和互补。</a:t>
          </a:r>
          <a:endParaRPr lang="zh-CN" sz="1500" kern="1200"/>
        </a:p>
      </dsp:txBody>
      <dsp:txXfrm>
        <a:off x="7445427" y="1188316"/>
        <a:ext cx="2175967" cy="719691"/>
      </dsp:txXfrm>
    </dsp:sp>
    <dsp:sp modelId="{D757D49B-59C1-47B8-A561-B37022C3D496}">
      <dsp:nvSpPr>
        <dsp:cNvPr id="0" name=""/>
        <dsp:cNvSpPr/>
      </dsp:nvSpPr>
      <dsp:spPr>
        <a:xfrm>
          <a:off x="7445427" y="1908008"/>
          <a:ext cx="2175967" cy="658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srcNode" val="parTx"/>
            <dgm:param type="dstNode" val="parTx"/>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bkpt" val="fixed"/>
          <dgm:param type="bkPtFixedVal" val="1"/>
          <dgm:param type="off" val="off"/>
          <dgm:param type="grDir" val="bL"/>
          <dgm:param type="flowDir" val="row"/>
        </dgm:alg>
      </dgm:if>
      <dgm:else name="Name2">
        <dgm:alg type="snake">
          <dgm:param type="bkpt" val="fixed"/>
          <dgm:param type="bkPtFixedVal" val="1"/>
          <dgm:param type="off" val="off"/>
          <dgm:param type="grDir" val="bR"/>
          <dgm:param type="flowDir" val="row"/>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type="corner" r:blip="" rot="90">
                <dgm:adjLst>
                  <dgm:adj idx="1" val="0.1612"/>
                  <dgm:adj idx="2" val="0.1611"/>
                </dgm:adjLst>
              </dgm:shape>
            </dgm:if>
            <dgm:else name="Name8">
              <dgm:shape xmlns:r="http://schemas.openxmlformats.org/officeDocument/2006/relationships" type="corner" r:blip="" rot="180">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type="triangle" r:blip="" rot="90">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type="round2SameRect" r:blip="" rot="90">
                    <dgm:adjLst/>
                  </dgm:shape>
                </dgm:if>
                <dgm:else name="Name12">
                  <dgm:shape xmlns:r="http://schemas.openxmlformats.org/officeDocument/2006/relationships" type="round2SameRect" r:blip="" rot="-90">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28628"/>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4.png"/><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6.jpe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0.png"/><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8.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1.png"/><Relationship Id="rId1" Type="http://schemas.openxmlformats.org/officeDocument/2006/relationships/image" Target="../media/image2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3.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4.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5.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8.jpeg"/><Relationship Id="rId1" Type="http://schemas.openxmlformats.org/officeDocument/2006/relationships/image" Target="../media/image27.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9.jpe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0.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2.jpeg"/><Relationship Id="rId1" Type="http://schemas.openxmlformats.org/officeDocument/2006/relationships/image" Target="../media/image3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4.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5.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长期投资决策</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09</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5036371" y="3812620"/>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投资的概念及投资决策过程</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投资</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企业的投资是指当前的一种支出，这种支出能够在以后较长的时期内（通常指一年以上）给投资者带来效益。</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投资决策有两个重要特点</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150347" y="4075461"/>
          <a:ext cx="7932685" cy="194651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投资的概念及投资决策过程</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二、投资决策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过程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投资决策过程一般包括以下几个阶段：</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150347" y="3147998"/>
          <a:ext cx="7932685" cy="288704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一、单笔款项的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现值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160434" y="2685676"/>
                <a:ext cx="2138149" cy="711733"/>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𝑷𝑽</m:t>
                      </m:r>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𝑺</m:t>
                              </m:r>
                            </m:e>
                            <m:sub>
                              <m:r>
                                <a:rPr lang="zh-CN" altLang="en-US" sz="2000" b="1" i="1">
                                  <a:solidFill>
                                    <a:srgbClr val="002060"/>
                                  </a:solidFill>
                                  <a:latin typeface="Cambria Math" panose="02040503050406030204" pitchFamily="18" charset="0"/>
                                </a:rPr>
                                <m:t>𝒏</m:t>
                              </m:r>
                            </m:sub>
                          </m:sSub>
                        </m:num>
                        <m:den>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0">
                              <a:solidFill>
                                <a:srgbClr val="002060"/>
                              </a:solidFill>
                              <a:latin typeface="Cambria Math" panose="02040503050406030204" pitchFamily="18" charset="0"/>
                            </a:rPr>
                            <m:t>𝟏</m:t>
                          </m:r>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𝒊</m:t>
                          </m:r>
                          <m:sSup>
                            <m:sSupPr>
                              <m:ctrlPr>
                                <a:rPr lang="zh-CN" altLang="en-US" sz="2000" b="1" i="1">
                                  <a:solidFill>
                                    <a:srgbClr val="002060"/>
                                  </a:solidFill>
                                  <a:latin typeface="Cambria Math" panose="02040503050406030204" pitchFamily="18" charset="0"/>
                                </a:rPr>
                              </m:ctrlPr>
                            </m:sSup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sup>
                              <m:r>
                                <a:rPr lang="zh-CN" altLang="en-US" sz="2000" b="1" i="1">
                                  <a:solidFill>
                                    <a:srgbClr val="002060"/>
                                  </a:solidFill>
                                  <a:latin typeface="Cambria Math" panose="02040503050406030204" pitchFamily="18" charset="0"/>
                                </a:rPr>
                                <m:t>𝒏</m:t>
                              </m:r>
                            </m:sup>
                          </m:sSup>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160434" y="2685676"/>
                <a:ext cx="2138149" cy="711733"/>
              </a:xfrm>
              <a:prstGeom prst="rect">
                <a:avLst/>
              </a:prstGeom>
              <a:blipFill rotWithShape="1">
                <a:blip r:embed="rId1"/>
                <a:stretch>
                  <a:fillRect l="-20" t="-37" r="25" b="22"/>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p:cNvSpPr/>
              <p:nvPr/>
            </p:nvSpPr>
            <p:spPr>
              <a:xfrm>
                <a:off x="4730102" y="3611431"/>
                <a:ext cx="3509742" cy="48648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𝑷𝑽</m:t>
                      </m:r>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𝑺</m:t>
                          </m:r>
                        </m:e>
                        <m:sub>
                          <m:r>
                            <a:rPr lang="zh-CN" altLang="en-US" sz="2000" b="1" i="1">
                              <a:solidFill>
                                <a:srgbClr val="002060"/>
                              </a:solidFill>
                              <a:latin typeface="Cambria Math" panose="02040503050406030204" pitchFamily="18" charset="0"/>
                            </a:rPr>
                            <m:t>𝒏</m:t>
                          </m:r>
                        </m:sub>
                      </m:sSub>
                      <m:r>
                        <a:rPr lang="zh-CN" altLang="en-US" sz="2000" b="1" i="0">
                          <a:solidFill>
                            <a:srgbClr val="002060"/>
                          </a:solidFill>
                          <a:latin typeface="Cambria Math" panose="02040503050406030204" pitchFamily="18" charset="0"/>
                        </a:rPr>
                        <m:t>×</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现值系</m:t>
                      </m:r>
                      <m:sSub>
                        <m:sSubPr>
                          <m:ctrlPr>
                            <a:rPr lang="zh-CN" altLang="en-US" sz="2000" b="1" i="1">
                              <a:solidFill>
                                <a:srgbClr val="002060"/>
                              </a:solidFill>
                              <a:latin typeface="Cambria Math" panose="02040503050406030204" pitchFamily="18" charset="0"/>
                            </a:rPr>
                          </m:ctrlPr>
                        </m:sSub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数</m:t>
                          </m:r>
                        </m:e>
                        <m: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𝒊</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𝒏</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ub>
                      </m:sSub>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4730102" y="3611431"/>
                <a:ext cx="3509742" cy="486480"/>
              </a:xfrm>
              <a:prstGeom prst="rect">
                <a:avLst/>
              </a:prstGeom>
              <a:blipFill rotWithShape="1">
                <a:blip r:embed="rId2"/>
                <a:stretch>
                  <a:fillRect l="-18" t="-38" r="2" b="5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一、单笔款项的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现值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3100272"/>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李四在</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年后能收到</a:t>
                </a:r>
                <a:r>
                  <a:rPr lang="en-US" altLang="zh-CN" dirty="0">
                    <a:solidFill>
                      <a:srgbClr val="002060"/>
                    </a:solidFill>
                    <a:latin typeface="微软雅黑 Light" panose="020B0502040204020203" pitchFamily="34" charset="-122"/>
                    <a:ea typeface="微软雅黑 Light" panose="020B0502040204020203" pitchFamily="34" charset="-122"/>
                  </a:rPr>
                  <a:t>1 700</a:t>
                </a:r>
                <a:r>
                  <a:rPr lang="zh-CN" altLang="en-US" dirty="0">
                    <a:solidFill>
                      <a:srgbClr val="002060"/>
                    </a:solidFill>
                    <a:latin typeface="微软雅黑 Light" panose="020B0502040204020203" pitchFamily="34" charset="-122"/>
                    <a:ea typeface="微软雅黑 Light" panose="020B0502040204020203" pitchFamily="34" charset="-122"/>
                  </a:rPr>
                  <a:t>元钱，假定资金市场上贴现率为</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，问：这笔钱的现值是多少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已知</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i="1" baseline="-25000" dirty="0">
                    <a:solidFill>
                      <a:srgbClr val="002060"/>
                    </a:solidFill>
                    <a:latin typeface="微软雅黑 Light" panose="020B0502040204020203" pitchFamily="34" charset="-122"/>
                    <a:ea typeface="微软雅黑 Light" panose="020B0502040204020203" pitchFamily="34" charset="-122"/>
                  </a:rPr>
                  <a:t>n</a:t>
                </a:r>
                <a:r>
                  <a:rPr lang="en-US" altLang="zh-CN" dirty="0">
                    <a:solidFill>
                      <a:srgbClr val="002060"/>
                    </a:solidFill>
                    <a:latin typeface="微软雅黑 Light" panose="020B0502040204020203" pitchFamily="34" charset="-122"/>
                    <a:ea typeface="微软雅黑 Light" panose="020B0502040204020203" pitchFamily="34" charset="-122"/>
                  </a:rPr>
                  <a:t>=1 700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err="1">
                    <a:solidFill>
                      <a:srgbClr val="002060"/>
                    </a:solidFill>
                    <a:latin typeface="微软雅黑 Light" panose="020B0502040204020203" pitchFamily="34" charset="-122"/>
                    <a:ea typeface="微软雅黑 Light" panose="020B0502040204020203" pitchFamily="34" charset="-122"/>
                  </a:rPr>
                  <a:t>i</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n</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a:t>
                </a:r>
                <a:r>
                  <a:rPr lang="zh-CN" altLang="zh-CN" dirty="0" smtClean="0">
                    <a:solidFill>
                      <a:srgbClr val="002060"/>
                    </a:solidFill>
                    <a:latin typeface="微软雅黑 Light" panose="020B0502040204020203" pitchFamily="34" charset="-122"/>
                    <a:ea typeface="微软雅黑 Light" panose="020B0502040204020203" pitchFamily="34" charset="-122"/>
                  </a:rPr>
                  <a:t>得</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𝑃𝑉</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700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8</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8</m:t>
                            </m:r>
                          </m:sup>
                        </m:sSup>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700</m:t>
                        </m:r>
                      </m:num>
                      <m:den>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851</m:t>
                        </m:r>
                      </m:den>
                    </m:f>
                  </m:oMath>
                </a14:m>
                <a:r>
                  <a:rPr lang="en-US" altLang="zh-CN" dirty="0">
                    <a:solidFill>
                      <a:srgbClr val="002060"/>
                    </a:solidFill>
                    <a:latin typeface="微软雅黑 Light" panose="020B0502040204020203" pitchFamily="34" charset="-122"/>
                    <a:ea typeface="微软雅黑 Light" panose="020B0502040204020203" pitchFamily="34" charset="-122"/>
                  </a:rPr>
                  <a:t>=918.42</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年后的</a:t>
                </a:r>
                <a:r>
                  <a:rPr lang="en-US" altLang="zh-CN" dirty="0">
                    <a:solidFill>
                      <a:srgbClr val="002060"/>
                    </a:solidFill>
                    <a:latin typeface="微软雅黑 Light" panose="020B0502040204020203" pitchFamily="34" charset="-122"/>
                    <a:ea typeface="微软雅黑 Light" panose="020B0502040204020203" pitchFamily="34" charset="-122"/>
                  </a:rPr>
                  <a:t>1 700</a:t>
                </a:r>
                <a:r>
                  <a:rPr lang="zh-CN" altLang="zh-CN" dirty="0">
                    <a:solidFill>
                      <a:srgbClr val="002060"/>
                    </a:solidFill>
                    <a:latin typeface="微软雅黑 Light" panose="020B0502040204020203" pitchFamily="34" charset="-122"/>
                    <a:ea typeface="微软雅黑 Light" panose="020B0502040204020203" pitchFamily="34" charset="-122"/>
                  </a:rPr>
                  <a:t>元相当于现在的</a:t>
                </a:r>
                <a:r>
                  <a:rPr lang="en-US" altLang="zh-CN" dirty="0">
                    <a:solidFill>
                      <a:srgbClr val="002060"/>
                    </a:solidFill>
                    <a:latin typeface="微软雅黑 Light" panose="020B0502040204020203" pitchFamily="34" charset="-122"/>
                    <a:ea typeface="微软雅黑 Light" panose="020B0502040204020203" pitchFamily="34" charset="-122"/>
                  </a:rPr>
                  <a:t>918.42</a:t>
                </a:r>
                <a:r>
                  <a:rPr lang="zh-CN" altLang="zh-CN" dirty="0">
                    <a:solidFill>
                      <a:srgbClr val="002060"/>
                    </a:solidFill>
                    <a:latin typeface="微软雅黑 Light" panose="020B0502040204020203" pitchFamily="34" charset="-122"/>
                    <a:ea typeface="微软雅黑 Light" panose="020B0502040204020203" pitchFamily="34" charset="-122"/>
                  </a:rPr>
                  <a:t>元（现值）。</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3100272"/>
              </a:xfrm>
              <a:prstGeom prst="rect">
                <a:avLst/>
              </a:prstGeom>
              <a:blipFill rotWithShape="1">
                <a:blip r:embed="rId1"/>
                <a:stretch>
                  <a:fillRect l="-1" t="-18" b="4"/>
                </a:stretch>
              </a:blipFill>
            </p:spPr>
            <p:txBody>
              <a:bodyPr/>
              <a:lstStyle/>
              <a:p>
                <a:r>
                  <a:rPr lang="zh-CN" altLang="en-US">
                    <a:noFill/>
                  </a:rPr>
                  <a:t> </a:t>
                </a:r>
              </a:p>
            </p:txBody>
          </p:sp>
        </mc:Fallback>
      </mc:AlternateContent>
      <p:pic>
        <p:nvPicPr>
          <p:cNvPr id="8" name="9-1.EPS"/>
          <p:cNvPicPr>
            <a:picLocks noChangeAspect="1"/>
          </p:cNvPicPr>
          <p:nvPr/>
        </p:nvPicPr>
        <p:blipFill>
          <a:blip r:embed="rId2">
            <a:duotone>
              <a:schemeClr val="accent1">
                <a:shade val="45000"/>
                <a:satMod val="135000"/>
              </a:schemeClr>
              <a:prstClr val="white"/>
            </a:duotone>
          </a:blip>
          <a:stretch>
            <a:fillRect/>
          </a:stretch>
        </p:blipFill>
        <p:spPr>
          <a:xfrm>
            <a:off x="4836530" y="4991508"/>
            <a:ext cx="2560320" cy="76771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二、不均匀现金流系列的总</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现值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3847167" y="2963689"/>
                <a:ext cx="5535746" cy="700705"/>
              </a:xfrm>
              <a:prstGeom prst="rect">
                <a:avLst/>
              </a:prstGeom>
            </p:spPr>
            <p:txBody>
              <a:bodyPr wrap="none">
                <a:spAutoFit/>
              </a:bodyPr>
              <a:lstStyle/>
              <a:p>
                <a14:m>
                  <m:oMath xmlns:m="http://schemas.openxmlformats.org/officeDocument/2006/math">
                    <m:r>
                      <a:rPr lang="en-US" altLang="zh-CN" sz="2000" b="1" i="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𝑻𝑷𝑽</m:t>
                    </m:r>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den>
                    </m:f>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p>
                        </m:sSup>
                      </m:den>
                    </m:f>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sub>
                        </m:sSub>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sup>
                        </m:sSup>
                      </m:den>
                    </m:f>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limUpp>
                      <m:limUppPr>
                        <m:ctrlPr>
                          <a:rPr lang="zh-CN" altLang="zh-CN" sz="2000" b="1" i="1">
                            <a:solidFill>
                              <a:srgbClr val="002060"/>
                            </a:solidFill>
                            <a:effectLst/>
                            <a:latin typeface="Cambria Math" panose="02040503050406030204" pitchFamily="18" charset="0"/>
                            <a:ea typeface="Cambria Math" panose="02040503050406030204" pitchFamily="18" charset="0"/>
                          </a:rPr>
                        </m:ctrlPr>
                      </m:limUppPr>
                      <m:e>
                        <m:limLow>
                          <m:limLowPr>
                            <m:ctrlPr>
                              <a:rPr lang="zh-CN" altLang="zh-CN" sz="2000" b="1" i="1">
                                <a:solidFill>
                                  <a:srgbClr val="002060"/>
                                </a:solidFill>
                                <a:effectLst/>
                                <a:latin typeface="Cambria Math" panose="02040503050406030204" pitchFamily="18" charset="0"/>
                                <a:ea typeface="Cambria Math" panose="02040503050406030204" pitchFamily="18" charset="0"/>
                              </a:rPr>
                            </m:ctrlPr>
                          </m:limLowPr>
                          <m:e>
                            <m:r>
                              <m:rPr>
                                <m:nor/>
                              </m:rPr>
                              <a:rPr lang="en-US" altLang="zh-CN" sz="20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p>
                        </m:sSup>
                      </m:den>
                    </m:f>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3847167" y="2963689"/>
                <a:ext cx="5535746" cy="700705"/>
              </a:xfrm>
              <a:prstGeom prst="rect">
                <a:avLst/>
              </a:prstGeom>
              <a:blipFill rotWithShape="1">
                <a:blip r:embed="rId1"/>
                <a:stretch>
                  <a:fillRect l="-6" t="-21" r="3" b="-111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二、不均匀现金流系列的总现值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504351"/>
            <a:ext cx="10912369" cy="317009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有人向大昌公司提供了一个在今后</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en-US" dirty="0">
                <a:solidFill>
                  <a:srgbClr val="002060"/>
                </a:solidFill>
                <a:latin typeface="微软雅黑 Light" panose="020B0502040204020203" pitchFamily="34" charset="-122"/>
                <a:ea typeface="微软雅黑 Light" panose="020B0502040204020203" pitchFamily="34" charset="-122"/>
              </a:rPr>
              <a:t>年内，该公司每年能得到以下收益的机会</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如果贴现率为</a:t>
            </a:r>
            <a:r>
              <a:rPr lang="en-US" altLang="zh-CN" dirty="0">
                <a:solidFill>
                  <a:srgbClr val="002060"/>
                </a:solidFill>
                <a:latin typeface="微软雅黑 Light" panose="020B0502040204020203" pitchFamily="34" charset="-122"/>
                <a:ea typeface="微软雅黑 Light" panose="020B0502040204020203" pitchFamily="34" charset="-122"/>
              </a:rPr>
              <a:t>9%</a:t>
            </a:r>
            <a:r>
              <a:rPr lang="zh-CN" altLang="en-US" dirty="0">
                <a:solidFill>
                  <a:srgbClr val="002060"/>
                </a:solidFill>
                <a:latin typeface="微软雅黑 Light" panose="020B0502040204020203" pitchFamily="34" charset="-122"/>
                <a:ea typeface="微软雅黑 Light" panose="020B0502040204020203" pitchFamily="34" charset="-122"/>
              </a:rPr>
              <a:t>，公司为了获得这个机会，现在最多愿意支付多少钱？</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181459"/>
          <a:ext cx="10515600" cy="1880400"/>
        </p:xfrm>
        <a:graphic>
          <a:graphicData uri="http://schemas.openxmlformats.org/drawingml/2006/table">
            <a:tbl>
              <a:tblPr firstRow="1" firstCol="1" bandRow="1">
                <a:tableStyleId>{5C22544A-7EE6-4342-B048-85BDC9FD1C3A}</a:tableStyleId>
              </a:tblPr>
              <a:tblGrid>
                <a:gridCol w="4411441"/>
                <a:gridCol w="6104159"/>
              </a:tblGrid>
              <a:tr h="313400">
                <a:tc>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现金流量（元）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3400">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3400">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3400">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3400">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3400">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300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二、不均匀现金流系列的总现值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504351"/>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这是一个不均匀现金流系列，它的总现值就是该公司现在最多愿意付出的价值，它等于每年现金流量的现值之和。</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858891" y="3664394"/>
          <a:ext cx="6799210" cy="2339471"/>
        </p:xfrm>
        <a:graphic>
          <a:graphicData uri="http://schemas.openxmlformats.org/drawingml/2006/table">
            <a:tbl>
              <a:tblPr firstRow="1" firstCol="1" bandRow="1">
                <a:tableStyleId>{5C22544A-7EE6-4342-B048-85BDC9FD1C3A}</a:tableStyleId>
              </a:tblPr>
              <a:tblGrid>
                <a:gridCol w="1093644"/>
                <a:gridCol w="1569177"/>
                <a:gridCol w="1899619"/>
                <a:gridCol w="2236770"/>
              </a:tblGrid>
              <a:tr h="564700">
                <a:tc>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现金流量（元）</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现值系数（</a:t>
                      </a:r>
                      <a:r>
                        <a:rPr lang="en-US" sz="1400">
                          <a:effectLst/>
                        </a:rPr>
                        <a:t>9%</a:t>
                      </a:r>
                      <a:r>
                        <a:rPr lang="zh-CN" sz="1400">
                          <a:effectLst/>
                        </a:rPr>
                        <a:t>，</a:t>
                      </a:r>
                      <a:r>
                        <a:rPr lang="en-US" sz="1400">
                          <a:effectLst/>
                        </a:rPr>
                        <a:t>n</a:t>
                      </a:r>
                      <a:r>
                        <a:rPr lang="zh-CN" sz="1400">
                          <a:effectLst/>
                        </a:rPr>
                        <a:t>）</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现值（元）</a:t>
                      </a:r>
                      <a:endParaRPr lang="zh-CN" sz="1800">
                        <a:effectLst/>
                      </a:endParaRPr>
                    </a:p>
                    <a:p>
                      <a:pPr algn="ctr">
                        <a:lnSpc>
                          <a:spcPct val="100000"/>
                        </a:lnSpc>
                        <a:spcAft>
                          <a:spcPts val="0"/>
                        </a:spcAft>
                      </a:pPr>
                      <a:r>
                        <a:rPr lang="zh-CN" sz="1400">
                          <a:effectLst/>
                        </a:rPr>
                        <a:t>（</a:t>
                      </a:r>
                      <a:r>
                        <a:rPr lang="en-US" sz="1400">
                          <a:effectLst/>
                        </a:rPr>
                        <a:t>3</a:t>
                      </a:r>
                      <a:r>
                        <a:rPr lang="zh-CN" sz="1400">
                          <a:effectLst/>
                        </a:rPr>
                        <a:t>）</a:t>
                      </a:r>
                      <a:r>
                        <a:rPr lang="en-US" sz="1400">
                          <a:effectLst/>
                        </a:rPr>
                        <a:t>=</a:t>
                      </a:r>
                      <a:r>
                        <a:rPr lang="zh-CN" sz="1400">
                          <a:effectLst/>
                        </a:rPr>
                        <a:t>（</a:t>
                      </a:r>
                      <a:r>
                        <a:rPr lang="en-US" sz="1400">
                          <a:effectLst/>
                        </a:rPr>
                        <a:t>1</a:t>
                      </a:r>
                      <a:r>
                        <a:rPr lang="zh-CN" sz="1400">
                          <a:effectLst/>
                        </a:rPr>
                        <a:t>）</a:t>
                      </a:r>
                      <a:r>
                        <a:rPr lang="en-US" sz="1400">
                          <a:effectLst/>
                        </a:rPr>
                        <a:t>×</a:t>
                      </a: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82350">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0.917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366.80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82350">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0.842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673.60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82350">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0.772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386.00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82350">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0.708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283.20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82350">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195.00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3021">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总现值</a:t>
                      </a:r>
                      <a:r>
                        <a:rPr lang="en-US" sz="1400" dirty="0">
                          <a:effectLst/>
                        </a:rPr>
                        <a:t>=1 904.60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pic>
        <p:nvPicPr>
          <p:cNvPr id="8" name="9-2.EPS"/>
          <p:cNvPicPr>
            <a:picLocks noChangeAspect="1"/>
          </p:cNvPicPr>
          <p:nvPr/>
        </p:nvPicPr>
        <p:blipFill>
          <a:blip r:embed="rId1">
            <a:duotone>
              <a:schemeClr val="accent1">
                <a:shade val="45000"/>
                <a:satMod val="135000"/>
              </a:schemeClr>
              <a:prstClr val="white"/>
            </a:duotone>
          </a:blip>
          <a:stretch>
            <a:fillRect/>
          </a:stretch>
        </p:blipFill>
        <p:spPr>
          <a:xfrm>
            <a:off x="8289607" y="3776052"/>
            <a:ext cx="3481653" cy="1909076"/>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三、年金系列的总</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现值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一个现金流系列如果每年的现金流量相等，那么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513466" y="3351682"/>
                <a:ext cx="5938100" cy="414472"/>
              </a:xfrm>
              <a:prstGeom prst="rect">
                <a:avLst/>
              </a:prstGeom>
            </p:spPr>
            <p:txBody>
              <a:bodyPr wrap="none">
                <a:spAutoFit/>
              </a:bodyPr>
              <a:lstStyle/>
              <a:p>
                <a:pPr>
                  <a:lnSpc>
                    <a:spcPts val="1645"/>
                  </a:lnSpc>
                  <a:spcAft>
                    <a:spcPts val="0"/>
                  </a:spcAft>
                </a:pPr>
                <a14:m>
                  <m:oMath xmlns:m="http://schemas.openxmlformats.org/officeDocument/2006/math">
                    <m:r>
                      <a:rPr lang="en-US" altLang="zh-CN" sz="2000" b="1" i="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𝐓𝐏𝐕</m:t>
                    </m:r>
                    <m:r>
                      <a:rPr lang="en-US" altLang="zh-CN" sz="2000" b="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limUpp>
                      <m:limUpp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limUppPr>
                      <m:e>
                        <m:limLow>
                          <m:limLow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𝑹</m:t>
                        </m:r>
                      </m:num>
                      <m:den>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r>
                          <a:rPr lang="en-US" altLang="zh-CN" sz="28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𝒊</m:t>
                        </m:r>
                        <m:sSup>
                          <m:sSup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pPr>
                          <m:e>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sup>
                        </m:sSup>
                      </m:den>
                    </m:f>
                  </m:oMath>
                </a14:m>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总现值系</m:t>
                    </m:r>
                    <m:sSub>
                      <m:sSub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数</m:t>
                        </m:r>
                      </m:e>
                      <m:sub>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𝒊</m:t>
                        </m:r>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𝒏</m:t>
                        </m:r>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sub>
                    </m:sSub>
                  </m:oMath>
                </a14:m>
                <a:endPar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3513466" y="3351682"/>
                <a:ext cx="5938100" cy="414472"/>
              </a:xfrm>
              <a:prstGeom prst="rect">
                <a:avLst/>
              </a:prstGeom>
              <a:blipFill rotWithShape="1">
                <a:blip r:embed="rId1"/>
                <a:stretch>
                  <a:fillRect t="-56110" r="-114" b="146"/>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p:cNvSpPr/>
              <p:nvPr/>
            </p:nvSpPr>
            <p:spPr>
              <a:xfrm>
                <a:off x="4731555" y="3877174"/>
                <a:ext cx="3011081" cy="81990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a:solidFill>
                            <a:srgbClr val="002060"/>
                          </a:solidFill>
                          <a:latin typeface="Cambria Math" panose="02040503050406030204" pitchFamily="18" charset="0"/>
                          <a:ea typeface="微软雅黑 Light" panose="020B0502040204020203" pitchFamily="34" charset="-122"/>
                        </a:rPr>
                        <m:t>𝑹</m:t>
                      </m:r>
                      <m:r>
                        <a:rPr lang="zh-CN" altLang="en-US" sz="2000" b="1">
                          <a:solidFill>
                            <a:srgbClr val="002060"/>
                          </a:solidFill>
                          <a:latin typeface="Cambria Math" panose="02040503050406030204" pitchFamily="18" charset="0"/>
                          <a:ea typeface="微软雅黑 Light" panose="020B0502040204020203" pitchFamily="34" charset="-122"/>
                        </a:rPr>
                        <m:t>=</m:t>
                      </m:r>
                      <m:f>
                        <m:fPr>
                          <m:ctrlPr>
                            <a:rPr lang="zh-CN" altLang="en-US" sz="2000" b="1" i="1">
                              <a:solidFill>
                                <a:srgbClr val="002060"/>
                              </a:solidFill>
                              <a:latin typeface="Cambria Math" panose="02040503050406030204" pitchFamily="18" charset="0"/>
                              <a:ea typeface="微软雅黑 Light" panose="020B0502040204020203" pitchFamily="34" charset="-122"/>
                            </a:rPr>
                          </m:ctrlPr>
                        </m:fPr>
                        <m:num>
                          <m:r>
                            <a:rPr lang="zh-CN" altLang="en-US" sz="2000" b="1">
                              <a:solidFill>
                                <a:srgbClr val="002060"/>
                              </a:solidFill>
                              <a:latin typeface="Cambria Math" panose="02040503050406030204" pitchFamily="18" charset="0"/>
                              <a:ea typeface="微软雅黑 Light" panose="020B0502040204020203" pitchFamily="34" charset="-122"/>
                            </a:rPr>
                            <m:t>𝑻𝑷𝑽</m:t>
                          </m:r>
                        </m:num>
                        <m:den>
                          <m:r>
                            <m:rPr>
                              <m:nor/>
                            </m:rPr>
                            <a:rPr lang="zh-CN" altLang="en-US" sz="2000" b="1">
                              <a:solidFill>
                                <a:srgbClr val="002060"/>
                              </a:solidFill>
                              <a:latin typeface="微软雅黑 Light" panose="020B0502040204020203" pitchFamily="34" charset="-122"/>
                              <a:ea typeface="微软雅黑 Light" panose="020B0502040204020203" pitchFamily="34" charset="-122"/>
                            </a:rPr>
                            <m:t>总现值系</m:t>
                          </m:r>
                          <m:sSub>
                            <m:sSubPr>
                              <m:ctrlPr>
                                <a:rPr lang="zh-CN" altLang="en-US" sz="2000" b="1" i="1">
                                  <a:solidFill>
                                    <a:srgbClr val="002060"/>
                                  </a:solidFill>
                                  <a:latin typeface="Cambria Math" panose="02040503050406030204" pitchFamily="18" charset="0"/>
                                  <a:ea typeface="微软雅黑 Light" panose="020B0502040204020203" pitchFamily="34" charset="-122"/>
                                </a:rPr>
                              </m:ctrlPr>
                            </m:sSubPr>
                            <m:e>
                              <m:r>
                                <m:rPr>
                                  <m:nor/>
                                </m:rPr>
                                <a:rPr lang="zh-CN" altLang="en-US" sz="2000" b="1">
                                  <a:solidFill>
                                    <a:srgbClr val="002060"/>
                                  </a:solidFill>
                                  <a:latin typeface="微软雅黑 Light" panose="020B0502040204020203" pitchFamily="34" charset="-122"/>
                                  <a:ea typeface="微软雅黑 Light" panose="020B0502040204020203" pitchFamily="34" charset="-122"/>
                                </a:rPr>
                                <m:t>数</m:t>
                              </m:r>
                            </m:e>
                            <m:sub>
                              <m:r>
                                <m:rPr>
                                  <m:nor/>
                                </m:rPr>
                                <a:rPr lang="zh-CN" altLang="en-US" sz="2000" b="1">
                                  <a:solidFill>
                                    <a:srgbClr val="002060"/>
                                  </a:solidFill>
                                  <a:latin typeface="微软雅黑 Light" panose="020B0502040204020203" pitchFamily="34" charset="-122"/>
                                  <a:ea typeface="微软雅黑 Light" panose="020B0502040204020203" pitchFamily="34" charset="-122"/>
                                </a:rPr>
                                <m:t>（</m:t>
                              </m:r>
                              <m:r>
                                <a:rPr lang="zh-CN" altLang="en-US" sz="2000" b="1">
                                  <a:solidFill>
                                    <a:srgbClr val="002060"/>
                                  </a:solidFill>
                                  <a:latin typeface="Cambria Math" panose="02040503050406030204" pitchFamily="18" charset="0"/>
                                  <a:ea typeface="微软雅黑 Light" panose="020B0502040204020203" pitchFamily="34" charset="-122"/>
                                </a:rPr>
                                <m:t>𝒊</m:t>
                              </m:r>
                              <m:r>
                                <m:rPr>
                                  <m:nor/>
                                </m:rPr>
                                <a:rPr lang="zh-CN" altLang="en-US" sz="2000" b="1">
                                  <a:solidFill>
                                    <a:srgbClr val="002060"/>
                                  </a:solidFill>
                                  <a:latin typeface="微软雅黑 Light" panose="020B0502040204020203" pitchFamily="34" charset="-122"/>
                                  <a:ea typeface="微软雅黑 Light" panose="020B0502040204020203" pitchFamily="34" charset="-122"/>
                                </a:rPr>
                                <m:t>，</m:t>
                              </m:r>
                              <m:r>
                                <a:rPr lang="zh-CN" altLang="en-US" sz="2000" b="1">
                                  <a:solidFill>
                                    <a:srgbClr val="002060"/>
                                  </a:solidFill>
                                  <a:latin typeface="Cambria Math" panose="02040503050406030204" pitchFamily="18" charset="0"/>
                                  <a:ea typeface="微软雅黑 Light" panose="020B0502040204020203" pitchFamily="34" charset="-122"/>
                                </a:rPr>
                                <m:t>𝒏</m:t>
                              </m:r>
                              <m:r>
                                <m:rPr>
                                  <m:nor/>
                                </m:rPr>
                                <a:rPr lang="zh-CN" altLang="en-US" sz="2000" b="1">
                                  <a:solidFill>
                                    <a:srgbClr val="002060"/>
                                  </a:solidFill>
                                  <a:latin typeface="微软雅黑 Light" panose="020B0502040204020203" pitchFamily="34" charset="-122"/>
                                  <a:ea typeface="微软雅黑 Light" panose="020B0502040204020203" pitchFamily="34" charset="-122"/>
                                </a:rPr>
                                <m:t>）</m:t>
                              </m:r>
                            </m:sub>
                          </m:sSub>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4731555" y="3877174"/>
                <a:ext cx="3011081" cy="819904"/>
              </a:xfrm>
              <a:prstGeom prst="rect">
                <a:avLst/>
              </a:prstGeom>
              <a:blipFill rotWithShape="1">
                <a:blip r:embed="rId2"/>
                <a:stretch>
                  <a:fillRect l="-6" t="-61" r="3" b="7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三、年金系列的总现值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92387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假如希望在</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年内每年末能从银行取出</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元，年利率为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。问：现在存入的款额应为多少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从</a:t>
                </a:r>
                <a:r>
                  <a:rPr lang="zh-CN" altLang="zh-CN" dirty="0">
                    <a:solidFill>
                      <a:srgbClr val="002060"/>
                    </a:solidFill>
                    <a:latin typeface="微软雅黑 Light" panose="020B0502040204020203" pitchFamily="34" charset="-122"/>
                    <a:ea typeface="微软雅黑 Light" panose="020B0502040204020203" pitchFamily="34" charset="-122"/>
                  </a:rPr>
                  <a:t>表中可以查到，贴现率为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，年数为</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的总现值系数为</a:t>
                </a:r>
                <a:r>
                  <a:rPr lang="en-US" altLang="zh-CN" dirty="0">
                    <a:solidFill>
                      <a:srgbClr val="002060"/>
                    </a:solidFill>
                    <a:latin typeface="微软雅黑 Light" panose="020B0502040204020203" pitchFamily="34" charset="-122"/>
                    <a:ea typeface="微软雅黑 Light" panose="020B0502040204020203" pitchFamily="34" charset="-122"/>
                  </a:rPr>
                  <a:t>2.775</a:t>
                </a:r>
                <a:r>
                  <a:rPr lang="zh-CN" altLang="zh-CN" dirty="0">
                    <a:solidFill>
                      <a:srgbClr val="002060"/>
                    </a:solidFill>
                    <a:latin typeface="微软雅黑 Light" panose="020B0502040204020203" pitchFamily="34" charset="-122"/>
                    <a:ea typeface="微软雅黑 Light" panose="020B0502040204020203" pitchFamily="34" charset="-122"/>
                  </a:rPr>
                  <a:t>，因此，这个年金系列的总现值应为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𝑇𝑃𝑉</m:t>
                    </m:r>
                  </m:oMath>
                </a14:m>
                <a:r>
                  <a:rPr lang="en-US" altLang="zh-CN" dirty="0">
                    <a:solidFill>
                      <a:srgbClr val="002060"/>
                    </a:solidFill>
                    <a:latin typeface="微软雅黑 Light" panose="020B0502040204020203" pitchFamily="34" charset="-122"/>
                    <a:ea typeface="微软雅黑 Light" panose="020B0502040204020203" pitchFamily="34" charset="-122"/>
                  </a:rPr>
                  <a:t>=1 000×2.775=2 775</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现在存入银行</a:t>
                </a:r>
                <a:r>
                  <a:rPr lang="en-US" altLang="zh-CN" dirty="0">
                    <a:solidFill>
                      <a:srgbClr val="002060"/>
                    </a:solidFill>
                    <a:latin typeface="微软雅黑 Light" panose="020B0502040204020203" pitchFamily="34" charset="-122"/>
                    <a:ea typeface="微软雅黑 Light" panose="020B0502040204020203" pitchFamily="34" charset="-122"/>
                  </a:rPr>
                  <a:t>2 775</a:t>
                </a:r>
                <a:r>
                  <a:rPr lang="zh-CN" altLang="zh-CN" dirty="0">
                    <a:solidFill>
                      <a:srgbClr val="002060"/>
                    </a:solidFill>
                    <a:latin typeface="微软雅黑 Light" panose="020B0502040204020203" pitchFamily="34" charset="-122"/>
                    <a:ea typeface="微软雅黑 Light" panose="020B0502040204020203" pitchFamily="34" charset="-122"/>
                  </a:rPr>
                  <a:t>元，就可在以后</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年中每年从银行取出</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923877"/>
              </a:xfrm>
              <a:prstGeom prst="rect">
                <a:avLst/>
              </a:prstGeom>
              <a:blipFill rotWithShape="1">
                <a:blip r:embed="rId1"/>
                <a:stretch>
                  <a:fillRect l="-1" t="-19"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货币的时间价值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三、年金系列的总现值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49299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9-4</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甲向乙借款</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en-US" dirty="0">
                    <a:solidFill>
                      <a:srgbClr val="002060"/>
                    </a:solidFill>
                    <a:latin typeface="微软雅黑 Light" panose="020B0502040204020203" pitchFamily="34" charset="-122"/>
                    <a:ea typeface="微软雅黑 Light" panose="020B0502040204020203" pitchFamily="34" charset="-122"/>
                  </a:rPr>
                  <a:t>元，议定利息率为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，本金和利息分</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年还清，每年归还相等的数目。问：甲每年应归还多少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i="1" dirty="0" smtClean="0">
                    <a:solidFill>
                      <a:srgbClr val="002060"/>
                    </a:solidFill>
                    <a:latin typeface="微软雅黑 Light" panose="020B0502040204020203" pitchFamily="34" charset="-122"/>
                    <a:ea typeface="微软雅黑 Light" panose="020B0502040204020203" pitchFamily="34" charset="-122"/>
                  </a:rPr>
                  <a:t>i</a:t>
                </a:r>
                <a:r>
                  <a:rPr lang="en-US" altLang="zh-CN" dirty="0" smtClean="0">
                    <a:solidFill>
                      <a:srgbClr val="002060"/>
                    </a:solidFill>
                    <a:latin typeface="微软雅黑 Light" panose="020B0502040204020203" pitchFamily="34" charset="-122"/>
                    <a:ea typeface="微软雅黑 Light" panose="020B0502040204020203" pitchFamily="34" charset="-122"/>
                  </a:rPr>
                  <a:t>=10</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n</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的总现值系数为</a:t>
                </a:r>
                <a:r>
                  <a:rPr lang="en-US" altLang="zh-CN" dirty="0">
                    <a:solidFill>
                      <a:srgbClr val="002060"/>
                    </a:solidFill>
                    <a:latin typeface="微软雅黑 Light" panose="020B0502040204020203" pitchFamily="34" charset="-122"/>
                    <a:ea typeface="微软雅黑 Light" panose="020B0502040204020203" pitchFamily="34" charset="-122"/>
                  </a:rPr>
                  <a:t>2.487</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𝑅</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487</m:t>
                        </m:r>
                      </m:den>
                    </m:f>
                  </m:oMath>
                </a14:m>
                <a:r>
                  <a:rPr lang="en-US" altLang="zh-CN" dirty="0">
                    <a:solidFill>
                      <a:srgbClr val="002060"/>
                    </a:solidFill>
                    <a:latin typeface="微软雅黑 Light" panose="020B0502040204020203" pitchFamily="34" charset="-122"/>
                    <a:ea typeface="微软雅黑 Light" panose="020B0502040204020203" pitchFamily="34" charset="-122"/>
                  </a:rPr>
                  <a:t>=804.18</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甲每年应向乙支付</a:t>
                </a:r>
                <a:r>
                  <a:rPr lang="en-US" altLang="zh-CN" dirty="0">
                    <a:solidFill>
                      <a:srgbClr val="002060"/>
                    </a:solidFill>
                    <a:latin typeface="微软雅黑 Light" panose="020B0502040204020203" pitchFamily="34" charset="-122"/>
                    <a:ea typeface="微软雅黑 Light" panose="020B0502040204020203" pitchFamily="34" charset="-122"/>
                  </a:rPr>
                  <a:t>804.18</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年后就可把</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zh-CN" dirty="0">
                    <a:solidFill>
                      <a:srgbClr val="002060"/>
                    </a:solidFill>
                    <a:latin typeface="微软雅黑 Light" panose="020B0502040204020203" pitchFamily="34" charset="-122"/>
                    <a:ea typeface="微软雅黑 Light" panose="020B0502040204020203" pitchFamily="34" charset="-122"/>
                  </a:rPr>
                  <a:t>元的本利全部还清。</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492990"/>
              </a:xfrm>
              <a:prstGeom prst="rect">
                <a:avLst/>
              </a:prstGeom>
              <a:blipFill rotWithShape="1">
                <a:blip r:embed="rId1"/>
                <a:stretch>
                  <a:fillRect l="-1" t="-22" b="21"/>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一、估计现金流量的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原则</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现金流量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原则</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现金流量原则是指在评价投资方案时，必须用现金流量来计算其成本和收益，而不能用不属于现金流量的收支。</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一、估计现金流量的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原则</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增量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原则</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这一原则要求投资决策中使用的现金流量应是未来采用某投资方案带来的现金流量的增加量</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111427" y="3559685"/>
          <a:ext cx="8010525" cy="212673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一、估计现金流量的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原则</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税后</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原则</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如果企业需要向政府纳税，在评价投资方案时所使用的现金流量应当是税后现金流量，因为只有税后的现金流量才与投资者的利益相关。</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通常，一个投资方案的现金流量是由以下三个部分构成的：（</a:t>
            </a: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）净现金投资量；（</a:t>
            </a: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）净现金效益量；（</a:t>
            </a: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）方案的残余价值。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所有投资方案都有前两种现金流量，不管是新建、扩建还是更新。但有的投资方案没有第三种现金流量。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净现金投资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净现金投资量是指因决策引起的投资费用的增加量。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725790" y="2995882"/>
          <a:ext cx="8132710" cy="33110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净现金投资量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987677"/>
            <a:ext cx="10912369" cy="123110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9-5</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假定新机器的买价为</a:t>
            </a:r>
            <a:r>
              <a:rPr lang="en-US" altLang="zh-CN" dirty="0" smtClean="0">
                <a:solidFill>
                  <a:srgbClr val="002060"/>
                </a:solidFill>
                <a:latin typeface="微软雅黑 Light" panose="020B0502040204020203" pitchFamily="34" charset="-122"/>
                <a:ea typeface="微软雅黑 Light" panose="020B0502040204020203" pitchFamily="34" charset="-122"/>
              </a:rPr>
              <a:t>17 500</a:t>
            </a:r>
            <a:r>
              <a:rPr lang="zh-CN" altLang="en-US" dirty="0" smtClean="0">
                <a:solidFill>
                  <a:srgbClr val="002060"/>
                </a:solidFill>
                <a:latin typeface="微软雅黑 Light" panose="020B0502040204020203" pitchFamily="34" charset="-122"/>
                <a:ea typeface="微软雅黑 Light" panose="020B0502040204020203" pitchFamily="34" charset="-122"/>
              </a:rPr>
              <a:t>元，运费为</a:t>
            </a:r>
            <a:r>
              <a:rPr lang="en-US" altLang="zh-CN" dirty="0" smtClean="0">
                <a:solidFill>
                  <a:srgbClr val="002060"/>
                </a:solidFill>
                <a:latin typeface="微软雅黑 Light" panose="020B0502040204020203" pitchFamily="34" charset="-122"/>
                <a:ea typeface="微软雅黑 Light" panose="020B0502040204020203" pitchFamily="34" charset="-122"/>
              </a:rPr>
              <a:t>800</a:t>
            </a:r>
            <a:r>
              <a:rPr lang="zh-CN" altLang="en-US" dirty="0" smtClean="0">
                <a:solidFill>
                  <a:srgbClr val="002060"/>
                </a:solidFill>
                <a:latin typeface="微软雅黑 Light" panose="020B0502040204020203" pitchFamily="34" charset="-122"/>
                <a:ea typeface="微软雅黑 Light" panose="020B0502040204020203" pitchFamily="34" charset="-122"/>
              </a:rPr>
              <a:t>元，安装费为</a:t>
            </a:r>
            <a:r>
              <a:rPr lang="en-US" altLang="zh-CN" dirty="0" smtClean="0">
                <a:solidFill>
                  <a:srgbClr val="002060"/>
                </a:solidFill>
                <a:latin typeface="微软雅黑 Light" panose="020B0502040204020203" pitchFamily="34" charset="-122"/>
                <a:ea typeface="微软雅黑 Light" panose="020B0502040204020203" pitchFamily="34" charset="-122"/>
              </a:rPr>
              <a:t>1 700</a:t>
            </a:r>
            <a:r>
              <a:rPr lang="zh-CN" altLang="en-US" dirty="0" smtClean="0">
                <a:solidFill>
                  <a:srgbClr val="002060"/>
                </a:solidFill>
                <a:latin typeface="微软雅黑 Light" panose="020B0502040204020203" pitchFamily="34" charset="-122"/>
                <a:ea typeface="微软雅黑 Light" panose="020B0502040204020203" pitchFamily="34" charset="-122"/>
              </a:rPr>
              <a:t>元。如采用新机器，估计需要追加流动资金</a:t>
            </a:r>
            <a:r>
              <a:rPr lang="en-US" altLang="zh-CN" dirty="0" smtClean="0">
                <a:solidFill>
                  <a:srgbClr val="002060"/>
                </a:solidFill>
                <a:latin typeface="微软雅黑 Light" panose="020B0502040204020203" pitchFamily="34" charset="-122"/>
                <a:ea typeface="微软雅黑 Light" panose="020B0502040204020203" pitchFamily="34" charset="-122"/>
              </a:rPr>
              <a:t>2 500</a:t>
            </a:r>
            <a:r>
              <a:rPr lang="zh-CN" altLang="en-US" dirty="0">
                <a:solidFill>
                  <a:srgbClr val="002060"/>
                </a:solidFill>
                <a:latin typeface="微软雅黑 Light" panose="020B0502040204020203" pitchFamily="34" charset="-122"/>
                <a:ea typeface="微软雅黑 Light" panose="020B0502040204020203" pitchFamily="34" charset="-122"/>
              </a:rPr>
              <a:t>元（包括库存和应收账款的增加），操作人员的培训费用为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元。假定根据税法，培训费用可按税率减征企业所得税（税率为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en-US" dirty="0">
                <a:solidFill>
                  <a:srgbClr val="002060"/>
                </a:solidFill>
                <a:latin typeface="微软雅黑 Light" panose="020B0502040204020203" pitchFamily="34" charset="-122"/>
                <a:ea typeface="微软雅黑 Light" panose="020B0502040204020203" pitchFamily="34" charset="-122"/>
              </a:rPr>
              <a:t>）。求净现金投资量</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净现金投资量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987677"/>
            <a:ext cx="10912369" cy="3170099"/>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dirty="0" smtClean="0"/>
              <a:t>       </a:t>
            </a:r>
            <a:r>
              <a:rPr lang="zh-CN" altLang="zh-CN" dirty="0" smtClean="0">
                <a:solidFill>
                  <a:srgbClr val="002060"/>
                </a:solidFill>
                <a:latin typeface="微软雅黑 Light" panose="020B0502040204020203" pitchFamily="34" charset="-122"/>
                <a:ea typeface="微软雅黑 Light" panose="020B0502040204020203" pitchFamily="34" charset="-122"/>
              </a:rPr>
              <a:t>买</a:t>
            </a:r>
            <a:r>
              <a:rPr lang="zh-CN" altLang="zh-CN" dirty="0">
                <a:solidFill>
                  <a:srgbClr val="002060"/>
                </a:solidFill>
                <a:latin typeface="微软雅黑 Light" panose="020B0502040204020203" pitchFamily="34" charset="-122"/>
                <a:ea typeface="微软雅黑 Light" panose="020B0502040204020203" pitchFamily="34" charset="-122"/>
              </a:rPr>
              <a:t>　价</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17 500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运　费</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800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安装费</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u="sng" dirty="0">
                <a:solidFill>
                  <a:srgbClr val="002060"/>
                </a:solidFill>
                <a:latin typeface="微软雅黑 Light" panose="020B0502040204020203" pitchFamily="34" charset="-122"/>
                <a:ea typeface="微软雅黑 Light" panose="020B0502040204020203" pitchFamily="34" charset="-122"/>
              </a:rPr>
              <a:t>　</a:t>
            </a:r>
            <a:r>
              <a:rPr lang="en-US" altLang="zh-CN" u="sng" dirty="0">
                <a:solidFill>
                  <a:srgbClr val="002060"/>
                </a:solidFill>
                <a:latin typeface="微软雅黑 Light" panose="020B0502040204020203" pitchFamily="34" charset="-122"/>
                <a:ea typeface="微软雅黑 Light" panose="020B0502040204020203" pitchFamily="34" charset="-122"/>
              </a:rPr>
              <a:t>1 </a:t>
            </a:r>
            <a:r>
              <a:rPr lang="en-US" altLang="zh-CN" u="sng" dirty="0" smtClean="0">
                <a:solidFill>
                  <a:srgbClr val="002060"/>
                </a:solidFill>
                <a:latin typeface="微软雅黑 Light" panose="020B0502040204020203" pitchFamily="34" charset="-122"/>
                <a:ea typeface="微软雅黑 Light" panose="020B0502040204020203" pitchFamily="34" charset="-122"/>
              </a:rPr>
              <a:t>700</a:t>
            </a:r>
            <a:endParaRPr lang="en-US" altLang="zh-CN" u="sng"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折旧的基数</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20 000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用于增加流动资金的投资</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2 500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培训费用</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700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减去：税金（</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280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税后培训</a:t>
            </a:r>
            <a:r>
              <a:rPr lang="zh-CN" altLang="zh-CN" dirty="0" smtClean="0">
                <a:solidFill>
                  <a:srgbClr val="002060"/>
                </a:solidFill>
                <a:latin typeface="微软雅黑 Light" panose="020B0502040204020203" pitchFamily="34" charset="-122"/>
                <a:ea typeface="微软雅黑 Light" panose="020B0502040204020203" pitchFamily="34" charset="-122"/>
              </a:rPr>
              <a:t>费</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u="sng" dirty="0" smtClean="0">
                <a:solidFill>
                  <a:srgbClr val="002060"/>
                </a:solidFill>
                <a:latin typeface="微软雅黑 Light" panose="020B0502040204020203" pitchFamily="34" charset="-122"/>
                <a:ea typeface="微软雅黑 Light" panose="020B0502040204020203" pitchFamily="34" charset="-122"/>
              </a:rPr>
              <a:t>（</a:t>
            </a:r>
            <a:r>
              <a:rPr lang="en-US" altLang="zh-CN" u="sng" dirty="0" smtClean="0">
                <a:solidFill>
                  <a:srgbClr val="002060"/>
                </a:solidFill>
                <a:latin typeface="微软雅黑 Light" panose="020B0502040204020203" pitchFamily="34" charset="-122"/>
                <a:ea typeface="微软雅黑 Light" panose="020B0502040204020203" pitchFamily="34" charset="-122"/>
              </a:rPr>
              <a:t>700-280</a:t>
            </a:r>
            <a:r>
              <a:rPr lang="zh-CN" altLang="zh-CN" u="sng" dirty="0" smtClean="0">
                <a:solidFill>
                  <a:srgbClr val="002060"/>
                </a:solidFill>
                <a:latin typeface="微软雅黑 Light" panose="020B0502040204020203" pitchFamily="34" charset="-122"/>
                <a:ea typeface="微软雅黑 Light" panose="020B0502040204020203" pitchFamily="34" charset="-122"/>
              </a:rPr>
              <a:t>）　</a:t>
            </a:r>
            <a:r>
              <a:rPr lang="en-US" altLang="zh-CN" u="sng" dirty="0" smtClean="0">
                <a:solidFill>
                  <a:srgbClr val="002060"/>
                </a:solidFill>
                <a:latin typeface="微软雅黑 Light" panose="020B0502040204020203" pitchFamily="34" charset="-122"/>
                <a:ea typeface="微软雅黑 Light" panose="020B0502040204020203" pitchFamily="34" charset="-122"/>
              </a:rPr>
              <a:t>420</a:t>
            </a:r>
            <a:endParaRPr lang="en-US" altLang="zh-CN" u="sng"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净现金投资量</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22 920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新机器的净现金投资量应估计为</a:t>
            </a:r>
            <a:r>
              <a:rPr lang="en-US" altLang="zh-CN" dirty="0">
                <a:solidFill>
                  <a:srgbClr val="002060"/>
                </a:solidFill>
                <a:latin typeface="微软雅黑 Light" panose="020B0502040204020203" pitchFamily="34" charset="-122"/>
                <a:ea typeface="微软雅黑 Light" panose="020B0502040204020203" pitchFamily="34" charset="-122"/>
              </a:rPr>
              <a:t>22 920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净现金投资量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987677"/>
            <a:ext cx="10912369" cy="347787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如果例</a:t>
            </a:r>
            <a:r>
              <a:rPr lang="en-US" altLang="zh-CN" dirty="0">
                <a:solidFill>
                  <a:srgbClr val="002060"/>
                </a:solidFill>
                <a:latin typeface="微软雅黑 Light" panose="020B0502040204020203" pitchFamily="34" charset="-122"/>
                <a:ea typeface="微软雅黑 Light" panose="020B0502040204020203" pitchFamily="34" charset="-122"/>
              </a:rPr>
              <a:t>9-5</a:t>
            </a:r>
            <a:r>
              <a:rPr lang="zh-CN" altLang="en-US" dirty="0">
                <a:solidFill>
                  <a:srgbClr val="002060"/>
                </a:solidFill>
                <a:latin typeface="微软雅黑 Light" panose="020B0502040204020203" pitchFamily="34" charset="-122"/>
                <a:ea typeface="微软雅黑 Light" panose="020B0502040204020203" pitchFamily="34" charset="-122"/>
              </a:rPr>
              <a:t>中的新机器用来更新旧机器，而把旧机器出售。旧机器的账面价值为</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元，但只能以</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元卖给旧设备商。假定根据税法，企业因变卖设备引起亏损，可以减免亏损额</a:t>
            </a:r>
            <a:r>
              <a:rPr lang="en-US" altLang="zh-CN" dirty="0">
                <a:solidFill>
                  <a:srgbClr val="002060"/>
                </a:solidFill>
                <a:latin typeface="微软雅黑 Light" panose="020B0502040204020203" pitchFamily="34" charset="-122"/>
                <a:ea typeface="微软雅黑 Light" panose="020B0502040204020203" pitchFamily="34" charset="-122"/>
              </a:rPr>
              <a:t>30%</a:t>
            </a:r>
            <a:r>
              <a:rPr lang="zh-CN" altLang="en-US" dirty="0">
                <a:solidFill>
                  <a:srgbClr val="002060"/>
                </a:solidFill>
                <a:latin typeface="微软雅黑 Light" panose="020B0502040204020203" pitchFamily="34" charset="-122"/>
                <a:ea typeface="微软雅黑 Light" panose="020B0502040204020203" pitchFamily="34" charset="-122"/>
              </a:rPr>
              <a:t>的所得税。求净现金投资量</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dirty="0" smtClean="0"/>
              <a:t>       </a:t>
            </a:r>
            <a:r>
              <a:rPr lang="zh-CN" altLang="zh-CN" dirty="0" smtClean="0">
                <a:solidFill>
                  <a:srgbClr val="002060"/>
                </a:solidFill>
                <a:latin typeface="微软雅黑 Light" panose="020B0502040204020203" pitchFamily="34" charset="-122"/>
                <a:ea typeface="微软雅黑 Light" panose="020B0502040204020203" pitchFamily="34" charset="-122"/>
              </a:rPr>
              <a:t>上例</a:t>
            </a:r>
            <a:r>
              <a:rPr lang="zh-CN" altLang="zh-CN" dirty="0">
                <a:solidFill>
                  <a:srgbClr val="002060"/>
                </a:solidFill>
                <a:latin typeface="微软雅黑 Light" panose="020B0502040204020203" pitchFamily="34" charset="-122"/>
                <a:ea typeface="微软雅黑 Light" panose="020B0502040204020203" pitchFamily="34" charset="-122"/>
              </a:rPr>
              <a:t>中的净现金投资量</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22 920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出售旧机器收入</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5 000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变卖设备的亏损使税金</a:t>
            </a:r>
            <a:r>
              <a:rPr lang="zh-CN" altLang="zh-CN" dirty="0" smtClean="0">
                <a:solidFill>
                  <a:srgbClr val="002060"/>
                </a:solidFill>
                <a:latin typeface="微软雅黑 Light" panose="020B0502040204020203" pitchFamily="34" charset="-122"/>
                <a:ea typeface="微软雅黑 Light" panose="020B0502040204020203" pitchFamily="34" charset="-122"/>
              </a:rPr>
              <a:t>减少</a:t>
            </a:r>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7 000-5 000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×30%]</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600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税后变卖旧机器收入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u="sng" dirty="0" smtClean="0">
                <a:solidFill>
                  <a:srgbClr val="002060"/>
                </a:solidFill>
                <a:latin typeface="微软雅黑 Light" panose="020B0502040204020203" pitchFamily="34" charset="-122"/>
                <a:ea typeface="微软雅黑 Light" panose="020B0502040204020203" pitchFamily="34" charset="-122"/>
              </a:rPr>
              <a:t>5 </a:t>
            </a:r>
            <a:r>
              <a:rPr lang="en-US" altLang="zh-CN" u="sng" dirty="0">
                <a:solidFill>
                  <a:srgbClr val="002060"/>
                </a:solidFill>
                <a:latin typeface="微软雅黑 Light" panose="020B0502040204020203" pitchFamily="34" charset="-122"/>
                <a:ea typeface="微软雅黑 Light" panose="020B0502040204020203" pitchFamily="34" charset="-122"/>
              </a:rPr>
              <a:t>600 </a:t>
            </a:r>
            <a:endParaRPr lang="en-US" altLang="zh-CN" u="sng"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净现金投资量</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17 320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，在这种情况下，新机器的净现金投资量应估计为</a:t>
            </a:r>
            <a:r>
              <a:rPr lang="en-US" altLang="zh-CN" dirty="0">
                <a:solidFill>
                  <a:srgbClr val="002060"/>
                </a:solidFill>
                <a:latin typeface="微软雅黑 Light" panose="020B0502040204020203" pitchFamily="34" charset="-122"/>
                <a:ea typeface="微软雅黑 Light" panose="020B0502040204020203" pitchFamily="34" charset="-122"/>
              </a:rPr>
              <a:t>17 320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净现金效益量是一种经营性的现金收入，说明投资方案在经营期内每年用现金流量衡量的效益是多少。</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等于因投资决策引起的销售收入的增加量，减去因投资决策引起的经营费用（不包括折旧）的增加量</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净现金效益量的计算公式为：</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2876550" y="3501103"/>
            <a:ext cx="6096000" cy="1077218"/>
          </a:xfrm>
          <a:prstGeom prst="rect">
            <a:avLst/>
          </a:prstGeom>
        </p:spPr>
        <p:txBody>
          <a:bodyPr>
            <a:spAutoFit/>
          </a:bodyPr>
          <a:lstStyle/>
          <a:p>
            <a:pPr indent="266700" algn="ctr">
              <a:spcAft>
                <a:spcPts val="0"/>
              </a:spcAft>
            </a:pPr>
            <a:r>
              <a:rPr lang="zh-CN" altLang="zh-CN" sz="16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NCB</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S</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C</a:t>
            </a:r>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algn="ctr">
              <a:spcAft>
                <a:spcPts val="0"/>
              </a:spcAft>
            </a:pP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S</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C</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D</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P</a:t>
            </a:r>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algn="ctr">
              <a:spcAft>
                <a:spcPts val="0"/>
              </a:spcAft>
            </a:pP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　　　</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NCB</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C</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D</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P</a:t>
            </a: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C</a:t>
            </a:r>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algn="ctr">
              <a:spcAft>
                <a:spcPts val="0"/>
              </a:spcAft>
            </a:pP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或　　　</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	=Δ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P</a:t>
            </a:r>
            <a:r>
              <a:rPr lang="en-US"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1600" b="1" i="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D</a:t>
            </a:r>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如果企业还要缴纳所得税，那么评价方案时所用的净现金效益量应当是税后效益量，即</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3068690" y="3563412"/>
                <a:ext cx="6096000" cy="584775"/>
              </a:xfrm>
              <a:prstGeom prst="rect">
                <a:avLst/>
              </a:prstGeom>
            </p:spPr>
            <p:txBody>
              <a:bodyPr>
                <a:spAutoFit/>
              </a:bodyPr>
              <a:lstStyle/>
              <a:p>
                <a:pPr indent="266700">
                  <a:spcAft>
                    <a:spcPts val="0"/>
                  </a:spcAft>
                </a:pPr>
                <a14:m>
                  <m:oMathPara xmlns:m="http://schemas.openxmlformats.org/officeDocument/2006/math">
                    <m:oMathParaPr>
                      <m:jc m:val="centerGroup"/>
                    </m:oMathParaPr>
                    <m:oMath xmlns:m="http://schemas.openxmlformats.org/officeDocument/2006/math">
                      <m:r>
                        <a:rPr lang="en-US" altLang="zh-CN" sz="1600" b="1" i="1" smtClean="0">
                          <a:solidFill>
                            <a:srgbClr val="0070C0"/>
                          </a:solidFill>
                          <a:latin typeface="Cambria Math" panose="02040503050406030204" pitchFamily="18" charset="0"/>
                          <a:ea typeface="宋体" panose="02010600030101010101" pitchFamily="2" charset="-122"/>
                          <a:cs typeface="Times New Roman" panose="02020603050405020304" pitchFamily="18" charset="0"/>
                        </a:rPr>
                        <m:t>𝑵𝑪𝑩</m:t>
                      </m:r>
                      <m:r>
                        <m:rPr>
                          <m:nor/>
                        </m:rPr>
                        <a:rPr lang="en-US" altLang="zh-CN" sz="1600" b="1" i="1">
                          <a:solidFill>
                            <a:srgbClr val="0070C0"/>
                          </a:solidFill>
                          <a:latin typeface="宋体" panose="02010600030101010101" pitchFamily="2" charset="-122"/>
                          <a:ea typeface="方正书宋_GBK"/>
                          <a:cs typeface="Times New Roman" panose="02020603050405020304" pitchFamily="18" charset="0"/>
                        </a:rPr>
                        <m:t>′</m:t>
                      </m:r>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𝑷</m:t>
                      </m:r>
                      <m:r>
                        <m:rPr>
                          <m:nor/>
                        </m:rPr>
                        <a:rPr lang="en-US" altLang="zh-CN" sz="1600" b="1" i="1">
                          <a:solidFill>
                            <a:srgbClr val="0070C0"/>
                          </a:solidFill>
                          <a:latin typeface="宋体" panose="02010600030101010101" pitchFamily="2" charset="-122"/>
                          <a:ea typeface="方正书宋_GBK"/>
                          <a:cs typeface="Times New Roman" panose="02020603050405020304" pitchFamily="18" charset="0"/>
                        </a:rPr>
                        <m:t>′</m:t>
                      </m:r>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𝑫</m:t>
                      </m:r>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𝑷</m:t>
                      </m:r>
                      <m:r>
                        <m:rPr>
                          <m:nor/>
                        </m:rPr>
                        <a:rPr lang="zh-CN"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𝟏</m:t>
                      </m:r>
                      <m:r>
                        <m:rPr>
                          <m:nor/>
                        </m:rPr>
                        <a:rPr lang="en-US" altLang="zh-CN" sz="1600" b="1" i="1">
                          <a:solidFill>
                            <a:srgbClr val="0070C0"/>
                          </a:solidFill>
                          <a:latin typeface="宋体" panose="02010600030101010101" pitchFamily="2" charset="-122"/>
                          <a:ea typeface="方正书宋_GBK"/>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𝒕</m:t>
                      </m:r>
                      <m:r>
                        <m:rPr>
                          <m:nor/>
                        </m:rPr>
                        <a:rPr lang="zh-CN"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𝑫</m:t>
                      </m:r>
                    </m:oMath>
                  </m:oMathPara>
                </a14:m>
                <a:endParaRPr lang="zh-CN" altLang="zh-CN" sz="1600" b="1" dirty="0">
                  <a:solidFill>
                    <a:srgbClr val="0070C0"/>
                  </a:solidFill>
                  <a:latin typeface="NEU-BZ-S92"/>
                  <a:ea typeface="方正书宋_GBK"/>
                  <a:cs typeface="Times New Roman" panose="02020603050405020304" pitchFamily="18" charset="0"/>
                </a:endParaRPr>
              </a:p>
              <a:p>
                <a:pPr>
                  <a:spcAft>
                    <a:spcPts val="0"/>
                  </a:spcAft>
                </a:pPr>
                <a:r>
                  <a:rPr lang="zh-CN" altLang="zh-CN" sz="1600" b="1" dirty="0">
                    <a:solidFill>
                      <a:srgbClr val="0070C0"/>
                    </a:solidFill>
                    <a:latin typeface="NEU-BZ-S92"/>
                    <a:ea typeface="宋体" panose="02010600030101010101" pitchFamily="2" charset="-122"/>
                    <a:cs typeface="Times New Roman" panose="02020603050405020304" pitchFamily="18" charset="0"/>
                  </a:rPr>
                  <a:t>或</a:t>
                </a:r>
                <a:r>
                  <a:rPr lang="en-US" altLang="zh-CN" sz="1600" b="1" dirty="0">
                    <a:solidFill>
                      <a:srgbClr val="0070C0"/>
                    </a:solidFill>
                    <a:latin typeface="NEU-BZ-S92"/>
                    <a:ea typeface="宋体" panose="02010600030101010101" pitchFamily="2" charset="-122"/>
                    <a:cs typeface="Times New Roman" panose="02020603050405020304" pitchFamily="18" charset="0"/>
                  </a:rPr>
                  <a:t>	=</a:t>
                </a:r>
                <a:r>
                  <a:rPr lang="zh-CN" altLang="zh-CN" sz="1600" b="1" dirty="0">
                    <a:solidFill>
                      <a:srgbClr val="0070C0"/>
                    </a:solidFill>
                    <a:latin typeface="NEU-BZ-S92"/>
                    <a:ea typeface="宋体" panose="02010600030101010101" pitchFamily="2" charset="-122"/>
                    <a:cs typeface="Times New Roman" panose="02020603050405020304" pitchFamily="18" charset="0"/>
                  </a:rPr>
                  <a:t>（</a:t>
                </a:r>
                <a:r>
                  <a:rPr lang="en-US" altLang="zh-CN" sz="1600" b="1" dirty="0">
                    <a:solidFill>
                      <a:srgbClr val="0070C0"/>
                    </a:solidFill>
                    <a:latin typeface="NEU-BZ-S92"/>
                    <a:ea typeface="宋体" panose="02010600030101010101" pitchFamily="2" charset="-122"/>
                    <a:cs typeface="Times New Roman" panose="02020603050405020304" pitchFamily="18" charset="0"/>
                  </a:rPr>
                  <a:t>Δ</a:t>
                </a:r>
                <a:r>
                  <a:rPr lang="en-US" altLang="zh-CN" sz="1600" b="1" i="1" dirty="0">
                    <a:solidFill>
                      <a:srgbClr val="0070C0"/>
                    </a:solidFill>
                    <a:latin typeface="NEU-BZ-S92"/>
                    <a:ea typeface="宋体" panose="02010600030101010101" pitchFamily="2" charset="-122"/>
                    <a:cs typeface="Times New Roman" panose="02020603050405020304" pitchFamily="18" charset="0"/>
                  </a:rPr>
                  <a:t>S</a:t>
                </a:r>
                <a:r>
                  <a:rPr lang="en-US" altLang="zh-CN" sz="1600" b="1" dirty="0">
                    <a:solidFill>
                      <a:srgbClr val="0070C0"/>
                    </a:solidFill>
                    <a:latin typeface="NEU-BZ-S92"/>
                    <a:ea typeface="宋体" panose="02010600030101010101" pitchFamily="2" charset="-122"/>
                    <a:cs typeface="Times New Roman" panose="02020603050405020304" pitchFamily="18" charset="0"/>
                  </a:rPr>
                  <a:t>-Δ</a:t>
                </a:r>
                <a:r>
                  <a:rPr lang="en-US" altLang="zh-CN" sz="1600" b="1" i="1" dirty="0">
                    <a:solidFill>
                      <a:srgbClr val="0070C0"/>
                    </a:solidFill>
                    <a:latin typeface="NEU-BZ-S92"/>
                    <a:ea typeface="宋体" panose="02010600030101010101" pitchFamily="2" charset="-122"/>
                    <a:cs typeface="Times New Roman" panose="02020603050405020304" pitchFamily="18" charset="0"/>
                  </a:rPr>
                  <a:t>C</a:t>
                </a:r>
                <a:r>
                  <a:rPr lang="en-US" altLang="zh-CN" sz="1600" b="1" dirty="0">
                    <a:solidFill>
                      <a:srgbClr val="0070C0"/>
                    </a:solidFill>
                    <a:latin typeface="NEU-BZ-S92"/>
                    <a:ea typeface="宋体" panose="02010600030101010101" pitchFamily="2" charset="-122"/>
                    <a:cs typeface="Times New Roman" panose="02020603050405020304" pitchFamily="18" charset="0"/>
                  </a:rPr>
                  <a:t>-Δ</a:t>
                </a:r>
                <a:r>
                  <a:rPr lang="en-US" altLang="zh-CN" sz="1600" b="1" i="1" dirty="0">
                    <a:solidFill>
                      <a:srgbClr val="0070C0"/>
                    </a:solidFill>
                    <a:latin typeface="NEU-BZ-S92"/>
                    <a:ea typeface="宋体" panose="02010600030101010101" pitchFamily="2" charset="-122"/>
                    <a:cs typeface="Times New Roman" panose="02020603050405020304" pitchFamily="18" charset="0"/>
                  </a:rPr>
                  <a:t>D</a:t>
                </a:r>
                <a:r>
                  <a:rPr lang="zh-CN" altLang="zh-CN" sz="1600" b="1" dirty="0">
                    <a:solidFill>
                      <a:srgbClr val="0070C0"/>
                    </a:solidFill>
                    <a:latin typeface="NEU-BZ-S92"/>
                    <a:ea typeface="宋体" panose="02010600030101010101" pitchFamily="2" charset="-122"/>
                    <a:cs typeface="Times New Roman" panose="02020603050405020304" pitchFamily="18" charset="0"/>
                  </a:rPr>
                  <a:t>）（</a:t>
                </a:r>
                <a:r>
                  <a:rPr lang="en-US" altLang="zh-CN" sz="1600" b="1" dirty="0">
                    <a:solidFill>
                      <a:srgbClr val="0070C0"/>
                    </a:solidFill>
                    <a:latin typeface="NEU-BZ-S92"/>
                    <a:ea typeface="宋体" panose="02010600030101010101" pitchFamily="2" charset="-122"/>
                    <a:cs typeface="Times New Roman" panose="02020603050405020304" pitchFamily="18" charset="0"/>
                  </a:rPr>
                  <a:t>1-</a:t>
                </a:r>
                <a:r>
                  <a:rPr lang="en-US" altLang="zh-CN" sz="1600" b="1" i="1" dirty="0">
                    <a:solidFill>
                      <a:srgbClr val="0070C0"/>
                    </a:solidFill>
                    <a:latin typeface="NEU-BZ-S92"/>
                    <a:ea typeface="宋体" panose="02010600030101010101" pitchFamily="2" charset="-122"/>
                    <a:cs typeface="Times New Roman" panose="02020603050405020304" pitchFamily="18" charset="0"/>
                  </a:rPr>
                  <a:t>t</a:t>
                </a:r>
                <a:r>
                  <a:rPr lang="zh-CN" altLang="zh-CN" sz="1600" b="1" dirty="0">
                    <a:solidFill>
                      <a:srgbClr val="0070C0"/>
                    </a:solidFill>
                    <a:latin typeface="NEU-BZ-S92"/>
                    <a:ea typeface="宋体" panose="02010600030101010101" pitchFamily="2" charset="-122"/>
                    <a:cs typeface="Times New Roman" panose="02020603050405020304" pitchFamily="18" charset="0"/>
                  </a:rPr>
                  <a:t>）</a:t>
                </a:r>
                <a:r>
                  <a:rPr lang="en-US" altLang="zh-CN" sz="1600" b="1" dirty="0">
                    <a:solidFill>
                      <a:srgbClr val="0070C0"/>
                    </a:solidFill>
                    <a:latin typeface="NEU-BZ-S92"/>
                    <a:ea typeface="宋体" panose="02010600030101010101" pitchFamily="2" charset="-122"/>
                    <a:cs typeface="Times New Roman" panose="02020603050405020304" pitchFamily="18" charset="0"/>
                  </a:rPr>
                  <a:t>+Δ</a:t>
                </a:r>
                <a:r>
                  <a:rPr lang="en-US" altLang="zh-CN" sz="1600" b="1" i="1" dirty="0">
                    <a:solidFill>
                      <a:srgbClr val="0070C0"/>
                    </a:solidFill>
                    <a:latin typeface="NEU-BZ-S92"/>
                    <a:ea typeface="宋体" panose="02010600030101010101" pitchFamily="2" charset="-122"/>
                    <a:cs typeface="Times New Roman" panose="02020603050405020304" pitchFamily="18" charset="0"/>
                  </a:rPr>
                  <a:t>D</a:t>
                </a:r>
                <a:endParaRPr lang="zh-CN" altLang="zh-CN" sz="1600" b="1" dirty="0">
                  <a:solidFill>
                    <a:srgbClr val="0070C0"/>
                  </a:solidFill>
                  <a:latin typeface="NEU-BZ-S92"/>
                  <a:ea typeface="方正书宋_GBK"/>
                  <a:cs typeface="Times New Roman" panose="02020603050405020304" pitchFamily="18" charset="0"/>
                </a:endParaRPr>
              </a:p>
            </p:txBody>
          </p:sp>
        </mc:Choice>
        <mc:Fallback>
          <p:sp>
            <p:nvSpPr>
              <p:cNvPr id="4" name="矩形 3"/>
              <p:cNvSpPr>
                <a:spLocks noRot="1" noChangeAspect="1" noMove="1" noResize="1" noEditPoints="1" noAdjustHandles="1" noChangeArrowheads="1" noChangeShapeType="1" noTextEdit="1"/>
              </p:cNvSpPr>
              <p:nvPr/>
            </p:nvSpPr>
            <p:spPr>
              <a:xfrm>
                <a:off x="3068690" y="3563412"/>
                <a:ext cx="6096000" cy="584775"/>
              </a:xfrm>
              <a:prstGeom prst="rect">
                <a:avLst/>
              </a:prstGeom>
              <a:blipFill rotWithShape="1">
                <a:blip r:embed="rId1"/>
                <a:stretch>
                  <a:fillRect l="-6" t="-73" r="6" b="6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987677"/>
            <a:ext cx="10912369" cy="289310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9-7</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某公司计划购置一台新机器替换旧机器。新机器买价</a:t>
            </a:r>
            <a:r>
              <a:rPr lang="en-US" altLang="zh-CN" dirty="0">
                <a:solidFill>
                  <a:srgbClr val="002060"/>
                </a:solidFill>
                <a:latin typeface="微软雅黑 Light" panose="020B0502040204020203" pitchFamily="34" charset="-122"/>
                <a:ea typeface="微软雅黑 Light" panose="020B0502040204020203" pitchFamily="34" charset="-122"/>
              </a:rPr>
              <a:t>13 000</a:t>
            </a:r>
            <a:r>
              <a:rPr lang="zh-CN" altLang="en-US" dirty="0">
                <a:solidFill>
                  <a:srgbClr val="002060"/>
                </a:solidFill>
                <a:latin typeface="微软雅黑 Light" panose="020B0502040204020203" pitchFamily="34" charset="-122"/>
                <a:ea typeface="微软雅黑 Light" panose="020B0502040204020203" pitchFamily="34" charset="-122"/>
              </a:rPr>
              <a:t>元，运费</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元，安装费</a:t>
            </a:r>
            <a:r>
              <a:rPr lang="en-US" altLang="zh-CN" dirty="0">
                <a:solidFill>
                  <a:srgbClr val="002060"/>
                </a:solidFill>
                <a:latin typeface="微软雅黑 Light" panose="020B0502040204020203" pitchFamily="34" charset="-122"/>
                <a:ea typeface="微软雅黑 Light" panose="020B0502040204020203" pitchFamily="34" charset="-122"/>
              </a:rPr>
              <a:t>1 500</a:t>
            </a:r>
            <a:r>
              <a:rPr lang="zh-CN" altLang="en-US" dirty="0">
                <a:solidFill>
                  <a:srgbClr val="002060"/>
                </a:solidFill>
                <a:latin typeface="微软雅黑 Light" panose="020B0502040204020203" pitchFamily="34" charset="-122"/>
                <a:ea typeface="微软雅黑 Light" panose="020B0502040204020203" pitchFamily="34" charset="-122"/>
              </a:rPr>
              <a:t>元，经济寿命预计为</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年，每年折旧费</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13 000+500+1 500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÷3=5 000 </a:t>
            </a:r>
            <a:r>
              <a:rPr lang="zh-CN" altLang="en-US" dirty="0">
                <a:solidFill>
                  <a:srgbClr val="002060"/>
                </a:solidFill>
                <a:latin typeface="微软雅黑 Light" panose="020B0502040204020203" pitchFamily="34" charset="-122"/>
                <a:ea typeface="微软雅黑 Light" panose="020B0502040204020203" pitchFamily="34" charset="-122"/>
              </a:rPr>
              <a:t>（元）。旧机器账面价值为</a:t>
            </a:r>
            <a:r>
              <a:rPr lang="en-US" altLang="zh-CN" dirty="0">
                <a:solidFill>
                  <a:srgbClr val="002060"/>
                </a:solidFill>
                <a:latin typeface="微软雅黑 Light" panose="020B0502040204020203" pitchFamily="34" charset="-122"/>
                <a:ea typeface="微软雅黑 Light" panose="020B0502040204020203" pitchFamily="34" charset="-122"/>
              </a:rPr>
              <a:t>6 000</a:t>
            </a:r>
            <a:r>
              <a:rPr lang="zh-CN" altLang="en-US" dirty="0">
                <a:solidFill>
                  <a:srgbClr val="002060"/>
                </a:solidFill>
                <a:latin typeface="微软雅黑 Light" panose="020B0502040204020203" pitchFamily="34" charset="-122"/>
                <a:ea typeface="微软雅黑 Light" panose="020B0502040204020203" pitchFamily="34" charset="-122"/>
              </a:rPr>
              <a:t>元，以后</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年中，每年的折旧费为</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en-US" dirty="0">
                <a:solidFill>
                  <a:srgbClr val="002060"/>
                </a:solidFill>
                <a:latin typeface="微软雅黑 Light" panose="020B0502040204020203" pitchFamily="34" charset="-122"/>
                <a:ea typeface="微软雅黑 Light" panose="020B0502040204020203" pitchFamily="34" charset="-122"/>
              </a:rPr>
              <a:t>元。新机器替换旧机器后，预计第一、第二、第三年的销售收入和经营费用（不包括折旧）会发生下列变化</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求</a:t>
            </a:r>
            <a:r>
              <a:rPr lang="zh-CN" altLang="en-US" dirty="0">
                <a:solidFill>
                  <a:srgbClr val="002060"/>
                </a:solidFill>
                <a:latin typeface="微软雅黑 Light" panose="020B0502040204020203" pitchFamily="34" charset="-122"/>
                <a:ea typeface="微软雅黑 Light" panose="020B0502040204020203" pitchFamily="34" charset="-122"/>
              </a:rPr>
              <a:t>：新机器替换旧机器后</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年的税后净现金效益量（假定税率为</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495704"/>
          <a:ext cx="10515600" cy="966946"/>
        </p:xfrm>
        <a:graphic>
          <a:graphicData uri="http://schemas.openxmlformats.org/drawingml/2006/table">
            <a:tbl>
              <a:tblPr firstRow="1" firstCol="1" bandRow="1">
                <a:tableStyleId>{5C22544A-7EE6-4342-B048-85BDC9FD1C3A}</a:tableStyleId>
              </a:tblPr>
              <a:tblGrid>
                <a:gridCol w="4044362"/>
                <a:gridCol w="1984565"/>
                <a:gridCol w="1984565"/>
                <a:gridCol w="2502108"/>
              </a:tblGrid>
              <a:tr h="378370">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zh-CN" sz="1400">
                          <a:effectLst/>
                        </a:rPr>
                        <a:t>第一年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第二年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第三年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4288">
                <a:tc>
                  <a:txBody>
                    <a:bodyPr/>
                    <a:lstStyle/>
                    <a:p>
                      <a:pPr algn="ctr">
                        <a:lnSpc>
                          <a:spcPct val="100000"/>
                        </a:lnSpc>
                        <a:spcAft>
                          <a:spcPts val="0"/>
                        </a:spcAft>
                      </a:pPr>
                      <a:r>
                        <a:rPr lang="zh-CN" sz="1400">
                          <a:effectLst/>
                        </a:rPr>
                        <a:t>销售收入的变动（</a:t>
                      </a:r>
                      <a:r>
                        <a:rPr lang="en-US" sz="1400">
                          <a:effectLst/>
                        </a:rPr>
                        <a:t>ΔS</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+10 000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4288">
                <a:tc>
                  <a:txBody>
                    <a:bodyPr/>
                    <a:lstStyle/>
                    <a:p>
                      <a:pPr algn="ctr">
                        <a:lnSpc>
                          <a:spcPct val="100000"/>
                        </a:lnSpc>
                        <a:spcAft>
                          <a:spcPts val="0"/>
                        </a:spcAft>
                      </a:pPr>
                      <a:r>
                        <a:rPr lang="zh-CN" sz="1400">
                          <a:effectLst/>
                        </a:rPr>
                        <a:t>经营费用的变动（</a:t>
                      </a:r>
                      <a:r>
                        <a:rPr lang="en-US" sz="1400">
                          <a:effectLst/>
                        </a:rPr>
                        <a:t>ΔC</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-3 000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净现金效益</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987677"/>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新机器替换旧机器的税后净现金效益量分别为：第一年</a:t>
            </a:r>
            <a:r>
              <a:rPr lang="en-US" altLang="zh-CN" dirty="0">
                <a:solidFill>
                  <a:srgbClr val="002060"/>
                </a:solidFill>
                <a:latin typeface="微软雅黑 Light" panose="020B0502040204020203" pitchFamily="34" charset="-122"/>
                <a:ea typeface="微软雅黑 Light" panose="020B0502040204020203" pitchFamily="34" charset="-122"/>
              </a:rPr>
              <a:t>9 000</a:t>
            </a:r>
            <a:r>
              <a:rPr lang="zh-CN" altLang="en-US" dirty="0">
                <a:solidFill>
                  <a:srgbClr val="002060"/>
                </a:solidFill>
                <a:latin typeface="微软雅黑 Light" panose="020B0502040204020203" pitchFamily="34" charset="-122"/>
                <a:ea typeface="微软雅黑 Light" panose="020B0502040204020203" pitchFamily="34" charset="-122"/>
              </a:rPr>
              <a:t>元，第二年</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元，第三年</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664394"/>
          <a:ext cx="10515600" cy="2804160"/>
        </p:xfrm>
        <a:graphic>
          <a:graphicData uri="http://schemas.openxmlformats.org/drawingml/2006/table">
            <a:tbl>
              <a:tblPr firstRow="1" firstCol="1" bandRow="1">
                <a:tableStyleId>{5C22544A-7EE6-4342-B048-85BDC9FD1C3A}</a:tableStyleId>
              </a:tblPr>
              <a:tblGrid>
                <a:gridCol w="4044362"/>
                <a:gridCol w="1984565"/>
                <a:gridCol w="1984565"/>
                <a:gridCol w="2502108"/>
              </a:tblGrid>
              <a:tr h="0">
                <a:tc>
                  <a:txBody>
                    <a:bodyPr/>
                    <a:lstStyle/>
                    <a:p>
                      <a:pPr>
                        <a:lnSpc>
                          <a:spcPct val="100000"/>
                        </a:lnSpc>
                        <a:spcAft>
                          <a:spcPts val="0"/>
                        </a:spcAft>
                      </a:pPr>
                      <a:r>
                        <a:rPr lang="en-US" sz="1600" dirty="0">
                          <a:effectLst/>
                        </a:rPr>
                        <a:t> </a:t>
                      </a:r>
                      <a:endParaRPr lang="zh-CN" sz="1600" dirty="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zh-CN" sz="1200">
                          <a:effectLst/>
                        </a:rPr>
                        <a:t>第一年</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zh-CN" sz="1200">
                          <a:effectLst/>
                        </a:rPr>
                        <a:t>第二年</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zh-CN" sz="1200">
                          <a:effectLst/>
                        </a:rPr>
                        <a:t>第三年</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销售收入的变动（</a:t>
                      </a:r>
                      <a:r>
                        <a:rPr lang="en-US" sz="1200">
                          <a:effectLst/>
                        </a:rPr>
                        <a:t>ΔS</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+10 000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+7 000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经营费用的变动（</a:t>
                      </a:r>
                      <a:r>
                        <a:rPr lang="en-US" sz="1200">
                          <a:effectLst/>
                        </a:rPr>
                        <a:t>ΔC</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税前净现金效益量（</a:t>
                      </a:r>
                      <a:r>
                        <a:rPr lang="en-US" sz="1200">
                          <a:effectLst/>
                        </a:rPr>
                        <a:t>ΔS-ΔC</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15 000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11 000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7 000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折旧</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　　新机器</a:t>
                      </a:r>
                      <a:r>
                        <a:rPr lang="en-US" sz="1200">
                          <a:effectLst/>
                        </a:rPr>
                        <a:t>5 000</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　　旧机器</a:t>
                      </a:r>
                      <a:r>
                        <a:rPr lang="en-US" sz="1200">
                          <a:effectLst/>
                        </a:rPr>
                        <a:t>2 000</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折旧的增加（</a:t>
                      </a:r>
                      <a:r>
                        <a:rPr lang="en-US" sz="1200">
                          <a:effectLst/>
                        </a:rPr>
                        <a:t>ΔD</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税前利润的增加（</a:t>
                      </a:r>
                      <a:r>
                        <a:rPr lang="en-US" sz="1200">
                          <a:effectLst/>
                        </a:rPr>
                        <a:t>ΔS-ΔC-ΔD</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12 000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8 000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税额（按</a:t>
                      </a:r>
                      <a:r>
                        <a:rPr lang="en-US" sz="1200">
                          <a:effectLst/>
                        </a:rPr>
                        <a:t>50%</a:t>
                      </a:r>
                      <a:r>
                        <a:rPr lang="zh-CN" sz="1200">
                          <a:effectLst/>
                        </a:rPr>
                        <a:t>的税率计）</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6 000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税后利润的增加</a:t>
                      </a:r>
                      <a:endParaRPr lang="zh-CN" sz="1600">
                        <a:effectLst/>
                      </a:endParaRPr>
                    </a:p>
                    <a:p>
                      <a:pPr>
                        <a:lnSpc>
                          <a:spcPct val="100000"/>
                        </a:lnSpc>
                        <a:spcAft>
                          <a:spcPts val="0"/>
                        </a:spcAft>
                      </a:pPr>
                      <a:r>
                        <a:rPr lang="zh-CN" sz="1200">
                          <a:effectLst/>
                        </a:rPr>
                        <a:t>（</a:t>
                      </a:r>
                      <a:r>
                        <a:rPr lang="en-US" sz="1200">
                          <a:effectLst/>
                        </a:rPr>
                        <a:t>ΔS-ΔC-ΔD</a:t>
                      </a:r>
                      <a:r>
                        <a:rPr lang="zh-CN" sz="1200">
                          <a:effectLst/>
                        </a:rPr>
                        <a:t>）（</a:t>
                      </a:r>
                      <a:r>
                        <a:rPr lang="en-US" sz="1200">
                          <a:effectLst/>
                        </a:rPr>
                        <a:t>1-t</a:t>
                      </a:r>
                      <a:r>
                        <a:rPr lang="zh-CN" sz="1200">
                          <a:effectLst/>
                        </a:rPr>
                        <a:t>）</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6 000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nSpc>
                          <a:spcPct val="100000"/>
                        </a:lnSpc>
                        <a:spcAft>
                          <a:spcPts val="0"/>
                        </a:spcAft>
                      </a:pPr>
                      <a:r>
                        <a:rPr lang="zh-CN" sz="1200">
                          <a:effectLst/>
                        </a:rPr>
                        <a:t>税后净现金效益量</a:t>
                      </a:r>
                      <a:endParaRPr lang="zh-CN" sz="1600">
                        <a:effectLst/>
                      </a:endParaRPr>
                    </a:p>
                    <a:p>
                      <a:pPr>
                        <a:lnSpc>
                          <a:spcPct val="100000"/>
                        </a:lnSpc>
                        <a:spcAft>
                          <a:spcPts val="0"/>
                        </a:spcAft>
                      </a:pPr>
                      <a:r>
                        <a:rPr lang="zh-CN" sz="1200">
                          <a:effectLst/>
                        </a:rPr>
                        <a:t>（</a:t>
                      </a:r>
                      <a:r>
                        <a:rPr lang="en-US" sz="1200">
                          <a:effectLst/>
                        </a:rPr>
                        <a:t>ΔS-ΔC-ΔD</a:t>
                      </a:r>
                      <a:r>
                        <a:rPr lang="zh-CN" sz="1200">
                          <a:effectLst/>
                        </a:rPr>
                        <a:t>）（</a:t>
                      </a:r>
                      <a:r>
                        <a:rPr lang="en-US" sz="1200">
                          <a:effectLst/>
                        </a:rPr>
                        <a:t>1-t</a:t>
                      </a:r>
                      <a:r>
                        <a:rPr lang="zh-CN" sz="1200">
                          <a:effectLst/>
                        </a:rPr>
                        <a:t>）</a:t>
                      </a:r>
                      <a:r>
                        <a:rPr lang="en-US" sz="1200">
                          <a:effectLst/>
                        </a:rPr>
                        <a:t>+ΔD</a:t>
                      </a:r>
                      <a:endParaRPr lang="zh-CN" sz="16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nSpc>
                          <a:spcPct val="100000"/>
                        </a:lnSpc>
                        <a:spcAft>
                          <a:spcPts val="0"/>
                        </a:spcAft>
                      </a:pPr>
                      <a:r>
                        <a:rPr lang="en-US" sz="1200">
                          <a:effectLst/>
                        </a:rPr>
                        <a:t>9 000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a:effectLst/>
                        </a:rPr>
                        <a:t>7 000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nSpc>
                          <a:spcPct val="100000"/>
                        </a:lnSpc>
                        <a:spcAft>
                          <a:spcPts val="0"/>
                        </a:spcAft>
                      </a:pPr>
                      <a:r>
                        <a:rPr lang="en-US" sz="1200" dirty="0">
                          <a:effectLst/>
                        </a:rPr>
                        <a:t>5 000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现金流量的估计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二、现金流量的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构成</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方案的残余</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价值</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方案的残余价值是指投资方案寿命结束之后剩余资产的清算价值，主要包括设备的残值和流动资产增加量的变卖收入等。</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有些投资方案（特别是经营期较长的投资方案）的残余价值一般较小，往往可忽略不计，但对经营期限较短的方案来说，这部分价值通常有重要的决策意义。</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一、债务</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举债筹资的成本就是付给借款人（债权人）的利息，但这是以企业不缴纳所得税为假设的。</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如果企业要缴纳所得税，利息支出就可以从应纳税收入中扣除，从而可以减免一部分税金</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4072700" y="3664394"/>
            <a:ext cx="4087979" cy="400110"/>
          </a:xfrm>
          <a:prstGeom prst="rect">
            <a:avLst/>
          </a:prstGeom>
        </p:spPr>
        <p:txBody>
          <a:bodyPr wrap="none">
            <a:spAutoFit/>
          </a:bodyPr>
          <a:lstStyle/>
          <a:p>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税后债务成本</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利息率</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税率）</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一、债务</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9-8</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企业发行债券</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zh-CN" dirty="0">
                <a:solidFill>
                  <a:srgbClr val="002060"/>
                </a:solidFill>
                <a:latin typeface="微软雅黑 Light" panose="020B0502040204020203" pitchFamily="34" charset="-122"/>
                <a:ea typeface="微软雅黑 Light" panose="020B0502040204020203" pitchFamily="34" charset="-122"/>
              </a:rPr>
              <a:t>元，利息率为</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zh-CN" dirty="0">
                <a:solidFill>
                  <a:srgbClr val="002060"/>
                </a:solidFill>
                <a:latin typeface="微软雅黑 Light" panose="020B0502040204020203" pitchFamily="34" charset="-122"/>
                <a:ea typeface="微软雅黑 Light" panose="020B0502040204020203" pitchFamily="34" charset="-122"/>
              </a:rPr>
              <a:t>，该企业所得税税率为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zh-CN" dirty="0">
                <a:solidFill>
                  <a:srgbClr val="002060"/>
                </a:solidFill>
                <a:latin typeface="微软雅黑 Light" panose="020B0502040204020203" pitchFamily="34" charset="-122"/>
                <a:ea typeface="微软雅黑 Light" panose="020B0502040204020203" pitchFamily="34" charset="-122"/>
              </a:rPr>
              <a:t>，那么税后债务成本应为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税后债务成本</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1-40%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=7.2</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二、权益资本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现金流量贴现模型</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953155" y="3099519"/>
                <a:ext cx="2547429" cy="747256"/>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𝐖</m:t>
                      </m:r>
                      <m:r>
                        <a:rPr lang="zh-CN" altLang="en-US" sz="2000" b="1" i="0">
                          <a:solidFill>
                            <a:srgbClr val="002060"/>
                          </a:solidFill>
                          <a:latin typeface="Cambria Math" panose="02040503050406030204" pitchFamily="18" charset="0"/>
                        </a:rPr>
                        <m:t>=</m:t>
                      </m:r>
                      <m:limUpp>
                        <m:limUppPr>
                          <m:ctrlPr>
                            <a:rPr lang="zh-CN" altLang="en-US" sz="2000" b="1" i="1">
                              <a:solidFill>
                                <a:srgbClr val="002060"/>
                              </a:solidFill>
                              <a:latin typeface="Cambria Math" panose="02040503050406030204" pitchFamily="18" charset="0"/>
                            </a:rPr>
                          </m:ctrlPr>
                        </m:limUppPr>
                        <m:e>
                          <m:limLow>
                            <m:limLowPr>
                              <m:ctrlPr>
                                <a:rPr lang="zh-CN" altLang="en-US" sz="2000" b="1" i="1">
                                  <a:solidFill>
                                    <a:srgbClr val="002060"/>
                                  </a:solidFill>
                                  <a:latin typeface="Cambria Math" panose="02040503050406030204" pitchFamily="18" charset="0"/>
                                </a:rPr>
                              </m:ctrlPr>
                            </m:limLow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lim>
                              <m:r>
                                <a:rPr lang="zh-CN" altLang="en-US" sz="2000" b="1" i="1">
                                  <a:solidFill>
                                    <a:srgbClr val="002060"/>
                                  </a:solidFill>
                                  <a:latin typeface="Cambria Math" panose="02040503050406030204" pitchFamily="18" charset="0"/>
                                </a:rPr>
                                <m:t>𝒕</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lim>
                          </m:limLow>
                        </m:e>
                        <m:lim>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lim>
                      </m:limUpp>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𝑫</m:t>
                              </m:r>
                            </m:e>
                            <m:sub>
                              <m:r>
                                <a:rPr lang="zh-CN" altLang="en-US" sz="2000" b="1" i="1">
                                  <a:solidFill>
                                    <a:srgbClr val="002060"/>
                                  </a:solidFill>
                                  <a:latin typeface="Cambria Math" panose="02040503050406030204" pitchFamily="18" charset="0"/>
                                </a:rPr>
                                <m:t>𝒕</m:t>
                              </m:r>
                            </m:sub>
                          </m:sSub>
                        </m:num>
                        <m:den>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0">
                              <a:solidFill>
                                <a:srgbClr val="002060"/>
                              </a:solidFill>
                              <a:latin typeface="Cambria Math" panose="02040503050406030204" pitchFamily="18" charset="0"/>
                            </a:rPr>
                            <m:t>𝟏</m:t>
                          </m:r>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𝒆</m:t>
                              </m:r>
                            </m:sub>
                          </m:sSub>
                          <m:sSup>
                            <m:sSupPr>
                              <m:ctrlPr>
                                <a:rPr lang="zh-CN" altLang="en-US" sz="2000" b="1" i="1">
                                  <a:solidFill>
                                    <a:srgbClr val="002060"/>
                                  </a:solidFill>
                                  <a:latin typeface="Cambria Math" panose="02040503050406030204" pitchFamily="18" charset="0"/>
                                </a:rPr>
                              </m:ctrlPr>
                            </m:sSup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sup>
                              <m:r>
                                <a:rPr lang="zh-CN" altLang="en-US" sz="2000" b="1" i="1">
                                  <a:solidFill>
                                    <a:srgbClr val="002060"/>
                                  </a:solidFill>
                                  <a:latin typeface="Cambria Math" panose="02040503050406030204" pitchFamily="18" charset="0"/>
                                </a:rPr>
                                <m:t>𝒕</m:t>
                              </m:r>
                            </m:sup>
                          </m:sSup>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953155" y="3099519"/>
                <a:ext cx="2547429" cy="747256"/>
              </a:xfrm>
              <a:prstGeom prst="rect">
                <a:avLst/>
              </a:prstGeom>
              <a:blipFill rotWithShape="1">
                <a:blip r:embed="rId1"/>
                <a:stretch>
                  <a:fillRect l="-6" t="-11" r="24" b="78"/>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5431202" y="3861319"/>
                <a:ext cx="1472711" cy="722505"/>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𝑾</m:t>
                      </m:r>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𝑫</m:t>
                              </m:r>
                            </m:e>
                            <m:sub>
                              <m:r>
                                <a:rPr lang="zh-CN" altLang="en-US" sz="2000" b="1" i="0">
                                  <a:solidFill>
                                    <a:srgbClr val="002060"/>
                                  </a:solidFill>
                                  <a:latin typeface="Cambria Math" panose="02040503050406030204" pitchFamily="18" charset="0"/>
                                </a:rPr>
                                <m:t>𝟏</m:t>
                              </m:r>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𝒆</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𝒈</m:t>
                          </m:r>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5431202" y="3861319"/>
                <a:ext cx="1472711" cy="722505"/>
              </a:xfrm>
              <a:prstGeom prst="rect">
                <a:avLst/>
              </a:prstGeom>
              <a:blipFill rotWithShape="1">
                <a:blip r:embed="rId2"/>
                <a:stretch>
                  <a:fillRect l="-3" t="-72" r="13" b="55"/>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p:cNvSpPr/>
              <p:nvPr/>
            </p:nvSpPr>
            <p:spPr>
              <a:xfrm>
                <a:off x="5431202" y="4623632"/>
                <a:ext cx="1655068" cy="667427"/>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𝒆</m:t>
                          </m:r>
                        </m:sub>
                      </m:sSub>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𝑫</m:t>
                              </m:r>
                            </m:e>
                            <m:sub>
                              <m:r>
                                <a:rPr lang="zh-CN" altLang="en-US" sz="2000" b="1" i="0">
                                  <a:solidFill>
                                    <a:srgbClr val="002060"/>
                                  </a:solidFill>
                                  <a:latin typeface="Cambria Math" panose="02040503050406030204" pitchFamily="18" charset="0"/>
                                </a:rPr>
                                <m:t>𝟏</m:t>
                              </m:r>
                            </m:sub>
                          </m:sSub>
                        </m:num>
                        <m:den>
                          <m:r>
                            <a:rPr lang="zh-CN" altLang="en-US" sz="2000" b="1" i="1">
                              <a:solidFill>
                                <a:srgbClr val="002060"/>
                              </a:solidFill>
                              <a:latin typeface="Cambria Math" panose="02040503050406030204" pitchFamily="18" charset="0"/>
                            </a:rPr>
                            <m:t>𝑾</m:t>
                          </m:r>
                        </m:den>
                      </m:f>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𝒈</m:t>
                      </m:r>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5431202" y="4623632"/>
                <a:ext cx="1655068" cy="667427"/>
              </a:xfrm>
              <a:prstGeom prst="rect">
                <a:avLst/>
              </a:prstGeom>
              <a:blipFill rotWithShape="1">
                <a:blip r:embed="rId3"/>
                <a:stretch>
                  <a:fillRect l="-3" t="-30" r="18" b="36"/>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二、权益资本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现金流量贴现模型</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87677"/>
                <a:ext cx="10912369" cy="163121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9-9</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某企业普通股的现行市场价格为每股</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元，下一期的股利预期为每股</a:t>
                </a:r>
                <a:r>
                  <a:rPr lang="en-US" altLang="zh-CN" dirty="0">
                    <a:solidFill>
                      <a:srgbClr val="002060"/>
                    </a:solidFill>
                    <a:latin typeface="微软雅黑 Light" panose="020B0502040204020203" pitchFamily="34" charset="-122"/>
                    <a:ea typeface="微软雅黑 Light" panose="020B0502040204020203" pitchFamily="34" charset="-122"/>
                  </a:rPr>
                  <a:t>1.6</a:t>
                </a:r>
                <a:r>
                  <a:rPr lang="zh-CN" altLang="zh-CN" dirty="0">
                    <a:solidFill>
                      <a:srgbClr val="002060"/>
                    </a:solidFill>
                    <a:latin typeface="微软雅黑 Light" panose="020B0502040204020203" pitchFamily="34" charset="-122"/>
                    <a:ea typeface="微软雅黑 Light" panose="020B0502040204020203" pitchFamily="34" charset="-122"/>
                  </a:rPr>
                  <a:t>元，每年股利增长率预期为</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zh-CN" dirty="0">
                    <a:solidFill>
                      <a:srgbClr val="002060"/>
                    </a:solidFill>
                    <a:latin typeface="微软雅黑 Light" panose="020B0502040204020203" pitchFamily="34" charset="-122"/>
                    <a:ea typeface="微软雅黑 Light" panose="020B0502040204020203" pitchFamily="34" charset="-122"/>
                  </a:rPr>
                  <a:t>，那么，该普通股的资金成本应为：</a:t>
                </a:r>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b="0" i="1" smtClean="0">
                            <a:solidFill>
                              <a:srgbClr val="002060"/>
                            </a:solidFill>
                            <a:latin typeface="Cambria Math" panose="02040503050406030204" pitchFamily="18" charset="0"/>
                          </a:rPr>
                          <m:t>        </m:t>
                        </m:r>
                        <m:r>
                          <a:rPr lang="en-US" altLang="zh-CN" i="1">
                            <a:solidFill>
                              <a:srgbClr val="002060"/>
                            </a:solidFill>
                            <a:latin typeface="Cambria Math" panose="02040503050406030204" pitchFamily="18" charset="0"/>
                          </a:rPr>
                          <m:t>𝑘</m:t>
                        </m:r>
                      </m:e>
                      <m:sub>
                        <m:r>
                          <a:rPr lang="en-US" altLang="zh-CN" i="1">
                            <a:solidFill>
                              <a:srgbClr val="002060"/>
                            </a:solidFill>
                            <a:latin typeface="Cambria Math" panose="02040503050406030204" pitchFamily="18" charset="0"/>
                          </a:rPr>
                          <m:t>𝑒</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m:t>
                        </m:r>
                      </m:num>
                      <m:den>
                        <m:r>
                          <a:rPr lang="en-US" altLang="zh-CN">
                            <a:solidFill>
                              <a:srgbClr val="002060"/>
                            </a:solidFill>
                            <a:latin typeface="Cambria Math" panose="02040503050406030204" pitchFamily="18" charset="0"/>
                          </a:rPr>
                          <m:t>20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+6%=14%</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87677"/>
                <a:ext cx="10912369" cy="1631216"/>
              </a:xfrm>
              <a:prstGeom prst="rect">
                <a:avLst/>
              </a:prstGeom>
              <a:blipFill rotWithShape="1">
                <a:blip r:embed="rId1"/>
                <a:stretch>
                  <a:fillRect l="-1" b="3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二、权益资本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资本资产定价模型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资本</a:t>
            </a:r>
            <a:r>
              <a:rPr lang="zh-CN" altLang="en-US" b="1" dirty="0">
                <a:solidFill>
                  <a:srgbClr val="0070C0"/>
                </a:solidFill>
                <a:latin typeface="微软雅黑 Light" panose="020B0502040204020203" pitchFamily="34" charset="-122"/>
                <a:ea typeface="微软雅黑 Light" panose="020B0502040204020203" pitchFamily="34" charset="-122"/>
              </a:rPr>
              <a:t>资产定价模型是以近代财务理论为基础的，其核心是评估股票的风险。</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根据资本资产定价模型，权益资本的成本（</a:t>
            </a:r>
            <a:r>
              <a:rPr lang="en-US" altLang="zh-CN" b="1" i="1" dirty="0" err="1">
                <a:solidFill>
                  <a:srgbClr val="0070C0"/>
                </a:solidFill>
                <a:latin typeface="微软雅黑 Light" panose="020B0502040204020203" pitchFamily="34" charset="-122"/>
                <a:ea typeface="微软雅黑 Light" panose="020B0502040204020203" pitchFamily="34" charset="-122"/>
              </a:rPr>
              <a:t>k</a:t>
            </a:r>
            <a:r>
              <a:rPr lang="en-US" altLang="zh-CN" b="1" i="1" baseline="-25000" dirty="0" err="1">
                <a:solidFill>
                  <a:srgbClr val="0070C0"/>
                </a:solidFill>
                <a:latin typeface="微软雅黑 Light" panose="020B0502040204020203" pitchFamily="34" charset="-122"/>
                <a:ea typeface="微软雅黑 Light" panose="020B0502040204020203" pitchFamily="34" charset="-122"/>
              </a:rPr>
              <a:t>e</a:t>
            </a:r>
            <a:r>
              <a:rPr lang="zh-CN" altLang="en-US" b="1" dirty="0">
                <a:solidFill>
                  <a:srgbClr val="0070C0"/>
                </a:solidFill>
                <a:latin typeface="微软雅黑 Light" panose="020B0502040204020203" pitchFamily="34" charset="-122"/>
                <a:ea typeface="微软雅黑 Light" panose="020B0502040204020203" pitchFamily="34" charset="-122"/>
              </a:rPr>
              <a:t>）等于无风险利率（</a:t>
            </a:r>
            <a:r>
              <a:rPr lang="en-US" altLang="zh-CN" b="1" i="1" dirty="0" err="1">
                <a:solidFill>
                  <a:srgbClr val="0070C0"/>
                </a:solidFill>
                <a:latin typeface="微软雅黑 Light" panose="020B0502040204020203" pitchFamily="34" charset="-122"/>
                <a:ea typeface="微软雅黑 Light" panose="020B0502040204020203" pitchFamily="34" charset="-122"/>
              </a:rPr>
              <a:t>k</a:t>
            </a:r>
            <a:r>
              <a:rPr lang="en-US" altLang="zh-CN" b="1" i="1" baseline="-25000" dirty="0" err="1">
                <a:solidFill>
                  <a:srgbClr val="0070C0"/>
                </a:solidFill>
                <a:latin typeface="微软雅黑 Light" panose="020B0502040204020203" pitchFamily="34" charset="-122"/>
                <a:ea typeface="微软雅黑 Light" panose="020B0502040204020203" pitchFamily="34" charset="-122"/>
              </a:rPr>
              <a:t>f</a:t>
            </a:r>
            <a:r>
              <a:rPr lang="zh-CN" altLang="en-US" b="1" dirty="0">
                <a:solidFill>
                  <a:srgbClr val="0070C0"/>
                </a:solidFill>
                <a:latin typeface="微软雅黑 Light" panose="020B0502040204020203" pitchFamily="34" charset="-122"/>
                <a:ea typeface="微软雅黑 Light" panose="020B0502040204020203" pitchFamily="34" charset="-122"/>
              </a:rPr>
              <a:t>）加一个经过加权的风险成分，即</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654142" y="3990854"/>
                <a:ext cx="2651430" cy="395558"/>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b="1" i="1" smtClean="0">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𝒌</m:t>
                          </m:r>
                        </m:e>
                        <m:sub>
                          <m:r>
                            <a:rPr lang="zh-CN" altLang="en-US" b="1" i="1">
                              <a:solidFill>
                                <a:srgbClr val="002060"/>
                              </a:solidFill>
                              <a:latin typeface="Cambria Math" panose="02040503050406030204" pitchFamily="18" charset="0"/>
                            </a:rPr>
                            <m:t>𝒆</m:t>
                          </m:r>
                        </m:sub>
                      </m:sSub>
                      <m:r>
                        <a:rPr lang="zh-CN" altLang="en-US" b="1" i="0">
                          <a:solidFill>
                            <a:srgbClr val="002060"/>
                          </a:solidFill>
                          <a:latin typeface="Cambria Math" panose="02040503050406030204" pitchFamily="18" charset="0"/>
                        </a:rPr>
                        <m:t>=</m:t>
                      </m:r>
                      <m:sSub>
                        <m:sSubPr>
                          <m:ctrlPr>
                            <a:rPr lang="zh-CN" altLang="en-US" b="1" i="1">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𝒌</m:t>
                          </m:r>
                        </m:e>
                        <m:sub>
                          <m:r>
                            <a:rPr lang="zh-CN" altLang="en-US" b="1" i="1">
                              <a:solidFill>
                                <a:srgbClr val="002060"/>
                              </a:solidFill>
                              <a:latin typeface="Cambria Math" panose="02040503050406030204" pitchFamily="18" charset="0"/>
                            </a:rPr>
                            <m:t>𝒇</m:t>
                          </m:r>
                        </m:sub>
                      </m:sSub>
                      <m:r>
                        <a:rPr lang="zh-CN" altLang="en-US" b="1" i="0">
                          <a:solidFill>
                            <a:srgbClr val="002060"/>
                          </a:solidFill>
                          <a:latin typeface="Cambria Math" panose="02040503050406030204" pitchFamily="18" charset="0"/>
                        </a:rPr>
                        <m:t>+</m:t>
                      </m:r>
                      <m:r>
                        <m:rPr>
                          <m:nor/>
                        </m:rPr>
                        <a:rPr lang="zh-CN" altLang="en-US" b="1" i="1">
                          <a:solidFill>
                            <a:srgbClr val="002060"/>
                          </a:solidFill>
                          <a:latin typeface="微软雅黑 Light" panose="020B0502040204020203" pitchFamily="34" charset="-122"/>
                          <a:ea typeface="微软雅黑 Light" panose="020B0502040204020203" pitchFamily="34" charset="-122"/>
                        </a:rPr>
                        <m:t>（</m:t>
                      </m:r>
                      <m:sSub>
                        <m:sSubPr>
                          <m:ctrlPr>
                            <a:rPr lang="zh-CN" altLang="en-US" b="1" i="1">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𝒌</m:t>
                          </m:r>
                        </m:e>
                        <m:sub>
                          <m:r>
                            <a:rPr lang="zh-CN" altLang="en-US" b="1" i="1">
                              <a:solidFill>
                                <a:srgbClr val="002060"/>
                              </a:solidFill>
                              <a:latin typeface="Cambria Math" panose="02040503050406030204" pitchFamily="18" charset="0"/>
                            </a:rPr>
                            <m:t>𝒎</m:t>
                          </m:r>
                        </m:sub>
                      </m:sSub>
                      <m:r>
                        <m:rPr>
                          <m:nor/>
                        </m:rPr>
                        <a:rPr lang="zh-CN" altLang="en-US" b="1" i="1">
                          <a:solidFill>
                            <a:srgbClr val="002060"/>
                          </a:solidFill>
                          <a:latin typeface="微软雅黑 Light" panose="020B0502040204020203" pitchFamily="34" charset="-122"/>
                          <a:ea typeface="微软雅黑 Light" panose="020B0502040204020203" pitchFamily="34" charset="-122"/>
                        </a:rPr>
                        <m:t>−</m:t>
                      </m:r>
                      <m:sSub>
                        <m:sSubPr>
                          <m:ctrlPr>
                            <a:rPr lang="zh-CN" altLang="en-US" b="1" i="1">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𝒌</m:t>
                          </m:r>
                        </m:e>
                        <m:sub>
                          <m:r>
                            <a:rPr lang="zh-CN" altLang="en-US" b="1" i="1">
                              <a:solidFill>
                                <a:srgbClr val="002060"/>
                              </a:solidFill>
                              <a:latin typeface="Cambria Math" panose="02040503050406030204" pitchFamily="18" charset="0"/>
                            </a:rPr>
                            <m:t>𝒇</m:t>
                          </m:r>
                        </m:sub>
                      </m:sSub>
                      <m:r>
                        <m:rPr>
                          <m:nor/>
                        </m:rPr>
                        <a:rPr lang="zh-CN" altLang="en-US" b="1" i="1">
                          <a:solidFill>
                            <a:srgbClr val="002060"/>
                          </a:solidFill>
                          <a:latin typeface="微软雅黑 Light" panose="020B0502040204020203" pitchFamily="34" charset="-122"/>
                          <a:ea typeface="微软雅黑 Light" panose="020B0502040204020203" pitchFamily="34" charset="-122"/>
                        </a:rPr>
                        <m:t>）</m:t>
                      </m:r>
                      <m:r>
                        <a:rPr lang="zh-CN" altLang="en-US" b="1" i="1">
                          <a:solidFill>
                            <a:srgbClr val="002060"/>
                          </a:solidFill>
                          <a:latin typeface="Cambria Math" panose="02040503050406030204" pitchFamily="18" charset="0"/>
                        </a:rPr>
                        <m:t>𝜷</m:t>
                      </m:r>
                    </m:oMath>
                  </m:oMathPara>
                </a14:m>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654142" y="3990854"/>
                <a:ext cx="2651430" cy="395558"/>
              </a:xfrm>
              <a:prstGeom prst="rect">
                <a:avLst/>
              </a:prstGeom>
              <a:blipFill rotWithShape="1">
                <a:blip r:embed="rId1"/>
                <a:stretch>
                  <a:fillRect l="-9" t="-130" r="20" b="11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二、权益资本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资本资产定价模型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87677"/>
                <a:ext cx="10912369" cy="2062103"/>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9-10</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假如</a:t>
                </a:r>
                <a:r>
                  <a:rPr lang="zh-CN" altLang="zh-CN" dirty="0">
                    <a:solidFill>
                      <a:srgbClr val="002060"/>
                    </a:solidFill>
                    <a:latin typeface="微软雅黑 Light" panose="020B0502040204020203" pitchFamily="34" charset="-122"/>
                    <a:ea typeface="微软雅黑 Light" panose="020B0502040204020203" pitchFamily="34" charset="-122"/>
                  </a:rPr>
                  <a:t>无风险利率（</a:t>
                </a:r>
                <a:r>
                  <a:rPr lang="en-US" altLang="zh-CN" i="1" dirty="0" err="1">
                    <a:solidFill>
                      <a:srgbClr val="002060"/>
                    </a:solidFill>
                    <a:latin typeface="微软雅黑 Light" panose="020B0502040204020203" pitchFamily="34" charset="-122"/>
                    <a:ea typeface="微软雅黑 Light" panose="020B0502040204020203" pitchFamily="34" charset="-122"/>
                  </a:rPr>
                  <a:t>k</a:t>
                </a:r>
                <a:r>
                  <a:rPr lang="en-US" altLang="zh-CN" i="1" baseline="-25000" dirty="0" err="1">
                    <a:solidFill>
                      <a:srgbClr val="002060"/>
                    </a:solidFill>
                    <a:latin typeface="微软雅黑 Light" panose="020B0502040204020203" pitchFamily="34" charset="-122"/>
                    <a:ea typeface="微软雅黑 Light" panose="020B0502040204020203" pitchFamily="34" charset="-122"/>
                  </a:rPr>
                  <a:t>f</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，普通股的平均回报率为</a:t>
                </a:r>
                <a:r>
                  <a:rPr lang="en-US" altLang="zh-CN" dirty="0">
                    <a:solidFill>
                      <a:srgbClr val="002060"/>
                    </a:solidFill>
                    <a:latin typeface="微软雅黑 Light" panose="020B0502040204020203" pitchFamily="34" charset="-122"/>
                    <a:ea typeface="微软雅黑 Light" panose="020B0502040204020203" pitchFamily="34" charset="-122"/>
                  </a:rPr>
                  <a:t>11%</a:t>
                </a:r>
                <a:r>
                  <a:rPr lang="zh-CN" altLang="zh-CN" dirty="0">
                    <a:solidFill>
                      <a:srgbClr val="002060"/>
                    </a:solidFill>
                    <a:latin typeface="微软雅黑 Light" panose="020B0502040204020203" pitchFamily="34" charset="-122"/>
                    <a:ea typeface="微软雅黑 Light" panose="020B0502040204020203" pitchFamily="34" charset="-122"/>
                  </a:rPr>
                  <a:t>，某企业的</a:t>
                </a:r>
                <a:r>
                  <a:rPr lang="en-US" altLang="zh-CN" i="1" dirty="0">
                    <a:solidFill>
                      <a:srgbClr val="002060"/>
                    </a:solidFill>
                    <a:latin typeface="微软雅黑 Light" panose="020B0502040204020203" pitchFamily="34" charset="-122"/>
                    <a:ea typeface="微软雅黑 Light" panose="020B0502040204020203" pitchFamily="34" charset="-122"/>
                  </a:rPr>
                  <a:t>β</a:t>
                </a:r>
                <a:r>
                  <a:rPr lang="zh-CN" altLang="zh-CN" dirty="0">
                    <a:solidFill>
                      <a:srgbClr val="002060"/>
                    </a:solidFill>
                    <a:latin typeface="微软雅黑 Light" panose="020B0502040204020203" pitchFamily="34" charset="-122"/>
                    <a:ea typeface="微软雅黑 Light" panose="020B0502040204020203" pitchFamily="34" charset="-122"/>
                  </a:rPr>
                  <a:t>值为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（即企业的风险与市场平均风险相同），它的权益资本成本就等于</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𝑘</m:t>
                        </m:r>
                      </m:e>
                      <m:sub>
                        <m:r>
                          <a:rPr lang="en-US" altLang="zh-CN" i="1">
                            <a:solidFill>
                              <a:srgbClr val="002060"/>
                            </a:solidFill>
                            <a:latin typeface="Cambria Math" panose="02040503050406030204" pitchFamily="18" charset="0"/>
                          </a:rPr>
                          <m:t>𝑒</m:t>
                        </m:r>
                      </m:sub>
                    </m:sSub>
                  </m:oMath>
                </a14:m>
                <a:r>
                  <a:rPr lang="en-US" altLang="zh-CN" dirty="0">
                    <a:solidFill>
                      <a:srgbClr val="002060"/>
                    </a:solidFill>
                    <a:latin typeface="微软雅黑 Light" panose="020B0502040204020203" pitchFamily="34" charset="-122"/>
                    <a:ea typeface="微软雅黑 Light" panose="020B0502040204020203" pitchFamily="34" charset="-122"/>
                  </a:rPr>
                  <a:t>=0.08+1.0×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0.11-0.08</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=11</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如果</a:t>
                </a:r>
                <a:r>
                  <a:rPr lang="zh-CN" altLang="zh-CN" dirty="0">
                    <a:solidFill>
                      <a:srgbClr val="002060"/>
                    </a:solidFill>
                    <a:latin typeface="微软雅黑 Light" panose="020B0502040204020203" pitchFamily="34" charset="-122"/>
                    <a:ea typeface="微软雅黑 Light" panose="020B0502040204020203" pitchFamily="34" charset="-122"/>
                  </a:rPr>
                  <a:t>该企业的</a:t>
                </a:r>
                <a:r>
                  <a:rPr lang="en-US" altLang="zh-CN" i="1" dirty="0">
                    <a:solidFill>
                      <a:srgbClr val="002060"/>
                    </a:solidFill>
                    <a:latin typeface="微软雅黑 Light" panose="020B0502040204020203" pitchFamily="34" charset="-122"/>
                    <a:ea typeface="微软雅黑 Light" panose="020B0502040204020203" pitchFamily="34" charset="-122"/>
                  </a:rPr>
                  <a:t>β</a:t>
                </a:r>
                <a:r>
                  <a:rPr lang="zh-CN" altLang="zh-CN" dirty="0">
                    <a:solidFill>
                      <a:srgbClr val="002060"/>
                    </a:solidFill>
                    <a:latin typeface="微软雅黑 Light" panose="020B0502040204020203" pitchFamily="34" charset="-122"/>
                    <a:ea typeface="微软雅黑 Light" panose="020B0502040204020203" pitchFamily="34" charset="-122"/>
                  </a:rPr>
                  <a:t>值为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，它的资本成本就会高得多，</a:t>
                </a:r>
                <a:r>
                  <a:rPr lang="zh-CN" altLang="zh-CN" dirty="0" smtClean="0">
                    <a:solidFill>
                      <a:srgbClr val="002060"/>
                    </a:solidFill>
                    <a:latin typeface="微软雅黑 Light" panose="020B0502040204020203" pitchFamily="34" charset="-122"/>
                    <a:ea typeface="微软雅黑 Light" panose="020B0502040204020203" pitchFamily="34" charset="-122"/>
                  </a:rPr>
                  <a:t>即</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𝑘</m:t>
                        </m:r>
                      </m:e>
                      <m:sub>
                        <m:r>
                          <a:rPr lang="en-US" altLang="zh-CN" i="1">
                            <a:solidFill>
                              <a:srgbClr val="002060"/>
                            </a:solidFill>
                            <a:latin typeface="Cambria Math" panose="02040503050406030204" pitchFamily="18" charset="0"/>
                          </a:rPr>
                          <m:t>𝑒</m:t>
                        </m:r>
                      </m:sub>
                    </m:sSub>
                  </m:oMath>
                </a14:m>
                <a:r>
                  <a:rPr lang="en-US" altLang="zh-CN" dirty="0">
                    <a:solidFill>
                      <a:srgbClr val="002060"/>
                    </a:solidFill>
                    <a:latin typeface="微软雅黑 Light" panose="020B0502040204020203" pitchFamily="34" charset="-122"/>
                    <a:ea typeface="微软雅黑 Light" panose="020B0502040204020203" pitchFamily="34" charset="-122"/>
                  </a:rPr>
                  <a:t>=0.08+2.0×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0.11-0.08</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=14%</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87677"/>
                <a:ext cx="10912369" cy="2062103"/>
              </a:xfrm>
              <a:prstGeom prst="rect">
                <a:avLst/>
              </a:prstGeom>
              <a:blipFill rotWithShape="1">
                <a:blip r:embed="rId1"/>
                <a:stretch>
                  <a:fillRect l="-1" b="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资金成本的估计</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三、加权平均资金</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在投资决策中，既不能单纯使用债务成本，又不能单纯使用权益资本成本，而应当使用加权平均资金成本（或称综合资金成本）。其计算公式为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在例</a:t>
            </a:r>
            <a:r>
              <a:rPr lang="en-US" altLang="zh-CN" sz="2000" b="1" dirty="0">
                <a:solidFill>
                  <a:srgbClr val="002060"/>
                </a:solidFill>
                <a:latin typeface="微软雅黑 Light" panose="020B0502040204020203" pitchFamily="34" charset="-122"/>
                <a:ea typeface="微软雅黑 Light" panose="020B0502040204020203" pitchFamily="34" charset="-122"/>
              </a:rPr>
              <a:t>9-8</a:t>
            </a:r>
            <a:r>
              <a:rPr lang="zh-CN" altLang="en-US" sz="2000" b="1" dirty="0">
                <a:solidFill>
                  <a:srgbClr val="002060"/>
                </a:solidFill>
                <a:latin typeface="微软雅黑 Light" panose="020B0502040204020203" pitchFamily="34" charset="-122"/>
                <a:ea typeface="微软雅黑 Light" panose="020B0502040204020203" pitchFamily="34" charset="-122"/>
              </a:rPr>
              <a:t>和例</a:t>
            </a:r>
            <a:r>
              <a:rPr lang="en-US" altLang="zh-CN" sz="2000" b="1" dirty="0">
                <a:solidFill>
                  <a:srgbClr val="002060"/>
                </a:solidFill>
                <a:latin typeface="微软雅黑 Light" panose="020B0502040204020203" pitchFamily="34" charset="-122"/>
                <a:ea typeface="微软雅黑 Light" panose="020B0502040204020203" pitchFamily="34" charset="-122"/>
              </a:rPr>
              <a:t>9-9</a:t>
            </a:r>
            <a:r>
              <a:rPr lang="zh-CN" altLang="en-US" sz="2000" b="1" dirty="0">
                <a:solidFill>
                  <a:srgbClr val="002060"/>
                </a:solidFill>
                <a:latin typeface="微软雅黑 Light" panose="020B0502040204020203" pitchFamily="34" charset="-122"/>
                <a:ea typeface="微软雅黑 Light" panose="020B0502040204020203" pitchFamily="34" charset="-122"/>
              </a:rPr>
              <a:t>中，假定该企业的最优资本结构是债务</a:t>
            </a:r>
            <a:r>
              <a:rPr lang="en-US" altLang="zh-CN" sz="2000" b="1" dirty="0">
                <a:solidFill>
                  <a:srgbClr val="002060"/>
                </a:solidFill>
                <a:latin typeface="微软雅黑 Light" panose="020B0502040204020203" pitchFamily="34" charset="-122"/>
                <a:ea typeface="微软雅黑 Light" panose="020B0502040204020203" pitchFamily="34" charset="-122"/>
              </a:rPr>
              <a:t>40%</a:t>
            </a:r>
            <a:r>
              <a:rPr lang="zh-CN" altLang="en-US" sz="2000" b="1" dirty="0">
                <a:solidFill>
                  <a:srgbClr val="002060"/>
                </a:solidFill>
                <a:latin typeface="微软雅黑 Light" panose="020B0502040204020203" pitchFamily="34" charset="-122"/>
                <a:ea typeface="微软雅黑 Light" panose="020B0502040204020203" pitchFamily="34" charset="-122"/>
              </a:rPr>
              <a:t>，权益资本</a:t>
            </a:r>
            <a:r>
              <a:rPr lang="en-US" altLang="zh-CN" sz="2000" b="1" dirty="0">
                <a:solidFill>
                  <a:srgbClr val="002060"/>
                </a:solidFill>
                <a:latin typeface="微软雅黑 Light" panose="020B0502040204020203" pitchFamily="34" charset="-122"/>
                <a:ea typeface="微软雅黑 Light" panose="020B0502040204020203" pitchFamily="34" charset="-122"/>
              </a:rPr>
              <a:t>60%</a:t>
            </a:r>
            <a:r>
              <a:rPr lang="zh-CN" altLang="en-US" sz="2000" b="1" dirty="0">
                <a:solidFill>
                  <a:srgbClr val="002060"/>
                </a:solidFill>
                <a:latin typeface="微软雅黑 Light" panose="020B0502040204020203" pitchFamily="34" charset="-122"/>
                <a:ea typeface="微软雅黑 Light" panose="020B0502040204020203" pitchFamily="34" charset="-122"/>
              </a:rPr>
              <a:t>，那么，该企业的综合资金成本为：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4963810" y="3464339"/>
                <a:ext cx="2305759"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𝒂</m:t>
                          </m:r>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𝒑</m:t>
                          </m:r>
                        </m:e>
                        <m:sub>
                          <m:r>
                            <a:rPr lang="zh-CN" altLang="en-US" sz="2000" b="1" i="1">
                              <a:solidFill>
                                <a:srgbClr val="002060"/>
                              </a:solidFill>
                              <a:latin typeface="Cambria Math" panose="02040503050406030204" pitchFamily="18" charset="0"/>
                            </a:rPr>
                            <m:t>𝒅</m:t>
                          </m:r>
                        </m:sub>
                      </m:s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𝒅</m:t>
                          </m:r>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𝒑</m:t>
                          </m:r>
                        </m:e>
                        <m:sub>
                          <m:r>
                            <a:rPr lang="zh-CN" altLang="en-US" sz="2000" b="1" i="1">
                              <a:solidFill>
                                <a:srgbClr val="002060"/>
                              </a:solidFill>
                              <a:latin typeface="Cambria Math" panose="02040503050406030204" pitchFamily="18" charset="0"/>
                            </a:rPr>
                            <m:t>𝒆</m:t>
                          </m:r>
                        </m:sub>
                      </m:s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𝒌</m:t>
                          </m:r>
                        </m:e>
                        <m:sub>
                          <m:r>
                            <a:rPr lang="zh-CN" altLang="en-US" sz="2000" b="1" i="1">
                              <a:solidFill>
                                <a:srgbClr val="002060"/>
                              </a:solidFill>
                              <a:latin typeface="Cambria Math" panose="02040503050406030204" pitchFamily="18" charset="0"/>
                            </a:rPr>
                            <m:t>𝒆</m:t>
                          </m:r>
                        </m:sub>
                      </m:sSub>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963810" y="3464339"/>
                <a:ext cx="2305759" cy="400110"/>
              </a:xfrm>
              <a:prstGeom prst="rect">
                <a:avLst/>
              </a:prstGeom>
              <a:blipFill rotWithShape="1">
                <a:blip r:embed="rId1"/>
                <a:stretch>
                  <a:fillRect l="-1" t="-103" r="4" b="118"/>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p:cNvSpPr/>
              <p:nvPr/>
            </p:nvSpPr>
            <p:spPr>
              <a:xfrm>
                <a:off x="4324676" y="5077978"/>
                <a:ext cx="3800207" cy="400110"/>
              </a:xfrm>
              <a:prstGeom prst="rect">
                <a:avLst/>
              </a:prstGeom>
            </p:spPr>
            <p:txBody>
              <a:bodyPr wrap="none">
                <a:spAutoFit/>
              </a:bodyPr>
              <a:lstStyle/>
              <a:p>
                <a14:m>
                  <m:oMath xmlns:m="http://schemas.openxmlformats.org/officeDocument/2006/math">
                    <m:sSub>
                      <m:sSubPr>
                        <m:ctrlPr>
                          <a:rPr lang="zh-CN" altLang="zh-CN" sz="2000" b="1" i="1" smtClean="0">
                            <a:solidFill>
                              <a:srgbClr val="002060"/>
                            </a:solidFill>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𝒌</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𝒂</m:t>
                        </m:r>
                      </m:sub>
                    </m:sSub>
                  </m:oMath>
                </a14:m>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=7%×40%+14%×60</a:t>
                </a:r>
                <a:r>
                  <a:rPr lang="en-US"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11.2%</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4324676" y="5077978"/>
                <a:ext cx="3800207" cy="400110"/>
              </a:xfrm>
              <a:prstGeom prst="rect">
                <a:avLst/>
              </a:prstGeom>
              <a:blipFill rotWithShape="1">
                <a:blip r:embed="rId2"/>
                <a:stretch>
                  <a:fillRect l="-9" t="-129" r="2" b="14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一、返本期</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这种方法主要用来计算投资所需的返本期的长短。如果每年的净现金效益量相等，可用下列公式计算返本期</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如果</a:t>
            </a:r>
            <a:r>
              <a:rPr lang="zh-CN" altLang="en-US" sz="2000" b="1" dirty="0">
                <a:solidFill>
                  <a:srgbClr val="002060"/>
                </a:solidFill>
                <a:latin typeface="微软雅黑 Light" panose="020B0502040204020203" pitchFamily="34" charset="-122"/>
                <a:ea typeface="微软雅黑 Light" panose="020B0502040204020203" pitchFamily="34" charset="-122"/>
              </a:rPr>
              <a:t>每年的净现金效益量不等，就需要用推算的方法求出返本期。</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395706" y="3319652"/>
                <a:ext cx="3441968" cy="689484"/>
              </a:xfrm>
              <a:prstGeom prst="rect">
                <a:avLst/>
              </a:prstGeom>
            </p:spPr>
            <p:txBody>
              <a:bodyPr wrap="none">
                <a:spAutoFit/>
              </a:bodyPr>
              <a:lstStyle/>
              <a:p>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返</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本期</a:t>
                </a:r>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净现金投资量</m:t>
                        </m:r>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每年的净现金效益量</m:t>
                        </m:r>
                      </m:den>
                    </m:f>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395706" y="3319652"/>
                <a:ext cx="3441968" cy="689484"/>
              </a:xfrm>
              <a:prstGeom prst="rect">
                <a:avLst/>
              </a:prstGeom>
              <a:blipFill rotWithShape="1">
                <a:blip r:embed="rId1"/>
                <a:stretch>
                  <a:fillRect l="-7" t="-74" r="15" b="5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一、返本期</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504351"/>
            <a:ext cx="10912369" cy="236988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假如</a:t>
            </a:r>
            <a:r>
              <a:rPr lang="zh-CN" altLang="en-US" dirty="0">
                <a:solidFill>
                  <a:srgbClr val="002060"/>
                </a:solidFill>
                <a:latin typeface="微软雅黑 Light" panose="020B0502040204020203" pitchFamily="34" charset="-122"/>
                <a:ea typeface="微软雅黑 Light" panose="020B0502040204020203" pitchFamily="34" charset="-122"/>
              </a:rPr>
              <a:t>某投资方案的净现金投资量为</a:t>
            </a:r>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en-US" dirty="0">
                <a:solidFill>
                  <a:srgbClr val="002060"/>
                </a:solidFill>
                <a:latin typeface="微软雅黑 Light" panose="020B0502040204020203" pitchFamily="34" charset="-122"/>
                <a:ea typeface="微软雅黑 Light" panose="020B0502040204020203" pitchFamily="34" charset="-122"/>
              </a:rPr>
              <a:t>元。第一年的净现金效益量为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9 000</a:t>
            </a:r>
            <a:r>
              <a:rPr lang="zh-CN" altLang="en-US" dirty="0">
                <a:solidFill>
                  <a:srgbClr val="002060"/>
                </a:solidFill>
                <a:latin typeface="微软雅黑 Light" panose="020B0502040204020203" pitchFamily="34" charset="-122"/>
                <a:ea typeface="微软雅黑 Light" panose="020B0502040204020203" pitchFamily="34" charset="-122"/>
              </a:rPr>
              <a:t>元，第二年为</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元，第三年为</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元。问：它的返本期是多长</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9 </a:t>
            </a:r>
            <a:r>
              <a:rPr lang="en-US" altLang="zh-CN" dirty="0">
                <a:solidFill>
                  <a:srgbClr val="002060"/>
                </a:solidFill>
                <a:latin typeface="微软雅黑 Light" panose="020B0502040204020203" pitchFamily="34" charset="-122"/>
                <a:ea typeface="微软雅黑 Light" panose="020B0502040204020203" pitchFamily="34" charset="-122"/>
              </a:rPr>
              <a:t>000+7 000=16 000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16 </a:t>
            </a:r>
            <a:r>
              <a:rPr lang="en-US" altLang="zh-CN" dirty="0">
                <a:solidFill>
                  <a:srgbClr val="002060"/>
                </a:solidFill>
                <a:latin typeface="微软雅黑 Light" panose="020B0502040204020203" pitchFamily="34" charset="-122"/>
                <a:ea typeface="微软雅黑 Light" panose="020B0502040204020203" pitchFamily="34" charset="-122"/>
              </a:rPr>
              <a:t>000&gt;15 000</a:t>
            </a:r>
            <a:r>
              <a:rPr lang="zh-CN" altLang="zh-CN" dirty="0">
                <a:solidFill>
                  <a:srgbClr val="002060"/>
                </a:solidFill>
                <a:latin typeface="微软雅黑 Light" panose="020B0502040204020203" pitchFamily="34" charset="-122"/>
                <a:ea typeface="微软雅黑 Light" panose="020B0502040204020203" pitchFamily="34" charset="-122"/>
              </a:rPr>
              <a:t>，所以不到两年就可以收回全部投资。</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一、返本期</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返本期法的优点是简便，但它也有明显的缺点</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不考虑货币的时间价值</a:t>
            </a:r>
            <a:endParaRPr lang="en-US" altLang="zh-CN" b="1" dirty="0">
              <a:solidFill>
                <a:srgbClr val="0070C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不考虑返本期之后的净现金效益</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6" name="表格 5"/>
          <p:cNvGraphicFramePr>
            <a:graphicFrameLocks noGrp="1"/>
          </p:cNvGraphicFramePr>
          <p:nvPr/>
        </p:nvGraphicFramePr>
        <p:xfrm>
          <a:off x="858890" y="3461362"/>
          <a:ext cx="10515599" cy="943194"/>
        </p:xfrm>
        <a:graphic>
          <a:graphicData uri="http://schemas.openxmlformats.org/drawingml/2006/table">
            <a:tbl>
              <a:tblPr firstRow="1" firstCol="1" bandRow="1">
                <a:tableStyleId>{5C22544A-7EE6-4342-B048-85BDC9FD1C3A}</a:tableStyleId>
              </a:tblPr>
              <a:tblGrid>
                <a:gridCol w="3012423"/>
                <a:gridCol w="2500194"/>
                <a:gridCol w="2500194"/>
                <a:gridCol w="2502788"/>
              </a:tblGrid>
              <a:tr h="314398">
                <a:tc>
                  <a:txBody>
                    <a:bodyPr/>
                    <a:lstStyle/>
                    <a:p>
                      <a:pPr algn="ctr">
                        <a:lnSpc>
                          <a:spcPct val="100000"/>
                        </a:lnSpc>
                        <a:spcAft>
                          <a:spcPts val="0"/>
                        </a:spcAft>
                      </a:pPr>
                      <a:r>
                        <a:rPr lang="zh-CN" sz="1400" dirty="0">
                          <a:effectLst/>
                        </a:rPr>
                        <a:t>方案</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第一年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第二年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第三年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4398">
                <a:tc>
                  <a:txBody>
                    <a:bodyPr/>
                    <a:lstStyle/>
                    <a:p>
                      <a:pPr algn="ctr">
                        <a:lnSpc>
                          <a:spcPct val="100000"/>
                        </a:lnSpc>
                        <a:spcAft>
                          <a:spcPts val="0"/>
                        </a:spcAft>
                      </a:pPr>
                      <a:r>
                        <a:rPr lang="en-US" sz="1400">
                          <a:effectLst/>
                        </a:rPr>
                        <a:t>Ⅰ</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4398">
                <a:tc>
                  <a:txBody>
                    <a:bodyPr/>
                    <a:lstStyle/>
                    <a:p>
                      <a:pPr algn="ctr">
                        <a:lnSpc>
                          <a:spcPct val="100000"/>
                        </a:lnSpc>
                        <a:spcAft>
                          <a:spcPts val="0"/>
                        </a:spcAft>
                      </a:pPr>
                      <a:r>
                        <a:rPr lang="en-US" sz="1400">
                          <a:effectLst/>
                        </a:rPr>
                        <a:t>Ⅱ</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5 000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15 000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graphicFrame>
        <p:nvGraphicFramePr>
          <p:cNvPr id="7" name="表格 6"/>
          <p:cNvGraphicFramePr>
            <a:graphicFrameLocks noGrp="1"/>
          </p:cNvGraphicFramePr>
          <p:nvPr/>
        </p:nvGraphicFramePr>
        <p:xfrm>
          <a:off x="858889" y="4898570"/>
          <a:ext cx="10515599" cy="888273"/>
        </p:xfrm>
        <a:graphic>
          <a:graphicData uri="http://schemas.openxmlformats.org/drawingml/2006/table">
            <a:tbl>
              <a:tblPr firstRow="1" firstCol="1" bandRow="1">
                <a:tableStyleId>{5C22544A-7EE6-4342-B048-85BDC9FD1C3A}</a:tableStyleId>
              </a:tblPr>
              <a:tblGrid>
                <a:gridCol w="3012423"/>
                <a:gridCol w="2500194"/>
                <a:gridCol w="2500194"/>
                <a:gridCol w="2502788"/>
              </a:tblGrid>
              <a:tr h="296091">
                <a:tc>
                  <a:txBody>
                    <a:bodyPr/>
                    <a:lstStyle/>
                    <a:p>
                      <a:pPr algn="ctr">
                        <a:lnSpc>
                          <a:spcPct val="100000"/>
                        </a:lnSpc>
                        <a:spcAft>
                          <a:spcPts val="0"/>
                        </a:spcAft>
                      </a:pPr>
                      <a:r>
                        <a:rPr lang="zh-CN" sz="1400">
                          <a:effectLst/>
                        </a:rPr>
                        <a:t>方案</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第一年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第二年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第三年</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6091">
                <a:tc>
                  <a:txBody>
                    <a:bodyPr/>
                    <a:lstStyle/>
                    <a:p>
                      <a:pPr algn="ctr">
                        <a:lnSpc>
                          <a:spcPct val="100000"/>
                        </a:lnSpc>
                        <a:spcAft>
                          <a:spcPts val="0"/>
                        </a:spcAft>
                      </a:pPr>
                      <a:r>
                        <a:rPr lang="en-US" sz="1400">
                          <a:effectLst/>
                        </a:rPr>
                        <a:t>Ⅰ</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6091">
                <a:tc>
                  <a:txBody>
                    <a:bodyPr/>
                    <a:lstStyle/>
                    <a:p>
                      <a:pPr algn="ctr">
                        <a:lnSpc>
                          <a:spcPct val="100000"/>
                        </a:lnSpc>
                        <a:spcAft>
                          <a:spcPts val="0"/>
                        </a:spcAft>
                      </a:pPr>
                      <a:r>
                        <a:rPr lang="en-US" sz="1400">
                          <a:effectLst/>
                        </a:rPr>
                        <a:t>Ⅱ</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7 500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二、净现值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净现值的计算公式为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决策规则</a:t>
            </a:r>
            <a:r>
              <a:rPr lang="zh-CN" altLang="en-US" sz="2000" b="1" dirty="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3725651" y="3126769"/>
            <a:ext cx="5347939" cy="400110"/>
          </a:xfrm>
          <a:prstGeom prst="rect">
            <a:avLst/>
          </a:prstGeom>
        </p:spPr>
        <p:txBody>
          <a:bodyPr wrap="none">
            <a:spAutoFit/>
          </a:bodyPr>
          <a:lstStyle/>
          <a:p>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净现值</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净现金效益量的总现值</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净现金投资量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4720602" y="3493425"/>
                <a:ext cx="3132011" cy="71423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𝐍</m:t>
                      </m:r>
                      <m:r>
                        <a:rPr lang="zh-CN" altLang="en-US" sz="2000" b="1" i="0">
                          <a:solidFill>
                            <a:srgbClr val="002060"/>
                          </a:solidFill>
                          <a:latin typeface="Cambria Math" panose="02040503050406030204" pitchFamily="18" charset="0"/>
                        </a:rPr>
                        <m:t>𝐏𝐕</m:t>
                      </m:r>
                      <m:r>
                        <a:rPr lang="zh-CN" altLang="en-US" sz="2000" b="1" i="0">
                          <a:solidFill>
                            <a:srgbClr val="002060"/>
                          </a:solidFill>
                          <a:latin typeface="Cambria Math" panose="02040503050406030204" pitchFamily="18" charset="0"/>
                        </a:rPr>
                        <m:t>=</m:t>
                      </m:r>
                      <m:limUpp>
                        <m:limUppPr>
                          <m:ctrlPr>
                            <a:rPr lang="zh-CN" altLang="en-US" sz="2000" b="1" i="1">
                              <a:solidFill>
                                <a:srgbClr val="002060"/>
                              </a:solidFill>
                              <a:latin typeface="Cambria Math" panose="02040503050406030204" pitchFamily="18" charset="0"/>
                            </a:rPr>
                          </m:ctrlPr>
                        </m:limUppPr>
                        <m:e>
                          <m:limLow>
                            <m:limLowPr>
                              <m:ctrlPr>
                                <a:rPr lang="zh-CN" altLang="en-US" sz="2000" b="1" i="1">
                                  <a:solidFill>
                                    <a:srgbClr val="002060"/>
                                  </a:solidFill>
                                  <a:latin typeface="Cambria Math" panose="02040503050406030204" pitchFamily="18" charset="0"/>
                                </a:rPr>
                              </m:ctrlPr>
                            </m:limLow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lim>
                              <m:r>
                                <a:rPr lang="zh-CN" altLang="en-US" sz="2000" b="1" i="1">
                                  <a:solidFill>
                                    <a:srgbClr val="002060"/>
                                  </a:solidFill>
                                  <a:latin typeface="Cambria Math" panose="02040503050406030204" pitchFamily="18" charset="0"/>
                                </a:rPr>
                                <m:t>𝒕</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lim>
                          </m:limLow>
                        </m:e>
                        <m:lim>
                          <m:r>
                            <a:rPr lang="zh-CN" altLang="en-US" sz="2000" b="1" i="1">
                              <a:solidFill>
                                <a:srgbClr val="002060"/>
                              </a:solidFill>
                              <a:latin typeface="Cambria Math" panose="02040503050406030204" pitchFamily="18" charset="0"/>
                            </a:rPr>
                            <m:t>𝒏</m:t>
                          </m:r>
                        </m:lim>
                      </m:limUpp>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𝑹</m:t>
                              </m:r>
                            </m:e>
                            <m:sub>
                              <m:r>
                                <a:rPr lang="zh-CN" altLang="en-US" sz="2000" b="1" i="1">
                                  <a:solidFill>
                                    <a:srgbClr val="002060"/>
                                  </a:solidFill>
                                  <a:latin typeface="Cambria Math" panose="02040503050406030204" pitchFamily="18" charset="0"/>
                                </a:rPr>
                                <m:t>𝒕</m:t>
                              </m:r>
                            </m:sub>
                          </m:sSub>
                        </m:num>
                        <m:den>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0">
                              <a:solidFill>
                                <a:srgbClr val="002060"/>
                              </a:solidFill>
                              <a:latin typeface="Cambria Math" panose="02040503050406030204" pitchFamily="18" charset="0"/>
                            </a:rPr>
                            <m:t>𝟏</m:t>
                          </m:r>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𝒊</m:t>
                          </m:r>
                          <m:sSup>
                            <m:sSupPr>
                              <m:ctrlPr>
                                <a:rPr lang="zh-CN" altLang="en-US" sz="2000" b="1" i="1">
                                  <a:solidFill>
                                    <a:srgbClr val="002060"/>
                                  </a:solidFill>
                                  <a:latin typeface="Cambria Math" panose="02040503050406030204" pitchFamily="18" charset="0"/>
                                </a:rPr>
                              </m:ctrlPr>
                            </m:sSup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sup>
                              <m:r>
                                <a:rPr lang="zh-CN" altLang="en-US" sz="2000" b="1" i="1">
                                  <a:solidFill>
                                    <a:srgbClr val="002060"/>
                                  </a:solidFill>
                                  <a:latin typeface="Cambria Math" panose="02040503050406030204" pitchFamily="18" charset="0"/>
                                </a:rPr>
                                <m:t>𝒕</m:t>
                              </m:r>
                            </m:sup>
                          </m:sSup>
                        </m:den>
                      </m:f>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𝑪</m:t>
                          </m:r>
                        </m:e>
                        <m:sub>
                          <m:r>
                            <a:rPr lang="zh-CN" altLang="en-US" sz="2000" b="1" i="0">
                              <a:solidFill>
                                <a:srgbClr val="002060"/>
                              </a:solidFill>
                              <a:latin typeface="Cambria Math" panose="02040503050406030204" pitchFamily="18" charset="0"/>
                            </a:rPr>
                            <m:t>𝟎</m:t>
                          </m:r>
                        </m:sub>
                      </m:sSub>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720602" y="3493425"/>
                <a:ext cx="3132011" cy="714234"/>
              </a:xfrm>
              <a:prstGeom prst="rect">
                <a:avLst/>
              </a:prstGeom>
              <a:blipFill rotWithShape="1">
                <a:blip r:embed="rId1"/>
                <a:stretch>
                  <a:fillRect t="-41" r="6" b="21"/>
                </a:stretch>
              </a:blipFill>
            </p:spPr>
            <p:txBody>
              <a:bodyPr/>
              <a:lstStyle/>
              <a:p>
                <a:r>
                  <a:rPr lang="zh-CN" altLang="en-US">
                    <a:noFill/>
                  </a:rPr>
                  <a:t> </a:t>
                </a:r>
              </a:p>
            </p:txBody>
          </p:sp>
        </mc:Fallback>
      </mc:AlternateContent>
      <p:sp>
        <p:nvSpPr>
          <p:cNvPr id="8" name="矩形 7"/>
          <p:cNvSpPr/>
          <p:nvPr/>
        </p:nvSpPr>
        <p:spPr>
          <a:xfrm>
            <a:off x="3479027" y="4574315"/>
            <a:ext cx="6125395" cy="297517"/>
          </a:xfrm>
          <a:prstGeom prst="rect">
            <a:avLst/>
          </a:prstGeom>
        </p:spPr>
        <p:txBody>
          <a:bodyPr wrap="none">
            <a:spAutoFit/>
          </a:bodyPr>
          <a:lstStyle/>
          <a:p>
            <a:pPr indent="266700">
              <a:lnSpc>
                <a:spcPts val="1645"/>
              </a:lnSpc>
              <a:spcAft>
                <a:spcPts val="0"/>
              </a:spcAft>
            </a:pP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NPV</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&gt;0</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，方案可接受；</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NPV</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 &lt;0</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，方案不可接受。</a:t>
            </a:r>
            <a:endPar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二、净现值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310437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假定某投资方案的净现金投资量为</a:t>
                </a:r>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en-US" dirty="0">
                    <a:solidFill>
                      <a:srgbClr val="002060"/>
                    </a:solidFill>
                    <a:latin typeface="微软雅黑 Light" panose="020B0502040204020203" pitchFamily="34" charset="-122"/>
                    <a:ea typeface="微软雅黑 Light" panose="020B0502040204020203" pitchFamily="34" charset="-122"/>
                  </a:rPr>
                  <a:t>元，第一年末的净现金效益量为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9 000</a:t>
                </a:r>
                <a:r>
                  <a:rPr lang="zh-CN" altLang="en-US" dirty="0">
                    <a:solidFill>
                      <a:srgbClr val="002060"/>
                    </a:solidFill>
                    <a:latin typeface="微软雅黑 Light" panose="020B0502040204020203" pitchFamily="34" charset="-122"/>
                    <a:ea typeface="微软雅黑 Light" panose="020B0502040204020203" pitchFamily="34" charset="-122"/>
                  </a:rPr>
                  <a:t>元，第二年末的净现金效益量为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元，第三年末的净现金效益量为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元。贴现率为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。问：</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）它的净现值是多少？</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）该方案可否接受？</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t>        </a:t>
                </a:r>
                <a:r>
                  <a:rPr lang="zh-CN" altLang="zh-CN" dirty="0" smtClean="0">
                    <a:solidFill>
                      <a:srgbClr val="002060"/>
                    </a:solidFill>
                    <a:latin typeface="微软雅黑 Light" panose="020B0502040204020203" pitchFamily="34" charset="-122"/>
                    <a:ea typeface="微软雅黑 Light" panose="020B0502040204020203" pitchFamily="34" charset="-122"/>
                  </a:rPr>
                  <a:t>净现值</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9</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7</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3</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-15 </a:t>
                </a:r>
                <a:r>
                  <a:rPr lang="en-US" altLang="zh-CN" dirty="0" smtClean="0">
                    <a:solidFill>
                      <a:srgbClr val="002060"/>
                    </a:solidFill>
                    <a:latin typeface="微软雅黑 Light" panose="020B0502040204020203" pitchFamily="34" charset="-122"/>
                    <a:ea typeface="微软雅黑 Light" panose="020B0502040204020203" pitchFamily="34" charset="-122"/>
                  </a:rPr>
                  <a:t>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=9 </a:t>
                </a:r>
                <a:r>
                  <a:rPr lang="en-US" altLang="zh-CN" dirty="0">
                    <a:solidFill>
                      <a:srgbClr val="002060"/>
                    </a:solidFill>
                    <a:latin typeface="微软雅黑 Light" panose="020B0502040204020203" pitchFamily="34" charset="-122"/>
                    <a:ea typeface="微软雅黑 Light" panose="020B0502040204020203" pitchFamily="34" charset="-122"/>
                  </a:rPr>
                  <a:t>000×0.909+7 </a:t>
                </a:r>
                <a:r>
                  <a:rPr lang="en-US" altLang="zh-CN" dirty="0" smtClean="0">
                    <a:solidFill>
                      <a:srgbClr val="002060"/>
                    </a:solidFill>
                    <a:latin typeface="微软雅黑 Light" panose="020B0502040204020203" pitchFamily="34" charset="-122"/>
                    <a:ea typeface="微软雅黑 Light" panose="020B0502040204020203" pitchFamily="34" charset="-122"/>
                  </a:rPr>
                  <a:t>000×0.826+5000×0.751-15 </a:t>
                </a:r>
                <a:r>
                  <a:rPr lang="en-US" altLang="zh-CN" dirty="0">
                    <a:solidFill>
                      <a:srgbClr val="002060"/>
                    </a:solidFill>
                    <a:latin typeface="微软雅黑 Light" panose="020B0502040204020203" pitchFamily="34" charset="-122"/>
                    <a:ea typeface="微软雅黑 Light" panose="020B0502040204020203" pitchFamily="34" charset="-122"/>
                  </a:rPr>
                  <a:t>000=2 718</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净现值为正值，说明这个方案是可以接受的。</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3104376"/>
              </a:xfrm>
              <a:prstGeom prst="rect">
                <a:avLst/>
              </a:prstGeom>
              <a:blipFill rotWithShape="1">
                <a:blip r:embed="rId1"/>
                <a:stretch>
                  <a:fillRect l="-1" t="-18" b="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三、内部回报率</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计算内部回报率的公式为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如</a:t>
            </a:r>
            <a:r>
              <a:rPr lang="zh-CN" altLang="zh-CN" sz="2000" b="1" dirty="0">
                <a:solidFill>
                  <a:srgbClr val="002060"/>
                </a:solidFill>
                <a:latin typeface="微软雅黑 Light" panose="020B0502040204020203" pitchFamily="34" charset="-122"/>
                <a:ea typeface="微软雅黑 Light" panose="020B0502040204020203" pitchFamily="34" charset="-122"/>
              </a:rPr>
              <a:t>已知各年的净现金效益流量</a:t>
            </a:r>
            <a:r>
              <a:rPr lang="en-US" altLang="zh-CN" sz="2000" b="1" i="1" dirty="0" err="1">
                <a:solidFill>
                  <a:srgbClr val="002060"/>
                </a:solidFill>
                <a:latin typeface="微软雅黑 Light" panose="020B0502040204020203" pitchFamily="34" charset="-122"/>
                <a:ea typeface="微软雅黑 Light" panose="020B0502040204020203" pitchFamily="34" charset="-122"/>
              </a:rPr>
              <a:t>R</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t</a:t>
            </a:r>
            <a:r>
              <a:rPr lang="zh-CN" altLang="zh-CN" sz="2000" b="1" dirty="0">
                <a:solidFill>
                  <a:srgbClr val="002060"/>
                </a:solidFill>
                <a:latin typeface="微软雅黑 Light" panose="020B0502040204020203" pitchFamily="34" charset="-122"/>
                <a:ea typeface="微软雅黑 Light" panose="020B0502040204020203" pitchFamily="34" charset="-122"/>
              </a:rPr>
              <a:t>和期初的净现金投资量</a:t>
            </a:r>
            <a:r>
              <a:rPr lang="en-US" altLang="zh-CN" sz="2000" b="1" i="1" dirty="0">
                <a:solidFill>
                  <a:srgbClr val="002060"/>
                </a:solidFill>
                <a:latin typeface="微软雅黑 Light" panose="020B0502040204020203" pitchFamily="34" charset="-122"/>
                <a:ea typeface="微软雅黑 Light" panose="020B0502040204020203" pitchFamily="34" charset="-122"/>
              </a:rPr>
              <a:t>C</a:t>
            </a:r>
            <a:r>
              <a:rPr lang="en-US" altLang="zh-CN" sz="2000" b="1" baseline="-25000" dirty="0">
                <a:solidFill>
                  <a:srgbClr val="002060"/>
                </a:solidFill>
                <a:latin typeface="微软雅黑 Light" panose="020B0502040204020203" pitchFamily="34" charset="-122"/>
                <a:ea typeface="微软雅黑 Light" panose="020B0502040204020203" pitchFamily="34" charset="-122"/>
              </a:rPr>
              <a:t>0</a:t>
            </a:r>
            <a:r>
              <a:rPr lang="zh-CN" altLang="zh-CN" sz="2000" b="1" dirty="0">
                <a:solidFill>
                  <a:srgbClr val="002060"/>
                </a:solidFill>
                <a:latin typeface="微软雅黑 Light" panose="020B0502040204020203" pitchFamily="34" charset="-122"/>
                <a:ea typeface="微软雅黑 Light" panose="020B0502040204020203" pitchFamily="34" charset="-122"/>
              </a:rPr>
              <a:t>，就可以求出内部回报率</a:t>
            </a:r>
            <a:r>
              <a:rPr lang="en-US" altLang="zh-CN" sz="2000" b="1" i="1" dirty="0">
                <a:solidFill>
                  <a:srgbClr val="002060"/>
                </a:solidFill>
                <a:latin typeface="微软雅黑 Light" panose="020B0502040204020203" pitchFamily="34" charset="-122"/>
                <a:ea typeface="微软雅黑 Light" panose="020B0502040204020203" pitchFamily="34" charset="-122"/>
              </a:rPr>
              <a:t>r</a:t>
            </a:r>
            <a:r>
              <a:rPr lang="zh-CN" altLang="zh-CN" sz="2000" b="1" dirty="0">
                <a:solidFill>
                  <a:srgbClr val="002060"/>
                </a:solidFill>
                <a:latin typeface="微软雅黑 Light" panose="020B0502040204020203" pitchFamily="34" charset="-122"/>
                <a:ea typeface="微软雅黑 Light" panose="020B0502040204020203" pitchFamily="34" charset="-122"/>
              </a:rPr>
              <a:t>的值。</a:t>
            </a:r>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6" name="矩形 5"/>
              <p:cNvSpPr/>
              <p:nvPr/>
            </p:nvSpPr>
            <p:spPr>
              <a:xfrm>
                <a:off x="5178922" y="2859187"/>
                <a:ext cx="2304349" cy="700705"/>
              </a:xfrm>
              <a:prstGeom prst="rect">
                <a:avLst/>
              </a:prstGeom>
            </p:spPr>
            <p:txBody>
              <a:bodyPr wrap="none">
                <a:spAutoFit/>
              </a:bodyPr>
              <a:lstStyle/>
              <a:p>
                <a14:m>
                  <m:oMath xmlns:m="http://schemas.openxmlformats.org/officeDocument/2006/math">
                    <m:limUpp>
                      <m:limUppPr>
                        <m:ctrlPr>
                          <a:rPr lang="zh-CN" altLang="zh-CN" sz="2000" b="1" i="1" smtClean="0">
                            <a:solidFill>
                              <a:srgbClr val="002060"/>
                            </a:solidFill>
                            <a:latin typeface="Cambria Math" panose="02040503050406030204" pitchFamily="18" charset="0"/>
                            <a:ea typeface="Cambria Math" panose="02040503050406030204" pitchFamily="18" charset="0"/>
                          </a:rPr>
                        </m:ctrlPr>
                      </m:limUppPr>
                      <m:e>
                        <m:limLow>
                          <m:limLowPr>
                            <m:ctrlPr>
                              <a:rPr lang="zh-CN" altLang="zh-CN" sz="2000" b="1" i="1">
                                <a:solidFill>
                                  <a:srgbClr val="002060"/>
                                </a:solidFill>
                                <a:effectLst/>
                                <a:latin typeface="Cambria Math" panose="02040503050406030204" pitchFamily="18" charset="0"/>
                                <a:ea typeface="Cambria Math" panose="02040503050406030204" pitchFamily="18" charset="0"/>
                              </a:rPr>
                            </m:ctrlPr>
                          </m:limLowPr>
                          <m:e>
                            <m:r>
                              <m:rPr>
                                <m:nor/>
                              </m:rPr>
                              <a:rPr lang="en-US" altLang="zh-CN" sz="20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𝒓</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sup>
                        </m:sSup>
                      </m:den>
                    </m:f>
                    <m:r>
                      <m:rPr>
                        <m:nor/>
                      </m:rPr>
                      <a:rPr lang="en-US" altLang="zh-CN" sz="2000" b="1" i="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𝑪</m:t>
                        </m:r>
                      </m:e>
                      <m:sub>
                        <m:r>
                          <a:rPr lang="en-US" altLang="zh-CN" sz="20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𝟎</m:t>
                        </m:r>
                      </m:sub>
                    </m:sSub>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=0</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5178922" y="2859187"/>
                <a:ext cx="2304349" cy="700705"/>
              </a:xfrm>
              <a:prstGeom prst="rect">
                <a:avLst/>
              </a:prstGeom>
              <a:blipFill rotWithShape="1">
                <a:blip r:embed="rId1"/>
                <a:stretch>
                  <a:fillRect l="-22" t="-60" r="19" b="1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三、内部回报率</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55050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根据</a:t>
                </a:r>
                <a:r>
                  <a:rPr lang="zh-CN" altLang="zh-CN" dirty="0">
                    <a:solidFill>
                      <a:srgbClr val="002060"/>
                    </a:solidFill>
                    <a:latin typeface="微软雅黑 Light" panose="020B0502040204020203" pitchFamily="34" charset="-122"/>
                    <a:ea typeface="微软雅黑 Light" panose="020B0502040204020203" pitchFamily="34" charset="-122"/>
                  </a:rPr>
                  <a:t>例</a:t>
                </a:r>
                <a:r>
                  <a:rPr lang="en-US" altLang="zh-CN" dirty="0">
                    <a:solidFill>
                      <a:srgbClr val="002060"/>
                    </a:solidFill>
                    <a:latin typeface="微软雅黑 Light" panose="020B0502040204020203" pitchFamily="34" charset="-122"/>
                    <a:ea typeface="微软雅黑 Light" panose="020B0502040204020203" pitchFamily="34" charset="-122"/>
                  </a:rPr>
                  <a:t>9-12</a:t>
                </a:r>
                <a:r>
                  <a:rPr lang="zh-CN" altLang="zh-CN" dirty="0">
                    <a:solidFill>
                      <a:srgbClr val="002060"/>
                    </a:solidFill>
                    <a:latin typeface="微软雅黑 Light" panose="020B0502040204020203" pitchFamily="34" charset="-122"/>
                    <a:ea typeface="微软雅黑 Light" panose="020B0502040204020203" pitchFamily="34" charset="-122"/>
                  </a:rPr>
                  <a:t>有：</a:t>
                </a:r>
                <a:r>
                  <a:rPr lang="en-US" altLang="zh-CN" dirty="0">
                    <a:solidFill>
                      <a:srgbClr val="002060"/>
                    </a:solidFill>
                    <a:latin typeface="微软雅黑 Light" panose="020B0502040204020203" pitchFamily="34" charset="-122"/>
                    <a:ea typeface="微软雅黑 Light" panose="020B0502040204020203" pitchFamily="34" charset="-122"/>
                  </a:rPr>
                  <a:t>15 000=</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9</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𝑟</m:t>
                        </m:r>
                      </m:den>
                    </m:f>
                  </m:oMath>
                </a14:m>
                <a:r>
                  <a:rPr lang="en-US" altLang="zh-CN" i="1"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7</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𝑟</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den>
                    </m:f>
                  </m:oMath>
                </a14:m>
                <a:r>
                  <a:rPr lang="en-US" altLang="zh-CN" i="1"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𝑟</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3</m:t>
                            </m:r>
                          </m:sup>
                        </m:sSup>
                      </m:den>
                    </m:f>
                  </m:oMath>
                </a14:m>
                <a:r>
                  <a:rPr lang="zh-CN" altLang="zh-CN" dirty="0">
                    <a:solidFill>
                      <a:srgbClr val="002060"/>
                    </a:solidFill>
                    <a:latin typeface="微软雅黑 Light" panose="020B0502040204020203" pitchFamily="34" charset="-122"/>
                    <a:ea typeface="微软雅黑 Light" panose="020B0502040204020203" pitchFamily="34" charset="-122"/>
                  </a:rPr>
                  <a:t>，求</a:t>
                </a:r>
                <a:r>
                  <a:rPr lang="en-US" altLang="zh-CN" i="1" dirty="0">
                    <a:solidFill>
                      <a:srgbClr val="002060"/>
                    </a:solidFill>
                    <a:latin typeface="微软雅黑 Light" panose="020B0502040204020203" pitchFamily="34" charset="-122"/>
                    <a:ea typeface="微软雅黑 Light" panose="020B0502040204020203" pitchFamily="34" charset="-122"/>
                  </a:rPr>
                  <a:t>r</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先</a:t>
                </a:r>
                <a:r>
                  <a:rPr lang="zh-CN" altLang="zh-CN" dirty="0">
                    <a:solidFill>
                      <a:srgbClr val="002060"/>
                    </a:solidFill>
                    <a:latin typeface="微软雅黑 Light" panose="020B0502040204020203" pitchFamily="34" charset="-122"/>
                    <a:ea typeface="微软雅黑 Light" panose="020B0502040204020203" pitchFamily="34" charset="-122"/>
                  </a:rPr>
                  <a:t>按</a:t>
                </a:r>
                <a:r>
                  <a:rPr lang="en-US" altLang="zh-CN" i="1" dirty="0">
                    <a:solidFill>
                      <a:srgbClr val="002060"/>
                    </a:solidFill>
                    <a:latin typeface="微软雅黑 Light" panose="020B0502040204020203" pitchFamily="34" charset="-122"/>
                    <a:ea typeface="微软雅黑 Light" panose="020B0502040204020203" pitchFamily="34" charset="-122"/>
                  </a:rPr>
                  <a:t>r</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进行试算。查表</a:t>
                </a:r>
                <a:r>
                  <a:rPr lang="en-US" altLang="zh-CN" dirty="0">
                    <a:solidFill>
                      <a:srgbClr val="002060"/>
                    </a:solidFill>
                    <a:latin typeface="微软雅黑 Light" panose="020B0502040204020203" pitchFamily="34" charset="-122"/>
                    <a:ea typeface="微软雅黑 Light" panose="020B0502040204020203" pitchFamily="34" charset="-122"/>
                  </a:rPr>
                  <a:t>9-1</a:t>
                </a:r>
                <a:r>
                  <a:rPr lang="zh-CN" altLang="zh-CN" dirty="0">
                    <a:solidFill>
                      <a:srgbClr val="002060"/>
                    </a:solidFill>
                    <a:latin typeface="微软雅黑 Light" panose="020B0502040204020203" pitchFamily="34" charset="-122"/>
                    <a:ea typeface="微软雅黑 Light" panose="020B0502040204020203" pitchFamily="34" charset="-122"/>
                  </a:rPr>
                  <a:t>可知，贴现率为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时，第一年、第二年、第三年的现值系数分别为</a:t>
                </a:r>
                <a:r>
                  <a:rPr lang="en-US" altLang="zh-CN" dirty="0">
                    <a:solidFill>
                      <a:srgbClr val="002060"/>
                    </a:solidFill>
                    <a:latin typeface="微软雅黑 Light" panose="020B0502040204020203" pitchFamily="34" charset="-122"/>
                    <a:ea typeface="微软雅黑 Light" panose="020B0502040204020203" pitchFamily="34" charset="-122"/>
                  </a:rPr>
                  <a:t>0.833</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0.694</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0.579</a:t>
                </a:r>
                <a:r>
                  <a:rPr lang="zh-CN" altLang="zh-CN" dirty="0">
                    <a:solidFill>
                      <a:srgbClr val="002060"/>
                    </a:solidFill>
                    <a:latin typeface="微软雅黑 Light" panose="020B0502040204020203" pitchFamily="34" charset="-122"/>
                    <a:ea typeface="微软雅黑 Light" panose="020B0502040204020203" pitchFamily="34" charset="-122"/>
                  </a:rPr>
                  <a:t>。根据这些系数可算得按</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贴现率计算的净效益量的总现值。该值大于期初的净投资量，说明内部回报率比</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要大。再按</a:t>
                </a:r>
                <a:r>
                  <a:rPr lang="en-US" altLang="zh-CN" i="1" dirty="0">
                    <a:solidFill>
                      <a:srgbClr val="002060"/>
                    </a:solidFill>
                    <a:latin typeface="微软雅黑 Light" panose="020B0502040204020203" pitchFamily="34" charset="-122"/>
                    <a:ea typeface="微软雅黑 Light" panose="020B0502040204020203" pitchFamily="34" charset="-122"/>
                  </a:rPr>
                  <a:t>r</a:t>
                </a:r>
                <a:r>
                  <a:rPr lang="en-US" altLang="zh-CN" dirty="0">
                    <a:solidFill>
                      <a:srgbClr val="002060"/>
                    </a:solidFill>
                    <a:latin typeface="微软雅黑 Light" panose="020B0502040204020203" pitchFamily="34" charset="-122"/>
                    <a:ea typeface="微软雅黑 Light" panose="020B0502040204020203" pitchFamily="34" charset="-122"/>
                  </a:rPr>
                  <a:t>=22%</a:t>
                </a:r>
                <a:r>
                  <a:rPr lang="zh-CN" altLang="zh-CN" dirty="0">
                    <a:solidFill>
                      <a:srgbClr val="002060"/>
                    </a:solidFill>
                    <a:latin typeface="微软雅黑 Light" panose="020B0502040204020203" pitchFamily="34" charset="-122"/>
                    <a:ea typeface="微软雅黑 Light" panose="020B0502040204020203" pitchFamily="34" charset="-122"/>
                  </a:rPr>
                  <a:t>进行试算，用同样的方法算得净效益量的总现值小于期初的净投资量，说明内部回报率比</a:t>
                </a:r>
                <a:r>
                  <a:rPr lang="en-US" altLang="zh-CN" dirty="0">
                    <a:solidFill>
                      <a:srgbClr val="002060"/>
                    </a:solidFill>
                    <a:latin typeface="微软雅黑 Light" panose="020B0502040204020203" pitchFamily="34" charset="-122"/>
                    <a:ea typeface="微软雅黑 Light" panose="020B0502040204020203" pitchFamily="34" charset="-122"/>
                  </a:rPr>
                  <a:t>22%</a:t>
                </a:r>
                <a:r>
                  <a:rPr lang="zh-CN" altLang="zh-CN" dirty="0">
                    <a:solidFill>
                      <a:srgbClr val="002060"/>
                    </a:solidFill>
                    <a:latin typeface="微软雅黑 Light" panose="020B0502040204020203" pitchFamily="34" charset="-122"/>
                    <a:ea typeface="微软雅黑 Light" panose="020B0502040204020203" pitchFamily="34" charset="-122"/>
                  </a:rPr>
                  <a:t>要小。因此，内部回报率在</a:t>
                </a:r>
                <a:r>
                  <a:rPr lang="en-US" altLang="zh-CN" dirty="0">
                    <a:solidFill>
                      <a:srgbClr val="002060"/>
                    </a:solidFill>
                    <a:latin typeface="微软雅黑 Light" panose="020B0502040204020203" pitchFamily="34" charset="-122"/>
                    <a:ea typeface="微软雅黑 Light" panose="020B0502040204020203" pitchFamily="34" charset="-122"/>
                  </a:rPr>
                  <a:t>20%~22%</a:t>
                </a:r>
                <a:r>
                  <a:rPr lang="zh-CN" altLang="zh-CN" dirty="0">
                    <a:solidFill>
                      <a:srgbClr val="002060"/>
                    </a:solidFill>
                    <a:latin typeface="微软雅黑 Light" panose="020B0502040204020203" pitchFamily="34" charset="-122"/>
                    <a:ea typeface="微软雅黑 Light" panose="020B0502040204020203" pitchFamily="34" charset="-122"/>
                  </a:rPr>
                  <a:t>之间。</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550506"/>
              </a:xfrm>
              <a:prstGeom prst="rect">
                <a:avLst/>
              </a:prstGeom>
              <a:blipFill rotWithShape="1">
                <a:blip r:embed="rId1"/>
                <a:stretch>
                  <a:fillRect l="-1" t="-21" b="10"/>
                </a:stretch>
              </a:blipFill>
            </p:spPr>
            <p:txBody>
              <a:bodyPr/>
              <a:lstStyle/>
              <a:p>
                <a:r>
                  <a:rPr lang="zh-CN" altLang="en-US">
                    <a:noFill/>
                  </a:rPr>
                  <a:t> </a:t>
                </a:r>
              </a:p>
            </p:txBody>
          </p:sp>
        </mc:Fallback>
      </mc:AlternateContent>
      <p:graphicFrame>
        <p:nvGraphicFramePr>
          <p:cNvPr id="2" name="表格 1"/>
          <p:cNvGraphicFramePr>
            <a:graphicFrameLocks noGrp="1"/>
          </p:cNvGraphicFramePr>
          <p:nvPr/>
        </p:nvGraphicFramePr>
        <p:xfrm>
          <a:off x="858889" y="5054857"/>
          <a:ext cx="10515601" cy="1398194"/>
        </p:xfrm>
        <a:graphic>
          <a:graphicData uri="http://schemas.openxmlformats.org/drawingml/2006/table">
            <a:tbl>
              <a:tblPr firstRow="1" firstCol="1" bandRow="1">
                <a:tableStyleId>{5C22544A-7EE6-4342-B048-85BDC9FD1C3A}</a:tableStyleId>
              </a:tblPr>
              <a:tblGrid>
                <a:gridCol w="1322880"/>
                <a:gridCol w="1580334"/>
                <a:gridCol w="1593668"/>
                <a:gridCol w="1789612"/>
                <a:gridCol w="1946490"/>
                <a:gridCol w="2282617"/>
              </a:tblGrid>
              <a:tr h="575234">
                <a:tc>
                  <a:txBody>
                    <a:bodyPr/>
                    <a:lstStyle/>
                    <a:p>
                      <a:pPr algn="ctr">
                        <a:lnSpc>
                          <a:spcPct val="100000"/>
                        </a:lnSpc>
                        <a:spcAft>
                          <a:spcPts val="0"/>
                        </a:spcAft>
                      </a:pPr>
                      <a:r>
                        <a:rPr lang="zh-CN" sz="1200">
                          <a:effectLst/>
                        </a:rPr>
                        <a:t>年次</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a:effectLst/>
                        </a:rPr>
                        <a:t>净现金效益</a:t>
                      </a:r>
                      <a:r>
                        <a:rPr lang="zh-CN" sz="1200" dirty="0" smtClean="0">
                          <a:effectLst/>
                        </a:rPr>
                        <a:t>量（</a:t>
                      </a:r>
                      <a:r>
                        <a:rPr lang="zh-CN" sz="1200" dirty="0">
                          <a:effectLst/>
                        </a:rPr>
                        <a:t>元</a:t>
                      </a:r>
                      <a:r>
                        <a:rPr lang="zh-CN" sz="1200" dirty="0" smtClean="0">
                          <a:effectLst/>
                        </a:rPr>
                        <a:t>）</a:t>
                      </a:r>
                      <a:endParaRPr lang="zh-CN" sz="1400" dirty="0" smtClean="0">
                        <a:effectLst/>
                      </a:endParaRPr>
                    </a:p>
                    <a:p>
                      <a:pPr algn="ctr">
                        <a:lnSpc>
                          <a:spcPct val="100000"/>
                        </a:lnSpc>
                        <a:spcAft>
                          <a:spcPts val="0"/>
                        </a:spcAft>
                      </a:pPr>
                      <a:r>
                        <a:rPr lang="zh-CN" sz="1200" dirty="0" smtClean="0">
                          <a:effectLst/>
                        </a:rPr>
                        <a:t>（</a:t>
                      </a:r>
                      <a:r>
                        <a:rPr lang="en-US" sz="1200" dirty="0" smtClean="0">
                          <a:effectLst/>
                        </a:rPr>
                        <a:t>1</a:t>
                      </a:r>
                      <a:r>
                        <a:rPr lang="zh-CN" sz="1200" dirty="0" smtClean="0">
                          <a:effectLst/>
                        </a:rPr>
                        <a:t>）</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rPr>
                        <a:t>20%</a:t>
                      </a:r>
                      <a:r>
                        <a:rPr lang="zh-CN" sz="1200" dirty="0">
                          <a:effectLst/>
                        </a:rPr>
                        <a:t>贴现率</a:t>
                      </a:r>
                      <a:r>
                        <a:rPr lang="zh-CN" sz="1200" dirty="0" smtClean="0">
                          <a:effectLst/>
                        </a:rPr>
                        <a:t>的现值</a:t>
                      </a:r>
                      <a:r>
                        <a:rPr lang="zh-CN" sz="1200" dirty="0">
                          <a:effectLst/>
                        </a:rPr>
                        <a:t>系数</a:t>
                      </a:r>
                      <a:endParaRPr lang="zh-CN" sz="1400" dirty="0">
                        <a:effectLst/>
                      </a:endParaRPr>
                    </a:p>
                    <a:p>
                      <a:pPr algn="ctr">
                        <a:lnSpc>
                          <a:spcPct val="100000"/>
                        </a:lnSpc>
                        <a:spcAft>
                          <a:spcPts val="0"/>
                        </a:spcAft>
                      </a:pPr>
                      <a:r>
                        <a:rPr lang="zh-CN" sz="1200" dirty="0">
                          <a:effectLst/>
                        </a:rPr>
                        <a:t>（</a:t>
                      </a:r>
                      <a:r>
                        <a:rPr lang="en-US" sz="1200" dirty="0">
                          <a:effectLst/>
                        </a:rPr>
                        <a:t>2</a:t>
                      </a:r>
                      <a:r>
                        <a:rPr lang="zh-CN" sz="1200" dirty="0">
                          <a:effectLst/>
                        </a:rPr>
                        <a:t>）</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rPr>
                        <a:t>22%</a:t>
                      </a:r>
                      <a:r>
                        <a:rPr lang="zh-CN" sz="1200" dirty="0">
                          <a:effectLst/>
                        </a:rPr>
                        <a:t>贴现率</a:t>
                      </a:r>
                      <a:r>
                        <a:rPr lang="zh-CN" sz="1200" dirty="0" smtClean="0">
                          <a:effectLst/>
                        </a:rPr>
                        <a:t>的现值</a:t>
                      </a:r>
                      <a:r>
                        <a:rPr lang="zh-CN" sz="1200" dirty="0">
                          <a:effectLst/>
                        </a:rPr>
                        <a:t>系数</a:t>
                      </a:r>
                      <a:endParaRPr lang="zh-CN" sz="1400" dirty="0">
                        <a:effectLst/>
                      </a:endParaRPr>
                    </a:p>
                    <a:p>
                      <a:pPr algn="ctr">
                        <a:lnSpc>
                          <a:spcPct val="100000"/>
                        </a:lnSpc>
                        <a:spcAft>
                          <a:spcPts val="0"/>
                        </a:spcAft>
                      </a:pPr>
                      <a:r>
                        <a:rPr lang="zh-CN" sz="1200" dirty="0">
                          <a:effectLst/>
                        </a:rPr>
                        <a:t>（</a:t>
                      </a:r>
                      <a:r>
                        <a:rPr lang="en-US" sz="1200" dirty="0">
                          <a:effectLst/>
                        </a:rPr>
                        <a:t>3</a:t>
                      </a:r>
                      <a:r>
                        <a:rPr lang="zh-CN" sz="1200" dirty="0">
                          <a:effectLst/>
                        </a:rPr>
                        <a:t>）</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a:effectLst/>
                        </a:rPr>
                        <a:t>按</a:t>
                      </a:r>
                      <a:r>
                        <a:rPr lang="en-US" sz="1200" dirty="0">
                          <a:effectLst/>
                        </a:rPr>
                        <a:t>20%</a:t>
                      </a:r>
                      <a:r>
                        <a:rPr lang="zh-CN" sz="1200" dirty="0" smtClean="0">
                          <a:effectLst/>
                        </a:rPr>
                        <a:t>贴现率计算</a:t>
                      </a:r>
                      <a:r>
                        <a:rPr lang="zh-CN" sz="1200" dirty="0">
                          <a:effectLst/>
                        </a:rPr>
                        <a:t>现值（元）</a:t>
                      </a:r>
                      <a:endParaRPr lang="zh-CN" sz="1400" dirty="0">
                        <a:effectLst/>
                      </a:endParaRPr>
                    </a:p>
                    <a:p>
                      <a:pPr algn="ctr">
                        <a:lnSpc>
                          <a:spcPct val="100000"/>
                        </a:lnSpc>
                        <a:spcAft>
                          <a:spcPts val="0"/>
                        </a:spcAft>
                      </a:pPr>
                      <a:r>
                        <a:rPr lang="zh-CN" sz="1200" dirty="0">
                          <a:effectLst/>
                        </a:rPr>
                        <a:t>（</a:t>
                      </a:r>
                      <a:r>
                        <a:rPr lang="en-US" sz="1200" dirty="0">
                          <a:effectLst/>
                        </a:rPr>
                        <a:t>1</a:t>
                      </a:r>
                      <a:r>
                        <a:rPr lang="zh-CN" sz="1200" dirty="0">
                          <a:effectLst/>
                        </a:rPr>
                        <a:t>）</a:t>
                      </a:r>
                      <a:r>
                        <a:rPr lang="en-US" sz="1200" dirty="0">
                          <a:effectLst/>
                        </a:rPr>
                        <a:t>×</a:t>
                      </a:r>
                      <a:r>
                        <a:rPr lang="zh-CN" sz="1200" dirty="0">
                          <a:effectLst/>
                        </a:rPr>
                        <a:t>（</a:t>
                      </a:r>
                      <a:r>
                        <a:rPr lang="en-US" sz="1200" dirty="0">
                          <a:effectLst/>
                        </a:rPr>
                        <a:t>2</a:t>
                      </a:r>
                      <a:r>
                        <a:rPr lang="zh-CN" sz="1200" dirty="0">
                          <a:effectLst/>
                        </a:rPr>
                        <a:t>）</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a:effectLst/>
                        </a:rPr>
                        <a:t>按</a:t>
                      </a:r>
                      <a:r>
                        <a:rPr lang="en-US" sz="1200" dirty="0">
                          <a:effectLst/>
                        </a:rPr>
                        <a:t>22%</a:t>
                      </a:r>
                      <a:r>
                        <a:rPr lang="zh-CN" sz="1200" dirty="0" smtClean="0">
                          <a:effectLst/>
                        </a:rPr>
                        <a:t>贴现率计算</a:t>
                      </a:r>
                      <a:r>
                        <a:rPr lang="zh-CN" sz="1200" dirty="0">
                          <a:effectLst/>
                        </a:rPr>
                        <a:t>现值（元）</a:t>
                      </a:r>
                      <a:endParaRPr lang="zh-CN" sz="1400" dirty="0">
                        <a:effectLst/>
                      </a:endParaRPr>
                    </a:p>
                    <a:p>
                      <a:pPr algn="ctr">
                        <a:lnSpc>
                          <a:spcPct val="100000"/>
                        </a:lnSpc>
                        <a:spcAft>
                          <a:spcPts val="0"/>
                        </a:spcAft>
                      </a:pPr>
                      <a:r>
                        <a:rPr lang="zh-CN" sz="1200" dirty="0">
                          <a:effectLst/>
                        </a:rPr>
                        <a:t>（</a:t>
                      </a:r>
                      <a:r>
                        <a:rPr lang="en-US" sz="1200" dirty="0">
                          <a:effectLst/>
                        </a:rPr>
                        <a:t>1</a:t>
                      </a:r>
                      <a:r>
                        <a:rPr lang="zh-CN" sz="1200" dirty="0">
                          <a:effectLst/>
                        </a:rPr>
                        <a:t>）</a:t>
                      </a:r>
                      <a:r>
                        <a:rPr lang="en-US" sz="1200" dirty="0">
                          <a:effectLst/>
                        </a:rPr>
                        <a:t>×</a:t>
                      </a:r>
                      <a:r>
                        <a:rPr lang="zh-CN" sz="1200" dirty="0">
                          <a:effectLst/>
                        </a:rPr>
                        <a:t>（</a:t>
                      </a:r>
                      <a:r>
                        <a:rPr lang="en-US" sz="1200" dirty="0">
                          <a:effectLst/>
                        </a:rPr>
                        <a:t>3</a:t>
                      </a:r>
                      <a:r>
                        <a:rPr lang="zh-CN" sz="1200" dirty="0">
                          <a:effectLst/>
                        </a:rPr>
                        <a:t>）</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200">
                          <a:effectLst/>
                        </a:rPr>
                        <a:t>1</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9 000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0.833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0.820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7 497</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c>
                  <a:txBody>
                    <a:bodyPr/>
                    <a:lstStyle/>
                    <a:p>
                      <a:pPr algn="ctr">
                        <a:lnSpc>
                          <a:spcPct val="100000"/>
                        </a:lnSpc>
                        <a:spcAft>
                          <a:spcPts val="0"/>
                        </a:spcAft>
                      </a:pPr>
                      <a:r>
                        <a:rPr lang="en-US" sz="1200">
                          <a:effectLst/>
                        </a:rPr>
                        <a:t>7 380</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r>
              <a:tr h="203200">
                <a:tc>
                  <a:txBody>
                    <a:bodyPr/>
                    <a:lstStyle/>
                    <a:p>
                      <a:pPr algn="ctr">
                        <a:lnSpc>
                          <a:spcPct val="100000"/>
                        </a:lnSpc>
                        <a:spcAft>
                          <a:spcPts val="0"/>
                        </a:spcAft>
                      </a:pPr>
                      <a:r>
                        <a:rPr lang="en-US" sz="1200">
                          <a:effectLst/>
                        </a:rPr>
                        <a:t>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7 000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0.694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0.672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4 858</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c>
                  <a:txBody>
                    <a:bodyPr/>
                    <a:lstStyle/>
                    <a:p>
                      <a:pPr algn="ctr">
                        <a:lnSpc>
                          <a:spcPct val="100000"/>
                        </a:lnSpc>
                        <a:spcAft>
                          <a:spcPts val="0"/>
                        </a:spcAft>
                      </a:pPr>
                      <a:r>
                        <a:rPr lang="en-US" sz="1200">
                          <a:effectLst/>
                        </a:rPr>
                        <a:t>4 704</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r>
              <a:tr h="203200">
                <a:tc>
                  <a:txBody>
                    <a:bodyPr/>
                    <a:lstStyle/>
                    <a:p>
                      <a:pPr algn="ctr">
                        <a:lnSpc>
                          <a:spcPct val="100000"/>
                        </a:lnSpc>
                        <a:spcAft>
                          <a:spcPts val="0"/>
                        </a:spcAft>
                      </a:pPr>
                      <a:r>
                        <a:rPr lang="en-US" sz="12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5 000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0.579</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0.551</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rPr>
                        <a:t>2 895</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c>
                  <a:txBody>
                    <a:bodyPr/>
                    <a:lstStyle/>
                    <a:p>
                      <a:pPr algn="ctr">
                        <a:lnSpc>
                          <a:spcPct val="100000"/>
                        </a:lnSpc>
                        <a:spcAft>
                          <a:spcPts val="0"/>
                        </a:spcAft>
                      </a:pPr>
                      <a:r>
                        <a:rPr lang="en-US" sz="1200">
                          <a:effectLst/>
                        </a:rPr>
                        <a:t>2 755</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r>
              <a:tr h="203200">
                <a:tc gridSpan="2">
                  <a:txBody>
                    <a:bodyPr/>
                    <a:lstStyle/>
                    <a:p>
                      <a:pPr algn="ctr">
                        <a:lnSpc>
                          <a:spcPct val="100000"/>
                        </a:lnSpc>
                        <a:spcAft>
                          <a:spcPts val="0"/>
                        </a:spcAft>
                      </a:pPr>
                      <a:r>
                        <a:rPr lang="zh-CN" sz="1200">
                          <a:effectLst/>
                        </a:rPr>
                        <a:t>净效益量的总现值</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hMerge="1">
                  <a:tcPr/>
                </a:tc>
                <a:tc gridSpan="2">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200">
                          <a:effectLst/>
                        </a:rPr>
                        <a:t>15 250</a:t>
                      </a:r>
                      <a:endParaRPr lang="zh-CN" sz="1400">
                        <a:solidFill>
                          <a:srgbClr val="000000"/>
                        </a:solidFill>
                        <a:effectLst/>
                        <a:latin typeface="NEU-BZ-S92"/>
                        <a:ea typeface="方正书宋_GBK"/>
                        <a:cs typeface="Times New Roman" panose="02020603050405020304" pitchFamily="18" charset="0"/>
                      </a:endParaRPr>
                    </a:p>
                  </a:txBody>
                  <a:tcPr marL="252095" marR="252095" marT="0" marB="0" anchor="ctr"/>
                </a:tc>
                <a:tc>
                  <a:txBody>
                    <a:bodyPr/>
                    <a:lstStyle/>
                    <a:p>
                      <a:pPr algn="ctr">
                        <a:lnSpc>
                          <a:spcPct val="100000"/>
                        </a:lnSpc>
                        <a:spcAft>
                          <a:spcPts val="0"/>
                        </a:spcAft>
                      </a:pPr>
                      <a:r>
                        <a:rPr lang="en-US" sz="1200" dirty="0">
                          <a:effectLst/>
                        </a:rPr>
                        <a:t>14 839</a:t>
                      </a:r>
                      <a:endParaRPr lang="zh-CN" sz="1400" dirty="0">
                        <a:solidFill>
                          <a:srgbClr val="000000"/>
                        </a:solidFill>
                        <a:effectLst/>
                        <a:latin typeface="NEU-BZ-S92"/>
                        <a:ea typeface="方正书宋_GBK"/>
                        <a:cs typeface="Times New Roman" panose="02020603050405020304" pitchFamily="18" charset="0"/>
                      </a:endParaRPr>
                    </a:p>
                  </a:txBody>
                  <a:tcPr marL="252095" marR="252095"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三、内部回报率</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一个投资方案的内部回报率可以理解为，用该方案的现金效益收入偿还投资的利息和本金的能力。</a:t>
            </a:r>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38200" y="3493294"/>
          <a:ext cx="10515600" cy="1862476"/>
        </p:xfrm>
        <a:graphic>
          <a:graphicData uri="http://schemas.openxmlformats.org/drawingml/2006/table">
            <a:tbl>
              <a:tblPr firstRow="1" firstCol="1" bandRow="1">
                <a:tableStyleId>{5C22544A-7EE6-4342-B048-85BDC9FD1C3A}</a:tableStyleId>
              </a:tblPr>
              <a:tblGrid>
                <a:gridCol w="1029644"/>
                <a:gridCol w="1617086"/>
                <a:gridCol w="1396634"/>
                <a:gridCol w="2352361"/>
                <a:gridCol w="2131909"/>
                <a:gridCol w="1987966"/>
              </a:tblGrid>
              <a:tr h="744991">
                <a:tc>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期初投资</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现金效益</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贷款利息</a:t>
                      </a:r>
                      <a:endParaRPr lang="zh-CN" sz="1800">
                        <a:effectLst/>
                      </a:endParaRPr>
                    </a:p>
                    <a:p>
                      <a:pPr algn="ctr">
                        <a:lnSpc>
                          <a:spcPct val="100000"/>
                        </a:lnSpc>
                        <a:spcAft>
                          <a:spcPts val="0"/>
                        </a:spcAft>
                      </a:pPr>
                      <a:r>
                        <a:rPr lang="zh-CN" sz="1400">
                          <a:effectLst/>
                        </a:rPr>
                        <a:t>（</a:t>
                      </a:r>
                      <a:r>
                        <a:rPr lang="en-US" sz="1400">
                          <a:effectLst/>
                        </a:rPr>
                        <a:t>3</a:t>
                      </a:r>
                      <a:r>
                        <a:rPr lang="zh-CN" sz="1400">
                          <a:effectLst/>
                        </a:rPr>
                        <a:t>）</a:t>
                      </a:r>
                      <a:r>
                        <a:rPr lang="en-US" sz="1400">
                          <a:effectLst/>
                        </a:rPr>
                        <a:t>=</a:t>
                      </a:r>
                      <a:r>
                        <a:rPr lang="zh-CN" sz="1400">
                          <a:effectLst/>
                        </a:rPr>
                        <a:t>（</a:t>
                      </a:r>
                      <a:r>
                        <a:rPr lang="en-US" sz="1400">
                          <a:effectLst/>
                        </a:rPr>
                        <a:t>1</a:t>
                      </a:r>
                      <a:r>
                        <a:rPr lang="zh-CN" sz="1400">
                          <a:effectLst/>
                        </a:rPr>
                        <a:t>）</a:t>
                      </a:r>
                      <a:r>
                        <a:rPr lang="en-US" sz="1400">
                          <a:effectLst/>
                        </a:rPr>
                        <a:t>×21.2%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归还投资</a:t>
                      </a:r>
                      <a:endParaRPr lang="zh-CN" sz="1800">
                        <a:effectLst/>
                      </a:endParaRPr>
                    </a:p>
                    <a:p>
                      <a:pPr algn="ctr">
                        <a:lnSpc>
                          <a:spcPct val="100000"/>
                        </a:lnSpc>
                        <a:spcAft>
                          <a:spcPts val="0"/>
                        </a:spcAft>
                      </a:pP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2</a:t>
                      </a:r>
                      <a:r>
                        <a:rPr lang="zh-CN" sz="1400">
                          <a:effectLst/>
                        </a:rPr>
                        <a:t>）</a:t>
                      </a:r>
                      <a:r>
                        <a:rPr lang="en-US" sz="1400">
                          <a:effectLst/>
                        </a:rPr>
                        <a:t>-</a:t>
                      </a:r>
                      <a:r>
                        <a:rPr lang="zh-CN" sz="1400">
                          <a:effectLst/>
                        </a:rPr>
                        <a:t>（</a:t>
                      </a:r>
                      <a:r>
                        <a:rPr lang="en-US" sz="1400">
                          <a:effectLst/>
                        </a:rPr>
                        <a:t>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期末差额</a:t>
                      </a:r>
                      <a:endParaRPr lang="zh-CN" sz="1800">
                        <a:effectLst/>
                      </a:endParaRPr>
                    </a:p>
                    <a:p>
                      <a:pPr algn="ctr">
                        <a:lnSpc>
                          <a:spcPct val="100000"/>
                        </a:lnSpc>
                        <a:spcAft>
                          <a:spcPts val="0"/>
                        </a:spcAft>
                      </a:pPr>
                      <a:r>
                        <a:rPr lang="zh-CN" sz="1400">
                          <a:effectLst/>
                        </a:rPr>
                        <a:t>（</a:t>
                      </a:r>
                      <a:r>
                        <a:rPr lang="en-US" sz="1400">
                          <a:effectLst/>
                        </a:rPr>
                        <a:t>5</a:t>
                      </a:r>
                      <a:r>
                        <a:rPr lang="zh-CN" sz="1400">
                          <a:effectLst/>
                        </a:rPr>
                        <a:t>）</a:t>
                      </a:r>
                      <a:r>
                        <a:rPr lang="en-US" sz="1400">
                          <a:effectLst/>
                        </a:rPr>
                        <a:t>=</a:t>
                      </a:r>
                      <a:r>
                        <a:rPr lang="zh-CN" sz="1400">
                          <a:effectLst/>
                        </a:rPr>
                        <a:t>（</a:t>
                      </a:r>
                      <a:r>
                        <a:rPr lang="en-US" sz="1400">
                          <a:effectLst/>
                        </a:rPr>
                        <a:t>1</a:t>
                      </a:r>
                      <a:r>
                        <a:rPr lang="zh-CN" sz="1400">
                          <a:effectLst/>
                        </a:rPr>
                        <a:t>）</a:t>
                      </a:r>
                      <a:r>
                        <a:rPr lang="en-US" sz="1400">
                          <a:effectLst/>
                        </a:rPr>
                        <a:t>-</a:t>
                      </a:r>
                      <a:r>
                        <a:rPr lang="zh-CN" sz="1400">
                          <a:effectLst/>
                        </a:rPr>
                        <a:t>（</a:t>
                      </a:r>
                      <a:r>
                        <a:rPr lang="en-US" sz="1400">
                          <a:effectLst/>
                        </a:rPr>
                        <a:t>4</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72495">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3 180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5 820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9 180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72495">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9 180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1 946.16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5 053.84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4 126.16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72495">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4 126.16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874.75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4 125.25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　 </a:t>
                      </a:r>
                      <a:r>
                        <a:rPr lang="en-US" sz="1400" dirty="0">
                          <a:effectLst/>
                        </a:rPr>
                        <a:t>0.91</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三、内部回报率</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净现值法和内部回报率法的比较</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当评价单个投资方案或互相独立的投资方案时，用这两种方法评价投资方案的结果总是一致的。</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但在评价互相排斥的投资方案时，用这两种方法评定投资效果，有时会出现矛盾的结果</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投资方案的评价方法</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三、内部回报率</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对这两个方案，如果用内部回报率法评价，</a:t>
            </a: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方案的内部回报率高，所以</a:t>
            </a: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方案是较优方案。如果用净现值法来评价，</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方案的净现值大，所以</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方案是较优方案。可见，两种评价方法得出了两种结论。</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3919491"/>
          <a:ext cx="10515601" cy="1919603"/>
        </p:xfrm>
        <a:graphic>
          <a:graphicData uri="http://schemas.openxmlformats.org/drawingml/2006/table">
            <a:tbl>
              <a:tblPr firstRow="1" firstCol="1" bandRow="1">
                <a:tableStyleId>{5C22544A-7EE6-4342-B048-85BDC9FD1C3A}</a:tableStyleId>
              </a:tblPr>
              <a:tblGrid>
                <a:gridCol w="2646731"/>
                <a:gridCol w="2646731"/>
                <a:gridCol w="2646731"/>
                <a:gridCol w="2575408"/>
              </a:tblGrid>
              <a:tr h="274229">
                <a:tc rowSpan="2" gridSpan="2">
                  <a:txBody>
                    <a:bodyPr/>
                    <a:lstStyle/>
                    <a:p>
                      <a:pPr algn="ct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400">
                          <a:effectLst/>
                        </a:rPr>
                        <a:t>净现金效益量（元）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274229">
                <a:tc vMerge="1" gridSpan="2">
                  <a:tcPr/>
                </a:tc>
                <a:tc vMerge="1" hMerge="1">
                  <a:tcPr/>
                </a:tc>
                <a:tc>
                  <a:txBody>
                    <a:bodyPr/>
                    <a:lstStyle/>
                    <a:p>
                      <a:pPr algn="ctr">
                        <a:lnSpc>
                          <a:spcPct val="100000"/>
                        </a:lnSpc>
                        <a:spcAft>
                          <a:spcPts val="0"/>
                        </a:spcAft>
                      </a:pPr>
                      <a:r>
                        <a:rPr lang="zh-CN" sz="1400">
                          <a:effectLst/>
                        </a:rPr>
                        <a:t>方案</a:t>
                      </a:r>
                      <a:r>
                        <a:rPr lang="en-US" sz="1400">
                          <a:effectLst/>
                        </a:rPr>
                        <a:t>A</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方案</a:t>
                      </a:r>
                      <a:r>
                        <a:rPr lang="en-US" sz="1400">
                          <a:effectLst/>
                        </a:rPr>
                        <a:t>B</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74229">
                <a:tc rowSpan="3">
                  <a:txBody>
                    <a:bodyPr/>
                    <a:lstStyle/>
                    <a:p>
                      <a:pPr algn="ctr">
                        <a:lnSpc>
                          <a:spcPct val="100000"/>
                        </a:lnSpc>
                        <a:spcAft>
                          <a:spcPts val="0"/>
                        </a:spcAft>
                      </a:pPr>
                      <a:r>
                        <a:rPr lang="zh-CN" sz="1400">
                          <a:effectLst/>
                        </a:rPr>
                        <a:t>年次</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74229">
                <a:tc vMerge="1">
                  <a:tcPr/>
                </a:tc>
                <a:tc>
                  <a:txBody>
                    <a:bodyPr/>
                    <a:lstStyle/>
                    <a:p>
                      <a:pPr algn="ctr">
                        <a:lnSpc>
                          <a:spcPct val="100000"/>
                        </a:lnSpc>
                        <a:spcAft>
                          <a:spcPts val="0"/>
                        </a:spcAft>
                      </a:pPr>
                      <a:r>
                        <a:rPr lang="en-US" sz="1400">
                          <a:effectLst/>
                        </a:rPr>
                        <a:t>2</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6 000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74229">
                <a:tc vMerge="1">
                  <a:tcPr/>
                </a:tc>
                <a:tc>
                  <a:txBody>
                    <a:bodyPr/>
                    <a:lstStyle/>
                    <a:p>
                      <a:pPr algn="ctr">
                        <a:lnSpc>
                          <a:spcPct val="100000"/>
                        </a:lnSpc>
                        <a:spcAft>
                          <a:spcPts val="0"/>
                        </a:spcAft>
                      </a:pPr>
                      <a:r>
                        <a:rPr lang="en-US" sz="1400">
                          <a:effectLst/>
                        </a:rPr>
                        <a:t>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18 000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74229">
                <a:tc gridSpan="2">
                  <a:txBody>
                    <a:bodyPr/>
                    <a:lstStyle/>
                    <a:p>
                      <a:pPr algn="ctr">
                        <a:lnSpc>
                          <a:spcPct val="100000"/>
                        </a:lnSpc>
                        <a:spcAft>
                          <a:spcPts val="0"/>
                        </a:spcAft>
                      </a:pPr>
                      <a:r>
                        <a:rPr lang="zh-CN" sz="1400">
                          <a:effectLst/>
                        </a:rPr>
                        <a:t>内部回报率</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 21%</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19%</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74229">
                <a:tc gridSpan="2">
                  <a:txBody>
                    <a:bodyPr/>
                    <a:lstStyle/>
                    <a:p>
                      <a:pPr algn="ctr">
                        <a:lnSpc>
                          <a:spcPct val="100000"/>
                        </a:lnSpc>
                        <a:spcAft>
                          <a:spcPts val="0"/>
                        </a:spcAft>
                      </a:pPr>
                      <a:r>
                        <a:rPr lang="zh-CN" sz="1400">
                          <a:effectLst/>
                        </a:rPr>
                        <a:t>净现值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2 723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 3 482</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en-US" dirty="0"/>
              <a:t>投资的概念及投资决策过程</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28201"/>
            <a:ext cx="2313254" cy="369332"/>
          </a:xfrm>
          <a:prstGeom prst="rect">
            <a:avLst/>
          </a:prstGeom>
          <a:noFill/>
        </p:spPr>
        <p:txBody>
          <a:bodyPr wrap="square" rtlCol="0">
            <a:spAutoFit/>
          </a:bodyPr>
          <a:lstStyle/>
          <a:p>
            <a:pPr algn="ctr"/>
            <a:r>
              <a:rPr lang="zh-CN" altLang="zh-CN" dirty="0" smtClean="0"/>
              <a:t>货币的时间价值</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现金流量的估计</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88081"/>
            <a:ext cx="2313254" cy="369332"/>
          </a:xfrm>
          <a:prstGeom prst="rect">
            <a:avLst/>
          </a:prstGeom>
          <a:noFill/>
        </p:spPr>
        <p:txBody>
          <a:bodyPr wrap="square" rtlCol="0">
            <a:spAutoFit/>
          </a:bodyPr>
          <a:lstStyle/>
          <a:p>
            <a:pPr algn="ctr"/>
            <a:r>
              <a:rPr lang="zh-CN" altLang="zh-CN" dirty="0"/>
              <a:t>资金成本的估计</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投资方案的评价方法</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投资决策原理和方法的应用</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一、怎样确定最优投资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规模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当投资的边际内部回报率等于它的边际资金成本时，投资量能使企业利润最大。</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9-3.EPS" descr="id:2147515105;FounderCES"/>
          <p:cNvPicPr>
            <a:picLocks noChangeAspect="1"/>
          </p:cNvPicPr>
          <p:nvPr/>
        </p:nvPicPr>
        <p:blipFill>
          <a:blip r:embed="rId1">
            <a:duotone>
              <a:schemeClr val="accent1">
                <a:shade val="45000"/>
                <a:satMod val="135000"/>
              </a:schemeClr>
              <a:prstClr val="white"/>
            </a:duotone>
          </a:blip>
          <a:stretch>
            <a:fillRect/>
          </a:stretch>
        </p:blipFill>
        <p:spPr>
          <a:xfrm>
            <a:off x="2210708" y="3541123"/>
            <a:ext cx="2440940" cy="1447800"/>
          </a:xfrm>
          <a:prstGeom prst="rect">
            <a:avLst/>
          </a:prstGeom>
        </p:spPr>
      </p:pic>
      <p:pic>
        <p:nvPicPr>
          <p:cNvPr id="7" name="9-4.EPS" descr="id:2147515112;FounderCES"/>
          <p:cNvPicPr>
            <a:picLocks noChangeAspect="1"/>
          </p:cNvPicPr>
          <p:nvPr/>
        </p:nvPicPr>
        <p:blipFill>
          <a:blip r:embed="rId2">
            <a:duotone>
              <a:schemeClr val="accent1">
                <a:shade val="45000"/>
                <a:satMod val="135000"/>
              </a:schemeClr>
              <a:prstClr val="white"/>
            </a:duotone>
          </a:blip>
          <a:stretch>
            <a:fillRect/>
          </a:stretch>
        </p:blipFill>
        <p:spPr>
          <a:xfrm>
            <a:off x="6814367" y="3276010"/>
            <a:ext cx="3605530" cy="197802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二、在资金有限的情况下怎样选择投资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方案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2504351"/>
            <a:ext cx="10912369" cy="317009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9-14</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已知</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公司各投资方案的数据如表所示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假定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公司可用的资金只有</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万元，问：选用哪几个投资方案才能使</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公司获利最大？</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38200" y="3188494"/>
          <a:ext cx="10515599" cy="1897856"/>
        </p:xfrm>
        <a:graphic>
          <a:graphicData uri="http://schemas.openxmlformats.org/drawingml/2006/table">
            <a:tbl>
              <a:tblPr firstRow="1" firstCol="1" bandRow="1">
                <a:tableStyleId>{5C22544A-7EE6-4342-B048-85BDC9FD1C3A}</a:tableStyleId>
              </a:tblPr>
              <a:tblGrid>
                <a:gridCol w="1836695"/>
                <a:gridCol w="3014463"/>
                <a:gridCol w="3014463"/>
                <a:gridCol w="2649978"/>
              </a:tblGrid>
              <a:tr h="474464">
                <a:tc>
                  <a:txBody>
                    <a:bodyPr/>
                    <a:lstStyle/>
                    <a:p>
                      <a:pPr algn="ctr">
                        <a:lnSpc>
                          <a:spcPct val="100000"/>
                        </a:lnSpc>
                        <a:spcAft>
                          <a:spcPts val="0"/>
                        </a:spcAft>
                      </a:pPr>
                      <a:r>
                        <a:rPr lang="zh-CN" sz="1400">
                          <a:effectLst/>
                        </a:rPr>
                        <a:t>方案</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净现金投资量</a:t>
                      </a:r>
                      <a:endParaRPr lang="zh-CN" sz="1800">
                        <a:effectLst/>
                      </a:endParaRPr>
                    </a:p>
                    <a:p>
                      <a:pPr algn="ctr">
                        <a:lnSpc>
                          <a:spcPct val="100000"/>
                        </a:lnSpc>
                        <a:spcAft>
                          <a:spcPts val="0"/>
                        </a:spcAft>
                      </a:pPr>
                      <a:r>
                        <a:rPr lang="zh-CN" sz="1400">
                          <a:effectLst/>
                        </a:rPr>
                        <a:t>（万元）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净现值（万元）</a:t>
                      </a:r>
                      <a:endParaRPr lang="zh-CN" sz="1800">
                        <a:effectLst/>
                      </a:endParaRPr>
                    </a:p>
                    <a:p>
                      <a:pPr algn="ctr">
                        <a:lnSpc>
                          <a:spcPct val="100000"/>
                        </a:lnSpc>
                        <a:spcAft>
                          <a:spcPts val="0"/>
                        </a:spcAft>
                      </a:pPr>
                      <a:r>
                        <a:rPr lang="zh-CN" sz="1400">
                          <a:effectLst/>
                        </a:rPr>
                        <a:t>（贴现率为</a:t>
                      </a:r>
                      <a:r>
                        <a:rPr lang="en-US" sz="1400">
                          <a:effectLst/>
                        </a:rPr>
                        <a:t>10%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内部回报率</a:t>
                      </a:r>
                      <a:endParaRPr lang="zh-CN" sz="1800">
                        <a:effectLst/>
                      </a:endParaRPr>
                    </a:p>
                    <a:p>
                      <a:pPr algn="ctr">
                        <a:lnSpc>
                          <a:spcPct val="100000"/>
                        </a:lnSpc>
                        <a:spcAft>
                          <a:spcPts val="0"/>
                        </a:spcAft>
                      </a:pPr>
                      <a:r>
                        <a:rPr lang="zh-CN" sz="1400">
                          <a:effectLst/>
                        </a:rPr>
                        <a:t>（</a:t>
                      </a:r>
                      <a:r>
                        <a:rPr lang="en-US" sz="1400">
                          <a:effectLst/>
                        </a:rPr>
                        <a:t>%</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9.89</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7232">
                <a:tc>
                  <a:txBody>
                    <a:bodyPr/>
                    <a:lstStyle/>
                    <a:p>
                      <a:pPr algn="ctr">
                        <a:lnSpc>
                          <a:spcPct val="100000"/>
                        </a:lnSpc>
                        <a:spcAft>
                          <a:spcPts val="0"/>
                        </a:spcAft>
                      </a:pPr>
                      <a:r>
                        <a:rPr lang="en-US" sz="1400">
                          <a:effectLst/>
                        </a:rPr>
                        <a:t>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 5</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12.4</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二、在资金有限的情况下怎样选择投资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方案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2504351"/>
            <a:ext cx="10912369" cy="400109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从上面的数据中可以看到，如果按内部回报率大小排队，只能采用第</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方案；如果按净现值大小排队，只能采用第</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方案。但这两种选择方法并不是最优的。</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最优的选择方法应是：先按</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万元的投资限额把不同的投资方案组合成若干组，然后以组为单位来比较净现值的大小。净现值最大的组就是最优的投资方案组合</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本</a:t>
            </a:r>
            <a:r>
              <a:rPr lang="zh-CN" altLang="zh-CN" dirty="0">
                <a:solidFill>
                  <a:srgbClr val="002060"/>
                </a:solidFill>
                <a:latin typeface="微软雅黑 Light" panose="020B0502040204020203" pitchFamily="34" charset="-122"/>
                <a:ea typeface="微软雅黑 Light" panose="020B0502040204020203" pitchFamily="34" charset="-122"/>
              </a:rPr>
              <a:t>例中，</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万元以下的投资组合及其净现值如下</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u="sng" dirty="0">
                <a:solidFill>
                  <a:srgbClr val="002060"/>
                </a:solidFill>
                <a:latin typeface="微软雅黑 Light" panose="020B0502040204020203" pitchFamily="34" charset="-122"/>
                <a:ea typeface="微软雅黑 Light" panose="020B0502040204020203" pitchFamily="34" charset="-122"/>
              </a:rPr>
              <a:t>　方案　　　　　</a:t>
            </a:r>
            <a:r>
              <a:rPr lang="zh-CN" altLang="zh-CN" dirty="0">
                <a:solidFill>
                  <a:srgbClr val="002060"/>
                </a:solidFill>
                <a:latin typeface="微软雅黑 Light" panose="020B0502040204020203" pitchFamily="34" charset="-122"/>
                <a:ea typeface="微软雅黑 Light" panose="020B0502040204020203" pitchFamily="34" charset="-122"/>
              </a:rPr>
              <a:t>　　　</a:t>
            </a:r>
            <a:r>
              <a:rPr lang="zh-CN" altLang="zh-CN" u="sng" dirty="0">
                <a:solidFill>
                  <a:srgbClr val="002060"/>
                </a:solidFill>
                <a:latin typeface="微软雅黑 Light" panose="020B0502040204020203" pitchFamily="34" charset="-122"/>
                <a:ea typeface="微软雅黑 Light" panose="020B0502040204020203" pitchFamily="34" charset="-122"/>
              </a:rPr>
              <a:t>　　净现值（万元）</a:t>
            </a:r>
            <a:r>
              <a:rPr lang="zh-CN" altLang="zh-CN" dirty="0">
                <a:solidFill>
                  <a:srgbClr val="002060"/>
                </a:solidFill>
                <a:latin typeface="微软雅黑 Light" panose="020B0502040204020203" pitchFamily="34" charset="-122"/>
                <a:ea typeface="微软雅黑 Light" panose="020B0502040204020203" pitchFamily="34" charset="-122"/>
              </a:rPr>
              <a:t>　</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12.69</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13.57</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11.52</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10.23</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从</a:t>
            </a:r>
            <a:r>
              <a:rPr lang="zh-CN" altLang="zh-CN" dirty="0">
                <a:solidFill>
                  <a:srgbClr val="002060"/>
                </a:solidFill>
                <a:latin typeface="微软雅黑 Light" panose="020B0502040204020203" pitchFamily="34" charset="-122"/>
                <a:ea typeface="微软雅黑 Light" panose="020B0502040204020203" pitchFamily="34" charset="-122"/>
              </a:rPr>
              <a:t>这些组的净现值看，把方案</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组合起来可得净现值</a:t>
            </a:r>
            <a:r>
              <a:rPr lang="en-US" altLang="zh-CN" dirty="0">
                <a:solidFill>
                  <a:srgbClr val="002060"/>
                </a:solidFill>
                <a:latin typeface="微软雅黑 Light" panose="020B0502040204020203" pitchFamily="34" charset="-122"/>
                <a:ea typeface="微软雅黑 Light" panose="020B0502040204020203" pitchFamily="34" charset="-122"/>
              </a:rPr>
              <a:t>13.57</a:t>
            </a:r>
            <a:r>
              <a:rPr lang="zh-CN" altLang="zh-CN" dirty="0">
                <a:solidFill>
                  <a:srgbClr val="002060"/>
                </a:solidFill>
                <a:latin typeface="微软雅黑 Light" panose="020B0502040204020203" pitchFamily="34" charset="-122"/>
                <a:ea typeface="微软雅黑 Light" panose="020B0502040204020203" pitchFamily="34" charset="-122"/>
              </a:rPr>
              <a:t>万元，为最大。所以方案</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的组合为最优。</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三、寿命不同的投资方案怎样</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9-15</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有两个方案。方案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：投资</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en-US" dirty="0">
                <a:solidFill>
                  <a:srgbClr val="002060"/>
                </a:solidFill>
                <a:latin typeface="微软雅黑 Light" panose="020B0502040204020203" pitchFamily="34" charset="-122"/>
                <a:ea typeface="微软雅黑 Light" panose="020B0502040204020203" pitchFamily="34" charset="-122"/>
              </a:rPr>
              <a:t>元购买设备，寿命</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年，净现值为</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：投资</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en-US" dirty="0">
                <a:solidFill>
                  <a:srgbClr val="002060"/>
                </a:solidFill>
                <a:latin typeface="微软雅黑 Light" panose="020B0502040204020203" pitchFamily="34" charset="-122"/>
                <a:ea typeface="微软雅黑 Light" panose="020B0502040204020203" pitchFamily="34" charset="-122"/>
              </a:rPr>
              <a:t>元购买设备，寿命</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年，净现值也是</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元。这两个方案尽管净现值相等，但方案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明显优于方案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，因为方案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每</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年重购一次设备，就可以每</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年有</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元的净收入，而方案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每</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年重购一次设备，要每</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年才有</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元的净收入。</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pic>
        <p:nvPicPr>
          <p:cNvPr id="6" name="9-5.EPS"/>
          <p:cNvPicPr>
            <a:picLocks noChangeAspect="1"/>
          </p:cNvPicPr>
          <p:nvPr/>
        </p:nvPicPr>
        <p:blipFill>
          <a:blip r:embed="rId1">
            <a:duotone>
              <a:schemeClr val="accent1">
                <a:shade val="45000"/>
                <a:satMod val="135000"/>
              </a:schemeClr>
              <a:prstClr val="white"/>
            </a:duotone>
          </a:blip>
          <a:stretch>
            <a:fillRect/>
          </a:stretch>
        </p:blipFill>
        <p:spPr>
          <a:xfrm>
            <a:off x="4804780" y="4144483"/>
            <a:ext cx="2623820" cy="114300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三、寿命不同的投资方案怎样</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306949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最小共同寿命</a:t>
                </a:r>
                <a:r>
                  <a:rPr lang="zh-CN" altLang="en-US" dirty="0" smtClean="0">
                    <a:solidFill>
                      <a:srgbClr val="002060"/>
                    </a:solidFill>
                    <a:latin typeface="微软雅黑 Light" panose="020B0502040204020203" pitchFamily="34" charset="-122"/>
                    <a:ea typeface="微软雅黑 Light" panose="020B0502040204020203" pitchFamily="34" charset="-122"/>
                  </a:rPr>
                  <a:t>法</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最小</a:t>
                </a:r>
                <a:r>
                  <a:rPr lang="zh-CN" altLang="zh-CN" dirty="0">
                    <a:solidFill>
                      <a:srgbClr val="002060"/>
                    </a:solidFill>
                    <a:latin typeface="微软雅黑 Light" panose="020B0502040204020203" pitchFamily="34" charset="-122"/>
                    <a:ea typeface="微软雅黑 Light" panose="020B0502040204020203" pitchFamily="34" charset="-122"/>
                  </a:rPr>
                  <a:t>共同寿命是指如每个方案在寿命终了时重复进行投资，使各个方案都能在同一年内结束其寿命的最短时间</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的总净现值</a:t>
                </a:r>
                <a:r>
                  <a:rPr lang="en-US" altLang="zh-CN" dirty="0">
                    <a:solidFill>
                      <a:srgbClr val="002060"/>
                    </a:solidFill>
                    <a:latin typeface="微软雅黑 Light" panose="020B0502040204020203" pitchFamily="34" charset="-122"/>
                    <a:ea typeface="微软雅黑 Light" panose="020B0502040204020203" pitchFamily="34" charset="-122"/>
                  </a:rPr>
                  <a:t>=10 000+</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4</m:t>
                            </m:r>
                          </m:sup>
                        </m:sSup>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10 000+10 000×0.826+10 </a:t>
                </a:r>
                <a:r>
                  <a:rPr lang="en-US" altLang="zh-CN" dirty="0" smtClean="0">
                    <a:solidFill>
                      <a:srgbClr val="002060"/>
                    </a:solidFill>
                    <a:latin typeface="微软雅黑 Light" panose="020B0502040204020203" pitchFamily="34" charset="-122"/>
                    <a:ea typeface="微软雅黑 Light" panose="020B0502040204020203" pitchFamily="34" charset="-122"/>
                  </a:rPr>
                  <a:t>000×0.683</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25 090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的总净现值</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zh-CN" dirty="0" smtClean="0">
                    <a:solidFill>
                      <a:srgbClr val="002060"/>
                    </a:solidFill>
                    <a:latin typeface="微软雅黑 Light" panose="020B0502040204020203" pitchFamily="34" charset="-122"/>
                    <a:ea typeface="微软雅黑 Light" panose="020B0502040204020203" pitchFamily="34" charset="-122"/>
                  </a:rPr>
                  <a:t>元</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smtClean="0">
                    <a:solidFill>
                      <a:srgbClr val="002060"/>
                    </a:solidFill>
                    <a:latin typeface="微软雅黑 Light" panose="020B0502040204020203" pitchFamily="34" charset="-122"/>
                    <a:ea typeface="微软雅黑 Light" panose="020B0502040204020203" pitchFamily="34" charset="-122"/>
                  </a:rPr>
                  <a:t>20 </a:t>
                </a:r>
                <a:r>
                  <a:rPr lang="en-US" altLang="zh-CN" dirty="0">
                    <a:solidFill>
                      <a:srgbClr val="002060"/>
                    </a:solidFill>
                    <a:latin typeface="微软雅黑 Light" panose="020B0502040204020203" pitchFamily="34" charset="-122"/>
                    <a:ea typeface="微软雅黑 Light" panose="020B0502040204020203" pitchFamily="34" charset="-122"/>
                  </a:rPr>
                  <a:t>590&gt;10 000</a:t>
                </a:r>
                <a:r>
                  <a:rPr lang="zh-CN" altLang="zh-CN" dirty="0">
                    <a:solidFill>
                      <a:srgbClr val="002060"/>
                    </a:solidFill>
                    <a:latin typeface="微软雅黑 Light" panose="020B0502040204020203" pitchFamily="34" charset="-122"/>
                    <a:ea typeface="微软雅黑 Light" panose="020B0502040204020203" pitchFamily="34" charset="-122"/>
                  </a:rPr>
                  <a:t>，所以应选方案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3069495"/>
              </a:xfrm>
              <a:prstGeom prst="rect">
                <a:avLst/>
              </a:prstGeom>
              <a:blipFill rotWithShape="1">
                <a:blip r:embed="rId1"/>
                <a:stretch>
                  <a:fillRect l="-1" t="-18" b="1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三、寿命不同的投资方案怎样</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9719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净现值年金化</a:t>
                </a:r>
                <a:r>
                  <a:rPr lang="zh-CN" altLang="en-US" dirty="0" smtClean="0">
                    <a:solidFill>
                      <a:srgbClr val="002060"/>
                    </a:solidFill>
                    <a:latin typeface="微软雅黑 Light" panose="020B0502040204020203" pitchFamily="34" charset="-122"/>
                    <a:ea typeface="微软雅黑 Light" panose="020B0502040204020203" pitchFamily="34" charset="-122"/>
                  </a:rPr>
                  <a:t>法</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净现值</a:t>
                </a:r>
                <a:r>
                  <a:rPr lang="zh-CN" altLang="zh-CN" dirty="0">
                    <a:solidFill>
                      <a:srgbClr val="002060"/>
                    </a:solidFill>
                    <a:latin typeface="微软雅黑 Light" panose="020B0502040204020203" pitchFamily="34" charset="-122"/>
                    <a:ea typeface="微软雅黑 Light" panose="020B0502040204020203" pitchFamily="34" charset="-122"/>
                  </a:rPr>
                  <a:t>年金化法也假设每个方案在寿命终了时可以重复进行投资，直到最小共同寿命到期为止</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年金</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总现值</m:t>
                        </m:r>
                      </m:num>
                      <m:den>
                        <m:r>
                          <m:rPr>
                            <m:nor/>
                          </m:rPr>
                          <a:rPr lang="zh-CN" altLang="zh-CN">
                            <a:solidFill>
                              <a:srgbClr val="002060"/>
                            </a:solidFill>
                            <a:latin typeface="微软雅黑 Light" panose="020B0502040204020203" pitchFamily="34" charset="-122"/>
                            <a:ea typeface="微软雅黑 Light" panose="020B0502040204020203" pitchFamily="34" charset="-122"/>
                          </a:rPr>
                          <m:t>总现值系</m:t>
                        </m:r>
                        <m:sSub>
                          <m:sSubPr>
                            <m:ctrlPr>
                              <a:rPr lang="zh-CN" altLang="zh-CN" i="1">
                                <a:solidFill>
                                  <a:srgbClr val="002060"/>
                                </a:solidFill>
                              </a:rPr>
                            </m:ctrlPr>
                          </m:sSubPr>
                          <m:e>
                            <m:r>
                              <m:rPr>
                                <m:nor/>
                              </m:rPr>
                              <a:rPr lang="zh-CN" altLang="zh-CN">
                                <a:solidFill>
                                  <a:srgbClr val="002060"/>
                                </a:solidFill>
                                <a:latin typeface="微软雅黑 Light" panose="020B0502040204020203" pitchFamily="34" charset="-122"/>
                                <a:ea typeface="微软雅黑 Light" panose="020B0502040204020203" pitchFamily="34" charset="-122"/>
                              </a:rPr>
                              <m:t>数</m:t>
                            </m:r>
                          </m:e>
                          <m:sub>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𝑖</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𝑛</m:t>
                            </m:r>
                            <m:r>
                              <m:rPr>
                                <m:nor/>
                              </m:rPr>
                              <a:rPr lang="zh-CN" altLang="zh-CN">
                                <a:solidFill>
                                  <a:srgbClr val="002060"/>
                                </a:solidFill>
                                <a:latin typeface="微软雅黑 Light" panose="020B0502040204020203" pitchFamily="34" charset="-122"/>
                                <a:ea typeface="微软雅黑 Light" panose="020B0502040204020203" pitchFamily="34" charset="-122"/>
                              </a:rPr>
                              <m:t>）</m:t>
                            </m:r>
                          </m:sub>
                        </m:sSub>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净现值的年金</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736</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=5 760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净现值的年金</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4</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355</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=2 296</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smtClean="0">
                    <a:solidFill>
                      <a:srgbClr val="002060"/>
                    </a:solidFill>
                    <a:latin typeface="微软雅黑 Light" panose="020B0502040204020203" pitchFamily="34" charset="-122"/>
                    <a:ea typeface="微软雅黑 Light" panose="020B0502040204020203" pitchFamily="34" charset="-122"/>
                  </a:rPr>
                  <a:t>5 </a:t>
                </a:r>
                <a:r>
                  <a:rPr lang="en-US" altLang="zh-CN" dirty="0">
                    <a:solidFill>
                      <a:srgbClr val="002060"/>
                    </a:solidFill>
                    <a:latin typeface="微软雅黑 Light" panose="020B0502040204020203" pitchFamily="34" charset="-122"/>
                    <a:ea typeface="微软雅黑 Light" panose="020B0502040204020203" pitchFamily="34" charset="-122"/>
                  </a:rPr>
                  <a:t>760&gt;2 296</a:t>
                </a:r>
                <a:r>
                  <a:rPr lang="zh-CN" altLang="zh-CN" dirty="0">
                    <a:solidFill>
                      <a:srgbClr val="002060"/>
                    </a:solidFill>
                    <a:latin typeface="微软雅黑 Light" panose="020B0502040204020203" pitchFamily="34" charset="-122"/>
                    <a:ea typeface="微软雅黑 Light" panose="020B0502040204020203" pitchFamily="34" charset="-122"/>
                  </a:rPr>
                  <a:t>，因此方案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优于方案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971904"/>
              </a:xfrm>
              <a:prstGeom prst="rect">
                <a:avLst/>
              </a:prstGeom>
              <a:blipFill rotWithShape="1">
                <a:blip r:embed="rId1"/>
                <a:stretch>
                  <a:fillRect l="-1" t="-18" b="1"/>
                </a:stretch>
              </a:blipFill>
            </p:spPr>
            <p:txBody>
              <a:bodyPr/>
              <a:lstStyle/>
              <a:p>
                <a:r>
                  <a:rPr lang="zh-CN" altLang="en-US">
                    <a:noFill/>
                  </a:rPr>
                  <a:t> </a:t>
                </a:r>
              </a:p>
            </p:txBody>
          </p:sp>
        </mc:Fallback>
      </mc:AlternateContent>
      <p:pic>
        <p:nvPicPr>
          <p:cNvPr id="6" name="9-6.EPS" descr="id:2147515192;FounderCES"/>
          <p:cNvPicPr>
            <a:picLocks noChangeAspect="1"/>
          </p:cNvPicPr>
          <p:nvPr/>
        </p:nvPicPr>
        <p:blipFill>
          <a:blip r:embed="rId2">
            <a:duotone>
              <a:schemeClr val="accent1">
                <a:shade val="45000"/>
                <a:satMod val="135000"/>
              </a:schemeClr>
              <a:prstClr val="white"/>
            </a:duotone>
          </a:blip>
          <a:stretch>
            <a:fillRect/>
          </a:stretch>
        </p:blipFill>
        <p:spPr>
          <a:xfrm>
            <a:off x="7323772" y="3990303"/>
            <a:ext cx="3230880" cy="12344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四、是否更新</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设备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17851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假设新设备的买价为</a:t>
            </a:r>
            <a:r>
              <a:rPr lang="en-US" altLang="zh-CN" dirty="0">
                <a:solidFill>
                  <a:srgbClr val="002060"/>
                </a:solidFill>
                <a:latin typeface="微软雅黑 Light" panose="020B0502040204020203" pitchFamily="34" charset="-122"/>
                <a:ea typeface="微软雅黑 Light" panose="020B0502040204020203" pitchFamily="34" charset="-122"/>
              </a:rPr>
              <a:t>84 000</a:t>
            </a:r>
            <a:r>
              <a:rPr lang="zh-CN" altLang="en-US" dirty="0">
                <a:solidFill>
                  <a:srgbClr val="002060"/>
                </a:solidFill>
                <a:latin typeface="微软雅黑 Light" panose="020B0502040204020203" pitchFamily="34" charset="-122"/>
                <a:ea typeface="微软雅黑 Light" panose="020B0502040204020203" pitchFamily="34" charset="-122"/>
              </a:rPr>
              <a:t>元，运费为</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en-US" dirty="0">
                <a:solidFill>
                  <a:srgbClr val="002060"/>
                </a:solidFill>
                <a:latin typeface="微软雅黑 Light" panose="020B0502040204020203" pitchFamily="34" charset="-122"/>
                <a:ea typeface="微软雅黑 Light" panose="020B0502040204020203" pitchFamily="34" charset="-122"/>
              </a:rPr>
              <a:t>元，安装费为</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元，经济寿命为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年后的残值为</a:t>
            </a:r>
            <a:r>
              <a:rPr lang="en-US" altLang="zh-CN" dirty="0">
                <a:solidFill>
                  <a:srgbClr val="002060"/>
                </a:solidFill>
                <a:latin typeface="微软雅黑 Light" panose="020B0502040204020203" pitchFamily="34" charset="-122"/>
                <a:ea typeface="微软雅黑 Light" panose="020B0502040204020203" pitchFamily="34" charset="-122"/>
              </a:rPr>
              <a:t>1 500</a:t>
            </a:r>
            <a:r>
              <a:rPr lang="zh-CN" altLang="en-US" dirty="0">
                <a:solidFill>
                  <a:srgbClr val="002060"/>
                </a:solidFill>
                <a:latin typeface="微软雅黑 Light" panose="020B0502040204020203" pitchFamily="34" charset="-122"/>
                <a:ea typeface="微软雅黑 Light" panose="020B0502040204020203" pitchFamily="34" charset="-122"/>
              </a:rPr>
              <a:t>元，清理费用为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元；使用时每年可比旧设备节约原料</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en-US" dirty="0">
                <a:solidFill>
                  <a:srgbClr val="002060"/>
                </a:solidFill>
                <a:latin typeface="微软雅黑 Light" panose="020B0502040204020203" pitchFamily="34" charset="-122"/>
                <a:ea typeface="微软雅黑 Light" panose="020B0502040204020203" pitchFamily="34" charset="-122"/>
              </a:rPr>
              <a:t>元、人工</a:t>
            </a:r>
            <a:r>
              <a:rPr lang="en-US" altLang="zh-CN" dirty="0">
                <a:solidFill>
                  <a:srgbClr val="002060"/>
                </a:solidFill>
                <a:latin typeface="微软雅黑 Light" panose="020B0502040204020203" pitchFamily="34" charset="-122"/>
                <a:ea typeface="微软雅黑 Light" panose="020B0502040204020203" pitchFamily="34" charset="-122"/>
              </a:rPr>
              <a:t>2 500</a:t>
            </a:r>
            <a:r>
              <a:rPr lang="zh-CN" altLang="en-US" dirty="0">
                <a:solidFill>
                  <a:srgbClr val="002060"/>
                </a:solidFill>
                <a:latin typeface="微软雅黑 Light" panose="020B0502040204020203" pitchFamily="34" charset="-122"/>
                <a:ea typeface="微软雅黑 Light" panose="020B0502040204020203" pitchFamily="34" charset="-122"/>
              </a:rPr>
              <a:t>元，每年因质优价高可增加销售收入</a:t>
            </a:r>
            <a:r>
              <a:rPr lang="en-US" altLang="zh-CN" dirty="0">
                <a:solidFill>
                  <a:srgbClr val="002060"/>
                </a:solidFill>
                <a:latin typeface="微软雅黑 Light" panose="020B0502040204020203" pitchFamily="34" charset="-122"/>
                <a:ea typeface="微软雅黑 Light" panose="020B0502040204020203" pitchFamily="34" charset="-122"/>
              </a:rPr>
              <a:t>3 500</a:t>
            </a:r>
            <a:r>
              <a:rPr lang="zh-CN" altLang="en-US" dirty="0">
                <a:solidFill>
                  <a:srgbClr val="002060"/>
                </a:solidFill>
                <a:latin typeface="微软雅黑 Light" panose="020B0502040204020203" pitchFamily="34" charset="-122"/>
                <a:ea typeface="微软雅黑 Light" panose="020B0502040204020203" pitchFamily="34" charset="-122"/>
              </a:rPr>
              <a:t>元。旧设备的账面价值为</a:t>
            </a:r>
            <a:r>
              <a:rPr lang="en-US" altLang="zh-CN" dirty="0">
                <a:solidFill>
                  <a:srgbClr val="002060"/>
                </a:solidFill>
                <a:latin typeface="微软雅黑 Light" panose="020B0502040204020203" pitchFamily="34" charset="-122"/>
                <a:ea typeface="微软雅黑 Light" panose="020B0502040204020203" pitchFamily="34" charset="-122"/>
              </a:rPr>
              <a:t>32 000</a:t>
            </a:r>
            <a:r>
              <a:rPr lang="zh-CN" altLang="en-US" dirty="0">
                <a:solidFill>
                  <a:srgbClr val="002060"/>
                </a:solidFill>
                <a:latin typeface="微软雅黑 Light" panose="020B0502040204020203" pitchFamily="34" charset="-122"/>
                <a:ea typeface="微软雅黑 Light" panose="020B0502040204020203" pitchFamily="34" charset="-122"/>
              </a:rPr>
              <a:t>元，剩余寿命为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年，</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年后的残值与清理费用相等；目前出售可得</a:t>
            </a:r>
            <a:r>
              <a:rPr lang="en-US" altLang="zh-CN" dirty="0">
                <a:solidFill>
                  <a:srgbClr val="002060"/>
                </a:solidFill>
                <a:latin typeface="微软雅黑 Light" panose="020B0502040204020203" pitchFamily="34" charset="-122"/>
                <a:ea typeface="微软雅黑 Light" panose="020B0502040204020203" pitchFamily="34" charset="-122"/>
              </a:rPr>
              <a:t>40 000</a:t>
            </a:r>
            <a:r>
              <a:rPr lang="zh-CN" altLang="en-US" dirty="0">
                <a:solidFill>
                  <a:srgbClr val="002060"/>
                </a:solidFill>
                <a:latin typeface="微软雅黑 Light" panose="020B0502040204020203" pitchFamily="34" charset="-122"/>
                <a:ea typeface="微软雅黑 Light" panose="020B0502040204020203" pitchFamily="34" charset="-122"/>
              </a:rPr>
              <a:t>元。使用新设备后的</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年每年的税后净现金效益量为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18 000</a:t>
            </a:r>
            <a:r>
              <a:rPr lang="zh-CN" altLang="en-US" dirty="0">
                <a:solidFill>
                  <a:srgbClr val="002060"/>
                </a:solidFill>
                <a:latin typeface="微软雅黑 Light" panose="020B0502040204020203" pitchFamily="34" charset="-122"/>
                <a:ea typeface="微软雅黑 Light" panose="020B0502040204020203" pitchFamily="34" charset="-122"/>
              </a:rPr>
              <a:t>元。资金成本为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，所得税税率为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en-US" dirty="0">
                <a:solidFill>
                  <a:srgbClr val="002060"/>
                </a:solidFill>
                <a:latin typeface="微软雅黑 Light" panose="020B0502040204020203" pitchFamily="34" charset="-122"/>
                <a:ea typeface="微软雅黑 Light" panose="020B0502040204020203" pitchFamily="34" charset="-122"/>
              </a:rPr>
              <a:t>。问：是否应该用新设备来替换旧设备？</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四、是否更新</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设备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800062"/>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假如</a:t>
                </a:r>
                <a:r>
                  <a:rPr lang="zh-CN" altLang="zh-CN" dirty="0">
                    <a:solidFill>
                      <a:srgbClr val="002060"/>
                    </a:solidFill>
                    <a:latin typeface="微软雅黑 Light" panose="020B0502040204020203" pitchFamily="34" charset="-122"/>
                    <a:ea typeface="微软雅黑 Light" panose="020B0502040204020203" pitchFamily="34" charset="-122"/>
                  </a:rPr>
                  <a:t>用新设备更换旧设备</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净现金投资量</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84 000+2 000+5 000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-40 000=51 000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旧设备的账面价值</a:t>
                </a:r>
                <a:r>
                  <a:rPr lang="en-US" altLang="zh-CN" dirty="0">
                    <a:solidFill>
                      <a:srgbClr val="002060"/>
                    </a:solidFill>
                    <a:latin typeface="微软雅黑 Light" panose="020B0502040204020203" pitchFamily="34" charset="-122"/>
                    <a:ea typeface="微软雅黑 Light" panose="020B0502040204020203" pitchFamily="34" charset="-122"/>
                  </a:rPr>
                  <a:t>32 000</a:t>
                </a:r>
                <a:r>
                  <a:rPr lang="zh-CN" altLang="zh-CN" dirty="0">
                    <a:solidFill>
                      <a:srgbClr val="002060"/>
                    </a:solidFill>
                    <a:latin typeface="微软雅黑 Light" panose="020B0502040204020203" pitchFamily="34" charset="-122"/>
                    <a:ea typeface="微软雅黑 Light" panose="020B0502040204020203" pitchFamily="34" charset="-122"/>
                  </a:rPr>
                  <a:t>元是沉没成本。</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前</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年每年折旧的增加量</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84</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500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a:rPr lang="en-US" altLang="zh-CN">
                            <a:solidFill>
                              <a:srgbClr val="002060"/>
                            </a:solidFill>
                            <a:latin typeface="Cambria Math" panose="02040503050406030204" pitchFamily="18" charset="0"/>
                          </a:rPr>
                          <m:t>10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32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4</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前</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年因设备更新引起的税后净现金效益量（</a:t>
                </a:r>
                <a:r>
                  <a:rPr lang="en-US" altLang="zh-CN" i="1" dirty="0">
                    <a:solidFill>
                      <a:srgbClr val="002060"/>
                    </a:solidFill>
                    <a:latin typeface="微软雅黑 Light" panose="020B0502040204020203" pitchFamily="34" charset="-122"/>
                    <a:ea typeface="微软雅黑 Light" panose="020B0502040204020203" pitchFamily="34" charset="-122"/>
                  </a:rPr>
                  <a:t>NCB</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NCB</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Δ</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dirty="0">
                    <a:solidFill>
                      <a:srgbClr val="002060"/>
                    </a:solidFill>
                    <a:latin typeface="微软雅黑 Light" panose="020B0502040204020203" pitchFamily="34" charset="-122"/>
                    <a:ea typeface="微软雅黑 Light" panose="020B0502040204020203" pitchFamily="34" charset="-122"/>
                  </a:rPr>
                  <a:t>-Δ</a:t>
                </a:r>
                <a:r>
                  <a:rPr lang="en-US" altLang="zh-CN" i="1" dirty="0">
                    <a:solidFill>
                      <a:srgbClr val="002060"/>
                    </a:solidFill>
                    <a:latin typeface="微软雅黑 Light" panose="020B0502040204020203" pitchFamily="34" charset="-122"/>
                    <a:ea typeface="微软雅黑 Light" panose="020B0502040204020203" pitchFamily="34" charset="-122"/>
                  </a:rPr>
                  <a:t>C</a:t>
                </a:r>
                <a:r>
                  <a:rPr lang="en-US" altLang="zh-CN" dirty="0">
                    <a:solidFill>
                      <a:srgbClr val="002060"/>
                    </a:solidFill>
                    <a:latin typeface="微软雅黑 Light" panose="020B0502040204020203" pitchFamily="34" charset="-122"/>
                    <a:ea typeface="微软雅黑 Light" panose="020B0502040204020203" pitchFamily="34" charset="-122"/>
                  </a:rPr>
                  <a:t>-Δ</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en-US" altLang="zh-CN" i="1" dirty="0">
                    <a:solidFill>
                      <a:srgbClr val="002060"/>
                    </a:solidFill>
                    <a:latin typeface="微软雅黑 Light" panose="020B0502040204020203" pitchFamily="34" charset="-122"/>
                    <a:ea typeface="微软雅黑 Light" panose="020B0502040204020203" pitchFamily="34" charset="-122"/>
                  </a:rPr>
                  <a:t>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+Δ</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3 500+4 500-1 000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1-0.4</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+1 000=5 200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第</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年年末残值的增加量</a:t>
                </a:r>
                <a:r>
                  <a:rPr lang="en-US" altLang="zh-CN" dirty="0">
                    <a:solidFill>
                      <a:srgbClr val="002060"/>
                    </a:solidFill>
                    <a:latin typeface="微软雅黑 Light" panose="020B0502040204020203" pitchFamily="34" charset="-122"/>
                    <a:ea typeface="微软雅黑 Light" panose="020B0502040204020203" pitchFamily="34" charset="-122"/>
                  </a:rPr>
                  <a:t>=1 500-500=1 000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en-US"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800062"/>
              </a:xfrm>
              <a:prstGeom prst="rect">
                <a:avLst/>
              </a:prstGeom>
              <a:blipFill rotWithShape="1">
                <a:blip r:embed="rId1"/>
                <a:stretch>
                  <a:fillRect l="-1" t="-19" b="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四、是否更新</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设备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677108"/>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根据以上计算，可列出因设备更新引起的各年增加的现金流量</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265289"/>
          <a:ext cx="10515600" cy="2178845"/>
        </p:xfrm>
        <a:graphic>
          <a:graphicData uri="http://schemas.openxmlformats.org/drawingml/2006/table">
            <a:tbl>
              <a:tblPr firstRow="1" firstCol="1" bandRow="1">
                <a:tableStyleId>{5C22544A-7EE6-4342-B048-85BDC9FD1C3A}</a:tableStyleId>
              </a:tblPr>
              <a:tblGrid>
                <a:gridCol w="2839412"/>
                <a:gridCol w="1740487"/>
                <a:gridCol w="1740487"/>
                <a:gridCol w="2097607"/>
                <a:gridCol w="2097607"/>
              </a:tblGrid>
              <a:tr h="371998">
                <a:tc rowSpan="2">
                  <a:txBody>
                    <a:bodyPr/>
                    <a:lstStyle/>
                    <a:p>
                      <a:pPr algn="ctr">
                        <a:lnSpc>
                          <a:spcPct val="100000"/>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4">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r>
              <a:tr h="371998">
                <a:tc vMerge="1">
                  <a:tcP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5~9</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478283">
                <a:tc>
                  <a:txBody>
                    <a:bodyPr/>
                    <a:lstStyle/>
                    <a:p>
                      <a:pPr algn="ctr">
                        <a:lnSpc>
                          <a:spcPct val="100000"/>
                        </a:lnSpc>
                        <a:spcAft>
                          <a:spcPts val="0"/>
                        </a:spcAft>
                      </a:pPr>
                      <a:r>
                        <a:rPr lang="zh-CN" sz="1400">
                          <a:effectLst/>
                        </a:rPr>
                        <a:t>净现金投资量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-51 000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478283">
                <a:tc>
                  <a:txBody>
                    <a:bodyPr/>
                    <a:lstStyle/>
                    <a:p>
                      <a:pPr algn="ctr">
                        <a:lnSpc>
                          <a:spcPct val="100000"/>
                        </a:lnSpc>
                        <a:spcAft>
                          <a:spcPts val="0"/>
                        </a:spcAft>
                      </a:pPr>
                      <a:r>
                        <a:rPr lang="zh-CN" sz="1400">
                          <a:effectLst/>
                        </a:rPr>
                        <a:t>税后净现金效益量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+5 200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+18 000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+18 000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478283">
                <a:tc>
                  <a:txBody>
                    <a:bodyPr/>
                    <a:lstStyle/>
                    <a:p>
                      <a:pPr algn="ctr">
                        <a:lnSpc>
                          <a:spcPct val="100000"/>
                        </a:lnSpc>
                        <a:spcAft>
                          <a:spcPts val="0"/>
                        </a:spcAft>
                      </a:pPr>
                      <a:r>
                        <a:rPr lang="zh-CN" sz="1400">
                          <a:effectLst/>
                        </a:rPr>
                        <a:t>残值增加量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+ 1 000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四、是否更新</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设备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062103"/>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根据</a:t>
            </a:r>
            <a:r>
              <a:rPr lang="zh-CN" altLang="zh-CN" dirty="0">
                <a:solidFill>
                  <a:srgbClr val="002060"/>
                </a:solidFill>
                <a:latin typeface="微软雅黑 Light" panose="020B0502040204020203" pitchFamily="34" charset="-122"/>
                <a:ea typeface="微软雅黑 Light" panose="020B0502040204020203" pitchFamily="34" charset="-122"/>
              </a:rPr>
              <a:t>以上现金流量，可计算因设备更新引起的净现值如下</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NPV</a:t>
            </a:r>
            <a:r>
              <a:rPr lang="en-US" altLang="zh-CN" dirty="0">
                <a:solidFill>
                  <a:srgbClr val="002060"/>
                </a:solidFill>
                <a:latin typeface="微软雅黑 Light" panose="020B0502040204020203" pitchFamily="34" charset="-122"/>
                <a:ea typeface="微软雅黑 Light" panose="020B0502040204020203" pitchFamily="34" charset="-122"/>
              </a:rPr>
              <a:t>=-51 000+5 200×</a:t>
            </a:r>
            <a:r>
              <a:rPr lang="zh-CN" altLang="zh-CN" dirty="0">
                <a:solidFill>
                  <a:srgbClr val="002060"/>
                </a:solidFill>
                <a:latin typeface="微软雅黑 Light" panose="020B0502040204020203" pitchFamily="34" charset="-122"/>
                <a:ea typeface="微软雅黑 Light" panose="020B0502040204020203" pitchFamily="34" charset="-122"/>
              </a:rPr>
              <a:t>总现值系数</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10%</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4</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+18 000×</a:t>
            </a:r>
            <a:r>
              <a:rPr lang="zh-CN" altLang="zh-CN" dirty="0">
                <a:solidFill>
                  <a:srgbClr val="002060"/>
                </a:solidFill>
                <a:latin typeface="微软雅黑 Light" panose="020B0502040204020203" pitchFamily="34" charset="-122"/>
                <a:ea typeface="微软雅黑 Light" panose="020B0502040204020203" pitchFamily="34" charset="-122"/>
              </a:rPr>
              <a:t>总现值系数</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10%</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6</a:t>
            </a:r>
            <a:r>
              <a:rPr lang="zh-CN" altLang="zh-CN" baseline="-25000" dirty="0" smtClean="0">
                <a:solidFill>
                  <a:srgbClr val="002060"/>
                </a:solidFill>
                <a:latin typeface="微软雅黑 Light" panose="020B0502040204020203" pitchFamily="34" charset="-122"/>
                <a:ea typeface="微软雅黑 Light" panose="020B0502040204020203" pitchFamily="34" charset="-122"/>
              </a:rPr>
              <a:t>）</a:t>
            </a:r>
            <a:endParaRPr lang="en-US" altLang="zh-CN" baseline="-25000"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baseline="-25000" dirty="0">
                <a:solidFill>
                  <a:srgbClr val="002060"/>
                </a:solidFill>
                <a:latin typeface="微软雅黑 Light" panose="020B0502040204020203" pitchFamily="34" charset="-122"/>
                <a:ea typeface="微软雅黑 Light" panose="020B0502040204020203" pitchFamily="34" charset="-122"/>
              </a:rPr>
              <a:t> </a:t>
            </a:r>
            <a:r>
              <a:rPr lang="en-US" altLang="zh-CN" baseline="-25000" dirty="0" smtClean="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现值系数</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10%</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4</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zh-CN" dirty="0">
                <a:solidFill>
                  <a:srgbClr val="002060"/>
                </a:solidFill>
                <a:latin typeface="微软雅黑 Light" panose="020B0502040204020203" pitchFamily="34" charset="-122"/>
                <a:ea typeface="微软雅黑 Light" panose="020B0502040204020203" pitchFamily="34" charset="-122"/>
              </a:rPr>
              <a:t>现值系数</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10%</a:t>
            </a:r>
            <a:r>
              <a:rPr lang="zh-CN" altLang="zh-CN" baseline="-25000" dirty="0">
                <a:solidFill>
                  <a:srgbClr val="002060"/>
                </a:solidFill>
                <a:latin typeface="微软雅黑 Light" panose="020B0502040204020203" pitchFamily="34" charset="-122"/>
                <a:ea typeface="微软雅黑 Light" panose="020B0502040204020203" pitchFamily="34" charset="-122"/>
              </a:rPr>
              <a:t>，</a:t>
            </a:r>
            <a:r>
              <a:rPr lang="en-US" altLang="zh-CN" baseline="-25000" dirty="0">
                <a:solidFill>
                  <a:srgbClr val="002060"/>
                </a:solidFill>
                <a:latin typeface="微软雅黑 Light" panose="020B0502040204020203" pitchFamily="34" charset="-122"/>
                <a:ea typeface="微软雅黑 Light" panose="020B0502040204020203" pitchFamily="34" charset="-122"/>
              </a:rPr>
              <a:t>10</a:t>
            </a:r>
            <a:r>
              <a:rPr lang="zh-CN" altLang="zh-CN" baseline="-25000" dirty="0" smtClean="0">
                <a:solidFill>
                  <a:srgbClr val="002060"/>
                </a:solidFill>
                <a:latin typeface="微软雅黑 Light" panose="020B0502040204020203" pitchFamily="34" charset="-122"/>
                <a:ea typeface="微软雅黑 Light" panose="020B0502040204020203" pitchFamily="34" charset="-122"/>
              </a:rPr>
              <a:t>）</a:t>
            </a:r>
            <a:endParaRPr lang="en-US" altLang="zh-CN" baseline="-25000"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51 000+5 200×3.170+18 000×4.355×0.683+1 </a:t>
            </a:r>
            <a:r>
              <a:rPr lang="en-US" altLang="zh-CN" dirty="0" smtClean="0">
                <a:solidFill>
                  <a:srgbClr val="002060"/>
                </a:solidFill>
                <a:latin typeface="微软雅黑 Light" panose="020B0502040204020203" pitchFamily="34" charset="-122"/>
                <a:ea typeface="微软雅黑 Light" panose="020B0502040204020203" pitchFamily="34" charset="-122"/>
              </a:rPr>
              <a:t>000×0.386</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19 410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19 </a:t>
            </a:r>
            <a:r>
              <a:rPr lang="en-US" altLang="zh-CN" dirty="0">
                <a:solidFill>
                  <a:srgbClr val="002060"/>
                </a:solidFill>
                <a:latin typeface="微软雅黑 Light" panose="020B0502040204020203" pitchFamily="34" charset="-122"/>
                <a:ea typeface="微软雅黑 Light" panose="020B0502040204020203" pitchFamily="34" charset="-122"/>
              </a:rPr>
              <a:t>410&gt;0</a:t>
            </a:r>
            <a:r>
              <a:rPr lang="zh-CN" altLang="zh-CN" dirty="0">
                <a:solidFill>
                  <a:srgbClr val="002060"/>
                </a:solidFill>
                <a:latin typeface="微软雅黑 Light" panose="020B0502040204020203" pitchFamily="34" charset="-122"/>
                <a:ea typeface="微软雅黑 Light" panose="020B0502040204020203" pitchFamily="34" charset="-122"/>
              </a:rPr>
              <a:t>，所以更新设备的方案是可行的</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兼并</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动机</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304183" y="2137500"/>
          <a:ext cx="9625014" cy="375512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）如何确定收购企业可以接受的最高价格。最高价格应等于收购方因兼并引起的税后现金流量的增加量的总现值。</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289310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9-17</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打算收购企业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，预期收购后，企业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各年的现金流量将出现以下变化</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假定</a:t>
            </a:r>
            <a:r>
              <a:rPr lang="zh-CN" altLang="en-US" dirty="0">
                <a:solidFill>
                  <a:srgbClr val="002060"/>
                </a:solidFill>
                <a:latin typeface="微软雅黑 Light" panose="020B0502040204020203" pitchFamily="34" charset="-122"/>
                <a:ea typeface="微软雅黑 Light" panose="020B0502040204020203" pitchFamily="34" charset="-122"/>
              </a:rPr>
              <a:t>收购企业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既不增加又不减少企业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原来的风险，企业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的平均加权资金成本为</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，在兼并后仍然适用。问：企业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可以接受的最高价格应是多少？</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664394"/>
          <a:ext cx="10515599" cy="1450180"/>
        </p:xfrm>
        <a:graphic>
          <a:graphicData uri="http://schemas.openxmlformats.org/drawingml/2006/table">
            <a:tbl>
              <a:tblPr firstRow="1" firstCol="1" bandRow="1">
                <a:tableStyleId>{5C22544A-7EE6-4342-B048-85BDC9FD1C3A}</a:tableStyleId>
              </a:tblPr>
              <a:tblGrid>
                <a:gridCol w="4020048"/>
                <a:gridCol w="1128849"/>
                <a:gridCol w="1128849"/>
                <a:gridCol w="1128849"/>
                <a:gridCol w="1554502"/>
                <a:gridCol w="1554502"/>
              </a:tblGrid>
              <a:tr h="290036">
                <a:tc rowSpan="2">
                  <a:txBody>
                    <a:bodyPr/>
                    <a:lstStyle/>
                    <a:p>
                      <a:pPr algn="ctr">
                        <a:lnSpc>
                          <a:spcPct val="100000"/>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5">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hMerge="1">
                  <a:tcPr/>
                </a:tc>
              </a:tr>
              <a:tr h="290036">
                <a:tc vMerge="1">
                  <a:tcPr/>
                </a:tc>
                <a:tc>
                  <a:txBody>
                    <a:bodyPr/>
                    <a:lstStyle/>
                    <a:p>
                      <a:pPr algn="ctr">
                        <a:lnSpc>
                          <a:spcPct val="100000"/>
                        </a:lnSpc>
                        <a:spcAft>
                          <a:spcPts val="0"/>
                        </a:spcAft>
                      </a:pP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21~25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0036">
                <a:tc>
                  <a:txBody>
                    <a:bodyPr/>
                    <a:lstStyle/>
                    <a:p>
                      <a:pPr algn="ctr">
                        <a:lnSpc>
                          <a:spcPct val="100000"/>
                        </a:lnSpc>
                        <a:spcAft>
                          <a:spcPts val="0"/>
                        </a:spcAft>
                      </a:pPr>
                      <a:r>
                        <a:rPr lang="zh-CN" sz="1400">
                          <a:effectLst/>
                        </a:rPr>
                        <a:t>因收购引起的税后年净现金效益量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0036">
                <a:tc>
                  <a:txBody>
                    <a:bodyPr/>
                    <a:lstStyle/>
                    <a:p>
                      <a:pPr algn="ctr">
                        <a:lnSpc>
                          <a:spcPct val="100000"/>
                        </a:lnSpc>
                        <a:spcAft>
                          <a:spcPts val="0"/>
                        </a:spcAft>
                      </a:pPr>
                      <a:r>
                        <a:rPr lang="zh-CN" sz="1400">
                          <a:effectLst/>
                        </a:rPr>
                        <a:t>净现金投资量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-60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90036">
                <a:tc>
                  <a:txBody>
                    <a:bodyPr/>
                    <a:lstStyle/>
                    <a:p>
                      <a:pPr algn="ctr">
                        <a:lnSpc>
                          <a:spcPct val="100000"/>
                        </a:lnSpc>
                        <a:spcAft>
                          <a:spcPts val="0"/>
                        </a:spcAft>
                      </a:pPr>
                      <a:r>
                        <a:rPr lang="zh-CN" sz="1400">
                          <a:effectLst/>
                        </a:rPr>
                        <a:t>税后现金流量增加量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20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87677"/>
                <a:ext cx="10912369" cy="374743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确定企业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可以接受的最高价格就是计算这一收购预期会给企业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增加的价值。这个价值应等于因兼并</a:t>
                </a:r>
                <a:r>
                  <a:rPr lang="zh-CN" altLang="en-US" dirty="0" smtClean="0">
                    <a:solidFill>
                      <a:srgbClr val="002060"/>
                    </a:solidFill>
                    <a:latin typeface="微软雅黑 Light" panose="020B0502040204020203" pitchFamily="34" charset="-122"/>
                    <a:ea typeface="微软雅黑 Light" panose="020B0502040204020203" pitchFamily="34" charset="-122"/>
                  </a:rPr>
                  <a:t>引起的税后现金流量增加量的总现值。具体计算如下：</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总</a:t>
                </a:r>
                <a:r>
                  <a:rPr lang="zh-CN" altLang="zh-CN" dirty="0">
                    <a:solidFill>
                      <a:srgbClr val="002060"/>
                    </a:solidFill>
                    <a:latin typeface="微软雅黑 Light" panose="020B0502040204020203" pitchFamily="34" charset="-122"/>
                    <a:ea typeface="微软雅黑 Light" panose="020B0502040204020203" pitchFamily="34" charset="-122"/>
                  </a:rPr>
                  <a:t>现值</a:t>
                </a:r>
                <a:r>
                  <a:rPr lang="en-US" altLang="zh-CN" dirty="0" smtClean="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140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150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5</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140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smtClean="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10</m:t>
                            </m:r>
                          </m:sup>
                        </m:sSup>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80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15</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20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20</m:t>
                            </m:r>
                          </m:sup>
                        </m:sSup>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872.15</a:t>
                </a:r>
                <a:r>
                  <a:rPr lang="zh-CN" altLang="zh-CN" dirty="0">
                    <a:solidFill>
                      <a:srgbClr val="002060"/>
                    </a:solidFill>
                    <a:latin typeface="微软雅黑 Light" panose="020B0502040204020203" pitchFamily="34" charset="-122"/>
                    <a:ea typeface="微软雅黑 Light" panose="020B0502040204020203" pitchFamily="34" charset="-122"/>
                  </a:rPr>
                  <a:t>（万元）</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872.15</a:t>
                </a:r>
                <a:r>
                  <a:rPr lang="zh-CN" altLang="zh-CN" dirty="0">
                    <a:solidFill>
                      <a:srgbClr val="002060"/>
                    </a:solidFill>
                    <a:latin typeface="微软雅黑 Light" panose="020B0502040204020203" pitchFamily="34" charset="-122"/>
                    <a:ea typeface="微软雅黑 Light" panose="020B0502040204020203" pitchFamily="34" charset="-122"/>
                  </a:rPr>
                  <a:t>万元是企业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可以接受的最高收购价格。</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87677"/>
                <a:ext cx="10912369" cy="3747436"/>
              </a:xfrm>
              <a:prstGeom prst="rect">
                <a:avLst/>
              </a:prstGeom>
              <a:blipFill rotWithShape="1">
                <a:blip r:embed="rId1"/>
                <a:stretch>
                  <a:fillRect l="-1"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）如何确定被收购企业可以接受的最低价格。最低价格应等于被收购方现在的价值，有两种估计方法：一是假定它不被收购，继续经营；一是假定停业清算。</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17851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9-18</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沿用例</a:t>
            </a:r>
            <a:r>
              <a:rPr lang="en-US" altLang="zh-CN" dirty="0">
                <a:solidFill>
                  <a:srgbClr val="002060"/>
                </a:solidFill>
                <a:latin typeface="微软雅黑 Light" panose="020B0502040204020203" pitchFamily="34" charset="-122"/>
                <a:ea typeface="微软雅黑 Light" panose="020B0502040204020203" pitchFamily="34" charset="-122"/>
              </a:rPr>
              <a:t>9-17</a:t>
            </a:r>
            <a:r>
              <a:rPr lang="zh-CN" altLang="en-US" dirty="0">
                <a:solidFill>
                  <a:srgbClr val="002060"/>
                </a:solidFill>
                <a:latin typeface="微软雅黑 Light" panose="020B0502040204020203" pitchFamily="34" charset="-122"/>
                <a:ea typeface="微软雅黑 Light" panose="020B0502040204020203" pitchFamily="34" charset="-122"/>
              </a:rPr>
              <a:t>，假如被收购企业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不被收购，继续经营下去，预期每年的税后现金效益量</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表格 5"/>
          <p:cNvGraphicFramePr>
            <a:graphicFrameLocks noGrp="1"/>
          </p:cNvGraphicFramePr>
          <p:nvPr/>
        </p:nvGraphicFramePr>
        <p:xfrm>
          <a:off x="838200" y="3696494"/>
          <a:ext cx="10515599" cy="961230"/>
        </p:xfrm>
        <a:graphic>
          <a:graphicData uri="http://schemas.openxmlformats.org/drawingml/2006/table">
            <a:tbl>
              <a:tblPr firstRow="1" firstCol="1" bandRow="1">
                <a:tableStyleId>{5C22544A-7EE6-4342-B048-85BDC9FD1C3A}</a:tableStyleId>
              </a:tblPr>
              <a:tblGrid>
                <a:gridCol w="4020048"/>
                <a:gridCol w="1128849"/>
                <a:gridCol w="1128849"/>
                <a:gridCol w="1128849"/>
                <a:gridCol w="1554502"/>
                <a:gridCol w="1554502"/>
              </a:tblGrid>
              <a:tr h="320410">
                <a:tc rowSpan="2">
                  <a:txBody>
                    <a:bodyPr/>
                    <a:lstStyle/>
                    <a:p>
                      <a:pPr algn="ctr">
                        <a:lnSpc>
                          <a:spcPct val="100000"/>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5">
                  <a:txBody>
                    <a:bodyPr/>
                    <a:lstStyle/>
                    <a:p>
                      <a:pPr algn="ctr">
                        <a:lnSpc>
                          <a:spcPct val="100000"/>
                        </a:lnSpc>
                        <a:spcAft>
                          <a:spcPts val="0"/>
                        </a:spcAft>
                      </a:pPr>
                      <a:r>
                        <a:rPr lang="zh-CN" sz="1400">
                          <a:effectLst/>
                        </a:rPr>
                        <a:t>年次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hMerge="1">
                  <a:tcPr/>
                </a:tc>
              </a:tr>
              <a:tr h="320410">
                <a:tc vMerge="1">
                  <a:tcPr/>
                </a:tc>
                <a:tc>
                  <a:txBody>
                    <a:bodyPr/>
                    <a:lstStyle/>
                    <a:p>
                      <a:pPr algn="ctr">
                        <a:lnSpc>
                          <a:spcPct val="100000"/>
                        </a:lnSpc>
                        <a:spcAft>
                          <a:spcPts val="0"/>
                        </a:spcAft>
                      </a:pP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21~25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0410">
                <a:tc>
                  <a:txBody>
                    <a:bodyPr/>
                    <a:lstStyle/>
                    <a:p>
                      <a:pPr algn="ctr">
                        <a:lnSpc>
                          <a:spcPct val="100000"/>
                        </a:lnSpc>
                        <a:spcAft>
                          <a:spcPts val="0"/>
                        </a:spcAft>
                      </a:pPr>
                      <a:r>
                        <a:rPr lang="zh-CN" sz="1400" dirty="0">
                          <a:effectLst/>
                        </a:rPr>
                        <a:t>税后年现金效益量</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5</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87677"/>
                <a:ext cx="10912369" cy="2393091"/>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在兼并前的价值为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总</a:t>
                </a:r>
                <a:r>
                  <a:rPr lang="zh-CN" altLang="zh-CN" dirty="0">
                    <a:solidFill>
                      <a:srgbClr val="002060"/>
                    </a:solidFill>
                    <a:latin typeface="微软雅黑 Light" panose="020B0502040204020203" pitchFamily="34" charset="-122"/>
                    <a:ea typeface="微软雅黑 Light" panose="020B0502040204020203" pitchFamily="34" charset="-122"/>
                  </a:rPr>
                  <a:t>现值（企业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的价值）</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5</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3</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5</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2</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10</m:t>
                            </m:r>
                          </m:sup>
                        </m:sSup>
                      </m:den>
                    </m:f>
                  </m:oMath>
                </a14:m>
                <a:r>
                  <a:rPr lang="en-US" altLang="zh-CN" dirty="0" smtClean="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5</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𝑡</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15</m:t>
                            </m:r>
                          </m:sup>
                        </m:sSup>
                      </m:den>
                    </m:f>
                  </m:oMath>
                </a14:m>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23</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83</m:t>
                    </m:r>
                    <m:r>
                      <a:rPr lang="zh-CN" altLang="zh-CN">
                        <a:solidFill>
                          <a:srgbClr val="002060"/>
                        </a:solidFill>
                        <a:latin typeface="Cambria Math" panose="02040503050406030204" pitchFamily="18" charset="0"/>
                      </a:rPr>
                      <m:t>（万元）</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即企业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如不被收购，现在的价值为</a:t>
                </a:r>
                <a:r>
                  <a:rPr lang="en-US" altLang="zh-CN" dirty="0">
                    <a:solidFill>
                      <a:srgbClr val="002060"/>
                    </a:solidFill>
                    <a:latin typeface="微软雅黑 Light" panose="020B0502040204020203" pitchFamily="34" charset="-122"/>
                    <a:ea typeface="微软雅黑 Light" panose="020B0502040204020203" pitchFamily="34" charset="-122"/>
                  </a:rPr>
                  <a:t>23.83</a:t>
                </a:r>
                <a:r>
                  <a:rPr lang="zh-CN" altLang="en-US" dirty="0">
                    <a:solidFill>
                      <a:srgbClr val="002060"/>
                    </a:solidFill>
                    <a:latin typeface="微软雅黑 Light" panose="020B0502040204020203" pitchFamily="34" charset="-122"/>
                    <a:ea typeface="微软雅黑 Light" panose="020B0502040204020203" pitchFamily="34" charset="-122"/>
                  </a:rPr>
                  <a:t>万元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87677"/>
                <a:ext cx="10912369" cy="2393091"/>
              </a:xfrm>
              <a:prstGeom prst="rect">
                <a:avLst/>
              </a:prstGeom>
              <a:blipFill rotWithShape="1">
                <a:blip r:embed="rId1"/>
                <a:stretch>
                  <a:fillRect l="-1" b="17"/>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投资决策原理和方法的应用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五、怎样确定企业兼并的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兼并价格的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1785104"/>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另一种方法是估计如企业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停业进行清算，变卖所有的资产可能得到的收入。在本例中，假定这个数字为</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万元。进行兼并决策时，被收购方可以接受的价格应当是这两种估计方法估计出来的数字中较大的数字。在本例中，</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万元</a:t>
            </a:r>
            <a:r>
              <a:rPr lang="en-US" altLang="zh-CN" dirty="0">
                <a:solidFill>
                  <a:srgbClr val="002060"/>
                </a:solidFill>
                <a:latin typeface="微软雅黑 Light" panose="020B0502040204020203" pitchFamily="34" charset="-122"/>
                <a:ea typeface="微软雅黑 Light" panose="020B0502040204020203" pitchFamily="34" charset="-122"/>
              </a:rPr>
              <a:t>&gt;23.83</a:t>
            </a:r>
            <a:r>
              <a:rPr lang="zh-CN" altLang="en-US" dirty="0">
                <a:solidFill>
                  <a:srgbClr val="002060"/>
                </a:solidFill>
                <a:latin typeface="微软雅黑 Light" panose="020B0502040204020203" pitchFamily="34" charset="-122"/>
                <a:ea typeface="微软雅黑 Light" panose="020B0502040204020203" pitchFamily="34" charset="-122"/>
              </a:rPr>
              <a:t>万元，所以，应选</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万元作为企业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的最低价格。</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实际的收购价格将在</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万</a:t>
            </a:r>
            <a:r>
              <a:rPr lang="en-US" altLang="zh-CN" dirty="0">
                <a:solidFill>
                  <a:srgbClr val="002060"/>
                </a:solidFill>
                <a:latin typeface="微软雅黑 Light" panose="020B0502040204020203" pitchFamily="34" charset="-122"/>
                <a:ea typeface="微软雅黑 Light" panose="020B0502040204020203" pitchFamily="34" charset="-122"/>
              </a:rPr>
              <a:t>~872.15</a:t>
            </a:r>
            <a:r>
              <a:rPr lang="zh-CN" altLang="en-US" dirty="0">
                <a:solidFill>
                  <a:srgbClr val="002060"/>
                </a:solidFill>
                <a:latin typeface="微软雅黑 Light" panose="020B0502040204020203" pitchFamily="34" charset="-122"/>
                <a:ea typeface="微软雅黑 Light" panose="020B0502040204020203" pitchFamily="34" charset="-122"/>
              </a:rPr>
              <a:t>万元之间。该区间内的任何价格对双方都有利，都有可能被双方接受。但具体的价格取决于双方讨价还价和谈判的能力。</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投资</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货币的时间价值</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现值</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年金</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现金流量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净现金投资量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净现金效益量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方案的残余价值</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资金成本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税后债务</a:t>
            </a:r>
            <a:r>
              <a:rPr lang="zh-CN" altLang="en-US" sz="2000" spc="100" dirty="0" smtClean="0">
                <a:solidFill>
                  <a:srgbClr val="4B0C77"/>
                </a:solidFill>
                <a:latin typeface="Arial" panose="020B0604020202020204" pitchFamily="34" charset="0"/>
              </a:rPr>
              <a:t>成本</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smtClean="0">
                <a:solidFill>
                  <a:srgbClr val="4B0C77"/>
                </a:solidFill>
                <a:latin typeface="Arial" panose="020B0604020202020204" pitchFamily="34" charset="0"/>
              </a:rPr>
              <a:t>权益</a:t>
            </a:r>
            <a:r>
              <a:rPr lang="zh-CN" altLang="en-US" sz="2000" spc="100" dirty="0">
                <a:solidFill>
                  <a:srgbClr val="4B0C77"/>
                </a:solidFill>
                <a:latin typeface="Arial" panose="020B0604020202020204" pitchFamily="34" charset="0"/>
              </a:rPr>
              <a:t>资本成本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现金流量贴现模型</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资本资产定价模型</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加权平均资金成本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返本期法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净现值法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内部回报率法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企业兼并</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11447</Words>
  <Application>WPS 演示</Application>
  <PresentationFormat>宽屏</PresentationFormat>
  <Paragraphs>1399</Paragraphs>
  <Slides>69</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69</vt:i4>
      </vt:variant>
    </vt:vector>
  </HeadingPairs>
  <TitlesOfParts>
    <vt:vector size="85" baseType="lpstr">
      <vt:lpstr>Arial</vt:lpstr>
      <vt:lpstr>宋体</vt:lpstr>
      <vt:lpstr>Wingdings</vt:lpstr>
      <vt:lpstr>等线</vt:lpstr>
      <vt:lpstr>微软雅黑 Light</vt:lpstr>
      <vt:lpstr>黑体</vt:lpstr>
      <vt:lpstr>DIN Black</vt:lpstr>
      <vt:lpstr>Segoe Print</vt:lpstr>
      <vt:lpstr>Cambria Math</vt:lpstr>
      <vt:lpstr>Times New Roman</vt:lpstr>
      <vt:lpstr>NEU-BZ-S92</vt:lpstr>
      <vt:lpstr>方正书宋_GBK</vt:lpstr>
      <vt:lpstr>微软雅黑</vt:lpstr>
      <vt:lpstr>Arial Unicode MS</vt:lpstr>
      <vt:lpstr>Calibri</vt:lpstr>
      <vt:lpstr>Office 主题</vt:lpstr>
      <vt:lpstr>PowerPoint 演示文稿</vt:lpstr>
      <vt:lpstr>PowerPoint 演示文稿</vt:lpstr>
      <vt:lpstr>第1节　投资的概念及投资决策过程</vt:lpstr>
      <vt:lpstr>第1节　投资的概念及投资决策过程</vt:lpstr>
      <vt:lpstr>PowerPoint 演示文稿</vt:lpstr>
      <vt:lpstr>第2节　货币的时间价值</vt:lpstr>
      <vt:lpstr>第2节　货币的时间价值</vt:lpstr>
      <vt:lpstr>第2节　货币的时间价值</vt:lpstr>
      <vt:lpstr>第2节　货币的时间价值</vt:lpstr>
      <vt:lpstr>第2节　货币的时间价值</vt:lpstr>
      <vt:lpstr>第2节　货币的时间价值</vt:lpstr>
      <vt:lpstr>第2节　货币的时间价值</vt:lpstr>
      <vt:lpstr>第2节　货币的时间价值</vt:lpstr>
      <vt:lpstr>PowerPoint 演示文稿</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第3节　现金流量的估计</vt:lpstr>
      <vt:lpstr>PowerPoint 演示文稿</vt:lpstr>
      <vt:lpstr>第4节　资金成本的估计</vt:lpstr>
      <vt:lpstr>第4节　资金成本的估计</vt:lpstr>
      <vt:lpstr>第4节　资金成本的估计</vt:lpstr>
      <vt:lpstr>第4节　资金成本的估计</vt:lpstr>
      <vt:lpstr>第4节　资金成本的估计</vt:lpstr>
      <vt:lpstr>第4节　资金成本的估计</vt:lpstr>
      <vt:lpstr>第4节　资金成本的估计</vt:lpstr>
      <vt:lpstr>PowerPoint 演示文稿</vt:lpstr>
      <vt:lpstr>第5节　投资方案的评价方法</vt:lpstr>
      <vt:lpstr>第5节　投资方案的评价方法</vt:lpstr>
      <vt:lpstr>第5节　投资方案的评价方法</vt:lpstr>
      <vt:lpstr>第5节　投资方案的评价方法</vt:lpstr>
      <vt:lpstr>第5节　投资方案的评价方法</vt:lpstr>
      <vt:lpstr>第5节　投资方案的评价方法</vt:lpstr>
      <vt:lpstr>第5节　投资方案的评价方法</vt:lpstr>
      <vt:lpstr>第5节　投资方案的评价方法</vt:lpstr>
      <vt:lpstr>第5节　投资方案的评价方法</vt:lpstr>
      <vt:lpstr>第5节　投资方案的评价方法</vt:lpstr>
      <vt:lpstr>PowerPoint 演示文稿</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第6节　投资决策原理和方法的应用</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160</cp:revision>
  <dcterms:created xsi:type="dcterms:W3CDTF">2021-12-09T11:43:00Z</dcterms:created>
  <dcterms:modified xsi:type="dcterms:W3CDTF">2023-12-12T01:21:53Z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D0D2DE511F2D4440AB8CDA6648A36F58_12</vt:lpwstr>
  </property>
  <property fmtid="{D5CDD505-2E9C-101B-9397-08002B2CF9AE}" pid="3" name="KSOProductBuildVer">
    <vt:lpwstr>2052-12.1.0.15374</vt:lpwstr>
  </property>
</Properties>
</file>