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colors5.xml" ContentType="application/vnd.openxmlformats-officedocument.drawingml.diagramColors+xml"/>
  <Override PartName="/ppt/diagrams/colors6.xml" ContentType="application/vnd.openxmlformats-officedocument.drawingml.diagramColors+xml"/>
  <Override PartName="/ppt/diagrams/colors7.xml" ContentType="application/vnd.openxmlformats-officedocument.drawingml.diagramColors+xml"/>
  <Override PartName="/ppt/diagrams/colors8.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diagrams/data8.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drawing5.xml" ContentType="application/vnd.ms-office.drawingml.diagramDrawing+xml"/>
  <Override PartName="/ppt/diagrams/drawing6.xml" ContentType="application/vnd.ms-office.drawingml.diagramDrawing+xml"/>
  <Override PartName="/ppt/diagrams/drawing7.xml" ContentType="application/vnd.ms-office.drawingml.diagramDrawing+xml"/>
  <Override PartName="/ppt/diagrams/drawing8.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layout5.xml" ContentType="application/vnd.openxmlformats-officedocument.drawingml.diagramLayout+xml"/>
  <Override PartName="/ppt/diagrams/layout6.xml" ContentType="application/vnd.openxmlformats-officedocument.drawingml.diagramLayout+xml"/>
  <Override PartName="/ppt/diagrams/layout7.xml" ContentType="application/vnd.openxmlformats-officedocument.drawingml.diagramLayout+xml"/>
  <Override PartName="/ppt/diagrams/layout8.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diagrams/quickStyle5.xml" ContentType="application/vnd.openxmlformats-officedocument.drawingml.diagramStyle+xml"/>
  <Override PartName="/ppt/diagrams/quickStyle6.xml" ContentType="application/vnd.openxmlformats-officedocument.drawingml.diagramStyle+xml"/>
  <Override PartName="/ppt/diagrams/quickStyle7.xml" ContentType="application/vnd.openxmlformats-officedocument.drawingml.diagramStyle+xml"/>
  <Override PartName="/ppt/diagrams/quickStyle8.xml" ContentType="application/vnd.openxmlformats-officedocument.drawingml.diagramStyl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65" r:id="rId3"/>
    <p:sldId id="469" r:id="rId4"/>
    <p:sldId id="396" r:id="rId5"/>
    <p:sldId id="607" r:id="rId6"/>
    <p:sldId id="526" r:id="rId7"/>
    <p:sldId id="608" r:id="rId8"/>
    <p:sldId id="609" r:id="rId9"/>
    <p:sldId id="610" r:id="rId10"/>
    <p:sldId id="611" r:id="rId11"/>
    <p:sldId id="658" r:id="rId12"/>
    <p:sldId id="612" r:id="rId13"/>
    <p:sldId id="613" r:id="rId14"/>
    <p:sldId id="614" r:id="rId15"/>
    <p:sldId id="615" r:id="rId16"/>
    <p:sldId id="616" r:id="rId17"/>
    <p:sldId id="617" r:id="rId18"/>
    <p:sldId id="618" r:id="rId19"/>
    <p:sldId id="659" r:id="rId20"/>
    <p:sldId id="619" r:id="rId21"/>
    <p:sldId id="660" r:id="rId22"/>
    <p:sldId id="621" r:id="rId23"/>
    <p:sldId id="620" r:id="rId24"/>
    <p:sldId id="623" r:id="rId25"/>
    <p:sldId id="624" r:id="rId26"/>
    <p:sldId id="625" r:id="rId27"/>
    <p:sldId id="626" r:id="rId28"/>
    <p:sldId id="627" r:id="rId29"/>
    <p:sldId id="629" r:id="rId30"/>
    <p:sldId id="628" r:id="rId31"/>
    <p:sldId id="630" r:id="rId32"/>
    <p:sldId id="631" r:id="rId33"/>
    <p:sldId id="632" r:id="rId34"/>
    <p:sldId id="633" r:id="rId35"/>
    <p:sldId id="634" r:id="rId36"/>
    <p:sldId id="635" r:id="rId37"/>
    <p:sldId id="636" r:id="rId38"/>
    <p:sldId id="637" r:id="rId39"/>
    <p:sldId id="661" r:id="rId40"/>
    <p:sldId id="638" r:id="rId41"/>
    <p:sldId id="640" r:id="rId42"/>
    <p:sldId id="639" r:id="rId43"/>
    <p:sldId id="641" r:id="rId44"/>
    <p:sldId id="642" r:id="rId45"/>
    <p:sldId id="643" r:id="rId46"/>
    <p:sldId id="644" r:id="rId47"/>
    <p:sldId id="645" r:id="rId48"/>
    <p:sldId id="646" r:id="rId49"/>
    <p:sldId id="647" r:id="rId50"/>
    <p:sldId id="648" r:id="rId51"/>
    <p:sldId id="649" r:id="rId52"/>
    <p:sldId id="650" r:id="rId53"/>
    <p:sldId id="652" r:id="rId54"/>
    <p:sldId id="651" r:id="rId55"/>
    <p:sldId id="653" r:id="rId56"/>
    <p:sldId id="654" r:id="rId57"/>
    <p:sldId id="655" r:id="rId58"/>
    <p:sldId id="656" r:id="rId59"/>
    <p:sldId id="657" r:id="rId60"/>
    <p:sldId id="447" r:id="rId61"/>
    <p:sldId id="606" r:id="rId62"/>
    <p:sldId id="405" r:id="rId63"/>
  </p:sldIdLst>
  <p:sldSz cx="12192000" cy="6858000"/>
  <p:notesSz cx="6858000" cy="9144000"/>
  <p:custDataLst>
    <p:tags r:id="rId6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63" userDrawn="1">
          <p15:clr>
            <a:srgbClr val="A4A3A4"/>
          </p15:clr>
        </p15:guide>
        <p15:guide id="3" pos="370" userDrawn="1">
          <p15:clr>
            <a:srgbClr val="A4A3A4"/>
          </p15:clr>
        </p15:guide>
        <p15:guide id="4" pos="7265" userDrawn="1">
          <p15:clr>
            <a:srgbClr val="A4A3A4"/>
          </p15:clr>
        </p15:guide>
        <p15:guide id="5" orient="horz" pos="618" userDrawn="1">
          <p15:clr>
            <a:srgbClr val="A4A3A4"/>
          </p15:clr>
        </p15:guide>
        <p15:guide id="8" orient="horz" pos="40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78DD"/>
    <a:srgbClr val="FCDC7D"/>
    <a:srgbClr val="FCFCFE"/>
    <a:srgbClr val="1C7EDF"/>
    <a:srgbClr val="FBFCFC"/>
    <a:srgbClr val="F5F7FA"/>
    <a:srgbClr val="36AD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p:scale>
          <a:sx n="66" d="100"/>
          <a:sy n="66" d="100"/>
        </p:scale>
        <p:origin x="858" y="222"/>
      </p:cViewPr>
      <p:guideLst>
        <p:guide pos="3863"/>
        <p:guide pos="370"/>
        <p:guide pos="7265"/>
        <p:guide orient="horz" pos="618"/>
        <p:guide orient="horz" pos="4020"/>
      </p:guideLst>
    </p:cSldViewPr>
  </p:slideViewPr>
  <p:notesTextViewPr>
    <p:cViewPr>
      <p:scale>
        <a:sx n="1" d="1"/>
        <a:sy n="1" d="1"/>
      </p:scale>
      <p:origin x="0" y="0"/>
    </p:cViewPr>
  </p:notesTextViewPr>
  <p:sorterViewPr>
    <p:cViewPr varScale="1">
      <p:scale>
        <a:sx n="1" d="1"/>
        <a:sy n="1" d="1"/>
      </p:scale>
      <p:origin x="0" y="-1525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7" Type="http://schemas.openxmlformats.org/officeDocument/2006/relationships/tags" Target="tags/tag1.xml"/><Relationship Id="rId66" Type="http://schemas.openxmlformats.org/officeDocument/2006/relationships/tableStyles" Target="tableStyles.xml"/><Relationship Id="rId65" Type="http://schemas.openxmlformats.org/officeDocument/2006/relationships/viewProps" Target="viewProps.xml"/><Relationship Id="rId64" Type="http://schemas.openxmlformats.org/officeDocument/2006/relationships/presProps" Target="presProps.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BE35DD3C-B9D1-49A5-B113-D041BF9E4314}" type="doc">
      <dgm:prSet loTypeId="urn:microsoft.com/office/officeart/2005/8/layout/process1" loCatId="process" qsTypeId="urn:microsoft.com/office/officeart/2005/8/quickstyle/simple1" qsCatId="simple" csTypeId="urn:microsoft.com/office/officeart/2005/8/colors/accent1_2" csCatId="accent1"/>
      <dgm:spPr/>
      <dgm:t>
        <a:bodyPr/>
        <a:lstStyle/>
        <a:p>
          <a:endParaRPr lang="zh-CN" altLang="en-US"/>
        </a:p>
      </dgm:t>
    </dgm:pt>
    <dgm:pt modelId="{703DD99D-65C1-4935-8228-D94B9335837D}">
      <dgm:prSet/>
      <dgm:spPr/>
      <dgm:t>
        <a:bodyPr/>
        <a:lstStyle/>
        <a:p>
          <a:pPr rtl="0"/>
          <a:r>
            <a:rPr lang="en-US" smtClean="0"/>
            <a:t>1.</a:t>
          </a:r>
          <a:r>
            <a:rPr lang="zh-CN" smtClean="0"/>
            <a:t>买者和卖者很多</a:t>
          </a:r>
          <a:endParaRPr lang="zh-CN"/>
        </a:p>
      </dgm:t>
    </dgm:pt>
    <dgm:pt modelId="{1458FE80-69E2-4CF2-8279-C431B0496137}" cxnId="{21F74166-3ABB-4DC5-9F8F-EF3D37E46C69}" type="parTrans">
      <dgm:prSet/>
      <dgm:spPr/>
      <dgm:t>
        <a:bodyPr/>
        <a:lstStyle/>
        <a:p>
          <a:endParaRPr lang="zh-CN" altLang="en-US"/>
        </a:p>
      </dgm:t>
    </dgm:pt>
    <dgm:pt modelId="{C522F867-BCE4-440A-8395-03D77AAF8B51}" cxnId="{21F74166-3ABB-4DC5-9F8F-EF3D37E46C69}" type="sibTrans">
      <dgm:prSet/>
      <dgm:spPr/>
      <dgm:t>
        <a:bodyPr/>
        <a:lstStyle/>
        <a:p>
          <a:endParaRPr lang="zh-CN" altLang="en-US"/>
        </a:p>
      </dgm:t>
    </dgm:pt>
    <dgm:pt modelId="{3D813954-B27E-4D04-AE28-468D311BFEDB}">
      <dgm:prSet/>
      <dgm:spPr/>
      <dgm:t>
        <a:bodyPr/>
        <a:lstStyle/>
        <a:p>
          <a:pPr rtl="0"/>
          <a:r>
            <a:rPr lang="en-US" smtClean="0"/>
            <a:t>2.</a:t>
          </a:r>
          <a:r>
            <a:rPr lang="zh-CN" smtClean="0"/>
            <a:t>产品同质</a:t>
          </a:r>
          <a:endParaRPr lang="zh-CN"/>
        </a:p>
      </dgm:t>
    </dgm:pt>
    <dgm:pt modelId="{62C5CD0D-9760-41CA-8374-144220FE3537}" cxnId="{F35FE2DC-918B-40B8-9A56-0FECDA72CD57}" type="parTrans">
      <dgm:prSet/>
      <dgm:spPr/>
      <dgm:t>
        <a:bodyPr/>
        <a:lstStyle/>
        <a:p>
          <a:endParaRPr lang="zh-CN" altLang="en-US"/>
        </a:p>
      </dgm:t>
    </dgm:pt>
    <dgm:pt modelId="{3943B4DD-3C0A-42B3-B732-22E4023F50F8}" cxnId="{F35FE2DC-918B-40B8-9A56-0FECDA72CD57}" type="sibTrans">
      <dgm:prSet/>
      <dgm:spPr/>
      <dgm:t>
        <a:bodyPr/>
        <a:lstStyle/>
        <a:p>
          <a:endParaRPr lang="zh-CN" altLang="en-US"/>
        </a:p>
      </dgm:t>
    </dgm:pt>
    <dgm:pt modelId="{52734939-57BA-4B9D-8C59-1EEB74C43A22}">
      <dgm:prSet/>
      <dgm:spPr/>
      <dgm:t>
        <a:bodyPr/>
        <a:lstStyle/>
        <a:p>
          <a:pPr rtl="0"/>
          <a:r>
            <a:rPr lang="en-US" smtClean="0"/>
            <a:t>3.</a:t>
          </a:r>
          <a:r>
            <a:rPr lang="zh-CN" smtClean="0"/>
            <a:t>企业进出行业自由</a:t>
          </a:r>
          <a:endParaRPr lang="zh-CN"/>
        </a:p>
      </dgm:t>
    </dgm:pt>
    <dgm:pt modelId="{CC2CD991-083E-4D0A-9F01-8784BD0C7DCF}" cxnId="{D20E4128-0B83-4870-91FF-E16B0A204331}" type="parTrans">
      <dgm:prSet/>
      <dgm:spPr/>
      <dgm:t>
        <a:bodyPr/>
        <a:lstStyle/>
        <a:p>
          <a:endParaRPr lang="zh-CN" altLang="en-US"/>
        </a:p>
      </dgm:t>
    </dgm:pt>
    <dgm:pt modelId="{71722208-7392-4AB4-811C-70755E3BB2AD}" cxnId="{D20E4128-0B83-4870-91FF-E16B0A204331}" type="sibTrans">
      <dgm:prSet/>
      <dgm:spPr/>
      <dgm:t>
        <a:bodyPr/>
        <a:lstStyle/>
        <a:p>
          <a:endParaRPr lang="zh-CN" altLang="en-US"/>
        </a:p>
      </dgm:t>
    </dgm:pt>
    <dgm:pt modelId="{4A26AE9A-A81F-4463-9CD0-18ECA2FD53FF}">
      <dgm:prSet/>
      <dgm:spPr/>
      <dgm:t>
        <a:bodyPr/>
        <a:lstStyle/>
        <a:p>
          <a:pPr rtl="0"/>
          <a:r>
            <a:rPr lang="en-US" smtClean="0"/>
            <a:t>4.</a:t>
          </a:r>
          <a:r>
            <a:rPr lang="zh-CN" smtClean="0"/>
            <a:t>企业和顾客掌握的市场信息都很充分</a:t>
          </a:r>
          <a:endParaRPr lang="zh-CN"/>
        </a:p>
      </dgm:t>
    </dgm:pt>
    <dgm:pt modelId="{DE4AF449-703B-4393-98CA-6B2F408D4D5F}" cxnId="{EC1C06B1-F481-41B9-B819-5388F74E5038}" type="parTrans">
      <dgm:prSet/>
      <dgm:spPr/>
      <dgm:t>
        <a:bodyPr/>
        <a:lstStyle/>
        <a:p>
          <a:endParaRPr lang="zh-CN" altLang="en-US"/>
        </a:p>
      </dgm:t>
    </dgm:pt>
    <dgm:pt modelId="{1D9940E7-1D42-41B4-A255-BCA009132851}" cxnId="{EC1C06B1-F481-41B9-B819-5388F74E5038}" type="sibTrans">
      <dgm:prSet/>
      <dgm:spPr/>
      <dgm:t>
        <a:bodyPr/>
        <a:lstStyle/>
        <a:p>
          <a:endParaRPr lang="zh-CN" altLang="en-US"/>
        </a:p>
      </dgm:t>
    </dgm:pt>
    <dgm:pt modelId="{24587B01-6605-4B6D-8F17-303257511AF8}" type="pres">
      <dgm:prSet presAssocID="{BE35DD3C-B9D1-49A5-B113-D041BF9E4314}" presName="Name0" presStyleCnt="0">
        <dgm:presLayoutVars>
          <dgm:dir/>
          <dgm:resizeHandles val="exact"/>
        </dgm:presLayoutVars>
      </dgm:prSet>
      <dgm:spPr/>
      <dgm:t>
        <a:bodyPr/>
        <a:lstStyle/>
        <a:p>
          <a:endParaRPr lang="zh-CN" altLang="en-US"/>
        </a:p>
      </dgm:t>
    </dgm:pt>
    <dgm:pt modelId="{A847804A-E96E-4492-ACF0-846056E9A6D3}" type="pres">
      <dgm:prSet presAssocID="{703DD99D-65C1-4935-8228-D94B9335837D}" presName="node" presStyleLbl="node1" presStyleIdx="0" presStyleCnt="4">
        <dgm:presLayoutVars>
          <dgm:bulletEnabled val="1"/>
        </dgm:presLayoutVars>
      </dgm:prSet>
      <dgm:spPr/>
      <dgm:t>
        <a:bodyPr/>
        <a:lstStyle/>
        <a:p>
          <a:endParaRPr lang="zh-CN" altLang="en-US"/>
        </a:p>
      </dgm:t>
    </dgm:pt>
    <dgm:pt modelId="{30116EF9-F7E5-41E2-AC86-DAA0F2EDCAE9}" type="pres">
      <dgm:prSet presAssocID="{C522F867-BCE4-440A-8395-03D77AAF8B51}" presName="sibTrans" presStyleLbl="sibTrans2D1" presStyleIdx="0" presStyleCnt="3"/>
      <dgm:spPr/>
      <dgm:t>
        <a:bodyPr/>
        <a:lstStyle/>
        <a:p>
          <a:endParaRPr lang="zh-CN" altLang="en-US"/>
        </a:p>
      </dgm:t>
    </dgm:pt>
    <dgm:pt modelId="{B645E601-8377-48E6-80BB-E854DDD637E1}" type="pres">
      <dgm:prSet presAssocID="{C522F867-BCE4-440A-8395-03D77AAF8B51}" presName="connectorText" presStyleLbl="sibTrans2D1" presStyleIdx="0" presStyleCnt="3"/>
      <dgm:spPr/>
      <dgm:t>
        <a:bodyPr/>
        <a:lstStyle/>
        <a:p>
          <a:endParaRPr lang="zh-CN" altLang="en-US"/>
        </a:p>
      </dgm:t>
    </dgm:pt>
    <dgm:pt modelId="{201699A7-3B95-4D5A-9B0A-CB8BF573A26C}" type="pres">
      <dgm:prSet presAssocID="{3D813954-B27E-4D04-AE28-468D311BFEDB}" presName="node" presStyleLbl="node1" presStyleIdx="1" presStyleCnt="4">
        <dgm:presLayoutVars>
          <dgm:bulletEnabled val="1"/>
        </dgm:presLayoutVars>
      </dgm:prSet>
      <dgm:spPr/>
      <dgm:t>
        <a:bodyPr/>
        <a:lstStyle/>
        <a:p>
          <a:endParaRPr lang="zh-CN" altLang="en-US"/>
        </a:p>
      </dgm:t>
    </dgm:pt>
    <dgm:pt modelId="{3A7C83C1-79F2-415D-A66C-9BA49DCD2B82}" type="pres">
      <dgm:prSet presAssocID="{3943B4DD-3C0A-42B3-B732-22E4023F50F8}" presName="sibTrans" presStyleLbl="sibTrans2D1" presStyleIdx="1" presStyleCnt="3"/>
      <dgm:spPr/>
      <dgm:t>
        <a:bodyPr/>
        <a:lstStyle/>
        <a:p>
          <a:endParaRPr lang="zh-CN" altLang="en-US"/>
        </a:p>
      </dgm:t>
    </dgm:pt>
    <dgm:pt modelId="{2720BB03-4D1E-4465-8F74-7095656091C1}" type="pres">
      <dgm:prSet presAssocID="{3943B4DD-3C0A-42B3-B732-22E4023F50F8}" presName="connectorText" presStyleLbl="sibTrans2D1" presStyleIdx="1" presStyleCnt="3"/>
      <dgm:spPr/>
      <dgm:t>
        <a:bodyPr/>
        <a:lstStyle/>
        <a:p>
          <a:endParaRPr lang="zh-CN" altLang="en-US"/>
        </a:p>
      </dgm:t>
    </dgm:pt>
    <dgm:pt modelId="{3EBB9C0C-D3DF-4156-9F2F-6A439EE97353}" type="pres">
      <dgm:prSet presAssocID="{52734939-57BA-4B9D-8C59-1EEB74C43A22}" presName="node" presStyleLbl="node1" presStyleIdx="2" presStyleCnt="4">
        <dgm:presLayoutVars>
          <dgm:bulletEnabled val="1"/>
        </dgm:presLayoutVars>
      </dgm:prSet>
      <dgm:spPr/>
      <dgm:t>
        <a:bodyPr/>
        <a:lstStyle/>
        <a:p>
          <a:endParaRPr lang="zh-CN" altLang="en-US"/>
        </a:p>
      </dgm:t>
    </dgm:pt>
    <dgm:pt modelId="{EDB84F30-F9D8-4FDA-9DDB-80198452C8E4}" type="pres">
      <dgm:prSet presAssocID="{71722208-7392-4AB4-811C-70755E3BB2AD}" presName="sibTrans" presStyleLbl="sibTrans2D1" presStyleIdx="2" presStyleCnt="3"/>
      <dgm:spPr/>
      <dgm:t>
        <a:bodyPr/>
        <a:lstStyle/>
        <a:p>
          <a:endParaRPr lang="zh-CN" altLang="en-US"/>
        </a:p>
      </dgm:t>
    </dgm:pt>
    <dgm:pt modelId="{D963650D-33DB-4C1B-929B-A8AE59477327}" type="pres">
      <dgm:prSet presAssocID="{71722208-7392-4AB4-811C-70755E3BB2AD}" presName="connectorText" presStyleLbl="sibTrans2D1" presStyleIdx="2" presStyleCnt="3"/>
      <dgm:spPr/>
      <dgm:t>
        <a:bodyPr/>
        <a:lstStyle/>
        <a:p>
          <a:endParaRPr lang="zh-CN" altLang="en-US"/>
        </a:p>
      </dgm:t>
    </dgm:pt>
    <dgm:pt modelId="{991153CD-B8FC-4877-9A71-7B4625971185}" type="pres">
      <dgm:prSet presAssocID="{4A26AE9A-A81F-4463-9CD0-18ECA2FD53FF}" presName="node" presStyleLbl="node1" presStyleIdx="3" presStyleCnt="4">
        <dgm:presLayoutVars>
          <dgm:bulletEnabled val="1"/>
        </dgm:presLayoutVars>
      </dgm:prSet>
      <dgm:spPr/>
      <dgm:t>
        <a:bodyPr/>
        <a:lstStyle/>
        <a:p>
          <a:endParaRPr lang="zh-CN" altLang="en-US"/>
        </a:p>
      </dgm:t>
    </dgm:pt>
  </dgm:ptLst>
  <dgm:cxnLst>
    <dgm:cxn modelId="{E372A66A-6732-48E0-8AA9-5764CB17EE3E}" type="presOf" srcId="{703DD99D-65C1-4935-8228-D94B9335837D}" destId="{A847804A-E96E-4492-ACF0-846056E9A6D3}" srcOrd="0" destOrd="0" presId="urn:microsoft.com/office/officeart/2005/8/layout/process1"/>
    <dgm:cxn modelId="{D20E4128-0B83-4870-91FF-E16B0A204331}" srcId="{BE35DD3C-B9D1-49A5-B113-D041BF9E4314}" destId="{52734939-57BA-4B9D-8C59-1EEB74C43A22}" srcOrd="2" destOrd="0" parTransId="{CC2CD991-083E-4D0A-9F01-8784BD0C7DCF}" sibTransId="{71722208-7392-4AB4-811C-70755E3BB2AD}"/>
    <dgm:cxn modelId="{21F74166-3ABB-4DC5-9F8F-EF3D37E46C69}" srcId="{BE35DD3C-B9D1-49A5-B113-D041BF9E4314}" destId="{703DD99D-65C1-4935-8228-D94B9335837D}" srcOrd="0" destOrd="0" parTransId="{1458FE80-69E2-4CF2-8279-C431B0496137}" sibTransId="{C522F867-BCE4-440A-8395-03D77AAF8B51}"/>
    <dgm:cxn modelId="{F35FE2DC-918B-40B8-9A56-0FECDA72CD57}" srcId="{BE35DD3C-B9D1-49A5-B113-D041BF9E4314}" destId="{3D813954-B27E-4D04-AE28-468D311BFEDB}" srcOrd="1" destOrd="0" parTransId="{62C5CD0D-9760-41CA-8374-144220FE3537}" sibTransId="{3943B4DD-3C0A-42B3-B732-22E4023F50F8}"/>
    <dgm:cxn modelId="{C8320CE7-BB06-41DC-A484-933D7A43CE08}" type="presOf" srcId="{3943B4DD-3C0A-42B3-B732-22E4023F50F8}" destId="{2720BB03-4D1E-4465-8F74-7095656091C1}" srcOrd="1" destOrd="0" presId="urn:microsoft.com/office/officeart/2005/8/layout/process1"/>
    <dgm:cxn modelId="{217B6199-EE88-4EF9-A702-137C931D3FBB}" type="presOf" srcId="{71722208-7392-4AB4-811C-70755E3BB2AD}" destId="{D963650D-33DB-4C1B-929B-A8AE59477327}" srcOrd="1" destOrd="0" presId="urn:microsoft.com/office/officeart/2005/8/layout/process1"/>
    <dgm:cxn modelId="{2C7B99B6-0BDC-4895-84EA-3468D2E0B1AD}" type="presOf" srcId="{C522F867-BCE4-440A-8395-03D77AAF8B51}" destId="{B645E601-8377-48E6-80BB-E854DDD637E1}" srcOrd="1" destOrd="0" presId="urn:microsoft.com/office/officeart/2005/8/layout/process1"/>
    <dgm:cxn modelId="{3E50BD65-382A-4E56-A742-8C42235017A6}" type="presOf" srcId="{4A26AE9A-A81F-4463-9CD0-18ECA2FD53FF}" destId="{991153CD-B8FC-4877-9A71-7B4625971185}" srcOrd="0" destOrd="0" presId="urn:microsoft.com/office/officeart/2005/8/layout/process1"/>
    <dgm:cxn modelId="{EC1C06B1-F481-41B9-B819-5388F74E5038}" srcId="{BE35DD3C-B9D1-49A5-B113-D041BF9E4314}" destId="{4A26AE9A-A81F-4463-9CD0-18ECA2FD53FF}" srcOrd="3" destOrd="0" parTransId="{DE4AF449-703B-4393-98CA-6B2F408D4D5F}" sibTransId="{1D9940E7-1D42-41B4-A255-BCA009132851}"/>
    <dgm:cxn modelId="{4D22BAEE-EA42-4E18-8BB8-57E1464ABB71}" type="presOf" srcId="{71722208-7392-4AB4-811C-70755E3BB2AD}" destId="{EDB84F30-F9D8-4FDA-9DDB-80198452C8E4}" srcOrd="0" destOrd="0" presId="urn:microsoft.com/office/officeart/2005/8/layout/process1"/>
    <dgm:cxn modelId="{2D341816-5740-41DD-8CA3-2A5B78F00BE2}" type="presOf" srcId="{3D813954-B27E-4D04-AE28-468D311BFEDB}" destId="{201699A7-3B95-4D5A-9B0A-CB8BF573A26C}" srcOrd="0" destOrd="0" presId="urn:microsoft.com/office/officeart/2005/8/layout/process1"/>
    <dgm:cxn modelId="{5E7FB3FD-65CC-4A27-97FA-441FE25E84A6}" type="presOf" srcId="{3943B4DD-3C0A-42B3-B732-22E4023F50F8}" destId="{3A7C83C1-79F2-415D-A66C-9BA49DCD2B82}" srcOrd="0" destOrd="0" presId="urn:microsoft.com/office/officeart/2005/8/layout/process1"/>
    <dgm:cxn modelId="{29778822-209D-4F14-80C8-90167E04414D}" type="presOf" srcId="{BE35DD3C-B9D1-49A5-B113-D041BF9E4314}" destId="{24587B01-6605-4B6D-8F17-303257511AF8}" srcOrd="0" destOrd="0" presId="urn:microsoft.com/office/officeart/2005/8/layout/process1"/>
    <dgm:cxn modelId="{1D405997-A4A4-473C-B657-393A8DFAC937}" type="presOf" srcId="{C522F867-BCE4-440A-8395-03D77AAF8B51}" destId="{30116EF9-F7E5-41E2-AC86-DAA0F2EDCAE9}" srcOrd="0" destOrd="0" presId="urn:microsoft.com/office/officeart/2005/8/layout/process1"/>
    <dgm:cxn modelId="{8403657F-1658-40AB-9925-B93C76F3F5A1}" type="presOf" srcId="{52734939-57BA-4B9D-8C59-1EEB74C43A22}" destId="{3EBB9C0C-D3DF-4156-9F2F-6A439EE97353}" srcOrd="0" destOrd="0" presId="urn:microsoft.com/office/officeart/2005/8/layout/process1"/>
    <dgm:cxn modelId="{AB3267B2-3188-4CE0-815F-86AD2855323E}" type="presParOf" srcId="{24587B01-6605-4B6D-8F17-303257511AF8}" destId="{A847804A-E96E-4492-ACF0-846056E9A6D3}" srcOrd="0" destOrd="0" presId="urn:microsoft.com/office/officeart/2005/8/layout/process1"/>
    <dgm:cxn modelId="{D65633A8-517C-4A11-A042-2A87398559E7}" type="presParOf" srcId="{24587B01-6605-4B6D-8F17-303257511AF8}" destId="{30116EF9-F7E5-41E2-AC86-DAA0F2EDCAE9}" srcOrd="1" destOrd="0" presId="urn:microsoft.com/office/officeart/2005/8/layout/process1"/>
    <dgm:cxn modelId="{B02B3122-4890-4773-AE74-D5F543F3C2B1}" type="presParOf" srcId="{30116EF9-F7E5-41E2-AC86-DAA0F2EDCAE9}" destId="{B645E601-8377-48E6-80BB-E854DDD637E1}" srcOrd="0" destOrd="0" presId="urn:microsoft.com/office/officeart/2005/8/layout/process1"/>
    <dgm:cxn modelId="{AC05AC3E-49F2-4873-ACE0-3839E084EB75}" type="presParOf" srcId="{24587B01-6605-4B6D-8F17-303257511AF8}" destId="{201699A7-3B95-4D5A-9B0A-CB8BF573A26C}" srcOrd="2" destOrd="0" presId="urn:microsoft.com/office/officeart/2005/8/layout/process1"/>
    <dgm:cxn modelId="{C483890F-FA58-43AF-916C-9B53EBC73E9B}" type="presParOf" srcId="{24587B01-6605-4B6D-8F17-303257511AF8}" destId="{3A7C83C1-79F2-415D-A66C-9BA49DCD2B82}" srcOrd="3" destOrd="0" presId="urn:microsoft.com/office/officeart/2005/8/layout/process1"/>
    <dgm:cxn modelId="{65D9E4D8-7E1E-4502-ADA8-51E090688C36}" type="presParOf" srcId="{3A7C83C1-79F2-415D-A66C-9BA49DCD2B82}" destId="{2720BB03-4D1E-4465-8F74-7095656091C1}" srcOrd="0" destOrd="0" presId="urn:microsoft.com/office/officeart/2005/8/layout/process1"/>
    <dgm:cxn modelId="{A4D3D724-9028-4FEA-BF60-51B1AEAEA911}" type="presParOf" srcId="{24587B01-6605-4B6D-8F17-303257511AF8}" destId="{3EBB9C0C-D3DF-4156-9F2F-6A439EE97353}" srcOrd="4" destOrd="0" presId="urn:microsoft.com/office/officeart/2005/8/layout/process1"/>
    <dgm:cxn modelId="{43582577-2B94-48F9-A8CE-0184E8966E5F}" type="presParOf" srcId="{24587B01-6605-4B6D-8F17-303257511AF8}" destId="{EDB84F30-F9D8-4FDA-9DDB-80198452C8E4}" srcOrd="5" destOrd="0" presId="urn:microsoft.com/office/officeart/2005/8/layout/process1"/>
    <dgm:cxn modelId="{71AD52E0-C1AF-4A7E-853F-7C1C4AF30F52}" type="presParOf" srcId="{EDB84F30-F9D8-4FDA-9DDB-80198452C8E4}" destId="{D963650D-33DB-4C1B-929B-A8AE59477327}" srcOrd="0" destOrd="0" presId="urn:microsoft.com/office/officeart/2005/8/layout/process1"/>
    <dgm:cxn modelId="{4CAD29A5-30B3-487F-A92C-04F2363E6492}" type="presParOf" srcId="{24587B01-6605-4B6D-8F17-303257511AF8}" destId="{991153CD-B8FC-4877-9A71-7B4625971185}" srcOrd="6" destOrd="0" presId="urn:microsoft.com/office/officeart/2005/8/layout/process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FB51A50-290A-4E49-BC35-A7523CD6CBA0}" type="doc">
      <dgm:prSet loTypeId="urn:microsoft.com/office/officeart/2005/8/layout/hProcess9" loCatId="process" qsTypeId="urn:microsoft.com/office/officeart/2005/8/quickstyle/3d1" qsCatId="3D" csTypeId="urn:microsoft.com/office/officeart/2005/8/colors/accent1_2" csCatId="accent1"/>
      <dgm:spPr/>
      <dgm:t>
        <a:bodyPr/>
        <a:lstStyle/>
        <a:p>
          <a:endParaRPr lang="zh-CN" altLang="en-US"/>
        </a:p>
      </dgm:t>
    </dgm:pt>
    <dgm:pt modelId="{91F8069C-908A-483D-AAC4-D00744423E4A}">
      <dgm:prSet/>
      <dgm:spPr/>
      <dgm:t>
        <a:bodyPr/>
        <a:lstStyle/>
        <a:p>
          <a:pPr rtl="0"/>
          <a:r>
            <a:rPr lang="en-US" smtClean="0"/>
            <a:t>1.</a:t>
          </a:r>
          <a:r>
            <a:rPr lang="zh-CN" smtClean="0"/>
            <a:t>企业控制了产品基本原料的来源</a:t>
          </a:r>
          <a:endParaRPr lang="zh-CN"/>
        </a:p>
      </dgm:t>
    </dgm:pt>
    <dgm:pt modelId="{50D04411-8598-4D9C-8425-6690526E6989}" cxnId="{5A4A9E4F-B59A-4D43-9F64-ACEFDEE3AC22}" type="parTrans">
      <dgm:prSet/>
      <dgm:spPr/>
      <dgm:t>
        <a:bodyPr/>
        <a:lstStyle/>
        <a:p>
          <a:endParaRPr lang="zh-CN" altLang="en-US"/>
        </a:p>
      </dgm:t>
    </dgm:pt>
    <dgm:pt modelId="{A8587459-B5C0-4BED-8C6A-0CC21122728C}" cxnId="{5A4A9E4F-B59A-4D43-9F64-ACEFDEE3AC22}" type="sibTrans">
      <dgm:prSet/>
      <dgm:spPr/>
      <dgm:t>
        <a:bodyPr/>
        <a:lstStyle/>
        <a:p>
          <a:endParaRPr lang="zh-CN" altLang="en-US"/>
        </a:p>
      </dgm:t>
    </dgm:pt>
    <dgm:pt modelId="{180AFB6B-7654-4DC3-821B-8343AC88B9F7}">
      <dgm:prSet/>
      <dgm:spPr/>
      <dgm:t>
        <a:bodyPr/>
        <a:lstStyle/>
        <a:p>
          <a:pPr rtl="0"/>
          <a:r>
            <a:rPr lang="en-US" smtClean="0"/>
            <a:t>2.</a:t>
          </a:r>
          <a:r>
            <a:rPr lang="zh-CN" smtClean="0"/>
            <a:t>企业拥有知识产权</a:t>
          </a:r>
          <a:endParaRPr lang="zh-CN"/>
        </a:p>
      </dgm:t>
    </dgm:pt>
    <dgm:pt modelId="{9442F820-15B2-4108-87DA-C423A41C74EC}" cxnId="{EC50D357-BDD2-4F6D-97D4-9A52274ED3D2}" type="parTrans">
      <dgm:prSet/>
      <dgm:spPr/>
      <dgm:t>
        <a:bodyPr/>
        <a:lstStyle/>
        <a:p>
          <a:endParaRPr lang="zh-CN" altLang="en-US"/>
        </a:p>
      </dgm:t>
    </dgm:pt>
    <dgm:pt modelId="{D08BC997-F57D-4351-BA0C-A53B5DA042D3}" cxnId="{EC50D357-BDD2-4F6D-97D4-9A52274ED3D2}" type="sibTrans">
      <dgm:prSet/>
      <dgm:spPr/>
      <dgm:t>
        <a:bodyPr/>
        <a:lstStyle/>
        <a:p>
          <a:endParaRPr lang="zh-CN" altLang="en-US"/>
        </a:p>
      </dgm:t>
    </dgm:pt>
    <dgm:pt modelId="{F8C9C627-A525-4002-9345-A655366C9ABD}">
      <dgm:prSet/>
      <dgm:spPr/>
      <dgm:t>
        <a:bodyPr/>
        <a:lstStyle/>
        <a:p>
          <a:pPr rtl="0"/>
          <a:r>
            <a:rPr lang="en-US" smtClean="0"/>
            <a:t>3.</a:t>
          </a:r>
          <a:r>
            <a:rPr lang="zh-CN" smtClean="0"/>
            <a:t>现有企业规模经济显著，规模较大</a:t>
          </a:r>
          <a:endParaRPr lang="zh-CN"/>
        </a:p>
      </dgm:t>
    </dgm:pt>
    <dgm:pt modelId="{B014AE51-07CA-4702-B760-37AEB1CA8C9F}" cxnId="{15680E03-4123-4765-87FB-E40DC2BF18A9}" type="parTrans">
      <dgm:prSet/>
      <dgm:spPr/>
      <dgm:t>
        <a:bodyPr/>
        <a:lstStyle/>
        <a:p>
          <a:endParaRPr lang="zh-CN" altLang="en-US"/>
        </a:p>
      </dgm:t>
    </dgm:pt>
    <dgm:pt modelId="{34D2DE3D-BB3F-4590-9E93-AF8418C13DA4}" cxnId="{15680E03-4123-4765-87FB-E40DC2BF18A9}" type="sibTrans">
      <dgm:prSet/>
      <dgm:spPr/>
      <dgm:t>
        <a:bodyPr/>
        <a:lstStyle/>
        <a:p>
          <a:endParaRPr lang="zh-CN" altLang="en-US"/>
        </a:p>
      </dgm:t>
    </dgm:pt>
    <dgm:pt modelId="{8E1DA63A-DFEB-4CFA-AB21-14EBFF80B7AE}">
      <dgm:prSet/>
      <dgm:spPr/>
      <dgm:t>
        <a:bodyPr/>
        <a:lstStyle/>
        <a:p>
          <a:pPr rtl="0"/>
          <a:r>
            <a:rPr lang="en-US" smtClean="0"/>
            <a:t>4.</a:t>
          </a:r>
          <a:r>
            <a:rPr lang="zh-CN" smtClean="0"/>
            <a:t>政府特许</a:t>
          </a:r>
          <a:endParaRPr lang="zh-CN"/>
        </a:p>
      </dgm:t>
    </dgm:pt>
    <dgm:pt modelId="{5CB67D38-5CEA-4FF1-A5A9-04CA8375A080}" cxnId="{383CEC60-0616-4A2B-A775-41DEB4F9B9C8}" type="parTrans">
      <dgm:prSet/>
      <dgm:spPr/>
      <dgm:t>
        <a:bodyPr/>
        <a:lstStyle/>
        <a:p>
          <a:endParaRPr lang="zh-CN" altLang="en-US"/>
        </a:p>
      </dgm:t>
    </dgm:pt>
    <dgm:pt modelId="{3B588D8B-2F66-48DF-9BA7-9023D4F83588}" cxnId="{383CEC60-0616-4A2B-A775-41DEB4F9B9C8}" type="sibTrans">
      <dgm:prSet/>
      <dgm:spPr/>
      <dgm:t>
        <a:bodyPr/>
        <a:lstStyle/>
        <a:p>
          <a:endParaRPr lang="zh-CN" altLang="en-US"/>
        </a:p>
      </dgm:t>
    </dgm:pt>
    <dgm:pt modelId="{9ABC9921-7800-408E-9C1B-B4565C419325}">
      <dgm:prSet/>
      <dgm:spPr/>
      <dgm:t>
        <a:bodyPr/>
        <a:lstStyle/>
        <a:p>
          <a:pPr rtl="0"/>
          <a:r>
            <a:rPr lang="en-US" smtClean="0"/>
            <a:t>5.</a:t>
          </a:r>
          <a:r>
            <a:rPr lang="zh-CN" smtClean="0"/>
            <a:t>产品差异化</a:t>
          </a:r>
          <a:endParaRPr lang="zh-CN"/>
        </a:p>
      </dgm:t>
    </dgm:pt>
    <dgm:pt modelId="{BFA62C53-F703-4556-9DB1-D9D058CE3FCE}" cxnId="{41B0C41F-D0D9-40B0-9EAB-3EBC7A6CA65E}" type="parTrans">
      <dgm:prSet/>
      <dgm:spPr/>
      <dgm:t>
        <a:bodyPr/>
        <a:lstStyle/>
        <a:p>
          <a:endParaRPr lang="zh-CN" altLang="en-US"/>
        </a:p>
      </dgm:t>
    </dgm:pt>
    <dgm:pt modelId="{EA054EFC-1B12-45D4-9112-26EDFE39D2A1}" cxnId="{41B0C41F-D0D9-40B0-9EAB-3EBC7A6CA65E}" type="sibTrans">
      <dgm:prSet/>
      <dgm:spPr/>
      <dgm:t>
        <a:bodyPr/>
        <a:lstStyle/>
        <a:p>
          <a:endParaRPr lang="zh-CN" altLang="en-US"/>
        </a:p>
      </dgm:t>
    </dgm:pt>
    <dgm:pt modelId="{F3AEFDE1-C0BF-45DE-B6D8-C707F203374B}">
      <dgm:prSet/>
      <dgm:spPr/>
      <dgm:t>
        <a:bodyPr/>
        <a:lstStyle/>
        <a:p>
          <a:pPr rtl="0"/>
          <a:r>
            <a:rPr lang="en-US" smtClean="0"/>
            <a:t>6.</a:t>
          </a:r>
          <a:r>
            <a:rPr lang="zh-CN" smtClean="0"/>
            <a:t>网络外部性</a:t>
          </a:r>
          <a:endParaRPr lang="zh-CN"/>
        </a:p>
      </dgm:t>
    </dgm:pt>
    <dgm:pt modelId="{3346D2FE-E289-40E4-8AAE-45FC74D58F2E}" cxnId="{02EB9628-A156-45BB-8968-71A0CE97184B}" type="parTrans">
      <dgm:prSet/>
      <dgm:spPr/>
      <dgm:t>
        <a:bodyPr/>
        <a:lstStyle/>
        <a:p>
          <a:endParaRPr lang="zh-CN" altLang="en-US"/>
        </a:p>
      </dgm:t>
    </dgm:pt>
    <dgm:pt modelId="{A5481E4C-649D-4224-854C-CC509700C766}" cxnId="{02EB9628-A156-45BB-8968-71A0CE97184B}" type="sibTrans">
      <dgm:prSet/>
      <dgm:spPr/>
      <dgm:t>
        <a:bodyPr/>
        <a:lstStyle/>
        <a:p>
          <a:endParaRPr lang="zh-CN" altLang="en-US"/>
        </a:p>
      </dgm:t>
    </dgm:pt>
    <dgm:pt modelId="{1A7702D1-978F-4AF2-A40C-D0354CFD018D}" type="pres">
      <dgm:prSet presAssocID="{4FB51A50-290A-4E49-BC35-A7523CD6CBA0}" presName="CompostProcess" presStyleCnt="0">
        <dgm:presLayoutVars>
          <dgm:dir/>
          <dgm:resizeHandles val="exact"/>
        </dgm:presLayoutVars>
      </dgm:prSet>
      <dgm:spPr/>
      <dgm:t>
        <a:bodyPr/>
        <a:lstStyle/>
        <a:p>
          <a:endParaRPr lang="zh-CN" altLang="en-US"/>
        </a:p>
      </dgm:t>
    </dgm:pt>
    <dgm:pt modelId="{49E1DE4E-69B2-4F0E-8B7A-12B9B8CE8811}" type="pres">
      <dgm:prSet presAssocID="{4FB51A50-290A-4E49-BC35-A7523CD6CBA0}" presName="arrow" presStyleLbl="bgShp" presStyleIdx="0" presStyleCnt="1"/>
      <dgm:spPr/>
    </dgm:pt>
    <dgm:pt modelId="{DF1955CF-F461-4F6A-92DF-974045944C6B}" type="pres">
      <dgm:prSet presAssocID="{4FB51A50-290A-4E49-BC35-A7523CD6CBA0}" presName="linearProcess" presStyleCnt="0"/>
      <dgm:spPr/>
    </dgm:pt>
    <dgm:pt modelId="{D61E6635-3F52-4F29-9329-722D03DDA563}" type="pres">
      <dgm:prSet presAssocID="{91F8069C-908A-483D-AAC4-D00744423E4A}" presName="textNode" presStyleLbl="node1" presStyleIdx="0" presStyleCnt="6">
        <dgm:presLayoutVars>
          <dgm:bulletEnabled val="1"/>
        </dgm:presLayoutVars>
      </dgm:prSet>
      <dgm:spPr/>
      <dgm:t>
        <a:bodyPr/>
        <a:lstStyle/>
        <a:p>
          <a:endParaRPr lang="zh-CN" altLang="en-US"/>
        </a:p>
      </dgm:t>
    </dgm:pt>
    <dgm:pt modelId="{48BB5AFD-1A19-42F3-B1E7-A020F33C1019}" type="pres">
      <dgm:prSet presAssocID="{A8587459-B5C0-4BED-8C6A-0CC21122728C}" presName="sibTrans" presStyleCnt="0"/>
      <dgm:spPr/>
    </dgm:pt>
    <dgm:pt modelId="{31C8D5BF-5FA8-483F-BC08-1DF60C05FF46}" type="pres">
      <dgm:prSet presAssocID="{180AFB6B-7654-4DC3-821B-8343AC88B9F7}" presName="textNode" presStyleLbl="node1" presStyleIdx="1" presStyleCnt="6">
        <dgm:presLayoutVars>
          <dgm:bulletEnabled val="1"/>
        </dgm:presLayoutVars>
      </dgm:prSet>
      <dgm:spPr/>
      <dgm:t>
        <a:bodyPr/>
        <a:lstStyle/>
        <a:p>
          <a:endParaRPr lang="zh-CN" altLang="en-US"/>
        </a:p>
      </dgm:t>
    </dgm:pt>
    <dgm:pt modelId="{4A520365-0FCC-48DF-BC6A-A3B93B7C4AC8}" type="pres">
      <dgm:prSet presAssocID="{D08BC997-F57D-4351-BA0C-A53B5DA042D3}" presName="sibTrans" presStyleCnt="0"/>
      <dgm:spPr/>
    </dgm:pt>
    <dgm:pt modelId="{4F469676-F96D-449B-AC3D-4C40ADCE5754}" type="pres">
      <dgm:prSet presAssocID="{F8C9C627-A525-4002-9345-A655366C9ABD}" presName="textNode" presStyleLbl="node1" presStyleIdx="2" presStyleCnt="6">
        <dgm:presLayoutVars>
          <dgm:bulletEnabled val="1"/>
        </dgm:presLayoutVars>
      </dgm:prSet>
      <dgm:spPr/>
      <dgm:t>
        <a:bodyPr/>
        <a:lstStyle/>
        <a:p>
          <a:endParaRPr lang="zh-CN" altLang="en-US"/>
        </a:p>
      </dgm:t>
    </dgm:pt>
    <dgm:pt modelId="{4B5670E1-402A-4F25-B7BC-99AFC827F0D6}" type="pres">
      <dgm:prSet presAssocID="{34D2DE3D-BB3F-4590-9E93-AF8418C13DA4}" presName="sibTrans" presStyleCnt="0"/>
      <dgm:spPr/>
    </dgm:pt>
    <dgm:pt modelId="{5CD7EE95-4402-44B9-9594-9A7497DBDA2A}" type="pres">
      <dgm:prSet presAssocID="{8E1DA63A-DFEB-4CFA-AB21-14EBFF80B7AE}" presName="textNode" presStyleLbl="node1" presStyleIdx="3" presStyleCnt="6">
        <dgm:presLayoutVars>
          <dgm:bulletEnabled val="1"/>
        </dgm:presLayoutVars>
      </dgm:prSet>
      <dgm:spPr/>
      <dgm:t>
        <a:bodyPr/>
        <a:lstStyle/>
        <a:p>
          <a:endParaRPr lang="zh-CN" altLang="en-US"/>
        </a:p>
      </dgm:t>
    </dgm:pt>
    <dgm:pt modelId="{B29B98EA-E74E-47CF-A0EB-87EB00E6825C}" type="pres">
      <dgm:prSet presAssocID="{3B588D8B-2F66-48DF-9BA7-9023D4F83588}" presName="sibTrans" presStyleCnt="0"/>
      <dgm:spPr/>
    </dgm:pt>
    <dgm:pt modelId="{820DB3AB-942D-4A0D-ACDC-73186488481F}" type="pres">
      <dgm:prSet presAssocID="{9ABC9921-7800-408E-9C1B-B4565C419325}" presName="textNode" presStyleLbl="node1" presStyleIdx="4" presStyleCnt="6">
        <dgm:presLayoutVars>
          <dgm:bulletEnabled val="1"/>
        </dgm:presLayoutVars>
      </dgm:prSet>
      <dgm:spPr/>
      <dgm:t>
        <a:bodyPr/>
        <a:lstStyle/>
        <a:p>
          <a:endParaRPr lang="zh-CN" altLang="en-US"/>
        </a:p>
      </dgm:t>
    </dgm:pt>
    <dgm:pt modelId="{C90E854A-8022-468A-8D8C-7DF4170EF824}" type="pres">
      <dgm:prSet presAssocID="{EA054EFC-1B12-45D4-9112-26EDFE39D2A1}" presName="sibTrans" presStyleCnt="0"/>
      <dgm:spPr/>
    </dgm:pt>
    <dgm:pt modelId="{6AA4128F-06A0-480D-8AA0-BA444E477AF3}" type="pres">
      <dgm:prSet presAssocID="{F3AEFDE1-C0BF-45DE-B6D8-C707F203374B}" presName="textNode" presStyleLbl="node1" presStyleIdx="5" presStyleCnt="6">
        <dgm:presLayoutVars>
          <dgm:bulletEnabled val="1"/>
        </dgm:presLayoutVars>
      </dgm:prSet>
      <dgm:spPr/>
      <dgm:t>
        <a:bodyPr/>
        <a:lstStyle/>
        <a:p>
          <a:endParaRPr lang="zh-CN" altLang="en-US"/>
        </a:p>
      </dgm:t>
    </dgm:pt>
  </dgm:ptLst>
  <dgm:cxnLst>
    <dgm:cxn modelId="{85C8B16D-AA43-49D5-9372-215D2FB30B66}" type="presOf" srcId="{F3AEFDE1-C0BF-45DE-B6D8-C707F203374B}" destId="{6AA4128F-06A0-480D-8AA0-BA444E477AF3}" srcOrd="0" destOrd="0" presId="urn:microsoft.com/office/officeart/2005/8/layout/hProcess9"/>
    <dgm:cxn modelId="{15680E03-4123-4765-87FB-E40DC2BF18A9}" srcId="{4FB51A50-290A-4E49-BC35-A7523CD6CBA0}" destId="{F8C9C627-A525-4002-9345-A655366C9ABD}" srcOrd="2" destOrd="0" parTransId="{B014AE51-07CA-4702-B760-37AEB1CA8C9F}" sibTransId="{34D2DE3D-BB3F-4590-9E93-AF8418C13DA4}"/>
    <dgm:cxn modelId="{383CEC60-0616-4A2B-A775-41DEB4F9B9C8}" srcId="{4FB51A50-290A-4E49-BC35-A7523CD6CBA0}" destId="{8E1DA63A-DFEB-4CFA-AB21-14EBFF80B7AE}" srcOrd="3" destOrd="0" parTransId="{5CB67D38-5CEA-4FF1-A5A9-04CA8375A080}" sibTransId="{3B588D8B-2F66-48DF-9BA7-9023D4F83588}"/>
    <dgm:cxn modelId="{02EB9628-A156-45BB-8968-71A0CE97184B}" srcId="{4FB51A50-290A-4E49-BC35-A7523CD6CBA0}" destId="{F3AEFDE1-C0BF-45DE-B6D8-C707F203374B}" srcOrd="5" destOrd="0" parTransId="{3346D2FE-E289-40E4-8AAE-45FC74D58F2E}" sibTransId="{A5481E4C-649D-4224-854C-CC509700C766}"/>
    <dgm:cxn modelId="{B910A0D1-9AAA-4276-803E-0454B7715590}" type="presOf" srcId="{91F8069C-908A-483D-AAC4-D00744423E4A}" destId="{D61E6635-3F52-4F29-9329-722D03DDA563}" srcOrd="0" destOrd="0" presId="urn:microsoft.com/office/officeart/2005/8/layout/hProcess9"/>
    <dgm:cxn modelId="{F9563639-50F3-4AAA-9A40-138738CE380C}" type="presOf" srcId="{4FB51A50-290A-4E49-BC35-A7523CD6CBA0}" destId="{1A7702D1-978F-4AF2-A40C-D0354CFD018D}" srcOrd="0" destOrd="0" presId="urn:microsoft.com/office/officeart/2005/8/layout/hProcess9"/>
    <dgm:cxn modelId="{D34A2C7F-B789-4864-ACBA-BEDFAA0CC8B1}" type="presOf" srcId="{F8C9C627-A525-4002-9345-A655366C9ABD}" destId="{4F469676-F96D-449B-AC3D-4C40ADCE5754}" srcOrd="0" destOrd="0" presId="urn:microsoft.com/office/officeart/2005/8/layout/hProcess9"/>
    <dgm:cxn modelId="{F226DB0D-A280-4206-A5B4-D6964155AFEC}" type="presOf" srcId="{8E1DA63A-DFEB-4CFA-AB21-14EBFF80B7AE}" destId="{5CD7EE95-4402-44B9-9594-9A7497DBDA2A}" srcOrd="0" destOrd="0" presId="urn:microsoft.com/office/officeart/2005/8/layout/hProcess9"/>
    <dgm:cxn modelId="{5A4A9E4F-B59A-4D43-9F64-ACEFDEE3AC22}" srcId="{4FB51A50-290A-4E49-BC35-A7523CD6CBA0}" destId="{91F8069C-908A-483D-AAC4-D00744423E4A}" srcOrd="0" destOrd="0" parTransId="{50D04411-8598-4D9C-8425-6690526E6989}" sibTransId="{A8587459-B5C0-4BED-8C6A-0CC21122728C}"/>
    <dgm:cxn modelId="{815DB468-D875-43C2-AA5E-01FE84A040A4}" type="presOf" srcId="{180AFB6B-7654-4DC3-821B-8343AC88B9F7}" destId="{31C8D5BF-5FA8-483F-BC08-1DF60C05FF46}" srcOrd="0" destOrd="0" presId="urn:microsoft.com/office/officeart/2005/8/layout/hProcess9"/>
    <dgm:cxn modelId="{B13CE7D0-1B75-4446-BD45-C57C62B13B02}" type="presOf" srcId="{9ABC9921-7800-408E-9C1B-B4565C419325}" destId="{820DB3AB-942D-4A0D-ACDC-73186488481F}" srcOrd="0" destOrd="0" presId="urn:microsoft.com/office/officeart/2005/8/layout/hProcess9"/>
    <dgm:cxn modelId="{EC50D357-BDD2-4F6D-97D4-9A52274ED3D2}" srcId="{4FB51A50-290A-4E49-BC35-A7523CD6CBA0}" destId="{180AFB6B-7654-4DC3-821B-8343AC88B9F7}" srcOrd="1" destOrd="0" parTransId="{9442F820-15B2-4108-87DA-C423A41C74EC}" sibTransId="{D08BC997-F57D-4351-BA0C-A53B5DA042D3}"/>
    <dgm:cxn modelId="{41B0C41F-D0D9-40B0-9EAB-3EBC7A6CA65E}" srcId="{4FB51A50-290A-4E49-BC35-A7523CD6CBA0}" destId="{9ABC9921-7800-408E-9C1B-B4565C419325}" srcOrd="4" destOrd="0" parTransId="{BFA62C53-F703-4556-9DB1-D9D058CE3FCE}" sibTransId="{EA054EFC-1B12-45D4-9112-26EDFE39D2A1}"/>
    <dgm:cxn modelId="{719CC998-EDE9-40D3-B357-26F74FF93C89}" type="presParOf" srcId="{1A7702D1-978F-4AF2-A40C-D0354CFD018D}" destId="{49E1DE4E-69B2-4F0E-8B7A-12B9B8CE8811}" srcOrd="0" destOrd="0" presId="urn:microsoft.com/office/officeart/2005/8/layout/hProcess9"/>
    <dgm:cxn modelId="{910B8753-7120-43E6-8218-93491314C2AB}" type="presParOf" srcId="{1A7702D1-978F-4AF2-A40C-D0354CFD018D}" destId="{DF1955CF-F461-4F6A-92DF-974045944C6B}" srcOrd="1" destOrd="0" presId="urn:microsoft.com/office/officeart/2005/8/layout/hProcess9"/>
    <dgm:cxn modelId="{8E408D8B-3D83-44C1-9820-BA3D7CD1DF1E}" type="presParOf" srcId="{DF1955CF-F461-4F6A-92DF-974045944C6B}" destId="{D61E6635-3F52-4F29-9329-722D03DDA563}" srcOrd="0" destOrd="0" presId="urn:microsoft.com/office/officeart/2005/8/layout/hProcess9"/>
    <dgm:cxn modelId="{16D3ABCF-19FC-400A-A48E-D87E7841BDEE}" type="presParOf" srcId="{DF1955CF-F461-4F6A-92DF-974045944C6B}" destId="{48BB5AFD-1A19-42F3-B1E7-A020F33C1019}" srcOrd="1" destOrd="0" presId="urn:microsoft.com/office/officeart/2005/8/layout/hProcess9"/>
    <dgm:cxn modelId="{97BB7CC6-5E7F-446F-9D20-F3F867673107}" type="presParOf" srcId="{DF1955CF-F461-4F6A-92DF-974045944C6B}" destId="{31C8D5BF-5FA8-483F-BC08-1DF60C05FF46}" srcOrd="2" destOrd="0" presId="urn:microsoft.com/office/officeart/2005/8/layout/hProcess9"/>
    <dgm:cxn modelId="{12A4E4DE-91BC-4EB9-8CBA-A33C217842DF}" type="presParOf" srcId="{DF1955CF-F461-4F6A-92DF-974045944C6B}" destId="{4A520365-0FCC-48DF-BC6A-A3B93B7C4AC8}" srcOrd="3" destOrd="0" presId="urn:microsoft.com/office/officeart/2005/8/layout/hProcess9"/>
    <dgm:cxn modelId="{D2778401-4085-4D49-AD38-06FC0AA97DBE}" type="presParOf" srcId="{DF1955CF-F461-4F6A-92DF-974045944C6B}" destId="{4F469676-F96D-449B-AC3D-4C40ADCE5754}" srcOrd="4" destOrd="0" presId="urn:microsoft.com/office/officeart/2005/8/layout/hProcess9"/>
    <dgm:cxn modelId="{7F07A7B5-262C-4813-A132-9AA4A97058E3}" type="presParOf" srcId="{DF1955CF-F461-4F6A-92DF-974045944C6B}" destId="{4B5670E1-402A-4F25-B7BC-99AFC827F0D6}" srcOrd="5" destOrd="0" presId="urn:microsoft.com/office/officeart/2005/8/layout/hProcess9"/>
    <dgm:cxn modelId="{60FEADDE-DD49-42F9-9987-FEF7058A4CD2}" type="presParOf" srcId="{DF1955CF-F461-4F6A-92DF-974045944C6B}" destId="{5CD7EE95-4402-44B9-9594-9A7497DBDA2A}" srcOrd="6" destOrd="0" presId="urn:microsoft.com/office/officeart/2005/8/layout/hProcess9"/>
    <dgm:cxn modelId="{22027847-A979-4A42-AC75-A53F3CB3E88C}" type="presParOf" srcId="{DF1955CF-F461-4F6A-92DF-974045944C6B}" destId="{B29B98EA-E74E-47CF-A0EB-87EB00E6825C}" srcOrd="7" destOrd="0" presId="urn:microsoft.com/office/officeart/2005/8/layout/hProcess9"/>
    <dgm:cxn modelId="{3CAA110D-1B64-44E8-AE22-B7A441D8FC89}" type="presParOf" srcId="{DF1955CF-F461-4F6A-92DF-974045944C6B}" destId="{820DB3AB-942D-4A0D-ACDC-73186488481F}" srcOrd="8" destOrd="0" presId="urn:microsoft.com/office/officeart/2005/8/layout/hProcess9"/>
    <dgm:cxn modelId="{B74D1CC9-82EF-4E2B-AD1C-4D9CCF881203}" type="presParOf" srcId="{DF1955CF-F461-4F6A-92DF-974045944C6B}" destId="{C90E854A-8022-468A-8D8C-7DF4170EF824}" srcOrd="9" destOrd="0" presId="urn:microsoft.com/office/officeart/2005/8/layout/hProcess9"/>
    <dgm:cxn modelId="{71BE3AFF-24F4-48BF-96D3-D50F80B1D0A6}" type="presParOf" srcId="{DF1955CF-F461-4F6A-92DF-974045944C6B}" destId="{6AA4128F-06A0-480D-8AA0-BA444E477AF3}" srcOrd="10" destOrd="0" presId="urn:microsoft.com/office/officeart/2005/8/layout/hProcess9"/>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FB51A50-290A-4E49-BC35-A7523CD6CBA0}" type="doc">
      <dgm:prSet loTypeId="urn:microsoft.com/office/officeart/2005/8/layout/hProcess4" loCatId="process" qsTypeId="urn:microsoft.com/office/officeart/2005/8/quickstyle/3d1" qsCatId="3D" csTypeId="urn:microsoft.com/office/officeart/2005/8/colors/accent1_2" csCatId="accent1" phldr="1"/>
      <dgm:spPr/>
      <dgm:t>
        <a:bodyPr/>
        <a:lstStyle/>
        <a:p>
          <a:endParaRPr lang="zh-CN" altLang="en-US"/>
        </a:p>
      </dgm:t>
    </dgm:pt>
    <dgm:pt modelId="{91F8069C-908A-483D-AAC4-D00744423E4A}">
      <dgm:prSet/>
      <dgm:spPr/>
      <dgm:t>
        <a:bodyPr/>
        <a:lstStyle/>
        <a:p>
          <a:pPr rtl="0"/>
          <a:r>
            <a:rPr lang="en-US" smtClean="0"/>
            <a:t>1.</a:t>
          </a:r>
          <a:r>
            <a:rPr lang="zh-CN" smtClean="0"/>
            <a:t>价格高</a:t>
          </a:r>
          <a:endParaRPr lang="zh-CN" dirty="0"/>
        </a:p>
      </dgm:t>
    </dgm:pt>
    <dgm:pt modelId="{50D04411-8598-4D9C-8425-6690526E6989}" cxnId="{5A4A9E4F-B59A-4D43-9F64-ACEFDEE3AC22}" type="parTrans">
      <dgm:prSet/>
      <dgm:spPr/>
      <dgm:t>
        <a:bodyPr/>
        <a:lstStyle/>
        <a:p>
          <a:endParaRPr lang="zh-CN" altLang="en-US"/>
        </a:p>
      </dgm:t>
    </dgm:pt>
    <dgm:pt modelId="{A8587459-B5C0-4BED-8C6A-0CC21122728C}" cxnId="{5A4A9E4F-B59A-4D43-9F64-ACEFDEE3AC22}" type="sibTrans">
      <dgm:prSet/>
      <dgm:spPr/>
      <dgm:t>
        <a:bodyPr/>
        <a:lstStyle/>
        <a:p>
          <a:endParaRPr lang="zh-CN" altLang="en-US"/>
        </a:p>
      </dgm:t>
    </dgm:pt>
    <dgm:pt modelId="{8BF6BA04-F080-434A-BA05-AF9836B9AD25}">
      <dgm:prSet/>
      <dgm:spPr/>
      <dgm:t>
        <a:bodyPr/>
        <a:lstStyle/>
        <a:p>
          <a:r>
            <a:rPr lang="en-US" smtClean="0"/>
            <a:t>2.</a:t>
          </a:r>
          <a:r>
            <a:rPr lang="zh-CN" smtClean="0"/>
            <a:t>产量不足</a:t>
          </a:r>
          <a:endParaRPr lang="zh-CN"/>
        </a:p>
      </dgm:t>
    </dgm:pt>
    <dgm:pt modelId="{0351AD9B-6CC6-4432-A157-74021AFCE2AA}" cxnId="{75E1F5CB-AB82-4FA9-B56E-17397A0A959B}" type="parTrans">
      <dgm:prSet/>
      <dgm:spPr/>
      <dgm:t>
        <a:bodyPr/>
        <a:lstStyle/>
        <a:p>
          <a:endParaRPr lang="zh-CN" altLang="en-US"/>
        </a:p>
      </dgm:t>
    </dgm:pt>
    <dgm:pt modelId="{96ACA3EA-4E79-400A-AC1D-669E83EC5156}" cxnId="{75E1F5CB-AB82-4FA9-B56E-17397A0A959B}" type="sibTrans">
      <dgm:prSet/>
      <dgm:spPr/>
      <dgm:t>
        <a:bodyPr/>
        <a:lstStyle/>
        <a:p>
          <a:endParaRPr lang="zh-CN" altLang="en-US"/>
        </a:p>
      </dgm:t>
    </dgm:pt>
    <dgm:pt modelId="{9307C9E8-57C3-451E-8F20-AA9DE31CCBAF}">
      <dgm:prSet/>
      <dgm:spPr/>
      <dgm:t>
        <a:bodyPr/>
        <a:lstStyle/>
        <a:p>
          <a:r>
            <a:rPr lang="en-US" smtClean="0"/>
            <a:t>3.</a:t>
          </a:r>
          <a:r>
            <a:rPr lang="zh-CN" smtClean="0"/>
            <a:t>生产效率低</a:t>
          </a:r>
          <a:endParaRPr lang="zh-CN"/>
        </a:p>
      </dgm:t>
    </dgm:pt>
    <dgm:pt modelId="{33CCBBFD-A714-4E90-B9DD-41DAB78BA39B}" cxnId="{40D96FC8-B5AC-4BDD-95B4-1402CF47C7BD}" type="parTrans">
      <dgm:prSet/>
      <dgm:spPr/>
      <dgm:t>
        <a:bodyPr/>
        <a:lstStyle/>
        <a:p>
          <a:endParaRPr lang="zh-CN" altLang="en-US"/>
        </a:p>
      </dgm:t>
    </dgm:pt>
    <dgm:pt modelId="{9EF6833B-FA66-41F0-84DF-BCCD4B266405}" cxnId="{40D96FC8-B5AC-4BDD-95B4-1402CF47C7BD}" type="sibTrans">
      <dgm:prSet/>
      <dgm:spPr/>
      <dgm:t>
        <a:bodyPr/>
        <a:lstStyle/>
        <a:p>
          <a:endParaRPr lang="zh-CN" altLang="en-US"/>
        </a:p>
      </dgm:t>
    </dgm:pt>
    <dgm:pt modelId="{2A89825E-D793-4614-93C4-75A84587F834}" type="pres">
      <dgm:prSet presAssocID="{4FB51A50-290A-4E49-BC35-A7523CD6CBA0}" presName="Name0" presStyleCnt="0">
        <dgm:presLayoutVars>
          <dgm:dir/>
          <dgm:animLvl val="lvl"/>
          <dgm:resizeHandles val="exact"/>
        </dgm:presLayoutVars>
      </dgm:prSet>
      <dgm:spPr/>
      <dgm:t>
        <a:bodyPr/>
        <a:lstStyle/>
        <a:p>
          <a:endParaRPr lang="zh-CN" altLang="en-US"/>
        </a:p>
      </dgm:t>
    </dgm:pt>
    <dgm:pt modelId="{7950A16E-C75D-4DE2-9D3E-3B26248D9F77}" type="pres">
      <dgm:prSet presAssocID="{4FB51A50-290A-4E49-BC35-A7523CD6CBA0}" presName="tSp" presStyleCnt="0"/>
      <dgm:spPr/>
    </dgm:pt>
    <dgm:pt modelId="{E2C249D0-C5B3-4062-BA82-386F74A8A95B}" type="pres">
      <dgm:prSet presAssocID="{4FB51A50-290A-4E49-BC35-A7523CD6CBA0}" presName="bSp" presStyleCnt="0"/>
      <dgm:spPr/>
    </dgm:pt>
    <dgm:pt modelId="{23DE5F8D-65FE-48D5-A2E4-38544DB7FB97}" type="pres">
      <dgm:prSet presAssocID="{4FB51A50-290A-4E49-BC35-A7523CD6CBA0}" presName="process" presStyleCnt="0"/>
      <dgm:spPr/>
    </dgm:pt>
    <dgm:pt modelId="{883ECB69-7F6A-4244-977D-11418A68DC93}" type="pres">
      <dgm:prSet presAssocID="{91F8069C-908A-483D-AAC4-D00744423E4A}" presName="composite1" presStyleCnt="0"/>
      <dgm:spPr/>
    </dgm:pt>
    <dgm:pt modelId="{AC7827ED-7C05-4EEF-BBD6-B9DE9DAD595F}" type="pres">
      <dgm:prSet presAssocID="{91F8069C-908A-483D-AAC4-D00744423E4A}" presName="dummyNode1" presStyleLbl="node1" presStyleIdx="0" presStyleCnt="3"/>
      <dgm:spPr/>
    </dgm:pt>
    <dgm:pt modelId="{C056141B-8C27-4453-826C-A734D1859CC9}" type="pres">
      <dgm:prSet presAssocID="{91F8069C-908A-483D-AAC4-D00744423E4A}" presName="childNode1" presStyleLbl="bgAcc1" presStyleIdx="0" presStyleCnt="3">
        <dgm:presLayoutVars>
          <dgm:bulletEnabled val="1"/>
        </dgm:presLayoutVars>
      </dgm:prSet>
      <dgm:spPr/>
    </dgm:pt>
    <dgm:pt modelId="{65D29E8C-6888-4E17-B241-A115C276DAFD}" type="pres">
      <dgm:prSet presAssocID="{91F8069C-908A-483D-AAC4-D00744423E4A}" presName="childNode1tx" presStyleLbl="bgAcc1" presStyleIdx="0" presStyleCnt="3">
        <dgm:presLayoutVars>
          <dgm:bulletEnabled val="1"/>
        </dgm:presLayoutVars>
      </dgm:prSet>
      <dgm:spPr/>
    </dgm:pt>
    <dgm:pt modelId="{3D60F683-F9E4-4991-8413-2EC1E4447B35}" type="pres">
      <dgm:prSet presAssocID="{91F8069C-908A-483D-AAC4-D00744423E4A}" presName="parentNode1" presStyleLbl="node1" presStyleIdx="0" presStyleCnt="3">
        <dgm:presLayoutVars>
          <dgm:chMax val="1"/>
          <dgm:bulletEnabled val="1"/>
        </dgm:presLayoutVars>
      </dgm:prSet>
      <dgm:spPr/>
      <dgm:t>
        <a:bodyPr/>
        <a:lstStyle/>
        <a:p>
          <a:endParaRPr lang="zh-CN" altLang="en-US"/>
        </a:p>
      </dgm:t>
    </dgm:pt>
    <dgm:pt modelId="{1A1EE9BC-F28D-4409-B913-1A728A13DABF}" type="pres">
      <dgm:prSet presAssocID="{91F8069C-908A-483D-AAC4-D00744423E4A}" presName="connSite1" presStyleCnt="0"/>
      <dgm:spPr/>
    </dgm:pt>
    <dgm:pt modelId="{B5D6CD8B-782F-45A7-9636-78DCC452CE7D}" type="pres">
      <dgm:prSet presAssocID="{A8587459-B5C0-4BED-8C6A-0CC21122728C}" presName="Name9" presStyleLbl="sibTrans2D1" presStyleIdx="0" presStyleCnt="2"/>
      <dgm:spPr/>
      <dgm:t>
        <a:bodyPr/>
        <a:lstStyle/>
        <a:p>
          <a:endParaRPr lang="zh-CN" altLang="en-US"/>
        </a:p>
      </dgm:t>
    </dgm:pt>
    <dgm:pt modelId="{AE9EEDC2-B996-487B-B2A7-5E70D80A04B5}" type="pres">
      <dgm:prSet presAssocID="{8BF6BA04-F080-434A-BA05-AF9836B9AD25}" presName="composite2" presStyleCnt="0"/>
      <dgm:spPr/>
    </dgm:pt>
    <dgm:pt modelId="{0DF81820-C62C-4997-A6F7-0037CD88B1D9}" type="pres">
      <dgm:prSet presAssocID="{8BF6BA04-F080-434A-BA05-AF9836B9AD25}" presName="dummyNode2" presStyleLbl="node1" presStyleIdx="0" presStyleCnt="3"/>
      <dgm:spPr/>
    </dgm:pt>
    <dgm:pt modelId="{6D2E180C-C46D-4267-A637-E0D49CD9CC62}" type="pres">
      <dgm:prSet presAssocID="{8BF6BA04-F080-434A-BA05-AF9836B9AD25}" presName="childNode2" presStyleLbl="bgAcc1" presStyleIdx="1" presStyleCnt="3">
        <dgm:presLayoutVars>
          <dgm:bulletEnabled val="1"/>
        </dgm:presLayoutVars>
      </dgm:prSet>
      <dgm:spPr/>
    </dgm:pt>
    <dgm:pt modelId="{3F9B75DA-D7EC-4CC2-A532-08171B9F751E}" type="pres">
      <dgm:prSet presAssocID="{8BF6BA04-F080-434A-BA05-AF9836B9AD25}" presName="childNode2tx" presStyleLbl="bgAcc1" presStyleIdx="1" presStyleCnt="3">
        <dgm:presLayoutVars>
          <dgm:bulletEnabled val="1"/>
        </dgm:presLayoutVars>
      </dgm:prSet>
      <dgm:spPr/>
    </dgm:pt>
    <dgm:pt modelId="{BED21CC2-FD1C-4E5E-8BA6-3E0CC82846E8}" type="pres">
      <dgm:prSet presAssocID="{8BF6BA04-F080-434A-BA05-AF9836B9AD25}" presName="parentNode2" presStyleLbl="node1" presStyleIdx="1" presStyleCnt="3">
        <dgm:presLayoutVars>
          <dgm:chMax val="0"/>
          <dgm:bulletEnabled val="1"/>
        </dgm:presLayoutVars>
      </dgm:prSet>
      <dgm:spPr/>
      <dgm:t>
        <a:bodyPr/>
        <a:lstStyle/>
        <a:p>
          <a:endParaRPr lang="zh-CN" altLang="en-US"/>
        </a:p>
      </dgm:t>
    </dgm:pt>
    <dgm:pt modelId="{AA6BE111-6078-41AB-AB06-EB6362E77A6D}" type="pres">
      <dgm:prSet presAssocID="{8BF6BA04-F080-434A-BA05-AF9836B9AD25}" presName="connSite2" presStyleCnt="0"/>
      <dgm:spPr/>
    </dgm:pt>
    <dgm:pt modelId="{FFD379B2-A795-41B7-9AD9-13E9E60F76A5}" type="pres">
      <dgm:prSet presAssocID="{96ACA3EA-4E79-400A-AC1D-669E83EC5156}" presName="Name18" presStyleLbl="sibTrans2D1" presStyleIdx="1" presStyleCnt="2"/>
      <dgm:spPr/>
      <dgm:t>
        <a:bodyPr/>
        <a:lstStyle/>
        <a:p>
          <a:endParaRPr lang="zh-CN" altLang="en-US"/>
        </a:p>
      </dgm:t>
    </dgm:pt>
    <dgm:pt modelId="{42745CE9-BF02-42FA-8290-6137155D7EB4}" type="pres">
      <dgm:prSet presAssocID="{9307C9E8-57C3-451E-8F20-AA9DE31CCBAF}" presName="composite1" presStyleCnt="0"/>
      <dgm:spPr/>
    </dgm:pt>
    <dgm:pt modelId="{AAC06DC1-CC32-4B27-B5D4-62D6B4344D87}" type="pres">
      <dgm:prSet presAssocID="{9307C9E8-57C3-451E-8F20-AA9DE31CCBAF}" presName="dummyNode1" presStyleLbl="node1" presStyleIdx="1" presStyleCnt="3"/>
      <dgm:spPr/>
    </dgm:pt>
    <dgm:pt modelId="{6192ABA0-779E-4104-B7F6-32131CFEA754}" type="pres">
      <dgm:prSet presAssocID="{9307C9E8-57C3-451E-8F20-AA9DE31CCBAF}" presName="childNode1" presStyleLbl="bgAcc1" presStyleIdx="2" presStyleCnt="3">
        <dgm:presLayoutVars>
          <dgm:bulletEnabled val="1"/>
        </dgm:presLayoutVars>
      </dgm:prSet>
      <dgm:spPr/>
    </dgm:pt>
    <dgm:pt modelId="{0887AE98-E20B-4370-BC38-A6C778A194D9}" type="pres">
      <dgm:prSet presAssocID="{9307C9E8-57C3-451E-8F20-AA9DE31CCBAF}" presName="childNode1tx" presStyleLbl="bgAcc1" presStyleIdx="2" presStyleCnt="3">
        <dgm:presLayoutVars>
          <dgm:bulletEnabled val="1"/>
        </dgm:presLayoutVars>
      </dgm:prSet>
      <dgm:spPr/>
    </dgm:pt>
    <dgm:pt modelId="{6968AECA-0743-46E6-A849-303156428D57}" type="pres">
      <dgm:prSet presAssocID="{9307C9E8-57C3-451E-8F20-AA9DE31CCBAF}" presName="parentNode1" presStyleLbl="node1" presStyleIdx="2" presStyleCnt="3">
        <dgm:presLayoutVars>
          <dgm:chMax val="1"/>
          <dgm:bulletEnabled val="1"/>
        </dgm:presLayoutVars>
      </dgm:prSet>
      <dgm:spPr/>
      <dgm:t>
        <a:bodyPr/>
        <a:lstStyle/>
        <a:p>
          <a:endParaRPr lang="zh-CN" altLang="en-US"/>
        </a:p>
      </dgm:t>
    </dgm:pt>
    <dgm:pt modelId="{4FA0BDB3-CEB0-401F-BB76-7C796AE1CFD4}" type="pres">
      <dgm:prSet presAssocID="{9307C9E8-57C3-451E-8F20-AA9DE31CCBAF}" presName="connSite1" presStyleCnt="0"/>
      <dgm:spPr/>
    </dgm:pt>
  </dgm:ptLst>
  <dgm:cxnLst>
    <dgm:cxn modelId="{63E4A4D1-E3A0-421B-9988-9AE7F93DC2E2}" type="presOf" srcId="{8BF6BA04-F080-434A-BA05-AF9836B9AD25}" destId="{BED21CC2-FD1C-4E5E-8BA6-3E0CC82846E8}" srcOrd="0" destOrd="0" presId="urn:microsoft.com/office/officeart/2005/8/layout/hProcess4"/>
    <dgm:cxn modelId="{8C1B4329-BF6A-4B89-92B1-ADF7BF3D8B81}" type="presOf" srcId="{4FB51A50-290A-4E49-BC35-A7523CD6CBA0}" destId="{2A89825E-D793-4614-93C4-75A84587F834}" srcOrd="0" destOrd="0" presId="urn:microsoft.com/office/officeart/2005/8/layout/hProcess4"/>
    <dgm:cxn modelId="{0E811CBC-7CA9-4045-884C-454747112733}" type="presOf" srcId="{9307C9E8-57C3-451E-8F20-AA9DE31CCBAF}" destId="{6968AECA-0743-46E6-A849-303156428D57}" srcOrd="0" destOrd="0" presId="urn:microsoft.com/office/officeart/2005/8/layout/hProcess4"/>
    <dgm:cxn modelId="{75E1F5CB-AB82-4FA9-B56E-17397A0A959B}" srcId="{4FB51A50-290A-4E49-BC35-A7523CD6CBA0}" destId="{8BF6BA04-F080-434A-BA05-AF9836B9AD25}" srcOrd="1" destOrd="0" parTransId="{0351AD9B-6CC6-4432-A157-74021AFCE2AA}" sibTransId="{96ACA3EA-4E79-400A-AC1D-669E83EC5156}"/>
    <dgm:cxn modelId="{814E21A3-DF77-4C22-B045-1FC970B50026}" type="presOf" srcId="{A8587459-B5C0-4BED-8C6A-0CC21122728C}" destId="{B5D6CD8B-782F-45A7-9636-78DCC452CE7D}" srcOrd="0" destOrd="0" presId="urn:microsoft.com/office/officeart/2005/8/layout/hProcess4"/>
    <dgm:cxn modelId="{0EDF90DA-C7AC-45C8-A3DA-2C8BC4790A07}" type="presOf" srcId="{96ACA3EA-4E79-400A-AC1D-669E83EC5156}" destId="{FFD379B2-A795-41B7-9AD9-13E9E60F76A5}" srcOrd="0" destOrd="0" presId="urn:microsoft.com/office/officeart/2005/8/layout/hProcess4"/>
    <dgm:cxn modelId="{5A4A9E4F-B59A-4D43-9F64-ACEFDEE3AC22}" srcId="{4FB51A50-290A-4E49-BC35-A7523CD6CBA0}" destId="{91F8069C-908A-483D-AAC4-D00744423E4A}" srcOrd="0" destOrd="0" parTransId="{50D04411-8598-4D9C-8425-6690526E6989}" sibTransId="{A8587459-B5C0-4BED-8C6A-0CC21122728C}"/>
    <dgm:cxn modelId="{A89D6FC3-7B0E-4F89-8AB1-3A14078377C7}" type="presOf" srcId="{91F8069C-908A-483D-AAC4-D00744423E4A}" destId="{3D60F683-F9E4-4991-8413-2EC1E4447B35}" srcOrd="0" destOrd="0" presId="urn:microsoft.com/office/officeart/2005/8/layout/hProcess4"/>
    <dgm:cxn modelId="{40D96FC8-B5AC-4BDD-95B4-1402CF47C7BD}" srcId="{4FB51A50-290A-4E49-BC35-A7523CD6CBA0}" destId="{9307C9E8-57C3-451E-8F20-AA9DE31CCBAF}" srcOrd="2" destOrd="0" parTransId="{33CCBBFD-A714-4E90-B9DD-41DAB78BA39B}" sibTransId="{9EF6833B-FA66-41F0-84DF-BCCD4B266405}"/>
    <dgm:cxn modelId="{3295997D-CAA6-468A-9BFF-F09B8557622C}" type="presParOf" srcId="{2A89825E-D793-4614-93C4-75A84587F834}" destId="{7950A16E-C75D-4DE2-9D3E-3B26248D9F77}" srcOrd="0" destOrd="0" presId="urn:microsoft.com/office/officeart/2005/8/layout/hProcess4"/>
    <dgm:cxn modelId="{E04E30B9-5160-4C52-BB70-37614F862FA7}" type="presParOf" srcId="{2A89825E-D793-4614-93C4-75A84587F834}" destId="{E2C249D0-C5B3-4062-BA82-386F74A8A95B}" srcOrd="1" destOrd="0" presId="urn:microsoft.com/office/officeart/2005/8/layout/hProcess4"/>
    <dgm:cxn modelId="{75147AED-CD3B-4A34-B3A0-F4A8A123133C}" type="presParOf" srcId="{2A89825E-D793-4614-93C4-75A84587F834}" destId="{23DE5F8D-65FE-48D5-A2E4-38544DB7FB97}" srcOrd="2" destOrd="0" presId="urn:microsoft.com/office/officeart/2005/8/layout/hProcess4"/>
    <dgm:cxn modelId="{C946E469-2706-417F-BB88-1EF397D9D1BD}" type="presParOf" srcId="{23DE5F8D-65FE-48D5-A2E4-38544DB7FB97}" destId="{883ECB69-7F6A-4244-977D-11418A68DC93}" srcOrd="0" destOrd="0" presId="urn:microsoft.com/office/officeart/2005/8/layout/hProcess4"/>
    <dgm:cxn modelId="{962A702C-A103-41B2-978F-8D19C3E0A92B}" type="presParOf" srcId="{883ECB69-7F6A-4244-977D-11418A68DC93}" destId="{AC7827ED-7C05-4EEF-BBD6-B9DE9DAD595F}" srcOrd="0" destOrd="0" presId="urn:microsoft.com/office/officeart/2005/8/layout/hProcess4"/>
    <dgm:cxn modelId="{4B1F3A24-49A0-40E8-BC51-4DFC8D85CDF7}" type="presParOf" srcId="{883ECB69-7F6A-4244-977D-11418A68DC93}" destId="{C056141B-8C27-4453-826C-A734D1859CC9}" srcOrd="1" destOrd="0" presId="urn:microsoft.com/office/officeart/2005/8/layout/hProcess4"/>
    <dgm:cxn modelId="{ED7C3237-39BD-4017-B97D-D55E3A1582F4}" type="presParOf" srcId="{883ECB69-7F6A-4244-977D-11418A68DC93}" destId="{65D29E8C-6888-4E17-B241-A115C276DAFD}" srcOrd="2" destOrd="0" presId="urn:microsoft.com/office/officeart/2005/8/layout/hProcess4"/>
    <dgm:cxn modelId="{83CDD485-9127-4871-87A5-AEBDFF77FC08}" type="presParOf" srcId="{883ECB69-7F6A-4244-977D-11418A68DC93}" destId="{3D60F683-F9E4-4991-8413-2EC1E4447B35}" srcOrd="3" destOrd="0" presId="urn:microsoft.com/office/officeart/2005/8/layout/hProcess4"/>
    <dgm:cxn modelId="{95192A1D-C357-4276-B100-2F391A5D694F}" type="presParOf" srcId="{883ECB69-7F6A-4244-977D-11418A68DC93}" destId="{1A1EE9BC-F28D-4409-B913-1A728A13DABF}" srcOrd="4" destOrd="0" presId="urn:microsoft.com/office/officeart/2005/8/layout/hProcess4"/>
    <dgm:cxn modelId="{4FFEDE79-99AD-458A-9398-90ADD444AE35}" type="presParOf" srcId="{23DE5F8D-65FE-48D5-A2E4-38544DB7FB97}" destId="{B5D6CD8B-782F-45A7-9636-78DCC452CE7D}" srcOrd="1" destOrd="0" presId="urn:microsoft.com/office/officeart/2005/8/layout/hProcess4"/>
    <dgm:cxn modelId="{7FDD3EDE-B20D-4DC0-A7A5-0AC541F24EE1}" type="presParOf" srcId="{23DE5F8D-65FE-48D5-A2E4-38544DB7FB97}" destId="{AE9EEDC2-B996-487B-B2A7-5E70D80A04B5}" srcOrd="2" destOrd="0" presId="urn:microsoft.com/office/officeart/2005/8/layout/hProcess4"/>
    <dgm:cxn modelId="{3CE11FE8-0B27-425F-B36E-8503F30F9E88}" type="presParOf" srcId="{AE9EEDC2-B996-487B-B2A7-5E70D80A04B5}" destId="{0DF81820-C62C-4997-A6F7-0037CD88B1D9}" srcOrd="0" destOrd="0" presId="urn:microsoft.com/office/officeart/2005/8/layout/hProcess4"/>
    <dgm:cxn modelId="{B78893AC-C3E8-4219-8080-D860FA5F5983}" type="presParOf" srcId="{AE9EEDC2-B996-487B-B2A7-5E70D80A04B5}" destId="{6D2E180C-C46D-4267-A637-E0D49CD9CC62}" srcOrd="1" destOrd="0" presId="urn:microsoft.com/office/officeart/2005/8/layout/hProcess4"/>
    <dgm:cxn modelId="{D8FE5B17-6BC5-487F-961E-E678E89FF907}" type="presParOf" srcId="{AE9EEDC2-B996-487B-B2A7-5E70D80A04B5}" destId="{3F9B75DA-D7EC-4CC2-A532-08171B9F751E}" srcOrd="2" destOrd="0" presId="urn:microsoft.com/office/officeart/2005/8/layout/hProcess4"/>
    <dgm:cxn modelId="{E20EEF63-6C17-4A95-9D96-D0BA4A4A9B88}" type="presParOf" srcId="{AE9EEDC2-B996-487B-B2A7-5E70D80A04B5}" destId="{BED21CC2-FD1C-4E5E-8BA6-3E0CC82846E8}" srcOrd="3" destOrd="0" presId="urn:microsoft.com/office/officeart/2005/8/layout/hProcess4"/>
    <dgm:cxn modelId="{BC6B6DF8-3D01-46C1-AFF4-16CCE24011F8}" type="presParOf" srcId="{AE9EEDC2-B996-487B-B2A7-5E70D80A04B5}" destId="{AA6BE111-6078-41AB-AB06-EB6362E77A6D}" srcOrd="4" destOrd="0" presId="urn:microsoft.com/office/officeart/2005/8/layout/hProcess4"/>
    <dgm:cxn modelId="{495EA14B-A150-419A-AC56-10B3D1349EC7}" type="presParOf" srcId="{23DE5F8D-65FE-48D5-A2E4-38544DB7FB97}" destId="{FFD379B2-A795-41B7-9AD9-13E9E60F76A5}" srcOrd="3" destOrd="0" presId="urn:microsoft.com/office/officeart/2005/8/layout/hProcess4"/>
    <dgm:cxn modelId="{55681CF4-10F0-49EE-9109-CE963E53C8ED}" type="presParOf" srcId="{23DE5F8D-65FE-48D5-A2E4-38544DB7FB97}" destId="{42745CE9-BF02-42FA-8290-6137155D7EB4}" srcOrd="4" destOrd="0" presId="urn:microsoft.com/office/officeart/2005/8/layout/hProcess4"/>
    <dgm:cxn modelId="{ABAF4D1C-AFB9-4617-BFA1-9372674909E2}" type="presParOf" srcId="{42745CE9-BF02-42FA-8290-6137155D7EB4}" destId="{AAC06DC1-CC32-4B27-B5D4-62D6B4344D87}" srcOrd="0" destOrd="0" presId="urn:microsoft.com/office/officeart/2005/8/layout/hProcess4"/>
    <dgm:cxn modelId="{FC9FE013-F8F6-421D-B057-58EA4392C9C8}" type="presParOf" srcId="{42745CE9-BF02-42FA-8290-6137155D7EB4}" destId="{6192ABA0-779E-4104-B7F6-32131CFEA754}" srcOrd="1" destOrd="0" presId="urn:microsoft.com/office/officeart/2005/8/layout/hProcess4"/>
    <dgm:cxn modelId="{5DC5E54D-0945-4DC4-8A0D-139ACE42416A}" type="presParOf" srcId="{42745CE9-BF02-42FA-8290-6137155D7EB4}" destId="{0887AE98-E20B-4370-BC38-A6C778A194D9}" srcOrd="2" destOrd="0" presId="urn:microsoft.com/office/officeart/2005/8/layout/hProcess4"/>
    <dgm:cxn modelId="{92B5ECFA-416B-4EF3-8140-7CFE82BFF896}" type="presParOf" srcId="{42745CE9-BF02-42FA-8290-6137155D7EB4}" destId="{6968AECA-0743-46E6-A849-303156428D57}" srcOrd="3" destOrd="0" presId="urn:microsoft.com/office/officeart/2005/8/layout/hProcess4"/>
    <dgm:cxn modelId="{0F9A79A9-1717-4F30-A5AF-631146389A24}" type="presParOf" srcId="{42745CE9-BF02-42FA-8290-6137155D7EB4}" destId="{4FA0BDB3-CEB0-401F-BB76-7C796AE1CFD4}" srcOrd="4" destOrd="0" presId="urn:microsoft.com/office/officeart/2005/8/layout/hProcess4"/>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FB51A50-290A-4E49-BC35-A7523CD6CBA0}" type="doc">
      <dgm:prSet loTypeId="urn:microsoft.com/office/officeart/2005/8/layout/arrow6" loCatId="process" qsTypeId="urn:microsoft.com/office/officeart/2005/8/quickstyle/3d1" qsCatId="3D" csTypeId="urn:microsoft.com/office/officeart/2005/8/colors/accent1_2" csCatId="accent1" phldr="1"/>
      <dgm:spPr/>
      <dgm:t>
        <a:bodyPr/>
        <a:lstStyle/>
        <a:p>
          <a:endParaRPr lang="zh-CN" altLang="en-US"/>
        </a:p>
      </dgm:t>
    </dgm:pt>
    <dgm:pt modelId="{91F8069C-908A-483D-AAC4-D00744423E4A}">
      <dgm:prSet/>
      <dgm:spPr/>
      <dgm:t>
        <a:bodyPr/>
        <a:lstStyle/>
        <a:p>
          <a:pPr rtl="0"/>
          <a:r>
            <a:rPr lang="zh-CN" dirty="0" smtClean="0"/>
            <a:t>一是反对垄断行为，防止垄断企业的产生。主要办法是制定和执行反垄断法，限制垄断企业擅自提价的行为，或是对于垄断企业进行拆分，促进企业展开竞争。</a:t>
          </a:r>
          <a:endParaRPr lang="zh-CN" dirty="0"/>
        </a:p>
      </dgm:t>
    </dgm:pt>
    <dgm:pt modelId="{50D04411-8598-4D9C-8425-6690526E6989}" cxnId="{5A4A9E4F-B59A-4D43-9F64-ACEFDEE3AC22}" type="parTrans">
      <dgm:prSet/>
      <dgm:spPr/>
      <dgm:t>
        <a:bodyPr/>
        <a:lstStyle/>
        <a:p>
          <a:endParaRPr lang="zh-CN" altLang="en-US"/>
        </a:p>
      </dgm:t>
    </dgm:pt>
    <dgm:pt modelId="{A8587459-B5C0-4BED-8C6A-0CC21122728C}" cxnId="{5A4A9E4F-B59A-4D43-9F64-ACEFDEE3AC22}" type="sibTrans">
      <dgm:prSet/>
      <dgm:spPr/>
      <dgm:t>
        <a:bodyPr/>
        <a:lstStyle/>
        <a:p>
          <a:endParaRPr lang="zh-CN" altLang="en-US"/>
        </a:p>
      </dgm:t>
    </dgm:pt>
    <dgm:pt modelId="{B446CEBC-B06B-4245-9218-3BECB2687B32}">
      <dgm:prSet/>
      <dgm:spPr/>
      <dgm:t>
        <a:bodyPr/>
        <a:lstStyle/>
        <a:p>
          <a:r>
            <a:rPr lang="zh-CN" smtClean="0"/>
            <a:t>二是政府对自然垄断企业进行管制。有些自然垄断企业，规模经济很显著。对于这类企业，政府准许其实行垄断，但由政府直接控制价格，目的是不让它们有超额利润，并促使它们增加产量。</a:t>
          </a:r>
          <a:endParaRPr lang="zh-CN" altLang="en-US"/>
        </a:p>
      </dgm:t>
    </dgm:pt>
    <dgm:pt modelId="{F1ADE0EA-84A9-4503-971A-0BF75A2D1486}" cxnId="{EB6B45F3-CD8A-4435-AE8B-2FD56A3C500F}" type="parTrans">
      <dgm:prSet/>
      <dgm:spPr/>
      <dgm:t>
        <a:bodyPr/>
        <a:lstStyle/>
        <a:p>
          <a:endParaRPr lang="zh-CN" altLang="en-US"/>
        </a:p>
      </dgm:t>
    </dgm:pt>
    <dgm:pt modelId="{9FD2DC01-1811-42B2-B4AB-46B41E5819DB}" cxnId="{EB6B45F3-CD8A-4435-AE8B-2FD56A3C500F}" type="sibTrans">
      <dgm:prSet/>
      <dgm:spPr/>
      <dgm:t>
        <a:bodyPr/>
        <a:lstStyle/>
        <a:p>
          <a:endParaRPr lang="zh-CN" altLang="en-US"/>
        </a:p>
      </dgm:t>
    </dgm:pt>
    <dgm:pt modelId="{1D8593A3-730F-47F1-8482-D22B72DC33EA}" type="pres">
      <dgm:prSet presAssocID="{4FB51A50-290A-4E49-BC35-A7523CD6CBA0}" presName="compositeShape" presStyleCnt="0">
        <dgm:presLayoutVars>
          <dgm:chMax val="2"/>
          <dgm:dir/>
          <dgm:resizeHandles val="exact"/>
        </dgm:presLayoutVars>
      </dgm:prSet>
      <dgm:spPr/>
      <dgm:t>
        <a:bodyPr/>
        <a:lstStyle/>
        <a:p>
          <a:endParaRPr lang="zh-CN" altLang="en-US"/>
        </a:p>
      </dgm:t>
    </dgm:pt>
    <dgm:pt modelId="{9EC57B1A-95C6-4522-A232-9C25DADD10EB}" type="pres">
      <dgm:prSet presAssocID="{4FB51A50-290A-4E49-BC35-A7523CD6CBA0}" presName="ribbon" presStyleLbl="node1" presStyleIdx="0" presStyleCnt="1"/>
      <dgm:spPr/>
    </dgm:pt>
    <dgm:pt modelId="{6DD11ADC-0FDF-4B47-8992-EA6AE3C4B4C5}" type="pres">
      <dgm:prSet presAssocID="{4FB51A50-290A-4E49-BC35-A7523CD6CBA0}" presName="leftArrowText" presStyleLbl="node1" presStyleIdx="0" presStyleCnt="1">
        <dgm:presLayoutVars>
          <dgm:chMax val="0"/>
          <dgm:bulletEnabled val="1"/>
        </dgm:presLayoutVars>
      </dgm:prSet>
      <dgm:spPr/>
      <dgm:t>
        <a:bodyPr/>
        <a:lstStyle/>
        <a:p>
          <a:endParaRPr lang="zh-CN" altLang="en-US"/>
        </a:p>
      </dgm:t>
    </dgm:pt>
    <dgm:pt modelId="{B9BD3F9A-4AB9-454F-8E23-4DA0EEBAB326}" type="pres">
      <dgm:prSet presAssocID="{4FB51A50-290A-4E49-BC35-A7523CD6CBA0}" presName="rightArrowText" presStyleLbl="node1" presStyleIdx="0" presStyleCnt="1">
        <dgm:presLayoutVars>
          <dgm:chMax val="0"/>
          <dgm:bulletEnabled val="1"/>
        </dgm:presLayoutVars>
      </dgm:prSet>
      <dgm:spPr/>
      <dgm:t>
        <a:bodyPr/>
        <a:lstStyle/>
        <a:p>
          <a:endParaRPr lang="zh-CN" altLang="en-US"/>
        </a:p>
      </dgm:t>
    </dgm:pt>
  </dgm:ptLst>
  <dgm:cxnLst>
    <dgm:cxn modelId="{4FD476BC-BBBB-451F-974F-A1ED446F82CD}" type="presOf" srcId="{91F8069C-908A-483D-AAC4-D00744423E4A}" destId="{6DD11ADC-0FDF-4B47-8992-EA6AE3C4B4C5}" srcOrd="0" destOrd="0" presId="urn:microsoft.com/office/officeart/2005/8/layout/arrow6"/>
    <dgm:cxn modelId="{EB6B45F3-CD8A-4435-AE8B-2FD56A3C500F}" srcId="{4FB51A50-290A-4E49-BC35-A7523CD6CBA0}" destId="{B446CEBC-B06B-4245-9218-3BECB2687B32}" srcOrd="1" destOrd="0" parTransId="{F1ADE0EA-84A9-4503-971A-0BF75A2D1486}" sibTransId="{9FD2DC01-1811-42B2-B4AB-46B41E5819DB}"/>
    <dgm:cxn modelId="{D9B93C41-7A9B-42AC-8EFC-927A9C4BC942}" type="presOf" srcId="{B446CEBC-B06B-4245-9218-3BECB2687B32}" destId="{B9BD3F9A-4AB9-454F-8E23-4DA0EEBAB326}" srcOrd="0" destOrd="0" presId="urn:microsoft.com/office/officeart/2005/8/layout/arrow6"/>
    <dgm:cxn modelId="{5A4A9E4F-B59A-4D43-9F64-ACEFDEE3AC22}" srcId="{4FB51A50-290A-4E49-BC35-A7523CD6CBA0}" destId="{91F8069C-908A-483D-AAC4-D00744423E4A}" srcOrd="0" destOrd="0" parTransId="{50D04411-8598-4D9C-8425-6690526E6989}" sibTransId="{A8587459-B5C0-4BED-8C6A-0CC21122728C}"/>
    <dgm:cxn modelId="{AC7EA0AE-0CFD-45B7-AC99-F29DC7FA2FA8}" type="presOf" srcId="{4FB51A50-290A-4E49-BC35-A7523CD6CBA0}" destId="{1D8593A3-730F-47F1-8482-D22B72DC33EA}" srcOrd="0" destOrd="0" presId="urn:microsoft.com/office/officeart/2005/8/layout/arrow6"/>
    <dgm:cxn modelId="{A1F99B05-2202-4770-A73B-7DCF7E50D427}" type="presParOf" srcId="{1D8593A3-730F-47F1-8482-D22B72DC33EA}" destId="{9EC57B1A-95C6-4522-A232-9C25DADD10EB}" srcOrd="0" destOrd="0" presId="urn:microsoft.com/office/officeart/2005/8/layout/arrow6"/>
    <dgm:cxn modelId="{CA6AE809-42F7-449E-A5F0-D148B3538CD7}" type="presParOf" srcId="{1D8593A3-730F-47F1-8482-D22B72DC33EA}" destId="{6DD11ADC-0FDF-4B47-8992-EA6AE3C4B4C5}" srcOrd="1" destOrd="0" presId="urn:microsoft.com/office/officeart/2005/8/layout/arrow6"/>
    <dgm:cxn modelId="{B6DD722B-1DBC-4FB7-A80B-18CD77417905}" type="presParOf" srcId="{1D8593A3-730F-47F1-8482-D22B72DC33EA}" destId="{B9BD3F9A-4AB9-454F-8E23-4DA0EEBAB326}" srcOrd="2" destOrd="0" presId="urn:microsoft.com/office/officeart/2005/8/layout/arrow6"/>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7B72425-FCD8-4637-B61D-1EA08D24EE9E}"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zh-CN" altLang="en-US"/>
        </a:p>
      </dgm:t>
    </dgm:pt>
    <dgm:pt modelId="{E4126890-24B6-496E-81AD-2495C8B22575}">
      <dgm:prSet/>
      <dgm:spPr/>
      <dgm:t>
        <a:bodyPr/>
        <a:lstStyle/>
        <a:p>
          <a:pPr rtl="0"/>
          <a:r>
            <a:rPr lang="zh-CN" dirty="0" smtClean="0"/>
            <a:t>行业中的企业数量多</a:t>
          </a:r>
          <a:endParaRPr lang="zh-CN" dirty="0"/>
        </a:p>
      </dgm:t>
    </dgm:pt>
    <dgm:pt modelId="{CB04D4AC-6512-40B9-B250-278BEBA4060F}" cxnId="{064247E8-F5DB-447E-8C27-A712A5E4F2EF}" type="parTrans">
      <dgm:prSet/>
      <dgm:spPr/>
      <dgm:t>
        <a:bodyPr/>
        <a:lstStyle/>
        <a:p>
          <a:endParaRPr lang="zh-CN" altLang="en-US"/>
        </a:p>
      </dgm:t>
    </dgm:pt>
    <dgm:pt modelId="{453CEA1D-1390-48A2-98EA-385D0E7685A1}" cxnId="{064247E8-F5DB-447E-8C27-A712A5E4F2EF}" type="sibTrans">
      <dgm:prSet/>
      <dgm:spPr/>
      <dgm:t>
        <a:bodyPr/>
        <a:lstStyle/>
        <a:p>
          <a:endParaRPr lang="zh-CN" altLang="en-US"/>
        </a:p>
      </dgm:t>
    </dgm:pt>
    <dgm:pt modelId="{52A80524-7F5B-49C7-BE00-66E9482ACAFC}">
      <dgm:prSet/>
      <dgm:spPr/>
      <dgm:t>
        <a:bodyPr/>
        <a:lstStyle/>
        <a:p>
          <a:pPr rtl="0"/>
          <a:r>
            <a:rPr lang="zh-CN" dirty="0" smtClean="0"/>
            <a:t>企业进出行业是自由的</a:t>
          </a:r>
          <a:endParaRPr lang="zh-CN" dirty="0"/>
        </a:p>
      </dgm:t>
    </dgm:pt>
    <dgm:pt modelId="{7B71549D-6C4B-4D53-99CD-6489AFB39F21}" cxnId="{50E4DED7-E43F-4937-9961-2BB62F6B9FF6}" type="parTrans">
      <dgm:prSet/>
      <dgm:spPr/>
      <dgm:t>
        <a:bodyPr/>
        <a:lstStyle/>
        <a:p>
          <a:endParaRPr lang="zh-CN" altLang="en-US"/>
        </a:p>
      </dgm:t>
    </dgm:pt>
    <dgm:pt modelId="{8FF1D03F-FB7A-4B54-AB14-37CE86D96711}" cxnId="{50E4DED7-E43F-4937-9961-2BB62F6B9FF6}" type="sibTrans">
      <dgm:prSet/>
      <dgm:spPr/>
      <dgm:t>
        <a:bodyPr/>
        <a:lstStyle/>
        <a:p>
          <a:endParaRPr lang="zh-CN" altLang="en-US"/>
        </a:p>
      </dgm:t>
    </dgm:pt>
    <dgm:pt modelId="{71B74941-71F8-49DA-A2C0-29F5C86A8BE6}">
      <dgm:prSet/>
      <dgm:spPr/>
      <dgm:t>
        <a:bodyPr/>
        <a:lstStyle/>
        <a:p>
          <a:pPr rtl="0"/>
          <a:r>
            <a:rPr lang="zh-CN" dirty="0" smtClean="0"/>
            <a:t>各企业生产的同种产品是有差别的</a:t>
          </a:r>
          <a:endParaRPr lang="zh-CN" dirty="0"/>
        </a:p>
      </dgm:t>
    </dgm:pt>
    <dgm:pt modelId="{FAF6029B-2F06-488A-BCED-C4E1C44A051C}" cxnId="{7BA7FB77-542A-4EAD-89BB-ADC0DACC3A3E}" type="parTrans">
      <dgm:prSet/>
      <dgm:spPr/>
      <dgm:t>
        <a:bodyPr/>
        <a:lstStyle/>
        <a:p>
          <a:endParaRPr lang="zh-CN" altLang="en-US"/>
        </a:p>
      </dgm:t>
    </dgm:pt>
    <dgm:pt modelId="{3208EF1E-7B74-40BB-93AA-62B46A60A226}" cxnId="{7BA7FB77-542A-4EAD-89BB-ADC0DACC3A3E}" type="sibTrans">
      <dgm:prSet/>
      <dgm:spPr/>
      <dgm:t>
        <a:bodyPr/>
        <a:lstStyle/>
        <a:p>
          <a:endParaRPr lang="zh-CN" altLang="en-US"/>
        </a:p>
      </dgm:t>
    </dgm:pt>
    <dgm:pt modelId="{C01B9E5E-E89A-47A2-96E8-CCE63CD4315D}" type="pres">
      <dgm:prSet presAssocID="{57B72425-FCD8-4637-B61D-1EA08D24EE9E}" presName="cycle" presStyleCnt="0">
        <dgm:presLayoutVars>
          <dgm:dir/>
          <dgm:resizeHandles val="exact"/>
        </dgm:presLayoutVars>
      </dgm:prSet>
      <dgm:spPr/>
      <dgm:t>
        <a:bodyPr/>
        <a:lstStyle/>
        <a:p>
          <a:endParaRPr lang="zh-CN" altLang="en-US"/>
        </a:p>
      </dgm:t>
    </dgm:pt>
    <dgm:pt modelId="{4E12C9A2-EADA-40A2-A981-1B840FB19DBE}" type="pres">
      <dgm:prSet presAssocID="{E4126890-24B6-496E-81AD-2495C8B22575}" presName="node" presStyleLbl="node1" presStyleIdx="0" presStyleCnt="3">
        <dgm:presLayoutVars>
          <dgm:bulletEnabled val="1"/>
        </dgm:presLayoutVars>
      </dgm:prSet>
      <dgm:spPr/>
      <dgm:t>
        <a:bodyPr/>
        <a:lstStyle/>
        <a:p>
          <a:endParaRPr lang="zh-CN" altLang="en-US"/>
        </a:p>
      </dgm:t>
    </dgm:pt>
    <dgm:pt modelId="{B48C49A6-248A-4C15-B8BF-D431CCF31B53}" type="pres">
      <dgm:prSet presAssocID="{453CEA1D-1390-48A2-98EA-385D0E7685A1}" presName="sibTrans" presStyleLbl="sibTrans2D1" presStyleIdx="0" presStyleCnt="3"/>
      <dgm:spPr/>
      <dgm:t>
        <a:bodyPr/>
        <a:lstStyle/>
        <a:p>
          <a:endParaRPr lang="zh-CN" altLang="en-US"/>
        </a:p>
      </dgm:t>
    </dgm:pt>
    <dgm:pt modelId="{7690D836-8DB2-4F8C-B3EC-640179A66F3E}" type="pres">
      <dgm:prSet presAssocID="{453CEA1D-1390-48A2-98EA-385D0E7685A1}" presName="connectorText" presStyleLbl="sibTrans2D1" presStyleIdx="0" presStyleCnt="3"/>
      <dgm:spPr/>
      <dgm:t>
        <a:bodyPr/>
        <a:lstStyle/>
        <a:p>
          <a:endParaRPr lang="zh-CN" altLang="en-US"/>
        </a:p>
      </dgm:t>
    </dgm:pt>
    <dgm:pt modelId="{F378C29B-EB42-402B-AFD4-934E3381E2A5}" type="pres">
      <dgm:prSet presAssocID="{52A80524-7F5B-49C7-BE00-66E9482ACAFC}" presName="node" presStyleLbl="node1" presStyleIdx="1" presStyleCnt="3">
        <dgm:presLayoutVars>
          <dgm:bulletEnabled val="1"/>
        </dgm:presLayoutVars>
      </dgm:prSet>
      <dgm:spPr/>
      <dgm:t>
        <a:bodyPr/>
        <a:lstStyle/>
        <a:p>
          <a:endParaRPr lang="zh-CN" altLang="en-US"/>
        </a:p>
      </dgm:t>
    </dgm:pt>
    <dgm:pt modelId="{646C6275-7C23-4EB1-952A-57B26E467E84}" type="pres">
      <dgm:prSet presAssocID="{8FF1D03F-FB7A-4B54-AB14-37CE86D96711}" presName="sibTrans" presStyleLbl="sibTrans2D1" presStyleIdx="1" presStyleCnt="3"/>
      <dgm:spPr/>
      <dgm:t>
        <a:bodyPr/>
        <a:lstStyle/>
        <a:p>
          <a:endParaRPr lang="zh-CN" altLang="en-US"/>
        </a:p>
      </dgm:t>
    </dgm:pt>
    <dgm:pt modelId="{CE480E5F-8C66-4B72-BB59-C2B2A1F6DB4F}" type="pres">
      <dgm:prSet presAssocID="{8FF1D03F-FB7A-4B54-AB14-37CE86D96711}" presName="connectorText" presStyleLbl="sibTrans2D1" presStyleIdx="1" presStyleCnt="3"/>
      <dgm:spPr/>
      <dgm:t>
        <a:bodyPr/>
        <a:lstStyle/>
        <a:p>
          <a:endParaRPr lang="zh-CN" altLang="en-US"/>
        </a:p>
      </dgm:t>
    </dgm:pt>
    <dgm:pt modelId="{59E4A3AF-598A-4709-93EF-48335B544105}" type="pres">
      <dgm:prSet presAssocID="{71B74941-71F8-49DA-A2C0-29F5C86A8BE6}" presName="node" presStyleLbl="node1" presStyleIdx="2" presStyleCnt="3">
        <dgm:presLayoutVars>
          <dgm:bulletEnabled val="1"/>
        </dgm:presLayoutVars>
      </dgm:prSet>
      <dgm:spPr/>
      <dgm:t>
        <a:bodyPr/>
        <a:lstStyle/>
        <a:p>
          <a:endParaRPr lang="zh-CN" altLang="en-US"/>
        </a:p>
      </dgm:t>
    </dgm:pt>
    <dgm:pt modelId="{9A98C6A4-7090-4DD2-B677-C561F35D813F}" type="pres">
      <dgm:prSet presAssocID="{3208EF1E-7B74-40BB-93AA-62B46A60A226}" presName="sibTrans" presStyleLbl="sibTrans2D1" presStyleIdx="2" presStyleCnt="3"/>
      <dgm:spPr/>
      <dgm:t>
        <a:bodyPr/>
        <a:lstStyle/>
        <a:p>
          <a:endParaRPr lang="zh-CN" altLang="en-US"/>
        </a:p>
      </dgm:t>
    </dgm:pt>
    <dgm:pt modelId="{FF115803-BEDA-4405-AF8F-7F2CF37A4EC2}" type="pres">
      <dgm:prSet presAssocID="{3208EF1E-7B74-40BB-93AA-62B46A60A226}" presName="connectorText" presStyleLbl="sibTrans2D1" presStyleIdx="2" presStyleCnt="3"/>
      <dgm:spPr/>
      <dgm:t>
        <a:bodyPr/>
        <a:lstStyle/>
        <a:p>
          <a:endParaRPr lang="zh-CN" altLang="en-US"/>
        </a:p>
      </dgm:t>
    </dgm:pt>
  </dgm:ptLst>
  <dgm:cxnLst>
    <dgm:cxn modelId="{50E4DED7-E43F-4937-9961-2BB62F6B9FF6}" srcId="{57B72425-FCD8-4637-B61D-1EA08D24EE9E}" destId="{52A80524-7F5B-49C7-BE00-66E9482ACAFC}" srcOrd="1" destOrd="0" parTransId="{7B71549D-6C4B-4D53-99CD-6489AFB39F21}" sibTransId="{8FF1D03F-FB7A-4B54-AB14-37CE86D96711}"/>
    <dgm:cxn modelId="{064247E8-F5DB-447E-8C27-A712A5E4F2EF}" srcId="{57B72425-FCD8-4637-B61D-1EA08D24EE9E}" destId="{E4126890-24B6-496E-81AD-2495C8B22575}" srcOrd="0" destOrd="0" parTransId="{CB04D4AC-6512-40B9-B250-278BEBA4060F}" sibTransId="{453CEA1D-1390-48A2-98EA-385D0E7685A1}"/>
    <dgm:cxn modelId="{F719E974-22B8-4791-AA29-6291BC1B052A}" type="presOf" srcId="{8FF1D03F-FB7A-4B54-AB14-37CE86D96711}" destId="{646C6275-7C23-4EB1-952A-57B26E467E84}" srcOrd="0" destOrd="0" presId="urn:microsoft.com/office/officeart/2005/8/layout/cycle2"/>
    <dgm:cxn modelId="{6C6F6271-5C0E-4163-BADF-376E9A9F3FCB}" type="presOf" srcId="{3208EF1E-7B74-40BB-93AA-62B46A60A226}" destId="{FF115803-BEDA-4405-AF8F-7F2CF37A4EC2}" srcOrd="1" destOrd="0" presId="urn:microsoft.com/office/officeart/2005/8/layout/cycle2"/>
    <dgm:cxn modelId="{63117244-201D-41CC-9145-1BB6F1CC82C1}" type="presOf" srcId="{8FF1D03F-FB7A-4B54-AB14-37CE86D96711}" destId="{CE480E5F-8C66-4B72-BB59-C2B2A1F6DB4F}" srcOrd="1" destOrd="0" presId="urn:microsoft.com/office/officeart/2005/8/layout/cycle2"/>
    <dgm:cxn modelId="{49C71F31-C70B-46E4-B029-BDE7F592650D}" type="presOf" srcId="{57B72425-FCD8-4637-B61D-1EA08D24EE9E}" destId="{C01B9E5E-E89A-47A2-96E8-CCE63CD4315D}" srcOrd="0" destOrd="0" presId="urn:microsoft.com/office/officeart/2005/8/layout/cycle2"/>
    <dgm:cxn modelId="{1236C80B-2519-4F3C-AADF-E86BF721F1A6}" type="presOf" srcId="{453CEA1D-1390-48A2-98EA-385D0E7685A1}" destId="{B48C49A6-248A-4C15-B8BF-D431CCF31B53}" srcOrd="0" destOrd="0" presId="urn:microsoft.com/office/officeart/2005/8/layout/cycle2"/>
    <dgm:cxn modelId="{2EDB2BA4-0186-40B1-B540-A7627C01C356}" type="presOf" srcId="{71B74941-71F8-49DA-A2C0-29F5C86A8BE6}" destId="{59E4A3AF-598A-4709-93EF-48335B544105}" srcOrd="0" destOrd="0" presId="urn:microsoft.com/office/officeart/2005/8/layout/cycle2"/>
    <dgm:cxn modelId="{26E43656-EAB7-4EB2-A60F-C95A431573DB}" type="presOf" srcId="{E4126890-24B6-496E-81AD-2495C8B22575}" destId="{4E12C9A2-EADA-40A2-A981-1B840FB19DBE}" srcOrd="0" destOrd="0" presId="urn:microsoft.com/office/officeart/2005/8/layout/cycle2"/>
    <dgm:cxn modelId="{F98E26F0-FFB8-4458-A9FE-EE4569C5FAFC}" type="presOf" srcId="{453CEA1D-1390-48A2-98EA-385D0E7685A1}" destId="{7690D836-8DB2-4F8C-B3EC-640179A66F3E}" srcOrd="1" destOrd="0" presId="urn:microsoft.com/office/officeart/2005/8/layout/cycle2"/>
    <dgm:cxn modelId="{D7CF5512-CABA-48BB-9B47-5C7B9BFD4B3C}" type="presOf" srcId="{52A80524-7F5B-49C7-BE00-66E9482ACAFC}" destId="{F378C29B-EB42-402B-AFD4-934E3381E2A5}" srcOrd="0" destOrd="0" presId="urn:microsoft.com/office/officeart/2005/8/layout/cycle2"/>
    <dgm:cxn modelId="{7BA7FB77-542A-4EAD-89BB-ADC0DACC3A3E}" srcId="{57B72425-FCD8-4637-B61D-1EA08D24EE9E}" destId="{71B74941-71F8-49DA-A2C0-29F5C86A8BE6}" srcOrd="2" destOrd="0" parTransId="{FAF6029B-2F06-488A-BCED-C4E1C44A051C}" sibTransId="{3208EF1E-7B74-40BB-93AA-62B46A60A226}"/>
    <dgm:cxn modelId="{542D9433-A188-4ED5-95D6-C3317BA4443E}" type="presOf" srcId="{3208EF1E-7B74-40BB-93AA-62B46A60A226}" destId="{9A98C6A4-7090-4DD2-B677-C561F35D813F}" srcOrd="0" destOrd="0" presId="urn:microsoft.com/office/officeart/2005/8/layout/cycle2"/>
    <dgm:cxn modelId="{F6CA3E15-84BB-4A37-9186-184B9DF66610}" type="presParOf" srcId="{C01B9E5E-E89A-47A2-96E8-CCE63CD4315D}" destId="{4E12C9A2-EADA-40A2-A981-1B840FB19DBE}" srcOrd="0" destOrd="0" presId="urn:microsoft.com/office/officeart/2005/8/layout/cycle2"/>
    <dgm:cxn modelId="{CCF786DA-AF59-4C34-93EC-6B00708D2A55}" type="presParOf" srcId="{C01B9E5E-E89A-47A2-96E8-CCE63CD4315D}" destId="{B48C49A6-248A-4C15-B8BF-D431CCF31B53}" srcOrd="1" destOrd="0" presId="urn:microsoft.com/office/officeart/2005/8/layout/cycle2"/>
    <dgm:cxn modelId="{D90712D0-CB6D-46BB-97CE-57A17F91CF4C}" type="presParOf" srcId="{B48C49A6-248A-4C15-B8BF-D431CCF31B53}" destId="{7690D836-8DB2-4F8C-B3EC-640179A66F3E}" srcOrd="0" destOrd="0" presId="urn:microsoft.com/office/officeart/2005/8/layout/cycle2"/>
    <dgm:cxn modelId="{1F7A655E-62C3-477D-A4D0-CE638905FDEF}" type="presParOf" srcId="{C01B9E5E-E89A-47A2-96E8-CCE63CD4315D}" destId="{F378C29B-EB42-402B-AFD4-934E3381E2A5}" srcOrd="2" destOrd="0" presId="urn:microsoft.com/office/officeart/2005/8/layout/cycle2"/>
    <dgm:cxn modelId="{8623B383-CD23-40A4-A327-74761C5639E0}" type="presParOf" srcId="{C01B9E5E-E89A-47A2-96E8-CCE63CD4315D}" destId="{646C6275-7C23-4EB1-952A-57B26E467E84}" srcOrd="3" destOrd="0" presId="urn:microsoft.com/office/officeart/2005/8/layout/cycle2"/>
    <dgm:cxn modelId="{1D2F8583-9C60-48EC-930B-77AF422459C1}" type="presParOf" srcId="{646C6275-7C23-4EB1-952A-57B26E467E84}" destId="{CE480E5F-8C66-4B72-BB59-C2B2A1F6DB4F}" srcOrd="0" destOrd="0" presId="urn:microsoft.com/office/officeart/2005/8/layout/cycle2"/>
    <dgm:cxn modelId="{0B15614F-4E76-443C-A42D-CA2EDFD73702}" type="presParOf" srcId="{C01B9E5E-E89A-47A2-96E8-CCE63CD4315D}" destId="{59E4A3AF-598A-4709-93EF-48335B544105}" srcOrd="4" destOrd="0" presId="urn:microsoft.com/office/officeart/2005/8/layout/cycle2"/>
    <dgm:cxn modelId="{E119C6E4-689A-429C-99A0-03CE2D3B93FE}" type="presParOf" srcId="{C01B9E5E-E89A-47A2-96E8-CCE63CD4315D}" destId="{9A98C6A4-7090-4DD2-B677-C561F35D813F}" srcOrd="5" destOrd="0" presId="urn:microsoft.com/office/officeart/2005/8/layout/cycle2"/>
    <dgm:cxn modelId="{25A80EC8-AC71-4FB5-8BA8-12C85B661878}" type="presParOf" srcId="{9A98C6A4-7090-4DD2-B677-C561F35D813F}" destId="{FF115803-BEDA-4405-AF8F-7F2CF37A4EC2}" srcOrd="0" destOrd="0" presId="urn:microsoft.com/office/officeart/2005/8/layout/cycle2"/>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C641916-3B27-4010-9339-0A65EE64DEE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zh-CN" altLang="en-US"/>
        </a:p>
      </dgm:t>
    </dgm:pt>
    <dgm:pt modelId="{17DBB0E2-46EE-4368-93C7-F39FA161A14F}">
      <dgm:prSet/>
      <dgm:spPr/>
      <dgm:t>
        <a:bodyPr/>
        <a:lstStyle/>
        <a:p>
          <a:pPr rtl="0"/>
          <a:r>
            <a:rPr lang="en-US" smtClean="0"/>
            <a:t>1.</a:t>
          </a:r>
          <a:r>
            <a:rPr lang="zh-CN" smtClean="0"/>
            <a:t>纯寡头垄断（或称无差别的寡头垄断）</a:t>
          </a:r>
          <a:endParaRPr lang="zh-CN"/>
        </a:p>
      </dgm:t>
    </dgm:pt>
    <dgm:pt modelId="{BD50AE02-DB08-4A24-95BA-DE6D25899F57}" cxnId="{BD8033A4-41AF-46AF-94F8-750B5AEF42F1}" type="parTrans">
      <dgm:prSet/>
      <dgm:spPr/>
      <dgm:t>
        <a:bodyPr/>
        <a:lstStyle/>
        <a:p>
          <a:endParaRPr lang="zh-CN" altLang="en-US"/>
        </a:p>
      </dgm:t>
    </dgm:pt>
    <dgm:pt modelId="{89CC1B69-6CC7-479B-9409-BA863535715D}" cxnId="{BD8033A4-41AF-46AF-94F8-750B5AEF42F1}" type="sibTrans">
      <dgm:prSet/>
      <dgm:spPr/>
      <dgm:t>
        <a:bodyPr/>
        <a:lstStyle/>
        <a:p>
          <a:endParaRPr lang="zh-CN" altLang="en-US"/>
        </a:p>
      </dgm:t>
    </dgm:pt>
    <dgm:pt modelId="{F313A9E2-6D1B-4072-BD97-B8A4979CA27F}">
      <dgm:prSet/>
      <dgm:spPr/>
      <dgm:t>
        <a:bodyPr/>
        <a:lstStyle/>
        <a:p>
          <a:pPr rtl="0"/>
          <a:r>
            <a:rPr lang="en-US" smtClean="0"/>
            <a:t>2.</a:t>
          </a:r>
          <a:r>
            <a:rPr lang="zh-CN" smtClean="0"/>
            <a:t>有差别的寡头垄断</a:t>
          </a:r>
          <a:endParaRPr lang="zh-CN"/>
        </a:p>
      </dgm:t>
    </dgm:pt>
    <dgm:pt modelId="{87E6C664-A86F-40DB-9E38-1379B4225D5D}" cxnId="{FE3D0F14-00EE-4B81-AA20-02E7FD4B65E9}" type="parTrans">
      <dgm:prSet/>
      <dgm:spPr/>
      <dgm:t>
        <a:bodyPr/>
        <a:lstStyle/>
        <a:p>
          <a:endParaRPr lang="zh-CN" altLang="en-US"/>
        </a:p>
      </dgm:t>
    </dgm:pt>
    <dgm:pt modelId="{9F342093-3DAD-42D7-B390-ADD537DA32DA}" cxnId="{FE3D0F14-00EE-4B81-AA20-02E7FD4B65E9}" type="sibTrans">
      <dgm:prSet/>
      <dgm:spPr/>
      <dgm:t>
        <a:bodyPr/>
        <a:lstStyle/>
        <a:p>
          <a:endParaRPr lang="zh-CN" altLang="en-US"/>
        </a:p>
      </dgm:t>
    </dgm:pt>
    <dgm:pt modelId="{6072AA88-AED7-4153-B58B-50DBBC2971B4}" type="pres">
      <dgm:prSet presAssocID="{CC641916-3B27-4010-9339-0A65EE64DEE1}" presName="linear" presStyleCnt="0">
        <dgm:presLayoutVars>
          <dgm:animLvl val="lvl"/>
          <dgm:resizeHandles val="exact"/>
        </dgm:presLayoutVars>
      </dgm:prSet>
      <dgm:spPr/>
      <dgm:t>
        <a:bodyPr/>
        <a:lstStyle/>
        <a:p>
          <a:endParaRPr lang="zh-CN" altLang="en-US"/>
        </a:p>
      </dgm:t>
    </dgm:pt>
    <dgm:pt modelId="{0DADEA37-0085-46CB-9D7B-ED8B442470BE}" type="pres">
      <dgm:prSet presAssocID="{17DBB0E2-46EE-4368-93C7-F39FA161A14F}" presName="parentText" presStyleLbl="node1" presStyleIdx="0" presStyleCnt="2" custLinFactNeighborX="3750">
        <dgm:presLayoutVars>
          <dgm:chMax val="0"/>
          <dgm:bulletEnabled val="1"/>
        </dgm:presLayoutVars>
      </dgm:prSet>
      <dgm:spPr/>
      <dgm:t>
        <a:bodyPr/>
        <a:lstStyle/>
        <a:p>
          <a:endParaRPr lang="zh-CN" altLang="en-US"/>
        </a:p>
      </dgm:t>
    </dgm:pt>
    <dgm:pt modelId="{A0C57791-34A3-4412-8E63-3C4E57DAAB45}" type="pres">
      <dgm:prSet presAssocID="{89CC1B69-6CC7-479B-9409-BA863535715D}" presName="spacer" presStyleCnt="0"/>
      <dgm:spPr/>
    </dgm:pt>
    <dgm:pt modelId="{C86D129F-50C2-44C0-B431-D385B097B575}" type="pres">
      <dgm:prSet presAssocID="{F313A9E2-6D1B-4072-BD97-B8A4979CA27F}" presName="parentText" presStyleLbl="node1" presStyleIdx="1" presStyleCnt="2">
        <dgm:presLayoutVars>
          <dgm:chMax val="0"/>
          <dgm:bulletEnabled val="1"/>
        </dgm:presLayoutVars>
      </dgm:prSet>
      <dgm:spPr/>
      <dgm:t>
        <a:bodyPr/>
        <a:lstStyle/>
        <a:p>
          <a:endParaRPr lang="zh-CN" altLang="en-US"/>
        </a:p>
      </dgm:t>
    </dgm:pt>
  </dgm:ptLst>
  <dgm:cxnLst>
    <dgm:cxn modelId="{1296C0AE-471E-4871-9E05-6FBFC59BD7AC}" type="presOf" srcId="{17DBB0E2-46EE-4368-93C7-F39FA161A14F}" destId="{0DADEA37-0085-46CB-9D7B-ED8B442470BE}" srcOrd="0" destOrd="0" presId="urn:microsoft.com/office/officeart/2005/8/layout/vList2"/>
    <dgm:cxn modelId="{BD8033A4-41AF-46AF-94F8-750B5AEF42F1}" srcId="{CC641916-3B27-4010-9339-0A65EE64DEE1}" destId="{17DBB0E2-46EE-4368-93C7-F39FA161A14F}" srcOrd="0" destOrd="0" parTransId="{BD50AE02-DB08-4A24-95BA-DE6D25899F57}" sibTransId="{89CC1B69-6CC7-479B-9409-BA863535715D}"/>
    <dgm:cxn modelId="{FE3D0F14-00EE-4B81-AA20-02E7FD4B65E9}" srcId="{CC641916-3B27-4010-9339-0A65EE64DEE1}" destId="{F313A9E2-6D1B-4072-BD97-B8A4979CA27F}" srcOrd="1" destOrd="0" parTransId="{87E6C664-A86F-40DB-9E38-1379B4225D5D}" sibTransId="{9F342093-3DAD-42D7-B390-ADD537DA32DA}"/>
    <dgm:cxn modelId="{0F9F9B77-E81C-4A35-96A4-3B7C786F8441}" type="presOf" srcId="{F313A9E2-6D1B-4072-BD97-B8A4979CA27F}" destId="{C86D129F-50C2-44C0-B431-D385B097B575}" srcOrd="0" destOrd="0" presId="urn:microsoft.com/office/officeart/2005/8/layout/vList2"/>
    <dgm:cxn modelId="{D2AE9A88-BFDE-44D0-8D65-27A489443511}" type="presOf" srcId="{CC641916-3B27-4010-9339-0A65EE64DEE1}" destId="{6072AA88-AED7-4153-B58B-50DBBC2971B4}" srcOrd="0" destOrd="0" presId="urn:microsoft.com/office/officeart/2005/8/layout/vList2"/>
    <dgm:cxn modelId="{C43DF855-98EC-4F4A-9CFE-FA4C90DCB45E}" type="presParOf" srcId="{6072AA88-AED7-4153-B58B-50DBBC2971B4}" destId="{0DADEA37-0085-46CB-9D7B-ED8B442470BE}" srcOrd="0" destOrd="0" presId="urn:microsoft.com/office/officeart/2005/8/layout/vList2"/>
    <dgm:cxn modelId="{B1F24F7E-C62B-457C-88FA-7FB0C9E53A63}" type="presParOf" srcId="{6072AA88-AED7-4153-B58B-50DBBC2971B4}" destId="{A0C57791-34A3-4412-8E63-3C4E57DAAB45}" srcOrd="1" destOrd="0" presId="urn:microsoft.com/office/officeart/2005/8/layout/vList2"/>
    <dgm:cxn modelId="{9FA32281-F2AC-4782-BA37-431090DF03BF}" type="presParOf" srcId="{6072AA88-AED7-4153-B58B-50DBBC2971B4}" destId="{C86D129F-50C2-44C0-B431-D385B097B575}" srcOrd="2" destOrd="0" presId="urn:microsoft.com/office/officeart/2005/8/layout/vList2"/>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960ADB2-AE2F-46E6-A00B-DDC54F159792}" type="doc">
      <dgm:prSet loTypeId="urn:microsoft.com/office/officeart/2009/3/layout/StepUpProcess" loCatId="process" qsTypeId="urn:microsoft.com/office/officeart/2005/8/quickstyle/simple1" qsCatId="simple" csTypeId="urn:microsoft.com/office/officeart/2005/8/colors/accent1_2" csCatId="accent1"/>
      <dgm:spPr/>
      <dgm:t>
        <a:bodyPr/>
        <a:lstStyle/>
        <a:p>
          <a:endParaRPr lang="zh-CN" altLang="en-US"/>
        </a:p>
      </dgm:t>
    </dgm:pt>
    <dgm:pt modelId="{703860B0-B9FE-43B5-8A64-B2E648A3B539}">
      <dgm:prSet/>
      <dgm:spPr/>
      <dgm:t>
        <a:bodyPr/>
        <a:lstStyle/>
        <a:p>
          <a:pPr rtl="0"/>
          <a:r>
            <a:rPr lang="zh-CN" smtClean="0"/>
            <a:t>（</a:t>
          </a:r>
          <a:r>
            <a:rPr lang="en-US" smtClean="0"/>
            <a:t>1</a:t>
          </a:r>
          <a:r>
            <a:rPr lang="zh-CN" smtClean="0"/>
            <a:t>）加大研发力度，改进产品式样与结构，增加产品的用途，提高产品质量。</a:t>
          </a:r>
          <a:endParaRPr lang="zh-CN"/>
        </a:p>
      </dgm:t>
    </dgm:pt>
    <dgm:pt modelId="{E74FE0B9-F58C-47A4-B72C-07861C698141}" cxnId="{5197826E-E350-42B1-860B-A1A9A06D883D}" type="parTrans">
      <dgm:prSet/>
      <dgm:spPr/>
      <dgm:t>
        <a:bodyPr/>
        <a:lstStyle/>
        <a:p>
          <a:endParaRPr lang="zh-CN" altLang="en-US"/>
        </a:p>
      </dgm:t>
    </dgm:pt>
    <dgm:pt modelId="{92DE0AB0-3374-4923-A104-718EDB63DAD7}" cxnId="{5197826E-E350-42B1-860B-A1A9A06D883D}" type="sibTrans">
      <dgm:prSet/>
      <dgm:spPr/>
      <dgm:t>
        <a:bodyPr/>
        <a:lstStyle/>
        <a:p>
          <a:endParaRPr lang="zh-CN" altLang="en-US"/>
        </a:p>
      </dgm:t>
    </dgm:pt>
    <dgm:pt modelId="{61D6DFDD-D237-4CC4-AEDF-8887ED6E47C6}">
      <dgm:prSet/>
      <dgm:spPr/>
      <dgm:t>
        <a:bodyPr/>
        <a:lstStyle/>
        <a:p>
          <a:pPr rtl="0"/>
          <a:r>
            <a:rPr lang="zh-CN" smtClean="0"/>
            <a:t>（</a:t>
          </a:r>
          <a:r>
            <a:rPr lang="en-US" smtClean="0"/>
            <a:t>2</a:t>
          </a:r>
          <a:r>
            <a:rPr lang="zh-CN" smtClean="0"/>
            <a:t>）做广告，提高产品知名度，影响消费者的购买行为，扩大产品销量。</a:t>
          </a:r>
          <a:endParaRPr lang="zh-CN"/>
        </a:p>
      </dgm:t>
    </dgm:pt>
    <dgm:pt modelId="{AFFECA12-E297-4996-AE93-D890A54275F6}" cxnId="{C8D5C982-55FA-4AA4-AA61-2E0FC1DB948B}" type="parTrans">
      <dgm:prSet/>
      <dgm:spPr/>
      <dgm:t>
        <a:bodyPr/>
        <a:lstStyle/>
        <a:p>
          <a:endParaRPr lang="zh-CN" altLang="en-US"/>
        </a:p>
      </dgm:t>
    </dgm:pt>
    <dgm:pt modelId="{AF831844-B999-46D1-81BA-CF54A45465DC}" cxnId="{C8D5C982-55FA-4AA4-AA61-2E0FC1DB948B}" type="sibTrans">
      <dgm:prSet/>
      <dgm:spPr/>
      <dgm:t>
        <a:bodyPr/>
        <a:lstStyle/>
        <a:p>
          <a:endParaRPr lang="zh-CN" altLang="en-US"/>
        </a:p>
      </dgm:t>
    </dgm:pt>
    <dgm:pt modelId="{60429672-56F2-4AA0-9933-FEDA1F44A63E}">
      <dgm:prSet/>
      <dgm:spPr/>
      <dgm:t>
        <a:bodyPr/>
        <a:lstStyle/>
        <a:p>
          <a:pPr rtl="0"/>
          <a:r>
            <a:rPr lang="zh-CN" smtClean="0"/>
            <a:t>（</a:t>
          </a:r>
          <a:r>
            <a:rPr lang="en-US" smtClean="0"/>
            <a:t>3</a:t>
          </a:r>
          <a:r>
            <a:rPr lang="zh-CN" smtClean="0"/>
            <a:t>）提高售后服务水平，使消费者购买产品后可以获得更好的售后服务。</a:t>
          </a:r>
          <a:endParaRPr lang="zh-CN"/>
        </a:p>
      </dgm:t>
    </dgm:pt>
    <dgm:pt modelId="{636077EB-8D08-4CEC-BA61-CF88ABA0A78B}" cxnId="{A4BEB257-04F3-4813-97EC-68045FF0170E}" type="parTrans">
      <dgm:prSet/>
      <dgm:spPr/>
      <dgm:t>
        <a:bodyPr/>
        <a:lstStyle/>
        <a:p>
          <a:endParaRPr lang="zh-CN" altLang="en-US"/>
        </a:p>
      </dgm:t>
    </dgm:pt>
    <dgm:pt modelId="{377018AD-EA50-457F-9FBE-C6296432D241}" cxnId="{A4BEB257-04F3-4813-97EC-68045FF0170E}" type="sibTrans">
      <dgm:prSet/>
      <dgm:spPr/>
      <dgm:t>
        <a:bodyPr/>
        <a:lstStyle/>
        <a:p>
          <a:endParaRPr lang="zh-CN" altLang="en-US"/>
        </a:p>
      </dgm:t>
    </dgm:pt>
    <dgm:pt modelId="{3532D10D-3B08-4301-92D4-35D1E3604223}" type="pres">
      <dgm:prSet presAssocID="{6960ADB2-AE2F-46E6-A00B-DDC54F159792}" presName="rootnode" presStyleCnt="0">
        <dgm:presLayoutVars>
          <dgm:chMax/>
          <dgm:chPref/>
          <dgm:dir/>
          <dgm:animLvl val="lvl"/>
        </dgm:presLayoutVars>
      </dgm:prSet>
      <dgm:spPr/>
    </dgm:pt>
    <dgm:pt modelId="{2DC8B992-FDCD-4B0A-8781-90BBB67BC1D1}" type="pres">
      <dgm:prSet presAssocID="{703860B0-B9FE-43B5-8A64-B2E648A3B539}" presName="composite" presStyleCnt="0"/>
      <dgm:spPr/>
    </dgm:pt>
    <dgm:pt modelId="{D1149313-352F-4A7D-AF9A-7C2D5556A08F}" type="pres">
      <dgm:prSet presAssocID="{703860B0-B9FE-43B5-8A64-B2E648A3B539}" presName="LShape" presStyleLbl="alignNode1" presStyleIdx="0" presStyleCnt="5"/>
      <dgm:spPr/>
    </dgm:pt>
    <dgm:pt modelId="{9591FA00-34CE-4D9E-AD19-093598600E71}" type="pres">
      <dgm:prSet presAssocID="{703860B0-B9FE-43B5-8A64-B2E648A3B539}" presName="ParentText" presStyleLbl="revTx" presStyleIdx="0" presStyleCnt="3">
        <dgm:presLayoutVars>
          <dgm:chMax val="0"/>
          <dgm:chPref val="0"/>
          <dgm:bulletEnabled val="1"/>
        </dgm:presLayoutVars>
      </dgm:prSet>
      <dgm:spPr/>
    </dgm:pt>
    <dgm:pt modelId="{8518B6CF-C37B-4ABB-BC67-B91953A87F6D}" type="pres">
      <dgm:prSet presAssocID="{703860B0-B9FE-43B5-8A64-B2E648A3B539}" presName="Triangle" presStyleLbl="alignNode1" presStyleIdx="1" presStyleCnt="5"/>
      <dgm:spPr/>
    </dgm:pt>
    <dgm:pt modelId="{D701E3AA-8FC4-4465-8E9D-AD40288F72AE}" type="pres">
      <dgm:prSet presAssocID="{92DE0AB0-3374-4923-A104-718EDB63DAD7}" presName="sibTrans" presStyleCnt="0"/>
      <dgm:spPr/>
    </dgm:pt>
    <dgm:pt modelId="{C2A13640-7556-4A2E-9154-DB521DB7B002}" type="pres">
      <dgm:prSet presAssocID="{92DE0AB0-3374-4923-A104-718EDB63DAD7}" presName="space" presStyleCnt="0"/>
      <dgm:spPr/>
    </dgm:pt>
    <dgm:pt modelId="{67A920EE-3039-4E70-A513-6A12FC4DAA13}" type="pres">
      <dgm:prSet presAssocID="{61D6DFDD-D237-4CC4-AEDF-8887ED6E47C6}" presName="composite" presStyleCnt="0"/>
      <dgm:spPr/>
    </dgm:pt>
    <dgm:pt modelId="{52267E0D-4F5A-4DB1-8CE4-09B0FF410FB7}" type="pres">
      <dgm:prSet presAssocID="{61D6DFDD-D237-4CC4-AEDF-8887ED6E47C6}" presName="LShape" presStyleLbl="alignNode1" presStyleIdx="2" presStyleCnt="5"/>
      <dgm:spPr/>
    </dgm:pt>
    <dgm:pt modelId="{04219DE0-DE35-48EE-9D7B-1AAFE67369D8}" type="pres">
      <dgm:prSet presAssocID="{61D6DFDD-D237-4CC4-AEDF-8887ED6E47C6}" presName="ParentText" presStyleLbl="revTx" presStyleIdx="1" presStyleCnt="3">
        <dgm:presLayoutVars>
          <dgm:chMax val="0"/>
          <dgm:chPref val="0"/>
          <dgm:bulletEnabled val="1"/>
        </dgm:presLayoutVars>
      </dgm:prSet>
      <dgm:spPr/>
    </dgm:pt>
    <dgm:pt modelId="{6BCEEF3C-9687-49AD-88E1-9C2F4A0F0F7F}" type="pres">
      <dgm:prSet presAssocID="{61D6DFDD-D237-4CC4-AEDF-8887ED6E47C6}" presName="Triangle" presStyleLbl="alignNode1" presStyleIdx="3" presStyleCnt="5"/>
      <dgm:spPr/>
    </dgm:pt>
    <dgm:pt modelId="{3D793D3F-E3A4-419C-9940-A2B8FEB78939}" type="pres">
      <dgm:prSet presAssocID="{AF831844-B999-46D1-81BA-CF54A45465DC}" presName="sibTrans" presStyleCnt="0"/>
      <dgm:spPr/>
    </dgm:pt>
    <dgm:pt modelId="{166091FD-5D06-4201-9143-B6EA4949E40E}" type="pres">
      <dgm:prSet presAssocID="{AF831844-B999-46D1-81BA-CF54A45465DC}" presName="space" presStyleCnt="0"/>
      <dgm:spPr/>
    </dgm:pt>
    <dgm:pt modelId="{BC152D46-3238-4038-8DD3-807163D6976C}" type="pres">
      <dgm:prSet presAssocID="{60429672-56F2-4AA0-9933-FEDA1F44A63E}" presName="composite" presStyleCnt="0"/>
      <dgm:spPr/>
    </dgm:pt>
    <dgm:pt modelId="{C397C5F9-064D-402B-B620-E335D348A497}" type="pres">
      <dgm:prSet presAssocID="{60429672-56F2-4AA0-9933-FEDA1F44A63E}" presName="LShape" presStyleLbl="alignNode1" presStyleIdx="4" presStyleCnt="5"/>
      <dgm:spPr/>
    </dgm:pt>
    <dgm:pt modelId="{ECFF9283-894E-417E-9D37-5D008F1E79A5}" type="pres">
      <dgm:prSet presAssocID="{60429672-56F2-4AA0-9933-FEDA1F44A63E}" presName="ParentText" presStyleLbl="revTx" presStyleIdx="2" presStyleCnt="3">
        <dgm:presLayoutVars>
          <dgm:chMax val="0"/>
          <dgm:chPref val="0"/>
          <dgm:bulletEnabled val="1"/>
        </dgm:presLayoutVars>
      </dgm:prSet>
      <dgm:spPr/>
    </dgm:pt>
  </dgm:ptLst>
  <dgm:cxnLst>
    <dgm:cxn modelId="{1953CCBD-341F-42E1-A40B-FBE04E33AE30}" type="presOf" srcId="{61D6DFDD-D237-4CC4-AEDF-8887ED6E47C6}" destId="{04219DE0-DE35-48EE-9D7B-1AAFE67369D8}" srcOrd="0" destOrd="0" presId="urn:microsoft.com/office/officeart/2009/3/layout/StepUpProcess"/>
    <dgm:cxn modelId="{C8D5C982-55FA-4AA4-AA61-2E0FC1DB948B}" srcId="{6960ADB2-AE2F-46E6-A00B-DDC54F159792}" destId="{61D6DFDD-D237-4CC4-AEDF-8887ED6E47C6}" srcOrd="1" destOrd="0" parTransId="{AFFECA12-E297-4996-AE93-D890A54275F6}" sibTransId="{AF831844-B999-46D1-81BA-CF54A45465DC}"/>
    <dgm:cxn modelId="{AFB337FB-A556-4CF1-B71D-71FAB1B36C02}" type="presOf" srcId="{703860B0-B9FE-43B5-8A64-B2E648A3B539}" destId="{9591FA00-34CE-4D9E-AD19-093598600E71}" srcOrd="0" destOrd="0" presId="urn:microsoft.com/office/officeart/2009/3/layout/StepUpProcess"/>
    <dgm:cxn modelId="{098F5E23-BF42-49F2-A0E5-77E626AC62D8}" type="presOf" srcId="{60429672-56F2-4AA0-9933-FEDA1F44A63E}" destId="{ECFF9283-894E-417E-9D37-5D008F1E79A5}" srcOrd="0" destOrd="0" presId="urn:microsoft.com/office/officeart/2009/3/layout/StepUpProcess"/>
    <dgm:cxn modelId="{5197826E-E350-42B1-860B-A1A9A06D883D}" srcId="{6960ADB2-AE2F-46E6-A00B-DDC54F159792}" destId="{703860B0-B9FE-43B5-8A64-B2E648A3B539}" srcOrd="0" destOrd="0" parTransId="{E74FE0B9-F58C-47A4-B72C-07861C698141}" sibTransId="{92DE0AB0-3374-4923-A104-718EDB63DAD7}"/>
    <dgm:cxn modelId="{A4BEB257-04F3-4813-97EC-68045FF0170E}" srcId="{6960ADB2-AE2F-46E6-A00B-DDC54F159792}" destId="{60429672-56F2-4AA0-9933-FEDA1F44A63E}" srcOrd="2" destOrd="0" parTransId="{636077EB-8D08-4CEC-BA61-CF88ABA0A78B}" sibTransId="{377018AD-EA50-457F-9FBE-C6296432D241}"/>
    <dgm:cxn modelId="{EA86F9BF-78D1-4EBB-BEBE-5CB4E2D6BD06}" type="presOf" srcId="{6960ADB2-AE2F-46E6-A00B-DDC54F159792}" destId="{3532D10D-3B08-4301-92D4-35D1E3604223}" srcOrd="0" destOrd="0" presId="urn:microsoft.com/office/officeart/2009/3/layout/StepUpProcess"/>
    <dgm:cxn modelId="{C65F7681-15A2-451A-83A9-CE55CF1A652B}" type="presParOf" srcId="{3532D10D-3B08-4301-92D4-35D1E3604223}" destId="{2DC8B992-FDCD-4B0A-8781-90BBB67BC1D1}" srcOrd="0" destOrd="0" presId="urn:microsoft.com/office/officeart/2009/3/layout/StepUpProcess"/>
    <dgm:cxn modelId="{C92C3202-E8A8-4CED-83D5-1C160193BAEF}" type="presParOf" srcId="{2DC8B992-FDCD-4B0A-8781-90BBB67BC1D1}" destId="{D1149313-352F-4A7D-AF9A-7C2D5556A08F}" srcOrd="0" destOrd="0" presId="urn:microsoft.com/office/officeart/2009/3/layout/StepUpProcess"/>
    <dgm:cxn modelId="{6EBE6B88-3FDF-406B-B17F-C83F459349E4}" type="presParOf" srcId="{2DC8B992-FDCD-4B0A-8781-90BBB67BC1D1}" destId="{9591FA00-34CE-4D9E-AD19-093598600E71}" srcOrd="1" destOrd="0" presId="urn:microsoft.com/office/officeart/2009/3/layout/StepUpProcess"/>
    <dgm:cxn modelId="{CFEE40F3-9449-41DB-94B2-D8C4C33403E6}" type="presParOf" srcId="{2DC8B992-FDCD-4B0A-8781-90BBB67BC1D1}" destId="{8518B6CF-C37B-4ABB-BC67-B91953A87F6D}" srcOrd="2" destOrd="0" presId="urn:microsoft.com/office/officeart/2009/3/layout/StepUpProcess"/>
    <dgm:cxn modelId="{C7A6C9E5-50A3-4A67-B7D8-FF9C9B9592F8}" type="presParOf" srcId="{3532D10D-3B08-4301-92D4-35D1E3604223}" destId="{D701E3AA-8FC4-4465-8E9D-AD40288F72AE}" srcOrd="1" destOrd="0" presId="urn:microsoft.com/office/officeart/2009/3/layout/StepUpProcess"/>
    <dgm:cxn modelId="{1AD54007-A110-4F3B-8034-6C1F33DF5C59}" type="presParOf" srcId="{D701E3AA-8FC4-4465-8E9D-AD40288F72AE}" destId="{C2A13640-7556-4A2E-9154-DB521DB7B002}" srcOrd="0" destOrd="0" presId="urn:microsoft.com/office/officeart/2009/3/layout/StepUpProcess"/>
    <dgm:cxn modelId="{522C5FD7-E833-471F-B51C-11181364EF02}" type="presParOf" srcId="{3532D10D-3B08-4301-92D4-35D1E3604223}" destId="{67A920EE-3039-4E70-A513-6A12FC4DAA13}" srcOrd="2" destOrd="0" presId="urn:microsoft.com/office/officeart/2009/3/layout/StepUpProcess"/>
    <dgm:cxn modelId="{EC888992-DDD5-45D9-91C6-38F97D24AE7B}" type="presParOf" srcId="{67A920EE-3039-4E70-A513-6A12FC4DAA13}" destId="{52267E0D-4F5A-4DB1-8CE4-09B0FF410FB7}" srcOrd="0" destOrd="0" presId="urn:microsoft.com/office/officeart/2009/3/layout/StepUpProcess"/>
    <dgm:cxn modelId="{4B71966C-7EE7-4BCC-B780-2A4DF7F25F34}" type="presParOf" srcId="{67A920EE-3039-4E70-A513-6A12FC4DAA13}" destId="{04219DE0-DE35-48EE-9D7B-1AAFE67369D8}" srcOrd="1" destOrd="0" presId="urn:microsoft.com/office/officeart/2009/3/layout/StepUpProcess"/>
    <dgm:cxn modelId="{09A0FAD4-D75F-4870-AE74-14B7259C39DC}" type="presParOf" srcId="{67A920EE-3039-4E70-A513-6A12FC4DAA13}" destId="{6BCEEF3C-9687-49AD-88E1-9C2F4A0F0F7F}" srcOrd="2" destOrd="0" presId="urn:microsoft.com/office/officeart/2009/3/layout/StepUpProcess"/>
    <dgm:cxn modelId="{60E44F38-060C-41DE-A711-4DDABDBFF4F0}" type="presParOf" srcId="{3532D10D-3B08-4301-92D4-35D1E3604223}" destId="{3D793D3F-E3A4-419C-9940-A2B8FEB78939}" srcOrd="3" destOrd="0" presId="urn:microsoft.com/office/officeart/2009/3/layout/StepUpProcess"/>
    <dgm:cxn modelId="{86E7B0BA-2D3D-4F97-84D3-6B13A1673FC3}" type="presParOf" srcId="{3D793D3F-E3A4-419C-9940-A2B8FEB78939}" destId="{166091FD-5D06-4201-9143-B6EA4949E40E}" srcOrd="0" destOrd="0" presId="urn:microsoft.com/office/officeart/2009/3/layout/StepUpProcess"/>
    <dgm:cxn modelId="{4CEEC237-2D3D-43BB-A287-F45747641816}" type="presParOf" srcId="{3532D10D-3B08-4301-92D4-35D1E3604223}" destId="{BC152D46-3238-4038-8DD3-807163D6976C}" srcOrd="4" destOrd="0" presId="urn:microsoft.com/office/officeart/2009/3/layout/StepUpProcess"/>
    <dgm:cxn modelId="{C1E21CCE-040A-41D8-B487-466C8B254FF7}" type="presParOf" srcId="{BC152D46-3238-4038-8DD3-807163D6976C}" destId="{C397C5F9-064D-402B-B620-E335D348A497}" srcOrd="0" destOrd="0" presId="urn:microsoft.com/office/officeart/2009/3/layout/StepUpProcess"/>
    <dgm:cxn modelId="{E08D9D63-5CD0-4FD8-AFD2-CC5BDF55F79F}" type="presParOf" srcId="{BC152D46-3238-4038-8DD3-807163D6976C}" destId="{ECFF9283-894E-417E-9D37-5D008F1E79A5}" srcOrd="1" destOrd="0" presId="urn:microsoft.com/office/officeart/2009/3/layout/StepUpProcess"/>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960ADB2-AE2F-46E6-A00B-DDC54F159792}"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endParaRPr lang="zh-CN" altLang="en-US"/>
        </a:p>
      </dgm:t>
    </dgm:pt>
    <dgm:pt modelId="{703860B0-B9FE-43B5-8A64-B2E648A3B539}">
      <dgm:prSet/>
      <dgm:spPr/>
      <dgm:t>
        <a:bodyPr/>
        <a:lstStyle/>
        <a:p>
          <a:pPr rtl="0"/>
          <a:r>
            <a:rPr lang="en-US" smtClean="0"/>
            <a:t>1.</a:t>
          </a:r>
          <a:r>
            <a:rPr lang="zh-CN" smtClean="0"/>
            <a:t>采用限制进入定价法</a:t>
          </a:r>
          <a:endParaRPr lang="zh-CN" dirty="0"/>
        </a:p>
      </dgm:t>
    </dgm:pt>
    <dgm:pt modelId="{E74FE0B9-F58C-47A4-B72C-07861C698141}" cxnId="{5197826E-E350-42B1-860B-A1A9A06D883D}" type="parTrans">
      <dgm:prSet/>
      <dgm:spPr/>
      <dgm:t>
        <a:bodyPr/>
        <a:lstStyle/>
        <a:p>
          <a:endParaRPr lang="zh-CN" altLang="en-US"/>
        </a:p>
      </dgm:t>
    </dgm:pt>
    <dgm:pt modelId="{92DE0AB0-3374-4923-A104-718EDB63DAD7}" cxnId="{5197826E-E350-42B1-860B-A1A9A06D883D}" type="sibTrans">
      <dgm:prSet/>
      <dgm:spPr/>
      <dgm:t>
        <a:bodyPr/>
        <a:lstStyle/>
        <a:p>
          <a:endParaRPr lang="zh-CN" altLang="en-US"/>
        </a:p>
      </dgm:t>
    </dgm:pt>
    <dgm:pt modelId="{ACC1BD05-82E1-4C0B-8B1C-F78B358A9834}">
      <dgm:prSet/>
      <dgm:spPr/>
      <dgm:t>
        <a:bodyPr/>
        <a:lstStyle/>
        <a:p>
          <a:r>
            <a:rPr lang="en-US" smtClean="0"/>
            <a:t>2.</a:t>
          </a:r>
          <a:r>
            <a:rPr lang="zh-CN" smtClean="0"/>
            <a:t>进行价格报复</a:t>
          </a:r>
          <a:endParaRPr lang="zh-CN"/>
        </a:p>
      </dgm:t>
    </dgm:pt>
    <dgm:pt modelId="{BDA7E4BB-675B-474A-9A8C-2529D1856D11}" cxnId="{F5AEA81B-988C-4955-931B-0B09A9BA6F2F}" type="parTrans">
      <dgm:prSet/>
      <dgm:spPr/>
      <dgm:t>
        <a:bodyPr/>
        <a:lstStyle/>
        <a:p>
          <a:endParaRPr lang="zh-CN" altLang="en-US"/>
        </a:p>
      </dgm:t>
    </dgm:pt>
    <dgm:pt modelId="{8B5DC1CF-5E08-459D-AEC7-0DACD95A0949}" cxnId="{F5AEA81B-988C-4955-931B-0B09A9BA6F2F}" type="sibTrans">
      <dgm:prSet/>
      <dgm:spPr/>
      <dgm:t>
        <a:bodyPr/>
        <a:lstStyle/>
        <a:p>
          <a:endParaRPr lang="zh-CN" altLang="en-US"/>
        </a:p>
      </dgm:t>
    </dgm:pt>
    <dgm:pt modelId="{39121C4C-76FB-4DCE-A7B0-3A78E222250E}">
      <dgm:prSet/>
      <dgm:spPr/>
      <dgm:t>
        <a:bodyPr/>
        <a:lstStyle/>
        <a:p>
          <a:r>
            <a:rPr lang="en-US" smtClean="0"/>
            <a:t>3.</a:t>
          </a:r>
          <a:r>
            <a:rPr lang="zh-CN" smtClean="0"/>
            <a:t>预留生产能力</a:t>
          </a:r>
          <a:endParaRPr lang="zh-CN"/>
        </a:p>
      </dgm:t>
    </dgm:pt>
    <dgm:pt modelId="{9E774B16-8B12-412A-8E60-26B7F3288B60}" cxnId="{33F42B5A-B5E6-4365-9E28-A38847D41D16}" type="parTrans">
      <dgm:prSet/>
      <dgm:spPr/>
      <dgm:t>
        <a:bodyPr/>
        <a:lstStyle/>
        <a:p>
          <a:endParaRPr lang="zh-CN" altLang="en-US"/>
        </a:p>
      </dgm:t>
    </dgm:pt>
    <dgm:pt modelId="{2969F247-25FF-4440-9015-04AF33CB2E39}" cxnId="{33F42B5A-B5E6-4365-9E28-A38847D41D16}" type="sibTrans">
      <dgm:prSet/>
      <dgm:spPr/>
      <dgm:t>
        <a:bodyPr/>
        <a:lstStyle/>
        <a:p>
          <a:endParaRPr lang="zh-CN" altLang="en-US"/>
        </a:p>
      </dgm:t>
    </dgm:pt>
    <dgm:pt modelId="{0FEA25F6-4AE5-47E8-988D-34A189AF781D}">
      <dgm:prSet/>
      <dgm:spPr/>
      <dgm:t>
        <a:bodyPr/>
        <a:lstStyle/>
        <a:p>
          <a:r>
            <a:rPr lang="en-US" smtClean="0"/>
            <a:t>4.</a:t>
          </a:r>
          <a:r>
            <a:rPr lang="zh-CN" smtClean="0"/>
            <a:t>捷足先登，使市场饱和</a:t>
          </a:r>
          <a:endParaRPr lang="zh-CN"/>
        </a:p>
      </dgm:t>
    </dgm:pt>
    <dgm:pt modelId="{9CA7F0BB-87E4-45E8-B6F1-CC5958864047}" cxnId="{B8143A6C-D393-4378-8267-B77684749800}" type="parTrans">
      <dgm:prSet/>
      <dgm:spPr/>
      <dgm:t>
        <a:bodyPr/>
        <a:lstStyle/>
        <a:p>
          <a:endParaRPr lang="zh-CN" altLang="en-US"/>
        </a:p>
      </dgm:t>
    </dgm:pt>
    <dgm:pt modelId="{2876828F-7DC7-4014-AEE8-5D4605AB3418}" cxnId="{B8143A6C-D393-4378-8267-B77684749800}" type="sibTrans">
      <dgm:prSet/>
      <dgm:spPr/>
      <dgm:t>
        <a:bodyPr/>
        <a:lstStyle/>
        <a:p>
          <a:endParaRPr lang="zh-CN" altLang="en-US"/>
        </a:p>
      </dgm:t>
    </dgm:pt>
    <dgm:pt modelId="{C8A58950-ED45-4FFD-B57A-989BAEAF31B8}" type="pres">
      <dgm:prSet presAssocID="{6960ADB2-AE2F-46E6-A00B-DDC54F159792}" presName="Name0" presStyleCnt="0">
        <dgm:presLayoutVars>
          <dgm:chMax val="5"/>
          <dgm:chPref val="5"/>
          <dgm:dir/>
          <dgm:animLvl val="lvl"/>
        </dgm:presLayoutVars>
      </dgm:prSet>
      <dgm:spPr/>
    </dgm:pt>
    <dgm:pt modelId="{1F80FB12-C980-47DE-AB08-BE1E8FB567D5}" type="pres">
      <dgm:prSet presAssocID="{703860B0-B9FE-43B5-8A64-B2E648A3B539}" presName="parentText1" presStyleLbl="node1" presStyleIdx="0" presStyleCnt="4">
        <dgm:presLayoutVars>
          <dgm:chMax/>
          <dgm:chPref val="3"/>
          <dgm:bulletEnabled val="1"/>
        </dgm:presLayoutVars>
      </dgm:prSet>
      <dgm:spPr/>
    </dgm:pt>
    <dgm:pt modelId="{F9F7271B-0A48-49BF-8E4F-A52555356A36}" type="pres">
      <dgm:prSet presAssocID="{ACC1BD05-82E1-4C0B-8B1C-F78B358A9834}" presName="parentText2" presStyleLbl="node1" presStyleIdx="1" presStyleCnt="4">
        <dgm:presLayoutVars>
          <dgm:chMax/>
          <dgm:chPref val="3"/>
          <dgm:bulletEnabled val="1"/>
        </dgm:presLayoutVars>
      </dgm:prSet>
      <dgm:spPr/>
    </dgm:pt>
    <dgm:pt modelId="{67D69717-0922-4681-937E-7584B24EF142}" type="pres">
      <dgm:prSet presAssocID="{39121C4C-76FB-4DCE-A7B0-3A78E222250E}" presName="parentText3" presStyleLbl="node1" presStyleIdx="2" presStyleCnt="4">
        <dgm:presLayoutVars>
          <dgm:chMax/>
          <dgm:chPref val="3"/>
          <dgm:bulletEnabled val="1"/>
        </dgm:presLayoutVars>
      </dgm:prSet>
      <dgm:spPr/>
    </dgm:pt>
    <dgm:pt modelId="{79ADE6C5-2A86-45B5-8AFA-9865A01F0DD7}" type="pres">
      <dgm:prSet presAssocID="{0FEA25F6-4AE5-47E8-988D-34A189AF781D}" presName="parentText4" presStyleLbl="node1" presStyleIdx="3" presStyleCnt="4">
        <dgm:presLayoutVars>
          <dgm:chMax/>
          <dgm:chPref val="3"/>
          <dgm:bulletEnabled val="1"/>
        </dgm:presLayoutVars>
      </dgm:prSet>
      <dgm:spPr/>
    </dgm:pt>
  </dgm:ptLst>
  <dgm:cxnLst>
    <dgm:cxn modelId="{5DE54752-6838-41AF-9D8A-3D8BF0855C13}" type="presOf" srcId="{39121C4C-76FB-4DCE-A7B0-3A78E222250E}" destId="{67D69717-0922-4681-937E-7584B24EF142}" srcOrd="0" destOrd="0" presId="urn:microsoft.com/office/officeart/2009/3/layout/IncreasingArrowsProcess"/>
    <dgm:cxn modelId="{33F42B5A-B5E6-4365-9E28-A38847D41D16}" srcId="{6960ADB2-AE2F-46E6-A00B-DDC54F159792}" destId="{39121C4C-76FB-4DCE-A7B0-3A78E222250E}" srcOrd="2" destOrd="0" parTransId="{9E774B16-8B12-412A-8E60-26B7F3288B60}" sibTransId="{2969F247-25FF-4440-9015-04AF33CB2E39}"/>
    <dgm:cxn modelId="{5197826E-E350-42B1-860B-A1A9A06D883D}" srcId="{6960ADB2-AE2F-46E6-A00B-DDC54F159792}" destId="{703860B0-B9FE-43B5-8A64-B2E648A3B539}" srcOrd="0" destOrd="0" parTransId="{E74FE0B9-F58C-47A4-B72C-07861C698141}" sibTransId="{92DE0AB0-3374-4923-A104-718EDB63DAD7}"/>
    <dgm:cxn modelId="{F800016C-9E5B-4AEA-9A20-2694B00C9517}" type="presOf" srcId="{6960ADB2-AE2F-46E6-A00B-DDC54F159792}" destId="{C8A58950-ED45-4FFD-B57A-989BAEAF31B8}" srcOrd="0" destOrd="0" presId="urn:microsoft.com/office/officeart/2009/3/layout/IncreasingArrowsProcess"/>
    <dgm:cxn modelId="{B3E11F2E-85D3-4C33-BB77-55E27D27594B}" type="presOf" srcId="{ACC1BD05-82E1-4C0B-8B1C-F78B358A9834}" destId="{F9F7271B-0A48-49BF-8E4F-A52555356A36}" srcOrd="0" destOrd="0" presId="urn:microsoft.com/office/officeart/2009/3/layout/IncreasingArrowsProcess"/>
    <dgm:cxn modelId="{B8143A6C-D393-4378-8267-B77684749800}" srcId="{6960ADB2-AE2F-46E6-A00B-DDC54F159792}" destId="{0FEA25F6-4AE5-47E8-988D-34A189AF781D}" srcOrd="3" destOrd="0" parTransId="{9CA7F0BB-87E4-45E8-B6F1-CC5958864047}" sibTransId="{2876828F-7DC7-4014-AEE8-5D4605AB3418}"/>
    <dgm:cxn modelId="{50CC9428-FCF8-4F8E-BE0F-A295F7F79AC2}" type="presOf" srcId="{703860B0-B9FE-43B5-8A64-B2E648A3B539}" destId="{1F80FB12-C980-47DE-AB08-BE1E8FB567D5}" srcOrd="0" destOrd="0" presId="urn:microsoft.com/office/officeart/2009/3/layout/IncreasingArrowsProcess"/>
    <dgm:cxn modelId="{442A61BD-FAFC-4F99-8175-A280C223CEAA}" type="presOf" srcId="{0FEA25F6-4AE5-47E8-988D-34A189AF781D}" destId="{79ADE6C5-2A86-45B5-8AFA-9865A01F0DD7}" srcOrd="0" destOrd="0" presId="urn:microsoft.com/office/officeart/2009/3/layout/IncreasingArrowsProcess"/>
    <dgm:cxn modelId="{F5AEA81B-988C-4955-931B-0B09A9BA6F2F}" srcId="{6960ADB2-AE2F-46E6-A00B-DDC54F159792}" destId="{ACC1BD05-82E1-4C0B-8B1C-F78B358A9834}" srcOrd="1" destOrd="0" parTransId="{BDA7E4BB-675B-474A-9A8C-2529D1856D11}" sibTransId="{8B5DC1CF-5E08-459D-AEC7-0DACD95A0949}"/>
    <dgm:cxn modelId="{56F79D26-0B97-4B5A-8E4A-85560AF4D709}" type="presParOf" srcId="{C8A58950-ED45-4FFD-B57A-989BAEAF31B8}" destId="{1F80FB12-C980-47DE-AB08-BE1E8FB567D5}" srcOrd="0" destOrd="0" presId="urn:microsoft.com/office/officeart/2009/3/layout/IncreasingArrowsProcess"/>
    <dgm:cxn modelId="{599E299B-C348-4885-9612-DCD1741A083A}" type="presParOf" srcId="{C8A58950-ED45-4FFD-B57A-989BAEAF31B8}" destId="{F9F7271B-0A48-49BF-8E4F-A52555356A36}" srcOrd="1" destOrd="0" presId="urn:microsoft.com/office/officeart/2009/3/layout/IncreasingArrowsProcess"/>
    <dgm:cxn modelId="{B06BC194-6CBF-4935-B403-5D9B225D340D}" type="presParOf" srcId="{C8A58950-ED45-4FFD-B57A-989BAEAF31B8}" destId="{67D69717-0922-4681-937E-7584B24EF142}" srcOrd="2" destOrd="0" presId="urn:microsoft.com/office/officeart/2009/3/layout/IncreasingArrowsProcess"/>
    <dgm:cxn modelId="{A40750CC-0B10-400F-ACC4-C23A79B57CE1}" type="presParOf" srcId="{C8A58950-ED45-4FFD-B57A-989BAEAF31B8}" destId="{79ADE6C5-2A86-45B5-8AFA-9865A01F0DD7}" srcOrd="3" destOrd="0" presId="urn:microsoft.com/office/officeart/2009/3/layout/IncreasingArrowsProcess"/>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7932685" cy="913070"/>
        <a:chOff x="0" y="0"/>
        <a:chExt cx="7932685" cy="913070"/>
      </a:xfrm>
    </dsp:grpSpPr>
    <dsp:sp modelId="{A847804A-E96E-4492-ACF0-846056E9A6D3}">
      <dsp:nvSpPr>
        <dsp:cNvPr id="3" name="圆角矩形 2"/>
        <dsp:cNvSpPr/>
      </dsp:nvSpPr>
      <dsp:spPr bwMode="white">
        <a:xfrm>
          <a:off x="0" y="0"/>
          <a:ext cx="1525516" cy="913070"/>
        </a:xfrm>
        <a:prstGeom prst="roundRect">
          <a:avLst>
            <a:gd name="adj" fmla="val 10000"/>
          </a:avLst>
        </a:prstGeom>
      </dsp:spPr>
      <dsp:style>
        <a:lnRef idx="2">
          <a:schemeClr val="lt1"/>
        </a:lnRef>
        <a:fillRef idx="1">
          <a:schemeClr val="accent1"/>
        </a:fillRef>
        <a:effectRef idx="0">
          <a:scrgbClr r="0" g="0" b="0"/>
        </a:effectRef>
        <a:fontRef idx="minor">
          <a:schemeClr val="lt1"/>
        </a:fontRef>
      </dsp:style>
      <dsp:txBody>
        <a:bodyPr lIns="57150" tIns="57150" rIns="57150" bIns="57150"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rtl="0">
            <a:lnSpc>
              <a:spcPct val="100000"/>
            </a:lnSpc>
            <a:spcBef>
              <a:spcPct val="0"/>
            </a:spcBef>
            <a:spcAft>
              <a:spcPct val="35000"/>
            </a:spcAft>
          </a:pPr>
          <a:r>
            <a:rPr lang="en-US" smtClean="0"/>
            <a:t>1.</a:t>
          </a:r>
          <a:r>
            <a:rPr lang="zh-CN" smtClean="0"/>
            <a:t>买者和卖者很多</a:t>
          </a:r>
          <a:endParaRPr lang="zh-CN"/>
        </a:p>
      </dsp:txBody>
      <dsp:txXfrm>
        <a:off x="0" y="0"/>
        <a:ext cx="1525516" cy="913070"/>
      </dsp:txXfrm>
    </dsp:sp>
    <dsp:sp modelId="{30116EF9-F7E5-41E2-AC86-DAA0F2EDCAE9}">
      <dsp:nvSpPr>
        <dsp:cNvPr id="4" name="右箭头 3"/>
        <dsp:cNvSpPr/>
      </dsp:nvSpPr>
      <dsp:spPr bwMode="white">
        <a:xfrm>
          <a:off x="1668915" y="267371"/>
          <a:ext cx="323409" cy="378328"/>
        </a:xfrm>
        <a:prstGeom prst="rightArrow">
          <a:avLst>
            <a:gd name="adj1" fmla="val 60000"/>
            <a:gd name="adj2" fmla="val 50000"/>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lIns="0" tIns="0" rIns="0" bIns="0" anchor="ctr"/>
        <a:lstStyle>
          <a:lvl1pPr algn="ctr">
            <a:defRPr sz="14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a:lnSpc>
              <a:spcPct val="100000"/>
            </a:lnSpc>
            <a:spcBef>
              <a:spcPct val="0"/>
            </a:spcBef>
            <a:spcAft>
              <a:spcPct val="35000"/>
            </a:spcAft>
          </a:pPr>
          <a:endParaRPr lang="zh-CN" altLang="en-US"/>
        </a:p>
      </dsp:txBody>
      <dsp:txXfrm>
        <a:off x="1668915" y="267371"/>
        <a:ext cx="323409" cy="378328"/>
      </dsp:txXfrm>
    </dsp:sp>
    <dsp:sp modelId="{201699A7-3B95-4D5A-9B0A-CB8BF573A26C}">
      <dsp:nvSpPr>
        <dsp:cNvPr id="5" name="圆角矩形 4"/>
        <dsp:cNvSpPr/>
      </dsp:nvSpPr>
      <dsp:spPr bwMode="white">
        <a:xfrm>
          <a:off x="2135723" y="0"/>
          <a:ext cx="1525516" cy="913070"/>
        </a:xfrm>
        <a:prstGeom prst="roundRect">
          <a:avLst>
            <a:gd name="adj" fmla="val 10000"/>
          </a:avLst>
        </a:prstGeom>
      </dsp:spPr>
      <dsp:style>
        <a:lnRef idx="2">
          <a:schemeClr val="lt1"/>
        </a:lnRef>
        <a:fillRef idx="1">
          <a:schemeClr val="accent1"/>
        </a:fillRef>
        <a:effectRef idx="0">
          <a:scrgbClr r="0" g="0" b="0"/>
        </a:effectRef>
        <a:fontRef idx="minor">
          <a:schemeClr val="lt1"/>
        </a:fontRef>
      </dsp:style>
      <dsp:txBody>
        <a:bodyPr lIns="57150" tIns="57150" rIns="57150" bIns="57150"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rtl="0">
            <a:lnSpc>
              <a:spcPct val="100000"/>
            </a:lnSpc>
            <a:spcBef>
              <a:spcPct val="0"/>
            </a:spcBef>
            <a:spcAft>
              <a:spcPct val="35000"/>
            </a:spcAft>
          </a:pPr>
          <a:r>
            <a:rPr lang="en-US" smtClean="0"/>
            <a:t>2.</a:t>
          </a:r>
          <a:r>
            <a:rPr lang="zh-CN" smtClean="0"/>
            <a:t>产品同质</a:t>
          </a:r>
          <a:endParaRPr lang="zh-CN"/>
        </a:p>
      </dsp:txBody>
      <dsp:txXfrm>
        <a:off x="2135723" y="0"/>
        <a:ext cx="1525516" cy="913070"/>
      </dsp:txXfrm>
    </dsp:sp>
    <dsp:sp modelId="{3A7C83C1-79F2-415D-A66C-9BA49DCD2B82}">
      <dsp:nvSpPr>
        <dsp:cNvPr id="6" name="右箭头 5"/>
        <dsp:cNvSpPr/>
      </dsp:nvSpPr>
      <dsp:spPr bwMode="white">
        <a:xfrm>
          <a:off x="3804638" y="267371"/>
          <a:ext cx="323409" cy="378328"/>
        </a:xfrm>
        <a:prstGeom prst="rightArrow">
          <a:avLst>
            <a:gd name="adj1" fmla="val 60000"/>
            <a:gd name="adj2" fmla="val 50000"/>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lIns="0" tIns="0" rIns="0" bIns="0" anchor="ctr"/>
        <a:lstStyle>
          <a:lvl1pPr algn="ctr">
            <a:defRPr sz="14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a:lnSpc>
              <a:spcPct val="100000"/>
            </a:lnSpc>
            <a:spcBef>
              <a:spcPct val="0"/>
            </a:spcBef>
            <a:spcAft>
              <a:spcPct val="35000"/>
            </a:spcAft>
          </a:pPr>
          <a:endParaRPr lang="zh-CN" altLang="en-US"/>
        </a:p>
      </dsp:txBody>
      <dsp:txXfrm>
        <a:off x="3804638" y="267371"/>
        <a:ext cx="323409" cy="378328"/>
      </dsp:txXfrm>
    </dsp:sp>
    <dsp:sp modelId="{3EBB9C0C-D3DF-4156-9F2F-6A439EE97353}">
      <dsp:nvSpPr>
        <dsp:cNvPr id="7" name="圆角矩形 6"/>
        <dsp:cNvSpPr/>
      </dsp:nvSpPr>
      <dsp:spPr bwMode="white">
        <a:xfrm>
          <a:off x="4271446" y="0"/>
          <a:ext cx="1525516" cy="913070"/>
        </a:xfrm>
        <a:prstGeom prst="roundRect">
          <a:avLst>
            <a:gd name="adj" fmla="val 10000"/>
          </a:avLst>
        </a:prstGeom>
      </dsp:spPr>
      <dsp:style>
        <a:lnRef idx="2">
          <a:schemeClr val="lt1"/>
        </a:lnRef>
        <a:fillRef idx="1">
          <a:schemeClr val="accent1"/>
        </a:fillRef>
        <a:effectRef idx="0">
          <a:scrgbClr r="0" g="0" b="0"/>
        </a:effectRef>
        <a:fontRef idx="minor">
          <a:schemeClr val="lt1"/>
        </a:fontRef>
      </dsp:style>
      <dsp:txBody>
        <a:bodyPr lIns="57150" tIns="57150" rIns="57150" bIns="57150"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rtl="0">
            <a:lnSpc>
              <a:spcPct val="100000"/>
            </a:lnSpc>
            <a:spcBef>
              <a:spcPct val="0"/>
            </a:spcBef>
            <a:spcAft>
              <a:spcPct val="35000"/>
            </a:spcAft>
          </a:pPr>
          <a:r>
            <a:rPr lang="en-US" smtClean="0"/>
            <a:t>3.</a:t>
          </a:r>
          <a:r>
            <a:rPr lang="zh-CN" smtClean="0"/>
            <a:t>企业进出行业自由</a:t>
          </a:r>
          <a:endParaRPr lang="zh-CN"/>
        </a:p>
      </dsp:txBody>
      <dsp:txXfrm>
        <a:off x="4271446" y="0"/>
        <a:ext cx="1525516" cy="913070"/>
      </dsp:txXfrm>
    </dsp:sp>
    <dsp:sp modelId="{EDB84F30-F9D8-4FDA-9DDB-80198452C8E4}">
      <dsp:nvSpPr>
        <dsp:cNvPr id="8" name="右箭头 7"/>
        <dsp:cNvSpPr/>
      </dsp:nvSpPr>
      <dsp:spPr bwMode="white">
        <a:xfrm>
          <a:off x="5940361" y="267371"/>
          <a:ext cx="323409" cy="378328"/>
        </a:xfrm>
        <a:prstGeom prst="rightArrow">
          <a:avLst>
            <a:gd name="adj1" fmla="val 60000"/>
            <a:gd name="adj2" fmla="val 50000"/>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lIns="0" tIns="0" rIns="0" bIns="0" anchor="ctr"/>
        <a:lstStyle>
          <a:lvl1pPr algn="ctr">
            <a:defRPr sz="14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a:lnSpc>
              <a:spcPct val="100000"/>
            </a:lnSpc>
            <a:spcBef>
              <a:spcPct val="0"/>
            </a:spcBef>
            <a:spcAft>
              <a:spcPct val="35000"/>
            </a:spcAft>
          </a:pPr>
          <a:endParaRPr lang="zh-CN" altLang="en-US"/>
        </a:p>
      </dsp:txBody>
      <dsp:txXfrm>
        <a:off x="5940361" y="267371"/>
        <a:ext cx="323409" cy="378328"/>
      </dsp:txXfrm>
    </dsp:sp>
    <dsp:sp modelId="{991153CD-B8FC-4877-9A71-7B4625971185}">
      <dsp:nvSpPr>
        <dsp:cNvPr id="9" name="圆角矩形 8"/>
        <dsp:cNvSpPr/>
      </dsp:nvSpPr>
      <dsp:spPr bwMode="white">
        <a:xfrm>
          <a:off x="6407169" y="0"/>
          <a:ext cx="1525516" cy="913070"/>
        </a:xfrm>
        <a:prstGeom prst="roundRect">
          <a:avLst>
            <a:gd name="adj" fmla="val 10000"/>
          </a:avLst>
        </a:prstGeom>
      </dsp:spPr>
      <dsp:style>
        <a:lnRef idx="2">
          <a:schemeClr val="lt1"/>
        </a:lnRef>
        <a:fillRef idx="1">
          <a:schemeClr val="accent1"/>
        </a:fillRef>
        <a:effectRef idx="0">
          <a:scrgbClr r="0" g="0" b="0"/>
        </a:effectRef>
        <a:fontRef idx="minor">
          <a:schemeClr val="lt1"/>
        </a:fontRef>
      </dsp:style>
      <dsp:txBody>
        <a:bodyPr lIns="57150" tIns="57150" rIns="57150" bIns="57150"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rtl="0">
            <a:lnSpc>
              <a:spcPct val="100000"/>
            </a:lnSpc>
            <a:spcBef>
              <a:spcPct val="0"/>
            </a:spcBef>
            <a:spcAft>
              <a:spcPct val="35000"/>
            </a:spcAft>
          </a:pPr>
          <a:r>
            <a:rPr lang="en-US" smtClean="0"/>
            <a:t>4.</a:t>
          </a:r>
          <a:r>
            <a:rPr lang="zh-CN" smtClean="0"/>
            <a:t>企业和顾客掌握的市场信息都很充分</a:t>
          </a:r>
          <a:endParaRPr lang="zh-CN"/>
        </a:p>
      </dsp:txBody>
      <dsp:txXfrm>
        <a:off x="6407169" y="0"/>
        <a:ext cx="1525516" cy="9130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E1DE4E-69B2-4F0E-8B7A-12B9B8CE8811}">
      <dsp:nvSpPr>
        <dsp:cNvPr id="0" name=""/>
        <dsp:cNvSpPr/>
      </dsp:nvSpPr>
      <dsp:spPr>
        <a:xfrm>
          <a:off x="629721" y="0"/>
          <a:ext cx="7136844" cy="2990582"/>
        </a:xfrm>
        <a:prstGeom prst="rightArrow">
          <a:avLst/>
        </a:prstGeom>
        <a:gradFill rotWithShape="0">
          <a:gsLst>
            <a:gs pos="0">
              <a:schemeClr val="accent1">
                <a:tint val="40000"/>
                <a:hueOff val="0"/>
                <a:satOff val="0"/>
                <a:lumOff val="0"/>
                <a:alphaOff val="0"/>
                <a:satMod val="103000"/>
                <a:lumMod val="102000"/>
                <a:tint val="94000"/>
              </a:schemeClr>
            </a:gs>
            <a:gs pos="50000">
              <a:schemeClr val="accent1">
                <a:tint val="40000"/>
                <a:hueOff val="0"/>
                <a:satOff val="0"/>
                <a:lumOff val="0"/>
                <a:alphaOff val="0"/>
                <a:satMod val="110000"/>
                <a:lumMod val="100000"/>
                <a:shade val="100000"/>
              </a:schemeClr>
            </a:gs>
            <a:gs pos="100000">
              <a:schemeClr val="accent1">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D61E6635-3F52-4F29-9329-722D03DDA563}">
      <dsp:nvSpPr>
        <dsp:cNvPr id="0" name=""/>
        <dsp:cNvSpPr/>
      </dsp:nvSpPr>
      <dsp:spPr>
        <a:xfrm>
          <a:off x="2306" y="897174"/>
          <a:ext cx="1342668" cy="1196232"/>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US" sz="1500" kern="1200" smtClean="0"/>
            <a:t>1.</a:t>
          </a:r>
          <a:r>
            <a:rPr lang="zh-CN" sz="1500" kern="1200" smtClean="0"/>
            <a:t>企业控制了产品基本原料的来源</a:t>
          </a:r>
          <a:endParaRPr lang="zh-CN" sz="1500" kern="1200"/>
        </a:p>
      </dsp:txBody>
      <dsp:txXfrm>
        <a:off x="60701" y="955569"/>
        <a:ext cx="1225878" cy="1079442"/>
      </dsp:txXfrm>
    </dsp:sp>
    <dsp:sp modelId="{31C8D5BF-5FA8-483F-BC08-1DF60C05FF46}">
      <dsp:nvSpPr>
        <dsp:cNvPr id="0" name=""/>
        <dsp:cNvSpPr/>
      </dsp:nvSpPr>
      <dsp:spPr>
        <a:xfrm>
          <a:off x="1412107" y="897174"/>
          <a:ext cx="1342668" cy="1196232"/>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US" sz="1500" kern="1200" smtClean="0"/>
            <a:t>2.</a:t>
          </a:r>
          <a:r>
            <a:rPr lang="zh-CN" sz="1500" kern="1200" smtClean="0"/>
            <a:t>企业拥有知识产权</a:t>
          </a:r>
          <a:endParaRPr lang="zh-CN" sz="1500" kern="1200"/>
        </a:p>
      </dsp:txBody>
      <dsp:txXfrm>
        <a:off x="1470502" y="955569"/>
        <a:ext cx="1225878" cy="1079442"/>
      </dsp:txXfrm>
    </dsp:sp>
    <dsp:sp modelId="{4F469676-F96D-449B-AC3D-4C40ADCE5754}">
      <dsp:nvSpPr>
        <dsp:cNvPr id="0" name=""/>
        <dsp:cNvSpPr/>
      </dsp:nvSpPr>
      <dsp:spPr>
        <a:xfrm>
          <a:off x="2821909" y="897174"/>
          <a:ext cx="1342668" cy="1196232"/>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US" sz="1500" kern="1200" smtClean="0"/>
            <a:t>3.</a:t>
          </a:r>
          <a:r>
            <a:rPr lang="zh-CN" sz="1500" kern="1200" smtClean="0"/>
            <a:t>现有企业规模经济显著，规模较大</a:t>
          </a:r>
          <a:endParaRPr lang="zh-CN" sz="1500" kern="1200"/>
        </a:p>
      </dsp:txBody>
      <dsp:txXfrm>
        <a:off x="2880304" y="955569"/>
        <a:ext cx="1225878" cy="1079442"/>
      </dsp:txXfrm>
    </dsp:sp>
    <dsp:sp modelId="{5CD7EE95-4402-44B9-9594-9A7497DBDA2A}">
      <dsp:nvSpPr>
        <dsp:cNvPr id="0" name=""/>
        <dsp:cNvSpPr/>
      </dsp:nvSpPr>
      <dsp:spPr>
        <a:xfrm>
          <a:off x="4231710" y="897174"/>
          <a:ext cx="1342668" cy="1196232"/>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US" sz="1500" kern="1200" smtClean="0"/>
            <a:t>4.</a:t>
          </a:r>
          <a:r>
            <a:rPr lang="zh-CN" sz="1500" kern="1200" smtClean="0"/>
            <a:t>政府特许</a:t>
          </a:r>
          <a:endParaRPr lang="zh-CN" sz="1500" kern="1200"/>
        </a:p>
      </dsp:txBody>
      <dsp:txXfrm>
        <a:off x="4290105" y="955569"/>
        <a:ext cx="1225878" cy="1079442"/>
      </dsp:txXfrm>
    </dsp:sp>
    <dsp:sp modelId="{820DB3AB-942D-4A0D-ACDC-73186488481F}">
      <dsp:nvSpPr>
        <dsp:cNvPr id="0" name=""/>
        <dsp:cNvSpPr/>
      </dsp:nvSpPr>
      <dsp:spPr>
        <a:xfrm>
          <a:off x="5641512" y="897174"/>
          <a:ext cx="1342668" cy="1196232"/>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US" sz="1500" kern="1200" smtClean="0"/>
            <a:t>5.</a:t>
          </a:r>
          <a:r>
            <a:rPr lang="zh-CN" sz="1500" kern="1200" smtClean="0"/>
            <a:t>产品差异化</a:t>
          </a:r>
          <a:endParaRPr lang="zh-CN" sz="1500" kern="1200"/>
        </a:p>
      </dsp:txBody>
      <dsp:txXfrm>
        <a:off x="5699907" y="955569"/>
        <a:ext cx="1225878" cy="1079442"/>
      </dsp:txXfrm>
    </dsp:sp>
    <dsp:sp modelId="{6AA4128F-06A0-480D-8AA0-BA444E477AF3}">
      <dsp:nvSpPr>
        <dsp:cNvPr id="0" name=""/>
        <dsp:cNvSpPr/>
      </dsp:nvSpPr>
      <dsp:spPr>
        <a:xfrm>
          <a:off x="7051313" y="897174"/>
          <a:ext cx="1342668" cy="1196232"/>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US" sz="1500" kern="1200" smtClean="0"/>
            <a:t>6.</a:t>
          </a:r>
          <a:r>
            <a:rPr lang="zh-CN" sz="1500" kern="1200" smtClean="0"/>
            <a:t>网络外部性</a:t>
          </a:r>
          <a:endParaRPr lang="zh-CN" sz="1500" kern="1200"/>
        </a:p>
      </dsp:txBody>
      <dsp:txXfrm>
        <a:off x="7109708" y="955569"/>
        <a:ext cx="1225878" cy="107944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56141B-8C27-4453-826C-A734D1859CC9}">
      <dsp:nvSpPr>
        <dsp:cNvPr id="0" name=""/>
        <dsp:cNvSpPr/>
      </dsp:nvSpPr>
      <dsp:spPr>
        <a:xfrm>
          <a:off x="1019709" y="710446"/>
          <a:ext cx="1655172" cy="1365170"/>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B5D6CD8B-782F-45A7-9636-78DCC452CE7D}">
      <dsp:nvSpPr>
        <dsp:cNvPr id="0" name=""/>
        <dsp:cNvSpPr/>
      </dsp:nvSpPr>
      <dsp:spPr>
        <a:xfrm>
          <a:off x="1905818" y="877364"/>
          <a:ext cx="2059089" cy="2059089"/>
        </a:xfrm>
        <a:prstGeom prst="leftCircularArrow">
          <a:avLst>
            <a:gd name="adj1" fmla="val 4282"/>
            <a:gd name="adj2" fmla="val 541357"/>
            <a:gd name="adj3" fmla="val 2316868"/>
            <a:gd name="adj4" fmla="val 9024489"/>
            <a:gd name="adj5" fmla="val 4995"/>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3D60F683-F9E4-4991-8413-2EC1E4447B35}">
      <dsp:nvSpPr>
        <dsp:cNvPr id="0" name=""/>
        <dsp:cNvSpPr/>
      </dsp:nvSpPr>
      <dsp:spPr>
        <a:xfrm>
          <a:off x="1387525" y="1783080"/>
          <a:ext cx="1471264" cy="585073"/>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rtl="0">
            <a:lnSpc>
              <a:spcPct val="90000"/>
            </a:lnSpc>
            <a:spcBef>
              <a:spcPct val="0"/>
            </a:spcBef>
            <a:spcAft>
              <a:spcPct val="35000"/>
            </a:spcAft>
          </a:pPr>
          <a:r>
            <a:rPr lang="en-US" sz="1800" kern="1200" smtClean="0"/>
            <a:t>1.</a:t>
          </a:r>
          <a:r>
            <a:rPr lang="zh-CN" sz="1800" kern="1200" smtClean="0"/>
            <a:t>价格高</a:t>
          </a:r>
          <a:endParaRPr lang="zh-CN" sz="1800" kern="1200" dirty="0"/>
        </a:p>
      </dsp:txBody>
      <dsp:txXfrm>
        <a:off x="1404661" y="1800216"/>
        <a:ext cx="1436992" cy="550801"/>
      </dsp:txXfrm>
    </dsp:sp>
    <dsp:sp modelId="{6D2E180C-C46D-4267-A637-E0D49CD9CC62}">
      <dsp:nvSpPr>
        <dsp:cNvPr id="0" name=""/>
        <dsp:cNvSpPr/>
      </dsp:nvSpPr>
      <dsp:spPr>
        <a:xfrm>
          <a:off x="3278603" y="710446"/>
          <a:ext cx="1655172" cy="1365170"/>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FFD379B2-A795-41B7-9AD9-13E9E60F76A5}">
      <dsp:nvSpPr>
        <dsp:cNvPr id="0" name=""/>
        <dsp:cNvSpPr/>
      </dsp:nvSpPr>
      <dsp:spPr>
        <a:xfrm>
          <a:off x="4150920" y="-203918"/>
          <a:ext cx="2270583" cy="2270583"/>
        </a:xfrm>
        <a:prstGeom prst="circularArrow">
          <a:avLst>
            <a:gd name="adj1" fmla="val 3883"/>
            <a:gd name="adj2" fmla="val 486204"/>
            <a:gd name="adj3" fmla="val 19338286"/>
            <a:gd name="adj4" fmla="val 12575511"/>
            <a:gd name="adj5" fmla="val 453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BED21CC2-FD1C-4E5E-8BA6-3E0CC82846E8}">
      <dsp:nvSpPr>
        <dsp:cNvPr id="0" name=""/>
        <dsp:cNvSpPr/>
      </dsp:nvSpPr>
      <dsp:spPr>
        <a:xfrm>
          <a:off x="3646419" y="417909"/>
          <a:ext cx="1471264" cy="585073"/>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smtClean="0"/>
            <a:t>2.</a:t>
          </a:r>
          <a:r>
            <a:rPr lang="zh-CN" sz="1800" kern="1200" smtClean="0"/>
            <a:t>产量不足</a:t>
          </a:r>
          <a:endParaRPr lang="zh-CN" sz="1800" kern="1200"/>
        </a:p>
      </dsp:txBody>
      <dsp:txXfrm>
        <a:off x="3663555" y="435045"/>
        <a:ext cx="1436992" cy="550801"/>
      </dsp:txXfrm>
    </dsp:sp>
    <dsp:sp modelId="{6192ABA0-779E-4104-B7F6-32131CFEA754}">
      <dsp:nvSpPr>
        <dsp:cNvPr id="0" name=""/>
        <dsp:cNvSpPr/>
      </dsp:nvSpPr>
      <dsp:spPr>
        <a:xfrm>
          <a:off x="5537498" y="710446"/>
          <a:ext cx="1655172" cy="1365170"/>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6968AECA-0743-46E6-A849-303156428D57}">
      <dsp:nvSpPr>
        <dsp:cNvPr id="0" name=""/>
        <dsp:cNvSpPr/>
      </dsp:nvSpPr>
      <dsp:spPr>
        <a:xfrm>
          <a:off x="5905314" y="1783080"/>
          <a:ext cx="1471264" cy="585073"/>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smtClean="0"/>
            <a:t>3.</a:t>
          </a:r>
          <a:r>
            <a:rPr lang="zh-CN" sz="1800" kern="1200" smtClean="0"/>
            <a:t>生产效率低</a:t>
          </a:r>
          <a:endParaRPr lang="zh-CN" sz="1800" kern="1200"/>
        </a:p>
      </dsp:txBody>
      <dsp:txXfrm>
        <a:off x="5922450" y="1800216"/>
        <a:ext cx="1436992" cy="55080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C57B1A-95C6-4522-A232-9C25DADD10EB}">
      <dsp:nvSpPr>
        <dsp:cNvPr id="0" name=""/>
        <dsp:cNvSpPr/>
      </dsp:nvSpPr>
      <dsp:spPr>
        <a:xfrm>
          <a:off x="1158848" y="0"/>
          <a:ext cx="6965157" cy="2786063"/>
        </a:xfrm>
        <a:prstGeom prst="leftRightRibb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6DD11ADC-0FDF-4B47-8992-EA6AE3C4B4C5}">
      <dsp:nvSpPr>
        <dsp:cNvPr id="0" name=""/>
        <dsp:cNvSpPr/>
      </dsp:nvSpPr>
      <dsp:spPr>
        <a:xfrm>
          <a:off x="1994667" y="487561"/>
          <a:ext cx="2298501" cy="1365170"/>
        </a:xfrm>
        <a:prstGeom prst="rect">
          <a:avLst/>
        </a:prstGeom>
        <a:noFill/>
        <a:ln>
          <a:noFill/>
        </a:ln>
        <a:effectLst/>
        <a:scene3d>
          <a:camera prst="orthographicFront"/>
          <a:lightRig rig="flat" dir="t"/>
        </a:scene3d>
        <a:sp3d/>
      </dsp:spPr>
      <dsp:style>
        <a:lnRef idx="0">
          <a:scrgbClr r="0" g="0" b="0"/>
        </a:lnRef>
        <a:fillRef idx="3">
          <a:scrgbClr r="0" g="0" b="0"/>
        </a:fillRef>
        <a:effectRef idx="2">
          <a:scrgbClr r="0" g="0" b="0"/>
        </a:effectRef>
        <a:fontRef idx="minor">
          <a:schemeClr val="lt1"/>
        </a:fontRef>
      </dsp:style>
      <dsp:txBody>
        <a:bodyPr spcFirstLastPara="0" vert="horz" wrap="square" lIns="0" tIns="42672" rIns="0" bIns="45720" numCol="1" spcCol="1270" anchor="ctr" anchorCtr="0">
          <a:noAutofit/>
        </a:bodyPr>
        <a:lstStyle/>
        <a:p>
          <a:pPr lvl="0" algn="ctr" defTabSz="533400" rtl="0">
            <a:lnSpc>
              <a:spcPct val="90000"/>
            </a:lnSpc>
            <a:spcBef>
              <a:spcPct val="0"/>
            </a:spcBef>
            <a:spcAft>
              <a:spcPct val="35000"/>
            </a:spcAft>
          </a:pPr>
          <a:r>
            <a:rPr lang="zh-CN" sz="1200" kern="1200" dirty="0" smtClean="0"/>
            <a:t>一是反对垄断行为，防止垄断企业的产生。主要办法是制定和执行反垄断法，限制垄断企业擅自提价的行为，或是对于垄断企业进行拆分，促进企业展开竞争。</a:t>
          </a:r>
          <a:endParaRPr lang="zh-CN" sz="1200" kern="1200" dirty="0"/>
        </a:p>
      </dsp:txBody>
      <dsp:txXfrm>
        <a:off x="1994667" y="487561"/>
        <a:ext cx="2298501" cy="1365170"/>
      </dsp:txXfrm>
    </dsp:sp>
    <dsp:sp modelId="{B9BD3F9A-4AB9-454F-8E23-4DA0EEBAB326}">
      <dsp:nvSpPr>
        <dsp:cNvPr id="0" name=""/>
        <dsp:cNvSpPr/>
      </dsp:nvSpPr>
      <dsp:spPr>
        <a:xfrm>
          <a:off x="4641427" y="933331"/>
          <a:ext cx="2716411" cy="1365170"/>
        </a:xfrm>
        <a:prstGeom prst="rect">
          <a:avLst/>
        </a:prstGeom>
        <a:noFill/>
        <a:ln>
          <a:noFill/>
        </a:ln>
        <a:effectLst/>
        <a:scene3d>
          <a:camera prst="orthographicFront"/>
          <a:lightRig rig="flat" dir="t"/>
        </a:scene3d>
        <a:sp3d/>
      </dsp:spPr>
      <dsp:style>
        <a:lnRef idx="0">
          <a:scrgbClr r="0" g="0" b="0"/>
        </a:lnRef>
        <a:fillRef idx="3">
          <a:scrgbClr r="0" g="0" b="0"/>
        </a:fillRef>
        <a:effectRef idx="2">
          <a:scrgbClr r="0" g="0" b="0"/>
        </a:effectRef>
        <a:fontRef idx="minor">
          <a:schemeClr val="lt1"/>
        </a:fontRef>
      </dsp:style>
      <dsp:txBody>
        <a:bodyPr spcFirstLastPara="0" vert="horz" wrap="square" lIns="0" tIns="42672" rIns="0" bIns="45720" numCol="1" spcCol="1270" anchor="ctr" anchorCtr="0">
          <a:noAutofit/>
        </a:bodyPr>
        <a:lstStyle/>
        <a:p>
          <a:pPr lvl="0" algn="ctr" defTabSz="533400">
            <a:lnSpc>
              <a:spcPct val="90000"/>
            </a:lnSpc>
            <a:spcBef>
              <a:spcPct val="0"/>
            </a:spcBef>
            <a:spcAft>
              <a:spcPct val="35000"/>
            </a:spcAft>
          </a:pPr>
          <a:r>
            <a:rPr lang="zh-CN" sz="1200" kern="1200" smtClean="0"/>
            <a:t>二是政府对自然垄断企业进行管制。有些自然垄断企业，规模经济很显著。对于这类企业，政府准许其实行垄断，但由政府直接控制价格，目的是不让它们有超额利润，并促使它们增加产量。</a:t>
          </a:r>
          <a:endParaRPr lang="zh-CN" altLang="en-US" sz="1200" kern="1200"/>
        </a:p>
      </dsp:txBody>
      <dsp:txXfrm>
        <a:off x="4641427" y="933331"/>
        <a:ext cx="2716411" cy="136517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12C9A2-EADA-40A2-A981-1B840FB19DBE}">
      <dsp:nvSpPr>
        <dsp:cNvPr id="0" name=""/>
        <dsp:cNvSpPr/>
      </dsp:nvSpPr>
      <dsp:spPr>
        <a:xfrm>
          <a:off x="2390179" y="366"/>
          <a:ext cx="1315640" cy="131564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zh-CN" sz="1400" kern="1200" dirty="0" smtClean="0"/>
            <a:t>行业中的企业数量多</a:t>
          </a:r>
          <a:endParaRPr lang="zh-CN" sz="1400" kern="1200" dirty="0"/>
        </a:p>
      </dsp:txBody>
      <dsp:txXfrm>
        <a:off x="2582850" y="193037"/>
        <a:ext cx="930298" cy="930298"/>
      </dsp:txXfrm>
    </dsp:sp>
    <dsp:sp modelId="{B48C49A6-248A-4C15-B8BF-D431CCF31B53}">
      <dsp:nvSpPr>
        <dsp:cNvPr id="0" name=""/>
        <dsp:cNvSpPr/>
      </dsp:nvSpPr>
      <dsp:spPr>
        <a:xfrm rot="3600000">
          <a:off x="3362102" y="1282289"/>
          <a:ext cx="348806" cy="44402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zh-CN" altLang="en-US" sz="1100" kern="1200"/>
        </a:p>
      </dsp:txBody>
      <dsp:txXfrm>
        <a:off x="3388263" y="1325784"/>
        <a:ext cx="244164" cy="266416"/>
      </dsp:txXfrm>
    </dsp:sp>
    <dsp:sp modelId="{F378C29B-EB42-402B-AFD4-934E3381E2A5}">
      <dsp:nvSpPr>
        <dsp:cNvPr id="0" name=""/>
        <dsp:cNvSpPr/>
      </dsp:nvSpPr>
      <dsp:spPr>
        <a:xfrm>
          <a:off x="3377062" y="1709698"/>
          <a:ext cx="1315640" cy="131564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zh-CN" sz="1400" kern="1200" dirty="0" smtClean="0"/>
            <a:t>企业进出行业是自由的</a:t>
          </a:r>
          <a:endParaRPr lang="zh-CN" sz="1400" kern="1200" dirty="0"/>
        </a:p>
      </dsp:txBody>
      <dsp:txXfrm>
        <a:off x="3569733" y="1902369"/>
        <a:ext cx="930298" cy="930298"/>
      </dsp:txXfrm>
    </dsp:sp>
    <dsp:sp modelId="{646C6275-7C23-4EB1-952A-57B26E467E84}">
      <dsp:nvSpPr>
        <dsp:cNvPr id="0" name=""/>
        <dsp:cNvSpPr/>
      </dsp:nvSpPr>
      <dsp:spPr>
        <a:xfrm rot="10800000">
          <a:off x="2883468" y="2145504"/>
          <a:ext cx="348806" cy="44402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zh-CN" altLang="en-US" sz="1100" kern="1200"/>
        </a:p>
      </dsp:txBody>
      <dsp:txXfrm rot="10800000">
        <a:off x="2988110" y="2234310"/>
        <a:ext cx="244164" cy="266416"/>
      </dsp:txXfrm>
    </dsp:sp>
    <dsp:sp modelId="{59E4A3AF-598A-4709-93EF-48335B544105}">
      <dsp:nvSpPr>
        <dsp:cNvPr id="0" name=""/>
        <dsp:cNvSpPr/>
      </dsp:nvSpPr>
      <dsp:spPr>
        <a:xfrm>
          <a:off x="1403296" y="1709698"/>
          <a:ext cx="1315640" cy="131564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zh-CN" sz="1400" kern="1200" dirty="0" smtClean="0"/>
            <a:t>各企业生产的同种产品是有差别的</a:t>
          </a:r>
          <a:endParaRPr lang="zh-CN" sz="1400" kern="1200" dirty="0"/>
        </a:p>
      </dsp:txBody>
      <dsp:txXfrm>
        <a:off x="1595967" y="1902369"/>
        <a:ext cx="930298" cy="930298"/>
      </dsp:txXfrm>
    </dsp:sp>
    <dsp:sp modelId="{9A98C6A4-7090-4DD2-B677-C561F35D813F}">
      <dsp:nvSpPr>
        <dsp:cNvPr id="0" name=""/>
        <dsp:cNvSpPr/>
      </dsp:nvSpPr>
      <dsp:spPr>
        <a:xfrm rot="18000000">
          <a:off x="2375219" y="1299387"/>
          <a:ext cx="348806" cy="44402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zh-CN" altLang="en-US" sz="1100" kern="1200"/>
        </a:p>
      </dsp:txBody>
      <dsp:txXfrm>
        <a:off x="2401380" y="1433504"/>
        <a:ext cx="244164" cy="26641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ADEA37-0085-46CB-9D7B-ED8B442470BE}">
      <dsp:nvSpPr>
        <dsp:cNvPr id="0" name=""/>
        <dsp:cNvSpPr/>
      </dsp:nvSpPr>
      <dsp:spPr>
        <a:xfrm>
          <a:off x="0" y="23771"/>
          <a:ext cx="6096000" cy="56467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kern="1200" smtClean="0"/>
            <a:t>1.</a:t>
          </a:r>
          <a:r>
            <a:rPr lang="zh-CN" sz="1800" kern="1200" smtClean="0"/>
            <a:t>纯寡头垄断（或称无差别的寡头垄断）</a:t>
          </a:r>
          <a:endParaRPr lang="zh-CN" sz="1800" kern="1200"/>
        </a:p>
      </dsp:txBody>
      <dsp:txXfrm>
        <a:off x="27565" y="51336"/>
        <a:ext cx="6040870" cy="509541"/>
      </dsp:txXfrm>
    </dsp:sp>
    <dsp:sp modelId="{C86D129F-50C2-44C0-B431-D385B097B575}">
      <dsp:nvSpPr>
        <dsp:cNvPr id="0" name=""/>
        <dsp:cNvSpPr/>
      </dsp:nvSpPr>
      <dsp:spPr>
        <a:xfrm>
          <a:off x="0" y="640282"/>
          <a:ext cx="6096000" cy="56467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kern="1200" smtClean="0"/>
            <a:t>2.</a:t>
          </a:r>
          <a:r>
            <a:rPr lang="zh-CN" sz="1800" kern="1200" smtClean="0"/>
            <a:t>有差别的寡头垄断</a:t>
          </a:r>
          <a:endParaRPr lang="zh-CN" sz="1800" kern="1200"/>
        </a:p>
      </dsp:txBody>
      <dsp:txXfrm>
        <a:off x="27565" y="667847"/>
        <a:ext cx="6040870" cy="50954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149313-352F-4A7D-AF9A-7C2D5556A08F}">
      <dsp:nvSpPr>
        <dsp:cNvPr id="0" name=""/>
        <dsp:cNvSpPr/>
      </dsp:nvSpPr>
      <dsp:spPr>
        <a:xfrm rot="5400000">
          <a:off x="1924382" y="561183"/>
          <a:ext cx="968345" cy="1611304"/>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91FA00-34CE-4D9E-AD19-093598600E71}">
      <dsp:nvSpPr>
        <dsp:cNvPr id="0" name=""/>
        <dsp:cNvSpPr/>
      </dsp:nvSpPr>
      <dsp:spPr>
        <a:xfrm>
          <a:off x="1762741" y="1042616"/>
          <a:ext cx="1454695" cy="1275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rtl="0">
            <a:lnSpc>
              <a:spcPct val="90000"/>
            </a:lnSpc>
            <a:spcBef>
              <a:spcPct val="0"/>
            </a:spcBef>
            <a:spcAft>
              <a:spcPct val="35000"/>
            </a:spcAft>
          </a:pPr>
          <a:r>
            <a:rPr lang="zh-CN" sz="1200" kern="1200" smtClean="0"/>
            <a:t>（</a:t>
          </a:r>
          <a:r>
            <a:rPr lang="en-US" sz="1200" kern="1200" smtClean="0"/>
            <a:t>1</a:t>
          </a:r>
          <a:r>
            <a:rPr lang="zh-CN" sz="1200" kern="1200" smtClean="0"/>
            <a:t>）加大研发力度，改进产品式样与结构，增加产品的用途，提高产品质量。</a:t>
          </a:r>
          <a:endParaRPr lang="zh-CN" sz="1200" kern="1200"/>
        </a:p>
      </dsp:txBody>
      <dsp:txXfrm>
        <a:off x="1762741" y="1042616"/>
        <a:ext cx="1454695" cy="1275125"/>
      </dsp:txXfrm>
    </dsp:sp>
    <dsp:sp modelId="{8518B6CF-C37B-4ABB-BC67-B91953A87F6D}">
      <dsp:nvSpPr>
        <dsp:cNvPr id="0" name=""/>
        <dsp:cNvSpPr/>
      </dsp:nvSpPr>
      <dsp:spPr>
        <a:xfrm>
          <a:off x="2942965" y="442557"/>
          <a:ext cx="274470" cy="274470"/>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267E0D-4F5A-4DB1-8CE4-09B0FF410FB7}">
      <dsp:nvSpPr>
        <dsp:cNvPr id="0" name=""/>
        <dsp:cNvSpPr/>
      </dsp:nvSpPr>
      <dsp:spPr>
        <a:xfrm rot="5400000">
          <a:off x="3705213" y="120515"/>
          <a:ext cx="968345" cy="1611304"/>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219DE0-DE35-48EE-9D7B-1AAFE67369D8}">
      <dsp:nvSpPr>
        <dsp:cNvPr id="0" name=""/>
        <dsp:cNvSpPr/>
      </dsp:nvSpPr>
      <dsp:spPr>
        <a:xfrm>
          <a:off x="3543572" y="601948"/>
          <a:ext cx="1454695" cy="1275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rtl="0">
            <a:lnSpc>
              <a:spcPct val="90000"/>
            </a:lnSpc>
            <a:spcBef>
              <a:spcPct val="0"/>
            </a:spcBef>
            <a:spcAft>
              <a:spcPct val="35000"/>
            </a:spcAft>
          </a:pPr>
          <a:r>
            <a:rPr lang="zh-CN" sz="1200" kern="1200" smtClean="0"/>
            <a:t>（</a:t>
          </a:r>
          <a:r>
            <a:rPr lang="en-US" sz="1200" kern="1200" smtClean="0"/>
            <a:t>2</a:t>
          </a:r>
          <a:r>
            <a:rPr lang="zh-CN" sz="1200" kern="1200" smtClean="0"/>
            <a:t>）做广告，提高产品知名度，影响消费者的购买行为，扩大产品销量。</a:t>
          </a:r>
          <a:endParaRPr lang="zh-CN" sz="1200" kern="1200"/>
        </a:p>
      </dsp:txBody>
      <dsp:txXfrm>
        <a:off x="3543572" y="601948"/>
        <a:ext cx="1454695" cy="1275125"/>
      </dsp:txXfrm>
    </dsp:sp>
    <dsp:sp modelId="{6BCEEF3C-9687-49AD-88E1-9C2F4A0F0F7F}">
      <dsp:nvSpPr>
        <dsp:cNvPr id="0" name=""/>
        <dsp:cNvSpPr/>
      </dsp:nvSpPr>
      <dsp:spPr>
        <a:xfrm>
          <a:off x="4723796" y="1889"/>
          <a:ext cx="274470" cy="274470"/>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97C5F9-064D-402B-B620-E335D348A497}">
      <dsp:nvSpPr>
        <dsp:cNvPr id="0" name=""/>
        <dsp:cNvSpPr/>
      </dsp:nvSpPr>
      <dsp:spPr>
        <a:xfrm rot="5400000">
          <a:off x="5486044" y="-320153"/>
          <a:ext cx="968345" cy="1611304"/>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FF9283-894E-417E-9D37-5D008F1E79A5}">
      <dsp:nvSpPr>
        <dsp:cNvPr id="0" name=""/>
        <dsp:cNvSpPr/>
      </dsp:nvSpPr>
      <dsp:spPr>
        <a:xfrm>
          <a:off x="5324403" y="161279"/>
          <a:ext cx="1454695" cy="1275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rtl="0">
            <a:lnSpc>
              <a:spcPct val="90000"/>
            </a:lnSpc>
            <a:spcBef>
              <a:spcPct val="0"/>
            </a:spcBef>
            <a:spcAft>
              <a:spcPct val="35000"/>
            </a:spcAft>
          </a:pPr>
          <a:r>
            <a:rPr lang="zh-CN" sz="1200" kern="1200" smtClean="0"/>
            <a:t>（</a:t>
          </a:r>
          <a:r>
            <a:rPr lang="en-US" sz="1200" kern="1200" smtClean="0"/>
            <a:t>3</a:t>
          </a:r>
          <a:r>
            <a:rPr lang="zh-CN" sz="1200" kern="1200" smtClean="0"/>
            <a:t>）提高售后服务水平，使消费者购买产品后可以获得更好的售后服务。</a:t>
          </a:r>
          <a:endParaRPr lang="zh-CN" sz="1200" kern="1200"/>
        </a:p>
      </dsp:txBody>
      <dsp:txXfrm>
        <a:off x="5324403" y="161279"/>
        <a:ext cx="1454695" cy="127512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80FB12-C980-47DE-AB08-BE1E8FB567D5}">
      <dsp:nvSpPr>
        <dsp:cNvPr id="0" name=""/>
        <dsp:cNvSpPr/>
      </dsp:nvSpPr>
      <dsp:spPr>
        <a:xfrm>
          <a:off x="207999" y="0"/>
          <a:ext cx="7966002" cy="1159766"/>
        </a:xfrm>
        <a:prstGeom prst="rightArrow">
          <a:avLst>
            <a:gd name="adj1" fmla="val 50000"/>
            <a:gd name="adj2" fmla="val 5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254000" bIns="184113" numCol="1" spcCol="1270" anchor="ctr" anchorCtr="0">
          <a:noAutofit/>
        </a:bodyPr>
        <a:lstStyle/>
        <a:p>
          <a:pPr lvl="0" algn="l" defTabSz="577850" rtl="0">
            <a:lnSpc>
              <a:spcPct val="90000"/>
            </a:lnSpc>
            <a:spcBef>
              <a:spcPct val="0"/>
            </a:spcBef>
            <a:spcAft>
              <a:spcPct val="35000"/>
            </a:spcAft>
          </a:pPr>
          <a:r>
            <a:rPr lang="en-US" sz="1300" kern="1200" smtClean="0"/>
            <a:t>1.</a:t>
          </a:r>
          <a:r>
            <a:rPr lang="zh-CN" sz="1300" kern="1200" smtClean="0"/>
            <a:t>采用限制进入定价法</a:t>
          </a:r>
          <a:endParaRPr lang="zh-CN" sz="1300" kern="1200" dirty="0"/>
        </a:p>
      </dsp:txBody>
      <dsp:txXfrm>
        <a:off x="207999" y="289942"/>
        <a:ext cx="7676061" cy="579883"/>
      </dsp:txXfrm>
    </dsp:sp>
    <dsp:sp modelId="{F9F7271B-0A48-49BF-8E4F-A52555356A36}">
      <dsp:nvSpPr>
        <dsp:cNvPr id="0" name=""/>
        <dsp:cNvSpPr/>
      </dsp:nvSpPr>
      <dsp:spPr>
        <a:xfrm>
          <a:off x="2044162" y="386356"/>
          <a:ext cx="6129838" cy="1159766"/>
        </a:xfrm>
        <a:prstGeom prst="rightArrow">
          <a:avLst>
            <a:gd name="adj1" fmla="val 50000"/>
            <a:gd name="adj2" fmla="val 5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254000" bIns="184113" numCol="1" spcCol="1270" anchor="ctr" anchorCtr="0">
          <a:noAutofit/>
        </a:bodyPr>
        <a:lstStyle/>
        <a:p>
          <a:pPr lvl="0" algn="l" defTabSz="577850">
            <a:lnSpc>
              <a:spcPct val="90000"/>
            </a:lnSpc>
            <a:spcBef>
              <a:spcPct val="0"/>
            </a:spcBef>
            <a:spcAft>
              <a:spcPct val="35000"/>
            </a:spcAft>
          </a:pPr>
          <a:r>
            <a:rPr lang="en-US" sz="1300" kern="1200" smtClean="0"/>
            <a:t>2.</a:t>
          </a:r>
          <a:r>
            <a:rPr lang="zh-CN" sz="1300" kern="1200" smtClean="0"/>
            <a:t>进行价格报复</a:t>
          </a:r>
          <a:endParaRPr lang="zh-CN" sz="1300" kern="1200"/>
        </a:p>
      </dsp:txBody>
      <dsp:txXfrm>
        <a:off x="2044162" y="676298"/>
        <a:ext cx="5839897" cy="579883"/>
      </dsp:txXfrm>
    </dsp:sp>
    <dsp:sp modelId="{67D69717-0922-4681-937E-7584B24EF142}">
      <dsp:nvSpPr>
        <dsp:cNvPr id="0" name=""/>
        <dsp:cNvSpPr/>
      </dsp:nvSpPr>
      <dsp:spPr>
        <a:xfrm>
          <a:off x="3880326" y="772945"/>
          <a:ext cx="4293675" cy="1159766"/>
        </a:xfrm>
        <a:prstGeom prst="rightArrow">
          <a:avLst>
            <a:gd name="adj1" fmla="val 50000"/>
            <a:gd name="adj2" fmla="val 5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254000" bIns="184113" numCol="1" spcCol="1270" anchor="ctr" anchorCtr="0">
          <a:noAutofit/>
        </a:bodyPr>
        <a:lstStyle/>
        <a:p>
          <a:pPr lvl="0" algn="l" defTabSz="577850">
            <a:lnSpc>
              <a:spcPct val="90000"/>
            </a:lnSpc>
            <a:spcBef>
              <a:spcPct val="0"/>
            </a:spcBef>
            <a:spcAft>
              <a:spcPct val="35000"/>
            </a:spcAft>
          </a:pPr>
          <a:r>
            <a:rPr lang="en-US" sz="1300" kern="1200" smtClean="0"/>
            <a:t>3.</a:t>
          </a:r>
          <a:r>
            <a:rPr lang="zh-CN" sz="1300" kern="1200" smtClean="0"/>
            <a:t>预留生产能力</a:t>
          </a:r>
          <a:endParaRPr lang="zh-CN" sz="1300" kern="1200"/>
        </a:p>
      </dsp:txBody>
      <dsp:txXfrm>
        <a:off x="3880326" y="1062887"/>
        <a:ext cx="4003734" cy="579883"/>
      </dsp:txXfrm>
    </dsp:sp>
    <dsp:sp modelId="{79ADE6C5-2A86-45B5-8AFA-9865A01F0DD7}">
      <dsp:nvSpPr>
        <dsp:cNvPr id="0" name=""/>
        <dsp:cNvSpPr/>
      </dsp:nvSpPr>
      <dsp:spPr>
        <a:xfrm>
          <a:off x="5716489" y="1159302"/>
          <a:ext cx="2457511" cy="1159766"/>
        </a:xfrm>
        <a:prstGeom prst="rightArrow">
          <a:avLst>
            <a:gd name="adj1" fmla="val 50000"/>
            <a:gd name="adj2" fmla="val 5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254000" bIns="184113" numCol="1" spcCol="1270" anchor="ctr" anchorCtr="0">
          <a:noAutofit/>
        </a:bodyPr>
        <a:lstStyle/>
        <a:p>
          <a:pPr lvl="0" algn="l" defTabSz="577850">
            <a:lnSpc>
              <a:spcPct val="90000"/>
            </a:lnSpc>
            <a:spcBef>
              <a:spcPct val="0"/>
            </a:spcBef>
            <a:spcAft>
              <a:spcPct val="35000"/>
            </a:spcAft>
          </a:pPr>
          <a:r>
            <a:rPr lang="en-US" sz="1300" kern="1200" smtClean="0"/>
            <a:t>4.</a:t>
          </a:r>
          <a:r>
            <a:rPr lang="zh-CN" sz="1300" kern="1200" smtClean="0"/>
            <a:t>捷足先登，使市场饱和</a:t>
          </a:r>
          <a:endParaRPr lang="zh-CN" sz="1300" kern="1200"/>
        </a:p>
      </dsp:txBody>
      <dsp:txXfrm>
        <a:off x="5716489" y="1449244"/>
        <a:ext cx="2167570" cy="579883"/>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vertAlign" val="mid"/>
      <dgm:param type="horzAlign" val="ctr"/>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srcNode" val="parentNode1"/>
              <dgm:param type="dstNode" val="connSite2"/>
              <dgm:param type="connRout" val="curve"/>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srcNode" val="parentNode2"/>
                <dgm:param type="dstNode" val="connSite1"/>
                <dgm:param type="connRout" val="curve"/>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ar" val="2.5"/>
      <dgm:param type="vertAlign" val="mid"/>
      <dgm:param type="horzAlign" val="ctr"/>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5.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bkpt" val="fixed"/>
          <dgm:param type="bkPtFixedVal" val="1"/>
          <dgm:param type="off" val="off"/>
          <dgm:param type="grDir" val="bL"/>
          <dgm:param type="flowDir" val="row"/>
        </dgm:alg>
      </dgm:if>
      <dgm:else name="Name2">
        <dgm:alg type="snake">
          <dgm:param type="bkpt" val="fixed"/>
          <dgm:param type="bkPtFixedVal" val="1"/>
          <dgm:param type="off" val="off"/>
          <dgm:param type="grDir" val="bR"/>
          <dgm:param type="flowDir" val="row"/>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type="corner" r:blip="" rot="90">
                <dgm:adjLst>
                  <dgm:adj idx="1" val="0.1612"/>
                  <dgm:adj idx="2" val="0.1611"/>
                </dgm:adjLst>
              </dgm:shape>
            </dgm:if>
            <dgm:else name="Name8">
              <dgm:shape xmlns:r="http://schemas.openxmlformats.org/officeDocument/2006/relationships" type="corner" r:blip="" rot="180">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type="triangle" r:blip="" rot="90">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与结束页">
    <p:spTree>
      <p:nvGrpSpPr>
        <p:cNvPr id="1" name=""/>
        <p:cNvGrpSpPr/>
        <p:nvPr/>
      </p:nvGrpSpPr>
      <p:grpSpPr>
        <a:xfrm>
          <a:off x="0" y="0"/>
          <a:ext cx="0" cy="0"/>
          <a:chOff x="0" y="0"/>
          <a:chExt cx="0" cy="0"/>
        </a:xfrm>
      </p:grpSpPr>
      <p:pic>
        <p:nvPicPr>
          <p:cNvPr id="6" name="图片 5"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userDrawn="1"/>
        </p:nvSpPr>
        <p:spPr>
          <a:xfrm>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
        <p:nvSpPr>
          <p:cNvPr id="9" name="任意多边形: 形状 8"/>
          <p:cNvSpPr/>
          <p:nvPr userDrawn="1"/>
        </p:nvSpPr>
        <p:spPr>
          <a:xfrm>
            <a:off x="2866260"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Tree>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目录与转场">
    <p:spTree>
      <p:nvGrpSpPr>
        <p:cNvPr id="1" name=""/>
        <p:cNvGrpSpPr/>
        <p:nvPr/>
      </p:nvGrpSpPr>
      <p:grpSpPr>
        <a:xfrm>
          <a:off x="0" y="0"/>
          <a:ext cx="0" cy="0"/>
          <a:chOff x="0" y="0"/>
          <a:chExt cx="0" cy="0"/>
        </a:xfrm>
      </p:grpSpPr>
      <p:pic>
        <p:nvPicPr>
          <p:cNvPr id="5" name="图片 4"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p:nvSpPr>
        <p:spPr>
          <a:xfrm flipH="1">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8" name="任意多边形: 形状 7"/>
          <p:cNvSpPr/>
          <p:nvPr/>
        </p:nvSpPr>
        <p:spPr>
          <a:xfrm flipH="1">
            <a:off x="403618"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11664" y="11896"/>
            <a:ext cx="12168671" cy="6834208"/>
          </a:xfrm>
          <a:prstGeom prst="rect">
            <a:avLst/>
          </a:prstGeom>
        </p:spPr>
      </p:pic>
      <p:sp>
        <p:nvSpPr>
          <p:cNvPr id="6" name="矩形 5"/>
          <p:cNvSpPr/>
          <p:nvPr userDrawn="1"/>
        </p:nvSpPr>
        <p:spPr>
          <a:xfrm>
            <a:off x="11664" y="342916"/>
            <a:ext cx="12192000" cy="873125"/>
          </a:xfrm>
          <a:prstGeom prst="rect">
            <a:avLst/>
          </a:prstGeom>
          <a:solidFill>
            <a:schemeClr val="bg1"/>
          </a:solidFill>
          <a:ln>
            <a:noFill/>
          </a:ln>
          <a:effectLst>
            <a:outerShdw blurRad="241300" dist="50800" dir="5400000" algn="ctr" rotWithShape="0">
              <a:srgbClr val="115CA7">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8" name="标题 7"/>
          <p:cNvSpPr>
            <a:spLocks noGrp="1"/>
          </p:cNvSpPr>
          <p:nvPr>
            <p:ph type="title"/>
          </p:nvPr>
        </p:nvSpPr>
        <p:spPr>
          <a:xfrm>
            <a:off x="1044575" y="486296"/>
            <a:ext cx="8875041" cy="535531"/>
          </a:xfrm>
        </p:spPr>
        <p:txBody>
          <a:bodyPr wrap="square" anchor="ctr">
            <a:spAutoFit/>
          </a:bodyPr>
          <a:lstStyle>
            <a:lvl1pPr>
              <a:defRPr lang="zh-CN" altLang="en-US"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微软雅黑 Light" panose="020B0502040204020203" pitchFamily="34" charset="-122"/>
                <a:ea typeface="微软雅黑 Light" panose="020B0502040204020203" pitchFamily="34" charset="-122"/>
                <a:cs typeface="+mn-cs"/>
              </a:defRPr>
            </a:lvl1pPr>
          </a:lstStyle>
          <a:p>
            <a:pPr marL="0" lvl="0"/>
            <a:r>
              <a:rPr lang="zh-CN" altLang="en-US" dirty="0"/>
              <a:t>单击此处编辑母版标题样式</a:t>
            </a:r>
            <a:endParaRPr lang="zh-CN" altLang="en-US" dirty="0"/>
          </a:p>
        </p:txBody>
      </p:sp>
      <p:sp>
        <p:nvSpPr>
          <p:cNvPr id="10" name="椭圆 9"/>
          <p:cNvSpPr/>
          <p:nvPr userDrawn="1"/>
        </p:nvSpPr>
        <p:spPr>
          <a:xfrm>
            <a:off x="546100" y="548757"/>
            <a:ext cx="245510" cy="245510"/>
          </a:xfrm>
          <a:prstGeom prst="ellipse">
            <a:avLst/>
          </a:prstGeom>
          <a:gradFill>
            <a:gsLst>
              <a:gs pos="23000">
                <a:schemeClr val="accent1"/>
              </a:gs>
              <a:gs pos="63000">
                <a:schemeClr val="accent1">
                  <a:lumMod val="69000"/>
                  <a:lumOff val="31000"/>
                </a:schemeClr>
              </a:gs>
              <a:gs pos="100000">
                <a:srgbClr val="FF0000"/>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11" name="椭圆 10"/>
          <p:cNvSpPr/>
          <p:nvPr userDrawn="1"/>
        </p:nvSpPr>
        <p:spPr>
          <a:xfrm>
            <a:off x="697861" y="820759"/>
            <a:ext cx="105414" cy="105414"/>
          </a:xfrm>
          <a:prstGeom prst="ellipse">
            <a:avLst/>
          </a:prstGeom>
          <a:gradFill>
            <a:gsLst>
              <a:gs pos="23000">
                <a:srgbClr val="FF0000"/>
              </a:gs>
              <a:gs pos="63000">
                <a:srgbClr val="C00000"/>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结尾页">
    <p:spTree>
      <p:nvGrpSpPr>
        <p:cNvPr id="1" name=""/>
        <p:cNvGrpSpPr/>
        <p:nvPr/>
      </p:nvGrpSpPr>
      <p:grpSpPr>
        <a:xfrm>
          <a:off x="0" y="0"/>
          <a:ext cx="0" cy="0"/>
          <a:chOff x="0" y="0"/>
          <a:chExt cx="0" cy="0"/>
        </a:xfrm>
      </p:grpSpPr>
      <p:grpSp>
        <p:nvGrpSpPr>
          <p:cNvPr id="4" name="组合 3"/>
          <p:cNvGrpSpPr/>
          <p:nvPr userDrawn="1"/>
        </p:nvGrpSpPr>
        <p:grpSpPr>
          <a:xfrm>
            <a:off x="2730502" y="1973179"/>
            <a:ext cx="6730998" cy="2160874"/>
            <a:chOff x="731839" y="731839"/>
            <a:chExt cx="10728323" cy="5394323"/>
          </a:xfrm>
        </p:grpSpPr>
        <p:sp>
          <p:nvSpPr>
            <p:cNvPr id="13" name="矩形 12"/>
            <p:cNvSpPr/>
            <p:nvPr userDrawn="1"/>
          </p:nvSpPr>
          <p:spPr>
            <a:xfrm>
              <a:off x="731839" y="731839"/>
              <a:ext cx="10728323" cy="5394323"/>
            </a:xfrm>
            <a:prstGeom prst="rect">
              <a:avLst/>
            </a:prstGeom>
            <a:solidFill>
              <a:schemeClr val="bg1"/>
            </a:solidFill>
            <a:ln>
              <a:solidFill>
                <a:schemeClr val="accent1"/>
              </a:solidFill>
            </a:ln>
            <a:effectLst>
              <a:outerShdw blurRad="342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lvl="0" algn="ctr"/>
              <a:endParaRPr lang="zh-CN" altLang="en-US"/>
            </a:p>
          </p:txBody>
        </p:sp>
        <p:sp>
          <p:nvSpPr>
            <p:cNvPr id="14" name="矩形 13"/>
            <p:cNvSpPr/>
            <p:nvPr userDrawn="1"/>
          </p:nvSpPr>
          <p:spPr>
            <a:xfrm>
              <a:off x="892705" y="980130"/>
              <a:ext cx="10406591" cy="489774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p>
          </p:txBody>
        </p:sp>
      </p:grpSp>
      <p:grpSp>
        <p:nvGrpSpPr>
          <p:cNvPr id="7" name="组合 6"/>
          <p:cNvGrpSpPr/>
          <p:nvPr userDrawn="1"/>
        </p:nvGrpSpPr>
        <p:grpSpPr>
          <a:xfrm>
            <a:off x="3839501" y="2495699"/>
            <a:ext cx="4512998" cy="923330"/>
            <a:chOff x="2370667" y="2413000"/>
            <a:chExt cx="4512998" cy="923330"/>
          </a:xfrm>
        </p:grpSpPr>
        <p:sp>
          <p:nvSpPr>
            <p:cNvPr id="8" name="文本框 7"/>
            <p:cNvSpPr txBox="1"/>
            <p:nvPr/>
          </p:nvSpPr>
          <p:spPr>
            <a:xfrm>
              <a:off x="2370667" y="2413000"/>
              <a:ext cx="3121047" cy="923330"/>
            </a:xfrm>
            <a:prstGeom prst="rect">
              <a:avLst/>
            </a:prstGeom>
            <a:noFill/>
          </p:spPr>
          <p:txBody>
            <a:bodyPr wrap="none" lIns="0" tIns="0" rIns="0" bIns="0" rtlCol="0">
              <a:noAutofit/>
            </a:bodyPr>
            <a:lstStyle/>
            <a:p>
              <a:r>
                <a:rPr lang="en-US" altLang="zh-CN" sz="6000" dirty="0">
                  <a:solidFill>
                    <a:schemeClr val="accent1"/>
                  </a:solidFill>
                </a:rPr>
                <a:t>THANKS</a:t>
              </a:r>
              <a:endParaRPr lang="zh-CN" altLang="en-US" sz="6000" dirty="0">
                <a:solidFill>
                  <a:schemeClr val="accent1"/>
                </a:solidFill>
              </a:endParaRPr>
            </a:p>
          </p:txBody>
        </p:sp>
        <p:grpSp>
          <p:nvGrpSpPr>
            <p:cNvPr id="9" name="组合 8"/>
            <p:cNvGrpSpPr/>
            <p:nvPr/>
          </p:nvGrpSpPr>
          <p:grpSpPr>
            <a:xfrm>
              <a:off x="5753106" y="2597408"/>
              <a:ext cx="1039452" cy="582097"/>
              <a:chOff x="5770563" y="2584450"/>
              <a:chExt cx="1039452" cy="582097"/>
            </a:xfrm>
          </p:grpSpPr>
          <p:sp>
            <p:nvSpPr>
              <p:cNvPr id="11" name="文本框 10"/>
              <p:cNvSpPr txBox="1"/>
              <p:nvPr/>
            </p:nvSpPr>
            <p:spPr>
              <a:xfrm>
                <a:off x="5770563" y="2584450"/>
                <a:ext cx="1039452" cy="307777"/>
              </a:xfrm>
              <a:prstGeom prst="rect">
                <a:avLst/>
              </a:prstGeom>
              <a:noFill/>
            </p:spPr>
            <p:txBody>
              <a:bodyPr wrap="none" lIns="0" tIns="0" rIns="0" bIns="0" rtlCol="0">
                <a:noAutofit/>
              </a:bodyPr>
              <a:lstStyle/>
              <a:p>
                <a:r>
                  <a:rPr lang="en-US" altLang="zh-CN" sz="2000" dirty="0">
                    <a:solidFill>
                      <a:schemeClr val="accent1"/>
                    </a:solidFill>
                  </a:rPr>
                  <a:t>For Your </a:t>
                </a:r>
                <a:endParaRPr lang="zh-CN" altLang="en-US" sz="2000" dirty="0">
                  <a:solidFill>
                    <a:schemeClr val="accent1"/>
                  </a:solidFill>
                </a:endParaRPr>
              </a:p>
            </p:txBody>
          </p:sp>
          <p:sp>
            <p:nvSpPr>
              <p:cNvPr id="12" name="文本框 11"/>
              <p:cNvSpPr txBox="1"/>
              <p:nvPr/>
            </p:nvSpPr>
            <p:spPr>
              <a:xfrm>
                <a:off x="5770563" y="2858770"/>
                <a:ext cx="1011495" cy="307777"/>
              </a:xfrm>
              <a:prstGeom prst="rect">
                <a:avLst/>
              </a:prstGeom>
              <a:noFill/>
            </p:spPr>
            <p:txBody>
              <a:bodyPr wrap="none" lIns="0" tIns="0" rIns="0" bIns="0" rtlCol="0">
                <a:noAutofit/>
              </a:bodyPr>
              <a:lstStyle/>
              <a:p>
                <a:r>
                  <a:rPr lang="en-US" altLang="zh-CN" sz="2000" dirty="0">
                    <a:solidFill>
                      <a:schemeClr val="accent1"/>
                    </a:solidFill>
                  </a:rPr>
                  <a:t>Attention</a:t>
                </a:r>
                <a:endParaRPr lang="zh-CN" altLang="en-US" sz="2000" dirty="0">
                  <a:solidFill>
                    <a:schemeClr val="accent1"/>
                  </a:solidFill>
                </a:endParaRPr>
              </a:p>
            </p:txBody>
          </p:sp>
        </p:grpSp>
        <p:sp>
          <p:nvSpPr>
            <p:cNvPr id="10" name="矩形: 圆角 9"/>
            <p:cNvSpPr/>
            <p:nvPr/>
          </p:nvSpPr>
          <p:spPr>
            <a:xfrm>
              <a:off x="5626100" y="2557463"/>
              <a:ext cx="1257565" cy="661987"/>
            </a:xfrm>
            <a:prstGeom prst="roundRect">
              <a:avLst>
                <a:gd name="adj" fmla="val 15708"/>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solidFill>
                  <a:schemeClr val="accent1"/>
                </a:solidFill>
              </a:endParaRPr>
            </a:p>
          </p:txBody>
        </p:sp>
      </p:grpSp>
      <p:cxnSp>
        <p:nvCxnSpPr>
          <p:cNvPr id="15" name="直接连接符 14"/>
          <p:cNvCxnSpPr/>
          <p:nvPr userDrawn="1"/>
        </p:nvCxnSpPr>
        <p:spPr>
          <a:xfrm>
            <a:off x="731838" y="5748041"/>
            <a:ext cx="107283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plit orient="vert"/>
  </p:transition>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slow">
    <p:split orient="ver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4.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6.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7.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9.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0.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1.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3.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4.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5.jpeg"/></Relationships>
</file>

<file path=ppt/slides/_rels/slide25.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 Type="http://schemas.openxmlformats.org/officeDocument/2006/relationships/diagramData" Target="../diagrams/data2.xml"/></Relationships>
</file>

<file path=ppt/slides/_rels/slide26.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3.xml"/><Relationship Id="rId4" Type="http://schemas.openxmlformats.org/officeDocument/2006/relationships/diagramColors" Target="../diagrams/colors3.xml"/><Relationship Id="rId3" Type="http://schemas.openxmlformats.org/officeDocument/2006/relationships/diagramQuickStyle" Target="../diagrams/quickStyle3.xml"/><Relationship Id="rId2" Type="http://schemas.openxmlformats.org/officeDocument/2006/relationships/diagramLayout" Target="../diagrams/layout3.xml"/><Relationship Id="rId1" Type="http://schemas.openxmlformats.org/officeDocument/2006/relationships/diagramData" Target="../diagrams/data3.xml"/></Relationships>
</file>

<file path=ppt/slides/_rels/slide27.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4.xml"/><Relationship Id="rId4" Type="http://schemas.openxmlformats.org/officeDocument/2006/relationships/diagramColors" Target="../diagrams/colors4.xml"/><Relationship Id="rId3" Type="http://schemas.openxmlformats.org/officeDocument/2006/relationships/diagramQuickStyle" Target="../diagrams/quickStyle4.xml"/><Relationship Id="rId2" Type="http://schemas.openxmlformats.org/officeDocument/2006/relationships/diagramLayout" Target="../diagrams/layout4.xml"/><Relationship Id="rId1" Type="http://schemas.openxmlformats.org/officeDocument/2006/relationships/diagramData" Target="../diagrams/data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5.xml"/><Relationship Id="rId4" Type="http://schemas.openxmlformats.org/officeDocument/2006/relationships/diagramColors" Target="../diagrams/colors5.xml"/><Relationship Id="rId3" Type="http://schemas.openxmlformats.org/officeDocument/2006/relationships/diagramQuickStyle" Target="../diagrams/quickStyle5.xml"/><Relationship Id="rId2" Type="http://schemas.openxmlformats.org/officeDocument/2006/relationships/diagramLayout" Target="../diagrams/layout5.xml"/><Relationship Id="rId1" Type="http://schemas.openxmlformats.org/officeDocument/2006/relationships/diagramData" Target="../diagrams/data5.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6.jpe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7.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8.pn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6.xml"/><Relationship Id="rId4" Type="http://schemas.openxmlformats.org/officeDocument/2006/relationships/diagramColors" Target="../diagrams/colors6.xml"/><Relationship Id="rId3" Type="http://schemas.openxmlformats.org/officeDocument/2006/relationships/diagramQuickStyle" Target="../diagrams/quickStyle6.xml"/><Relationship Id="rId2" Type="http://schemas.openxmlformats.org/officeDocument/2006/relationships/diagramLayout" Target="../diagrams/layout6.xml"/><Relationship Id="rId1" Type="http://schemas.openxmlformats.org/officeDocument/2006/relationships/diagramData" Target="../diagrams/data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1.jpe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2.jpeg"/></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3.jpeg"/></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4.png"/></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26.jpeg"/><Relationship Id="rId1" Type="http://schemas.openxmlformats.org/officeDocument/2006/relationships/image" Target="../media/image25.png"/></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7.png"/></Relationships>
</file>

<file path=ppt/slides/_rels/slide49.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7.xml"/><Relationship Id="rId4" Type="http://schemas.openxmlformats.org/officeDocument/2006/relationships/diagramColors" Target="../diagrams/colors7.xml"/><Relationship Id="rId3" Type="http://schemas.openxmlformats.org/officeDocument/2006/relationships/diagramQuickStyle" Target="../diagrams/quickStyle7.xml"/><Relationship Id="rId2" Type="http://schemas.openxmlformats.org/officeDocument/2006/relationships/diagramLayout" Target="../diagrams/layout7.xml"/><Relationship Id="rId1" Type="http://schemas.openxmlformats.org/officeDocument/2006/relationships/diagramData" Target="../diagrams/data7.xml"/></Relationships>
</file>

<file path=ppt/slides/_rels/slide50.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8.xml"/><Relationship Id="rId4" Type="http://schemas.openxmlformats.org/officeDocument/2006/relationships/diagramColors" Target="../diagrams/colors8.xml"/><Relationship Id="rId3" Type="http://schemas.openxmlformats.org/officeDocument/2006/relationships/diagramQuickStyle" Target="../diagrams/quickStyle8.xml"/><Relationship Id="rId2" Type="http://schemas.openxmlformats.org/officeDocument/2006/relationships/diagramLayout" Target="../diagrams/layout8.xml"/><Relationship Id="rId1" Type="http://schemas.openxmlformats.org/officeDocument/2006/relationships/diagramData" Target="../diagrams/data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8.jpeg"/></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9.jpeg"/></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0.jpeg"/></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1.jpe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椭圆 77"/>
          <p:cNvSpPr/>
          <p:nvPr/>
        </p:nvSpPr>
        <p:spPr>
          <a:xfrm>
            <a:off x="4827622" y="1157148"/>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4961745" y="2796957"/>
            <a:ext cx="5585394" cy="1938992"/>
          </a:xfrm>
          <a:prstGeom prst="rect">
            <a:avLst/>
          </a:prstGeom>
          <a:noFill/>
        </p:spPr>
        <p:txBody>
          <a:bodyPr wrap="square" rtlCol="0">
            <a:spAutoFit/>
          </a:bodyPr>
          <a:lstStyle/>
          <a:p>
            <a:r>
              <a:rPr lang="zh-CN" altLang="en-US" sz="6000" b="1" spc="100" dirty="0">
                <a:solidFill>
                  <a:srgbClr val="002060"/>
                </a:solidFill>
                <a:latin typeface="微软雅黑 Light" panose="020B0502040204020203" pitchFamily="34" charset="-122"/>
                <a:ea typeface="微软雅黑 Light" panose="020B0502040204020203" pitchFamily="34" charset="-122"/>
              </a:rPr>
              <a:t>市场结构</a:t>
            </a:r>
            <a:r>
              <a:rPr lang="zh-CN" altLang="en-US" sz="6000" b="1" spc="100" dirty="0" smtClean="0">
                <a:solidFill>
                  <a:srgbClr val="002060"/>
                </a:solidFill>
                <a:latin typeface="微软雅黑 Light" panose="020B0502040204020203" pitchFamily="34" charset="-122"/>
                <a:ea typeface="微软雅黑 Light" panose="020B0502040204020203" pitchFamily="34" charset="-122"/>
              </a:rPr>
              <a:t>和    企业</a:t>
            </a:r>
            <a:r>
              <a:rPr lang="zh-CN" altLang="en-US" sz="6000" b="1" spc="100" dirty="0">
                <a:solidFill>
                  <a:srgbClr val="002060"/>
                </a:solidFill>
                <a:latin typeface="微软雅黑 Light" panose="020B0502040204020203" pitchFamily="34" charset="-122"/>
                <a:ea typeface="微软雅黑 Light" panose="020B0502040204020203" pitchFamily="34" charset="-122"/>
              </a:rPr>
              <a:t>行为</a:t>
            </a:r>
            <a:endParaRPr lang="zh-CN" altLang="en-US" sz="6000" b="1" spc="100" dirty="0">
              <a:solidFill>
                <a:srgbClr val="002060"/>
              </a:solidFill>
              <a:latin typeface="微软雅黑 Light" panose="020B0502040204020203" pitchFamily="34" charset="-122"/>
              <a:ea typeface="微软雅黑 Light" panose="020B0502040204020203" pitchFamily="34" charset="-122"/>
            </a:endParaRPr>
          </a:p>
        </p:txBody>
      </p:sp>
      <p:sp>
        <p:nvSpPr>
          <p:cNvPr id="68" name="矩形 67"/>
          <p:cNvSpPr/>
          <p:nvPr/>
        </p:nvSpPr>
        <p:spPr>
          <a:xfrm>
            <a:off x="4944065" y="1112121"/>
            <a:ext cx="5559138" cy="1015663"/>
          </a:xfrm>
          <a:prstGeom prst="rect">
            <a:avLst/>
          </a:prstGeom>
        </p:spPr>
        <p:txBody>
          <a:bodyPr wrap="square" anchor="ctr">
            <a:spAutoFit/>
          </a:bodyPr>
          <a:lstStyle/>
          <a:p>
            <a:r>
              <a:rPr lang="en-US" altLang="zh-CN" sz="6000" b="1" dirty="0" err="1"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Charpter</a:t>
            </a:r>
            <a:r>
              <a:rPr lang="en-US" altLang="zh-CN" sz="6000" b="1" dirty="0"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 06</a:t>
            </a:r>
            <a:endParaRPr lang="zh-CN" altLang="zh-CN"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5128678" y="2472745"/>
            <a:ext cx="50059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5121395" y="2440915"/>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5036371" y="4672355"/>
            <a:ext cx="5190535" cy="369332"/>
          </a:xfrm>
          <a:prstGeom prst="rect">
            <a:avLst/>
          </a:prstGeom>
          <a:noFill/>
        </p:spPr>
        <p:txBody>
          <a:bodyPr wrap="square">
            <a:spAutoFit/>
          </a:bodyPr>
          <a:lstStyle/>
          <a:p>
            <a:pPr algn="dist"/>
            <a:r>
              <a:rPr lang="en-US" altLang="zh-CN" dirty="0">
                <a:solidFill>
                  <a:schemeClr val="bg1">
                    <a:lumMod val="50000"/>
                  </a:schemeClr>
                </a:solidFill>
              </a:rPr>
              <a:t>Managerial Economics</a:t>
            </a:r>
            <a:endParaRPr lang="en-US" altLang="zh-CN" dirty="0">
              <a:solidFill>
                <a:schemeClr val="bg1">
                  <a:lumMod val="50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955315"/>
            <a:ext cx="2313254" cy="369332"/>
          </a:xfrm>
          <a:prstGeom prst="rect">
            <a:avLst/>
          </a:prstGeom>
          <a:noFill/>
        </p:spPr>
        <p:txBody>
          <a:bodyPr wrap="square" rtlCol="0">
            <a:spAutoFit/>
          </a:bodyPr>
          <a:lstStyle/>
          <a:p>
            <a:pPr algn="ctr"/>
            <a:r>
              <a:rPr lang="zh-CN" altLang="en-US" dirty="0"/>
              <a:t>市场结构的分类</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810634"/>
            <a:ext cx="2313254" cy="646331"/>
          </a:xfrm>
          <a:prstGeom prst="rect">
            <a:avLst/>
          </a:prstGeom>
          <a:noFill/>
        </p:spPr>
        <p:txBody>
          <a:bodyPr wrap="square" rtlCol="0">
            <a:spAutoFit/>
          </a:bodyPr>
          <a:lstStyle/>
          <a:p>
            <a:pPr algn="ctr"/>
            <a:r>
              <a:rPr lang="zh-CN" altLang="en-US" dirty="0"/>
              <a:t>完全竞争条件下的企业行为模式</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63563" y="2786947"/>
            <a:ext cx="2313254" cy="646331"/>
          </a:xfrm>
          <a:prstGeom prst="rect">
            <a:avLst/>
          </a:prstGeom>
          <a:noFill/>
        </p:spPr>
        <p:txBody>
          <a:bodyPr wrap="square" rtlCol="0">
            <a:spAutoFit/>
          </a:bodyPr>
          <a:lstStyle/>
          <a:p>
            <a:pPr algn="ctr"/>
            <a:r>
              <a:rPr lang="zh-CN" altLang="zh-CN" dirty="0"/>
              <a:t>完全垄断条件下的企业行为模式</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3963583"/>
            <a:ext cx="2313254" cy="646331"/>
          </a:xfrm>
          <a:prstGeom prst="rect">
            <a:avLst/>
          </a:prstGeom>
          <a:noFill/>
        </p:spPr>
        <p:txBody>
          <a:bodyPr wrap="square" rtlCol="0">
            <a:spAutoFit/>
          </a:bodyPr>
          <a:lstStyle/>
          <a:p>
            <a:pPr algn="ctr"/>
            <a:r>
              <a:rPr lang="zh-CN" altLang="zh-CN" dirty="0"/>
              <a:t>垄断竞争条件下的企业行为模式</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寡头垄断条件下的企业行为模式</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17279"/>
            <a:ext cx="2313254" cy="646331"/>
          </a:xfrm>
          <a:prstGeom prst="rect">
            <a:avLst/>
          </a:prstGeom>
          <a:noFill/>
        </p:spPr>
        <p:txBody>
          <a:bodyPr wrap="square" rtlCol="0">
            <a:spAutoFit/>
          </a:bodyPr>
          <a:lstStyle/>
          <a:p>
            <a:pPr algn="ctr"/>
            <a:r>
              <a:rPr lang="zh-CN" altLang="zh-CN" dirty="0"/>
              <a:t>销售收入最大化的企业行为模式</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07</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204029"/>
            <a:ext cx="2313254" cy="369332"/>
          </a:xfrm>
          <a:prstGeom prst="rect">
            <a:avLst/>
          </a:prstGeom>
          <a:noFill/>
        </p:spPr>
        <p:txBody>
          <a:bodyPr wrap="square" rtlCol="0">
            <a:spAutoFit/>
          </a:bodyPr>
          <a:lstStyle/>
          <a:p>
            <a:pPr algn="ctr"/>
            <a:r>
              <a:rPr lang="zh-CN" altLang="zh-CN" dirty="0"/>
              <a:t>经济全球化与竞争</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市场结构的分类</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市场结构说明的是企业（和个人）所面对的市场竞争环境。经济学通常把市场结构按其竞争程度的不同分为四类：完全竞争、垄断竞争、寡头垄断和完全垄断（后三者又合称为不完全竞争）。</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4" name="6-1.EPS" descr="id:2147512359;FounderCES"/>
          <p:cNvPicPr>
            <a:picLocks noChangeAspect="1"/>
          </p:cNvPicPr>
          <p:nvPr/>
        </p:nvPicPr>
        <p:blipFill>
          <a:blip r:embed="rId1">
            <a:duotone>
              <a:schemeClr val="accent1">
                <a:shade val="45000"/>
                <a:satMod val="135000"/>
              </a:schemeClr>
              <a:prstClr val="white"/>
            </a:duotone>
          </a:blip>
          <a:stretch>
            <a:fillRect/>
          </a:stretch>
        </p:blipFill>
        <p:spPr>
          <a:xfrm>
            <a:off x="4625068" y="3725454"/>
            <a:ext cx="3161620" cy="216554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955315"/>
            <a:ext cx="2313254" cy="369332"/>
          </a:xfrm>
          <a:prstGeom prst="rect">
            <a:avLst/>
          </a:prstGeom>
          <a:noFill/>
        </p:spPr>
        <p:txBody>
          <a:bodyPr wrap="square" rtlCol="0">
            <a:spAutoFit/>
          </a:bodyPr>
          <a:lstStyle/>
          <a:p>
            <a:pPr algn="ctr"/>
            <a:r>
              <a:rPr lang="zh-CN" altLang="en-US" dirty="0"/>
              <a:t>市场结构的分类</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810634"/>
            <a:ext cx="2313254" cy="646331"/>
          </a:xfrm>
          <a:prstGeom prst="rect">
            <a:avLst/>
          </a:prstGeom>
          <a:noFill/>
        </p:spPr>
        <p:txBody>
          <a:bodyPr wrap="square" rtlCol="0">
            <a:spAutoFit/>
          </a:bodyPr>
          <a:lstStyle/>
          <a:p>
            <a:pPr algn="ctr"/>
            <a:r>
              <a:rPr lang="zh-CN" altLang="en-US" dirty="0"/>
              <a:t>完全竞争条件下的企业行为模式</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63563" y="2786947"/>
            <a:ext cx="2313254" cy="646331"/>
          </a:xfrm>
          <a:prstGeom prst="rect">
            <a:avLst/>
          </a:prstGeom>
          <a:noFill/>
        </p:spPr>
        <p:txBody>
          <a:bodyPr wrap="square" rtlCol="0">
            <a:spAutoFit/>
          </a:bodyPr>
          <a:lstStyle/>
          <a:p>
            <a:pPr algn="ctr"/>
            <a:r>
              <a:rPr lang="zh-CN" altLang="zh-CN" dirty="0"/>
              <a:t>完全垄断条件下的企业行为模式</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3963583"/>
            <a:ext cx="2313254" cy="646331"/>
          </a:xfrm>
          <a:prstGeom prst="rect">
            <a:avLst/>
          </a:prstGeom>
          <a:noFill/>
        </p:spPr>
        <p:txBody>
          <a:bodyPr wrap="square" rtlCol="0">
            <a:spAutoFit/>
          </a:bodyPr>
          <a:lstStyle/>
          <a:p>
            <a:pPr algn="ctr"/>
            <a:r>
              <a:rPr lang="zh-CN" altLang="zh-CN" dirty="0"/>
              <a:t>垄断竞争条件下的企业行为模式</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寡头垄断条件下的企业行为模式</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17279"/>
            <a:ext cx="2313254" cy="646331"/>
          </a:xfrm>
          <a:prstGeom prst="rect">
            <a:avLst/>
          </a:prstGeom>
          <a:noFill/>
        </p:spPr>
        <p:txBody>
          <a:bodyPr wrap="square" rtlCol="0">
            <a:spAutoFit/>
          </a:bodyPr>
          <a:lstStyle/>
          <a:p>
            <a:pPr algn="ctr"/>
            <a:r>
              <a:rPr lang="zh-CN" altLang="zh-CN" dirty="0"/>
              <a:t>销售收入最大化的企业行为模式</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07</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204029"/>
            <a:ext cx="2313254" cy="369332"/>
          </a:xfrm>
          <a:prstGeom prst="rect">
            <a:avLst/>
          </a:prstGeom>
          <a:noFill/>
        </p:spPr>
        <p:txBody>
          <a:bodyPr wrap="square" rtlCol="0">
            <a:spAutoFit/>
          </a:bodyPr>
          <a:lstStyle/>
          <a:p>
            <a:pPr algn="ctr"/>
            <a:r>
              <a:rPr lang="zh-CN" altLang="zh-CN" dirty="0"/>
              <a:t>经济全球化与竞争</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完全竞争条件下的企业行为模式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一、什么是完全</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竞争</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完全竞争市场结构最基本的特征是：产品的价格完全由市场决定，企业只是价格的接受者，对定价无能为力。</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完全竞争市场结构必须具备以下几个条件。</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2150347" y="4258341"/>
          <a:ext cx="7932685" cy="91307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完全竞争条件下的企业行为模式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二、完全竞争条件下企业的短期产量</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决策</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在完全竞争条件下，企业的需求曲线是一条水平线，即一条完全弹性的需求曲线。</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6" name="6-2.EPS" descr="id:2147512432;FounderCES"/>
          <p:cNvPicPr>
            <a:picLocks noChangeAspect="1"/>
          </p:cNvPicPr>
          <p:nvPr/>
        </p:nvPicPr>
        <p:blipFill>
          <a:blip r:embed="rId1">
            <a:duotone>
              <a:schemeClr val="accent1">
                <a:shade val="45000"/>
                <a:satMod val="135000"/>
              </a:schemeClr>
              <a:prstClr val="white"/>
            </a:duotone>
          </a:blip>
          <a:stretch>
            <a:fillRect/>
          </a:stretch>
        </p:blipFill>
        <p:spPr>
          <a:xfrm>
            <a:off x="4367265" y="3246438"/>
            <a:ext cx="3498850" cy="136525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完全竞争条件下的企业行为模式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二、完全竞争条件下企业的短期产量</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决策</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在完全竞争条件下，产品的边际收入等于价格，因此，需求曲线与边际收入曲线是重合的，即</a:t>
            </a:r>
            <a:r>
              <a:rPr lang="en-US" altLang="zh-CN" sz="2000" b="1" i="1" dirty="0">
                <a:solidFill>
                  <a:srgbClr val="002060"/>
                </a:solidFill>
                <a:latin typeface="微软雅黑 Light" panose="020B0502040204020203" pitchFamily="34" charset="-122"/>
                <a:ea typeface="微软雅黑 Light" panose="020B0502040204020203" pitchFamily="34" charset="-122"/>
              </a:rPr>
              <a:t>P</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en-US" altLang="zh-CN" sz="2000" b="1" i="1" dirty="0">
                <a:solidFill>
                  <a:srgbClr val="002060"/>
                </a:solidFill>
                <a:latin typeface="微软雅黑 Light" panose="020B0502040204020203" pitchFamily="34" charset="-122"/>
                <a:ea typeface="微软雅黑 Light" panose="020B0502040204020203" pitchFamily="34" charset="-122"/>
              </a:rPr>
              <a:t>MR</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en-US" altLang="zh-CN" sz="2000" b="1" i="1" dirty="0">
                <a:solidFill>
                  <a:srgbClr val="002060"/>
                </a:solidFill>
                <a:latin typeface="微软雅黑 Light" panose="020B0502040204020203" pitchFamily="34" charset="-122"/>
                <a:ea typeface="微软雅黑 Light" panose="020B0502040204020203" pitchFamily="34" charset="-122"/>
              </a:rPr>
              <a:t>AR</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7" name="6-3.EPS" descr="id:2147512439;FounderCES"/>
          <p:cNvPicPr>
            <a:picLocks noChangeAspect="1"/>
          </p:cNvPicPr>
          <p:nvPr/>
        </p:nvPicPr>
        <p:blipFill>
          <a:blip r:embed="rId1">
            <a:duotone>
              <a:schemeClr val="accent1">
                <a:shade val="45000"/>
                <a:satMod val="135000"/>
              </a:schemeClr>
              <a:prstClr val="white"/>
            </a:duotone>
          </a:blip>
          <a:stretch>
            <a:fillRect/>
          </a:stretch>
        </p:blipFill>
        <p:spPr>
          <a:xfrm>
            <a:off x="5072750" y="3503295"/>
            <a:ext cx="2087880" cy="142303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完全竞争条件下的企业行为模式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三、完全竞争条件下企业和行业的短期供给</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当企业亏损时，平均成本（</a:t>
            </a:r>
            <a:r>
              <a:rPr lang="en-US" altLang="zh-CN" sz="2000" b="1" i="1" dirty="0">
                <a:solidFill>
                  <a:srgbClr val="002060"/>
                </a:solidFill>
                <a:latin typeface="微软雅黑 Light" panose="020B0502040204020203" pitchFamily="34" charset="-122"/>
                <a:ea typeface="微软雅黑 Light" panose="020B0502040204020203" pitchFamily="34" charset="-122"/>
              </a:rPr>
              <a:t>AC</a:t>
            </a:r>
            <a:r>
              <a:rPr lang="zh-CN" altLang="en-US" sz="2000" b="1" dirty="0">
                <a:solidFill>
                  <a:srgbClr val="002060"/>
                </a:solidFill>
                <a:latin typeface="微软雅黑 Light" panose="020B0502040204020203" pitchFamily="34" charset="-122"/>
                <a:ea typeface="微软雅黑 Light" panose="020B0502040204020203" pitchFamily="34" charset="-122"/>
              </a:rPr>
              <a:t>）曲线的最低点要高于价格，即高于需求曲线。</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6" name="6-4.EPS" descr="id:2147512459;FounderCES"/>
          <p:cNvPicPr>
            <a:picLocks noChangeAspect="1"/>
          </p:cNvPicPr>
          <p:nvPr/>
        </p:nvPicPr>
        <p:blipFill>
          <a:blip r:embed="rId1">
            <a:duotone>
              <a:schemeClr val="accent1">
                <a:shade val="45000"/>
                <a:satMod val="135000"/>
              </a:schemeClr>
              <a:prstClr val="white"/>
            </a:duotone>
          </a:blip>
          <a:stretch>
            <a:fillRect/>
          </a:stretch>
        </p:blipFill>
        <p:spPr>
          <a:xfrm>
            <a:off x="5074337" y="3407410"/>
            <a:ext cx="2084705" cy="147193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完全竞争条件下的企业行为模式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三、完全竞争条件下企业和行业的短期供给</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亏损企业从短期看是否应当停产：</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en-US" altLang="zh-CN" b="1" i="1" dirty="0" smtClean="0">
                <a:solidFill>
                  <a:srgbClr val="0070C0"/>
                </a:solidFill>
                <a:latin typeface="微软雅黑 Light" panose="020B0502040204020203" pitchFamily="34" charset="-122"/>
                <a:ea typeface="微软雅黑 Light" panose="020B0502040204020203" pitchFamily="34" charset="-122"/>
              </a:rPr>
              <a:t>P</a:t>
            </a:r>
            <a:r>
              <a:rPr lang="en-US" altLang="zh-CN" b="1" dirty="0" smtClean="0">
                <a:solidFill>
                  <a:srgbClr val="0070C0"/>
                </a:solidFill>
                <a:latin typeface="微软雅黑 Light" panose="020B0502040204020203" pitchFamily="34" charset="-122"/>
                <a:ea typeface="微软雅黑 Light" panose="020B0502040204020203" pitchFamily="34" charset="-122"/>
              </a:rPr>
              <a:t>&gt;</a:t>
            </a:r>
            <a:r>
              <a:rPr lang="en-US" altLang="zh-CN" b="1" i="1" dirty="0" smtClean="0">
                <a:solidFill>
                  <a:srgbClr val="0070C0"/>
                </a:solidFill>
                <a:latin typeface="微软雅黑 Light" panose="020B0502040204020203" pitchFamily="34" charset="-122"/>
                <a:ea typeface="微软雅黑 Light" panose="020B0502040204020203" pitchFamily="34" charset="-122"/>
              </a:rPr>
              <a:t>AVC</a:t>
            </a:r>
            <a:r>
              <a:rPr lang="zh-CN" altLang="en-US" b="1" dirty="0" smtClean="0">
                <a:solidFill>
                  <a:srgbClr val="0070C0"/>
                </a:solidFill>
                <a:latin typeface="微软雅黑 Light" panose="020B0502040204020203" pitchFamily="34" charset="-122"/>
                <a:ea typeface="微软雅黑 Light" panose="020B0502040204020203" pitchFamily="34" charset="-122"/>
              </a:rPr>
              <a:t>，应</a:t>
            </a:r>
            <a:r>
              <a:rPr lang="zh-CN" altLang="en-US" b="1" dirty="0">
                <a:solidFill>
                  <a:srgbClr val="0070C0"/>
                </a:solidFill>
                <a:latin typeface="微软雅黑 Light" panose="020B0502040204020203" pitchFamily="34" charset="-122"/>
                <a:ea typeface="微软雅黑 Light" panose="020B0502040204020203" pitchFamily="34" charset="-122"/>
              </a:rPr>
              <a:t>继续生产</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en-US" altLang="zh-CN" b="1" dirty="0">
              <a:solidFill>
                <a:srgbClr val="0070C0"/>
              </a:solidFill>
              <a:latin typeface="微软雅黑 Light" panose="020B0502040204020203" pitchFamily="34" charset="-122"/>
              <a:ea typeface="微软雅黑 Light" panose="020B0502040204020203" pitchFamily="34" charset="-122"/>
            </a:endParaRPr>
          </a:p>
        </p:txBody>
      </p:sp>
      <p:pic>
        <p:nvPicPr>
          <p:cNvPr id="7" name="6-5.EPS" descr="id:2147512466;FounderCES"/>
          <p:cNvPicPr>
            <a:picLocks noChangeAspect="1"/>
          </p:cNvPicPr>
          <p:nvPr/>
        </p:nvPicPr>
        <p:blipFill>
          <a:blip r:embed="rId1">
            <a:duotone>
              <a:schemeClr val="accent1">
                <a:shade val="45000"/>
                <a:satMod val="135000"/>
              </a:schemeClr>
              <a:prstClr val="white"/>
            </a:duotone>
          </a:blip>
          <a:stretch>
            <a:fillRect/>
          </a:stretch>
        </p:blipFill>
        <p:spPr>
          <a:xfrm>
            <a:off x="4762045" y="3664394"/>
            <a:ext cx="2124075" cy="146558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完全竞争条件下的企业行为模式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三、完全竞争条件下企业和行业的短期供给</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亏损企业从短期看是否应当停产：</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en-US" altLang="zh-CN" b="1" i="1" dirty="0" smtClean="0">
                <a:solidFill>
                  <a:srgbClr val="0070C0"/>
                </a:solidFill>
                <a:latin typeface="微软雅黑 Light" panose="020B0502040204020203" pitchFamily="34" charset="-122"/>
                <a:ea typeface="微软雅黑 Light" panose="020B0502040204020203" pitchFamily="34" charset="-122"/>
              </a:rPr>
              <a:t>P</a:t>
            </a:r>
            <a:r>
              <a:rPr lang="en-US" altLang="zh-CN" b="1" dirty="0" smtClean="0">
                <a:solidFill>
                  <a:srgbClr val="0070C0"/>
                </a:solidFill>
                <a:latin typeface="微软雅黑 Light" panose="020B0502040204020203" pitchFamily="34" charset="-122"/>
                <a:ea typeface="微软雅黑 Light" panose="020B0502040204020203" pitchFamily="34" charset="-122"/>
              </a:rPr>
              <a:t>&lt;</a:t>
            </a:r>
            <a:r>
              <a:rPr lang="en-US" altLang="zh-CN" b="1" i="1" dirty="0" smtClean="0">
                <a:solidFill>
                  <a:srgbClr val="0070C0"/>
                </a:solidFill>
                <a:latin typeface="微软雅黑 Light" panose="020B0502040204020203" pitchFamily="34" charset="-122"/>
                <a:ea typeface="微软雅黑 Light" panose="020B0502040204020203" pitchFamily="34" charset="-122"/>
              </a:rPr>
              <a:t>AVC</a:t>
            </a:r>
            <a:r>
              <a:rPr lang="zh-CN" altLang="en-US" sz="1800" b="1" dirty="0" smtClean="0">
                <a:solidFill>
                  <a:srgbClr val="002060"/>
                </a:solidFill>
                <a:latin typeface="微软雅黑 Light" panose="020B0502040204020203" pitchFamily="34" charset="-122"/>
                <a:ea typeface="微软雅黑 Light" panose="020B0502040204020203" pitchFamily="34" charset="-122"/>
              </a:rPr>
              <a:t>，</a:t>
            </a:r>
            <a:r>
              <a:rPr lang="zh-CN" altLang="en-US" b="1" dirty="0" smtClean="0">
                <a:solidFill>
                  <a:srgbClr val="0070C0"/>
                </a:solidFill>
                <a:latin typeface="微软雅黑 Light" panose="020B0502040204020203" pitchFamily="34" charset="-122"/>
                <a:ea typeface="微软雅黑 Light" panose="020B0502040204020203" pitchFamily="34" charset="-122"/>
              </a:rPr>
              <a:t>应当</a:t>
            </a:r>
            <a:r>
              <a:rPr lang="zh-CN" altLang="en-US" b="1" dirty="0">
                <a:solidFill>
                  <a:srgbClr val="0070C0"/>
                </a:solidFill>
                <a:latin typeface="微软雅黑 Light" panose="020B0502040204020203" pitchFamily="34" charset="-122"/>
                <a:ea typeface="微软雅黑 Light" panose="020B0502040204020203" pitchFamily="34" charset="-122"/>
              </a:rPr>
              <a:t>停产。</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8" name="6-6.EPS" descr="id:2147512483;FounderCES"/>
          <p:cNvPicPr>
            <a:picLocks noChangeAspect="1"/>
          </p:cNvPicPr>
          <p:nvPr/>
        </p:nvPicPr>
        <p:blipFill>
          <a:blip r:embed="rId1">
            <a:duotone>
              <a:schemeClr val="accent1">
                <a:shade val="45000"/>
                <a:satMod val="135000"/>
              </a:schemeClr>
              <a:prstClr val="white"/>
            </a:duotone>
          </a:blip>
          <a:stretch>
            <a:fillRect/>
          </a:stretch>
        </p:blipFill>
        <p:spPr>
          <a:xfrm>
            <a:off x="5042270" y="3664394"/>
            <a:ext cx="2148840" cy="165798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完全竞争条件下的企业行为模式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三、完全竞争条件下企业和行业的短期供给</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行业的短期供给曲线等于行业内各企业短期供给曲线的横向相加。</a:t>
            </a:r>
            <a:endParaRPr lang="zh-CN" altLang="en-US" sz="1800" b="1" dirty="0" smtClean="0">
              <a:solidFill>
                <a:srgbClr val="002060"/>
              </a:solidFill>
              <a:latin typeface="微软雅黑 Light" panose="020B0502040204020203" pitchFamily="34" charset="-122"/>
              <a:ea typeface="微软雅黑 Light" panose="020B0502040204020203" pitchFamily="34" charset="-122"/>
            </a:endParaRPr>
          </a:p>
        </p:txBody>
      </p:sp>
      <p:pic>
        <p:nvPicPr>
          <p:cNvPr id="6" name="6-7.EPS" descr="id:2147512495;FounderCES"/>
          <p:cNvPicPr>
            <a:picLocks noChangeAspect="1"/>
          </p:cNvPicPr>
          <p:nvPr/>
        </p:nvPicPr>
        <p:blipFill>
          <a:blip r:embed="rId1">
            <a:duotone>
              <a:schemeClr val="accent1">
                <a:shade val="45000"/>
                <a:satMod val="135000"/>
              </a:schemeClr>
              <a:prstClr val="white"/>
            </a:duotone>
          </a:blip>
          <a:stretch>
            <a:fillRect/>
          </a:stretch>
        </p:blipFill>
        <p:spPr>
          <a:xfrm>
            <a:off x="3715385" y="3359785"/>
            <a:ext cx="4446905" cy="93853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完全竞争条件下的企业行为模式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四、完全竞争条件下企业的长期</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均衡</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企业长期均衡时：</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en-US" altLang="zh-CN" b="1" i="1" dirty="0">
                <a:solidFill>
                  <a:srgbClr val="0070C0"/>
                </a:solidFill>
                <a:latin typeface="微软雅黑 Light" panose="020B0502040204020203" pitchFamily="34" charset="-122"/>
                <a:ea typeface="微软雅黑 Light" panose="020B0502040204020203" pitchFamily="34" charset="-122"/>
              </a:rPr>
              <a:t>P</a:t>
            </a:r>
            <a:r>
              <a:rPr lang="en-US" altLang="zh-CN" b="1" dirty="0">
                <a:solidFill>
                  <a:srgbClr val="0070C0"/>
                </a:solidFill>
                <a:latin typeface="微软雅黑 Light" panose="020B0502040204020203" pitchFamily="34" charset="-122"/>
                <a:ea typeface="微软雅黑 Light" panose="020B0502040204020203" pitchFamily="34" charset="-122"/>
              </a:rPr>
              <a:t>=</a:t>
            </a:r>
            <a:r>
              <a:rPr lang="en-US" altLang="zh-CN" b="1" i="1" dirty="0">
                <a:solidFill>
                  <a:srgbClr val="0070C0"/>
                </a:solidFill>
                <a:latin typeface="微软雅黑 Light" panose="020B0502040204020203" pitchFamily="34" charset="-122"/>
                <a:ea typeface="微软雅黑 Light" panose="020B0502040204020203" pitchFamily="34" charset="-122"/>
              </a:rPr>
              <a:t>AC</a:t>
            </a:r>
            <a:r>
              <a:rPr lang="zh-CN" altLang="en-US" b="1" dirty="0">
                <a:solidFill>
                  <a:srgbClr val="0070C0"/>
                </a:solidFill>
                <a:latin typeface="微软雅黑 Light" panose="020B0502040204020203" pitchFamily="34" charset="-122"/>
                <a:ea typeface="微软雅黑 Light" panose="020B0502040204020203" pitchFamily="34" charset="-122"/>
              </a:rPr>
              <a:t>（长期和短期）</a:t>
            </a:r>
            <a:r>
              <a:rPr lang="en-US" altLang="zh-CN" b="1" dirty="0">
                <a:solidFill>
                  <a:srgbClr val="0070C0"/>
                </a:solidFill>
                <a:latin typeface="微软雅黑 Light" panose="020B0502040204020203" pitchFamily="34" charset="-122"/>
                <a:ea typeface="微软雅黑 Light" panose="020B0502040204020203" pitchFamily="34" charset="-122"/>
              </a:rPr>
              <a:t>=</a:t>
            </a:r>
            <a:r>
              <a:rPr lang="en-US" altLang="zh-CN" b="1" i="1" dirty="0">
                <a:solidFill>
                  <a:srgbClr val="0070C0"/>
                </a:solidFill>
                <a:latin typeface="微软雅黑 Light" panose="020B0502040204020203" pitchFamily="34" charset="-122"/>
                <a:ea typeface="微软雅黑 Light" panose="020B0502040204020203" pitchFamily="34" charset="-122"/>
              </a:rPr>
              <a:t>MC</a:t>
            </a:r>
            <a:r>
              <a:rPr lang="zh-CN" altLang="en-US" b="1" dirty="0">
                <a:solidFill>
                  <a:srgbClr val="0070C0"/>
                </a:solidFill>
                <a:latin typeface="微软雅黑 Light" panose="020B0502040204020203" pitchFamily="34" charset="-122"/>
                <a:ea typeface="微软雅黑 Light" panose="020B0502040204020203" pitchFamily="34" charset="-122"/>
              </a:rPr>
              <a:t>（长期和短期）</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即企业在长期平均成本最低点生产，经济利润为零</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7" name="6-8.EPS" descr="id:2147512510;FounderCES"/>
          <p:cNvPicPr>
            <a:picLocks noChangeAspect="1"/>
          </p:cNvPicPr>
          <p:nvPr/>
        </p:nvPicPr>
        <p:blipFill>
          <a:blip r:embed="rId1">
            <a:duotone>
              <a:schemeClr val="accent1">
                <a:shade val="45000"/>
                <a:satMod val="135000"/>
              </a:schemeClr>
              <a:prstClr val="white"/>
            </a:duotone>
          </a:blip>
          <a:stretch>
            <a:fillRect/>
          </a:stretch>
        </p:blipFill>
        <p:spPr>
          <a:xfrm>
            <a:off x="4324720" y="4270375"/>
            <a:ext cx="3583940" cy="151765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完全竞争条件下的企业行为模式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五、完全竞争条件下行业的长期供给</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成本不变行业的长期供给曲线</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在成本不变行业内，企业的平均成本不因行业供应量的变化而变化。其长期供给曲线是一条水平线。</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6" name="6-9.EPS" descr="id:2147512530;FounderCES"/>
          <p:cNvPicPr>
            <a:picLocks noChangeAspect="1"/>
          </p:cNvPicPr>
          <p:nvPr/>
        </p:nvPicPr>
        <p:blipFill>
          <a:blip r:embed="rId1">
            <a:duotone>
              <a:schemeClr val="accent1">
                <a:shade val="45000"/>
                <a:satMod val="135000"/>
              </a:schemeClr>
              <a:prstClr val="white"/>
            </a:duotone>
          </a:blip>
          <a:stretch>
            <a:fillRect/>
          </a:stretch>
        </p:blipFill>
        <p:spPr>
          <a:xfrm>
            <a:off x="4352025" y="3664394"/>
            <a:ext cx="3529330" cy="146304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完全竞争条件下的企业行为模式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五、完全竞争条件下行业的长期供给</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成本递增行业的长期供给曲线</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在</a:t>
            </a:r>
            <a:r>
              <a:rPr lang="zh-CN" altLang="en-US" b="1" dirty="0">
                <a:solidFill>
                  <a:srgbClr val="0070C0"/>
                </a:solidFill>
                <a:latin typeface="微软雅黑 Light" panose="020B0502040204020203" pitchFamily="34" charset="-122"/>
                <a:ea typeface="微软雅黑 Light" panose="020B0502040204020203" pitchFamily="34" charset="-122"/>
              </a:rPr>
              <a:t>成本递增行业内，企业的平均成本将随行业供应量的增加而增加，其长期供给曲线是一条向上倾斜的曲线</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4" name="6-10.EPS" descr="id:2147512537;FounderCES"/>
          <p:cNvPicPr>
            <a:picLocks noChangeAspect="1"/>
          </p:cNvPicPr>
          <p:nvPr/>
        </p:nvPicPr>
        <p:blipFill>
          <a:blip r:embed="rId1">
            <a:duotone>
              <a:schemeClr val="accent1">
                <a:shade val="45000"/>
                <a:satMod val="135000"/>
              </a:schemeClr>
              <a:prstClr val="white"/>
            </a:duotone>
          </a:blip>
          <a:stretch>
            <a:fillRect/>
          </a:stretch>
        </p:blipFill>
        <p:spPr>
          <a:xfrm>
            <a:off x="4347580" y="3664394"/>
            <a:ext cx="3538220" cy="146304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完全竞争条件下的企业行为模式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五、完全竞争条件下行业的长期供给</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660506" y="2504351"/>
            <a:ext cx="10912369" cy="2062103"/>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6-1</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棉花市场属于完全竞争市场，假设棉纺织业的技术有了新的突破，市场对棉花的需求增加了，又假定棉花行业属于成本不变行业，问：</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）从短期看，技术的突破对棉花的价格和产量有什么影响？</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）从长期看，技术的突破对棉花的价格和产量有什么影响</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完全竞争条件下的企业行为模式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五、完全竞争条件下行业的长期供给</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曲线</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660506" y="2504351"/>
            <a:ext cx="10912369" cy="2339102"/>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作图，</a:t>
            </a:r>
            <a:r>
              <a:rPr lang="zh-CN" altLang="zh-CN" dirty="0">
                <a:solidFill>
                  <a:srgbClr val="002060"/>
                </a:solidFill>
                <a:latin typeface="微软雅黑 Light" panose="020B0502040204020203" pitchFamily="34" charset="-122"/>
                <a:ea typeface="微软雅黑 Light" panose="020B0502040204020203" pitchFamily="34" charset="-122"/>
              </a:rPr>
              <a:t>图中</a:t>
            </a:r>
            <a:r>
              <a:rPr lang="en-US" altLang="zh-CN" i="1" dirty="0">
                <a:solidFill>
                  <a:srgbClr val="002060"/>
                </a:solidFill>
                <a:latin typeface="微软雅黑 Light" panose="020B0502040204020203" pitchFamily="34" charset="-122"/>
                <a:ea typeface="微软雅黑 Light" panose="020B0502040204020203" pitchFamily="34" charset="-122"/>
              </a:rPr>
              <a:t>D</a:t>
            </a:r>
            <a:r>
              <a:rPr lang="zh-CN" altLang="zh-CN" dirty="0">
                <a:solidFill>
                  <a:srgbClr val="002060"/>
                </a:solidFill>
                <a:latin typeface="微软雅黑 Light" panose="020B0502040204020203" pitchFamily="34" charset="-122"/>
                <a:ea typeface="微软雅黑 Light" panose="020B0502040204020203" pitchFamily="34" charset="-122"/>
              </a:rPr>
              <a:t>为棉花原来的行业需求曲线，</a:t>
            </a:r>
            <a:r>
              <a:rPr lang="en-US" altLang="zh-CN" i="1" dirty="0">
                <a:solidFill>
                  <a:srgbClr val="002060"/>
                </a:solidFill>
                <a:latin typeface="微软雅黑 Light" panose="020B0502040204020203" pitchFamily="34" charset="-122"/>
                <a:ea typeface="微软雅黑 Light" panose="020B0502040204020203" pitchFamily="34" charset="-122"/>
              </a:rPr>
              <a:t>S</a:t>
            </a:r>
            <a:r>
              <a:rPr lang="zh-CN" altLang="zh-CN" dirty="0">
                <a:solidFill>
                  <a:srgbClr val="002060"/>
                </a:solidFill>
                <a:latin typeface="微软雅黑 Light" panose="020B0502040204020203" pitchFamily="34" charset="-122"/>
                <a:ea typeface="微软雅黑 Light" panose="020B0502040204020203" pitchFamily="34" charset="-122"/>
              </a:rPr>
              <a:t>为原来的短期行业供给曲线。此时棉花的价格为</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en-US" altLang="zh-CN" baseline="-25000" dirty="0">
                <a:solidFill>
                  <a:srgbClr val="002060"/>
                </a:solidFill>
                <a:latin typeface="微软雅黑 Light" panose="020B0502040204020203" pitchFamily="34" charset="-122"/>
                <a:ea typeface="微软雅黑 Light" panose="020B0502040204020203" pitchFamily="34" charset="-122"/>
              </a:rPr>
              <a:t>0</a:t>
            </a:r>
            <a:r>
              <a:rPr lang="zh-CN" altLang="zh-CN" dirty="0">
                <a:solidFill>
                  <a:srgbClr val="002060"/>
                </a:solidFill>
                <a:latin typeface="微软雅黑 Light" panose="020B0502040204020203" pitchFamily="34" charset="-122"/>
                <a:ea typeface="微软雅黑 Light" panose="020B0502040204020203" pitchFamily="34" charset="-122"/>
              </a:rPr>
              <a:t>，产量为</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0</a:t>
            </a:r>
            <a:r>
              <a:rPr lang="zh-CN" altLang="zh-CN" dirty="0">
                <a:solidFill>
                  <a:srgbClr val="002060"/>
                </a:solidFill>
                <a:latin typeface="微软雅黑 Light" panose="020B0502040204020203" pitchFamily="34" charset="-122"/>
                <a:ea typeface="微软雅黑 Light" panose="020B0502040204020203" pitchFamily="34" charset="-122"/>
              </a:rPr>
              <a:t>。现在棉纺织业的技术有了突破，对棉花的需求增加，从而使棉花的需求曲线从</a:t>
            </a:r>
            <a:r>
              <a:rPr lang="en-US" altLang="zh-CN" i="1" dirty="0">
                <a:solidFill>
                  <a:srgbClr val="002060"/>
                </a:solidFill>
                <a:latin typeface="微软雅黑 Light" panose="020B0502040204020203" pitchFamily="34" charset="-122"/>
                <a:ea typeface="微软雅黑 Light" panose="020B0502040204020203" pitchFamily="34" charset="-122"/>
              </a:rPr>
              <a:t>D</a:t>
            </a:r>
            <a:r>
              <a:rPr lang="zh-CN" altLang="zh-CN" dirty="0">
                <a:solidFill>
                  <a:srgbClr val="002060"/>
                </a:solidFill>
                <a:latin typeface="微软雅黑 Light" panose="020B0502040204020203" pitchFamily="34" charset="-122"/>
                <a:ea typeface="微软雅黑 Light" panose="020B0502040204020203" pitchFamily="34" charset="-122"/>
              </a:rPr>
              <a:t>移到</a:t>
            </a:r>
            <a:r>
              <a:rPr lang="en-US" altLang="zh-CN" i="1" dirty="0">
                <a:solidFill>
                  <a:srgbClr val="002060"/>
                </a:solidFill>
                <a:latin typeface="微软雅黑 Light" panose="020B0502040204020203" pitchFamily="34" charset="-122"/>
                <a:ea typeface="微软雅黑 Light" panose="020B0502040204020203" pitchFamily="34" charset="-122"/>
              </a:rPr>
              <a:t>D'</a:t>
            </a:r>
            <a:r>
              <a:rPr lang="zh-CN" altLang="zh-CN" dirty="0">
                <a:solidFill>
                  <a:srgbClr val="002060"/>
                </a:solidFill>
                <a:latin typeface="微软雅黑 Light" panose="020B0502040204020203" pitchFamily="34" charset="-122"/>
                <a:ea typeface="微软雅黑 Light" panose="020B0502040204020203" pitchFamily="34" charset="-122"/>
              </a:rPr>
              <a:t>。因此，从短期看，棉花的价格将从</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en-US" altLang="zh-CN" baseline="-25000" dirty="0">
                <a:solidFill>
                  <a:srgbClr val="002060"/>
                </a:solidFill>
                <a:latin typeface="微软雅黑 Light" panose="020B0502040204020203" pitchFamily="34" charset="-122"/>
                <a:ea typeface="微软雅黑 Light" panose="020B0502040204020203" pitchFamily="34" charset="-122"/>
              </a:rPr>
              <a:t>0</a:t>
            </a:r>
            <a:r>
              <a:rPr lang="zh-CN" altLang="zh-CN" dirty="0">
                <a:solidFill>
                  <a:srgbClr val="002060"/>
                </a:solidFill>
                <a:latin typeface="微软雅黑 Light" panose="020B0502040204020203" pitchFamily="34" charset="-122"/>
                <a:ea typeface="微软雅黑 Light" panose="020B0502040204020203" pitchFamily="34" charset="-122"/>
              </a:rPr>
              <a:t>提高到</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en-US" altLang="zh-CN" baseline="-25000"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，产量将从</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0</a:t>
            </a:r>
            <a:r>
              <a:rPr lang="zh-CN" altLang="zh-CN" dirty="0">
                <a:solidFill>
                  <a:srgbClr val="002060"/>
                </a:solidFill>
                <a:latin typeface="微软雅黑 Light" panose="020B0502040204020203" pitchFamily="34" charset="-122"/>
                <a:ea typeface="微软雅黑 Light" panose="020B0502040204020203" pitchFamily="34" charset="-122"/>
              </a:rPr>
              <a:t>增加到</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。但从长期看（即考虑随着棉花需求的增加，新的生产者会进入，生产者数目会增加），行业供给曲线是一条水平线</a:t>
            </a:r>
            <a:r>
              <a:rPr lang="en-US" altLang="zh-CN" i="1" dirty="0">
                <a:solidFill>
                  <a:srgbClr val="002060"/>
                </a:solidFill>
                <a:latin typeface="微软雅黑 Light" panose="020B0502040204020203" pitchFamily="34" charset="-122"/>
                <a:ea typeface="微软雅黑 Light" panose="020B0502040204020203" pitchFamily="34" charset="-122"/>
              </a:rPr>
              <a:t>S'</a:t>
            </a:r>
            <a:r>
              <a:rPr lang="zh-CN" altLang="zh-CN" dirty="0">
                <a:solidFill>
                  <a:srgbClr val="002060"/>
                </a:solidFill>
                <a:latin typeface="微软雅黑 Light" panose="020B0502040204020203" pitchFamily="34" charset="-122"/>
                <a:ea typeface="微软雅黑 Light" panose="020B0502040204020203" pitchFamily="34" charset="-122"/>
              </a:rPr>
              <a:t>，表明从长期看，棉花的价格不会变，但产量将从</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0</a:t>
            </a:r>
            <a:r>
              <a:rPr lang="zh-CN" altLang="zh-CN" dirty="0">
                <a:solidFill>
                  <a:srgbClr val="002060"/>
                </a:solidFill>
                <a:latin typeface="微软雅黑 Light" panose="020B0502040204020203" pitchFamily="34" charset="-122"/>
                <a:ea typeface="微软雅黑 Light" panose="020B0502040204020203" pitchFamily="34" charset="-122"/>
              </a:rPr>
              <a:t>增加到</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2</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zh-CN" altLang="en-US" dirty="0">
              <a:solidFill>
                <a:srgbClr val="002060"/>
              </a:solidFill>
              <a:latin typeface="微软雅黑 Light" panose="020B0502040204020203" pitchFamily="34" charset="-122"/>
              <a:ea typeface="微软雅黑 Light" panose="020B0502040204020203" pitchFamily="34" charset="-122"/>
            </a:endParaRPr>
          </a:p>
        </p:txBody>
      </p:sp>
      <p:pic>
        <p:nvPicPr>
          <p:cNvPr id="7" name="6-11.EPS"/>
          <p:cNvPicPr>
            <a:picLocks noChangeAspect="1"/>
          </p:cNvPicPr>
          <p:nvPr/>
        </p:nvPicPr>
        <p:blipFill>
          <a:blip r:embed="rId1">
            <a:duotone>
              <a:schemeClr val="accent1">
                <a:shade val="45000"/>
                <a:satMod val="135000"/>
              </a:schemeClr>
              <a:prstClr val="white"/>
            </a:duotone>
          </a:blip>
          <a:stretch>
            <a:fillRect/>
          </a:stretch>
        </p:blipFill>
        <p:spPr>
          <a:xfrm>
            <a:off x="4921937" y="4404641"/>
            <a:ext cx="2389505" cy="146558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完全竞争条件下的企业行为模式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六、完全竞争市场条件下的企业行为</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分析</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关于企业的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利润</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从短期看，会有经济利润（或经济亏损），但从长期看，经济利润为零，只获正常利润</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完全竞争条件下的企业行为模式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六、完全竞争市场条件下的企业行为</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分析</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smtClean="0">
                <a:solidFill>
                  <a:srgbClr val="002060"/>
                </a:solidFill>
                <a:latin typeface="微软雅黑 Light" panose="020B0502040204020203" pitchFamily="34" charset="-122"/>
                <a:ea typeface="微软雅黑 Light" panose="020B0502040204020203" pitchFamily="34" charset="-122"/>
              </a:rPr>
              <a:t>2</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zh-CN" altLang="en-US" sz="2000" b="1" dirty="0">
                <a:solidFill>
                  <a:srgbClr val="002060"/>
                </a:solidFill>
                <a:latin typeface="微软雅黑 Light" panose="020B0502040204020203" pitchFamily="34" charset="-122"/>
                <a:ea typeface="微软雅黑 Light" panose="020B0502040204020203" pitchFamily="34" charset="-122"/>
              </a:rPr>
              <a:t>关于企业的产量</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决策</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从短期看，能调整自己产量，以求利润最大；但从长期看，只有在平均成本曲线最低点的产量上生产，才最有利。</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完全竞争条件下的企业行为模式</a:t>
            </a:r>
            <a:endParaRPr lang="zh-CN" altLang="zh-CN" dirty="0">
              <a:effectLst/>
            </a:endParaRPr>
          </a:p>
        </p:txBody>
      </p:sp>
      <p:sp>
        <p:nvSpPr>
          <p:cNvPr id="5" name="文本占位符 2"/>
          <p:cNvSpPr txBox="1"/>
          <p:nvPr/>
        </p:nvSpPr>
        <p:spPr>
          <a:xfrm>
            <a:off x="660506" y="1800824"/>
            <a:ext cx="10912369" cy="45215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六、完全竞争市场条件下的企业行为</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分析</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关于长期均衡的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条件</a:t>
            </a:r>
            <a:endParaRPr lang="zh-CN" altLang="en-US"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en-US" altLang="zh-CN" b="1" i="1" dirty="0">
                <a:solidFill>
                  <a:srgbClr val="0070C0"/>
                </a:solidFill>
                <a:latin typeface="微软雅黑 Light" panose="020B0502040204020203" pitchFamily="34" charset="-122"/>
                <a:ea typeface="微软雅黑 Light" panose="020B0502040204020203" pitchFamily="34" charset="-122"/>
              </a:rPr>
              <a:t>P</a:t>
            </a:r>
            <a:r>
              <a:rPr lang="en-US" altLang="zh-CN" b="1" dirty="0">
                <a:solidFill>
                  <a:srgbClr val="0070C0"/>
                </a:solidFill>
                <a:latin typeface="微软雅黑 Light" panose="020B0502040204020203" pitchFamily="34" charset="-122"/>
                <a:ea typeface="微软雅黑 Light" panose="020B0502040204020203" pitchFamily="34" charset="-122"/>
              </a:rPr>
              <a:t>=</a:t>
            </a:r>
            <a:r>
              <a:rPr lang="en-US" altLang="zh-CN" b="1" i="1" dirty="0">
                <a:solidFill>
                  <a:srgbClr val="0070C0"/>
                </a:solidFill>
                <a:latin typeface="微软雅黑 Light" panose="020B0502040204020203" pitchFamily="34" charset="-122"/>
                <a:ea typeface="微软雅黑 Light" panose="020B0502040204020203" pitchFamily="34" charset="-122"/>
              </a:rPr>
              <a:t>AC</a:t>
            </a:r>
            <a:r>
              <a:rPr lang="zh-CN" altLang="en-US" b="1" dirty="0">
                <a:solidFill>
                  <a:srgbClr val="0070C0"/>
                </a:solidFill>
                <a:latin typeface="微软雅黑 Light" panose="020B0502040204020203" pitchFamily="34" charset="-122"/>
                <a:ea typeface="微软雅黑 Light" panose="020B0502040204020203" pitchFamily="34" charset="-122"/>
              </a:rPr>
              <a:t>（</a:t>
            </a:r>
            <a:r>
              <a:rPr lang="en-US" altLang="zh-CN" b="1" dirty="0">
                <a:solidFill>
                  <a:srgbClr val="0070C0"/>
                </a:solidFill>
                <a:latin typeface="微软雅黑 Light" panose="020B0502040204020203" pitchFamily="34" charset="-122"/>
                <a:ea typeface="微软雅黑 Light" panose="020B0502040204020203" pitchFamily="34" charset="-122"/>
              </a:rPr>
              <a:t>=</a:t>
            </a:r>
            <a:r>
              <a:rPr lang="en-US" altLang="zh-CN" b="1" i="1" dirty="0">
                <a:solidFill>
                  <a:srgbClr val="0070C0"/>
                </a:solidFill>
                <a:latin typeface="微软雅黑 Light" panose="020B0502040204020203" pitchFamily="34" charset="-122"/>
                <a:ea typeface="微软雅黑 Light" panose="020B0502040204020203" pitchFamily="34" charset="-122"/>
              </a:rPr>
              <a:t>MC</a:t>
            </a:r>
            <a:r>
              <a:rPr lang="zh-CN" altLang="en-US" b="1" dirty="0">
                <a:solidFill>
                  <a:srgbClr val="0070C0"/>
                </a:solidFill>
                <a:latin typeface="微软雅黑 Light" panose="020B0502040204020203" pitchFamily="34" charset="-122"/>
                <a:ea typeface="微软雅黑 Light" panose="020B0502040204020203" pitchFamily="34" charset="-122"/>
              </a:rPr>
              <a:t>）在成本最低点定价，消费者满意；在此点生产，效率最高。</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en-US" altLang="zh-CN" b="1" i="1" dirty="0">
                <a:solidFill>
                  <a:srgbClr val="0070C0"/>
                </a:solidFill>
                <a:latin typeface="微软雅黑 Light" panose="020B0502040204020203" pitchFamily="34" charset="-122"/>
                <a:ea typeface="微软雅黑 Light" panose="020B0502040204020203" pitchFamily="34" charset="-122"/>
              </a:rPr>
              <a:t>P</a:t>
            </a:r>
            <a:r>
              <a:rPr lang="en-US" altLang="zh-CN" b="1" dirty="0">
                <a:solidFill>
                  <a:srgbClr val="0070C0"/>
                </a:solidFill>
                <a:latin typeface="微软雅黑 Light" panose="020B0502040204020203" pitchFamily="34" charset="-122"/>
                <a:ea typeface="微软雅黑 Light" panose="020B0502040204020203" pitchFamily="34" charset="-122"/>
              </a:rPr>
              <a:t>=</a:t>
            </a:r>
            <a:r>
              <a:rPr lang="en-US" altLang="zh-CN" b="1" i="1" dirty="0">
                <a:solidFill>
                  <a:srgbClr val="0070C0"/>
                </a:solidFill>
                <a:latin typeface="微软雅黑 Light" panose="020B0502040204020203" pitchFamily="34" charset="-122"/>
                <a:ea typeface="微软雅黑 Light" panose="020B0502040204020203" pitchFamily="34" charset="-122"/>
              </a:rPr>
              <a:t>MC</a:t>
            </a:r>
            <a:r>
              <a:rPr lang="en-US" altLang="zh-CN" b="1" dirty="0">
                <a:solidFill>
                  <a:srgbClr val="0070C0"/>
                </a:solidFill>
                <a:latin typeface="微软雅黑 Light" panose="020B0502040204020203" pitchFamily="34" charset="-122"/>
                <a:ea typeface="微软雅黑 Light" panose="020B0502040204020203" pitchFamily="34" charset="-122"/>
              </a:rPr>
              <a:t> </a:t>
            </a:r>
            <a:r>
              <a:rPr lang="zh-CN" altLang="en-US" b="1" dirty="0">
                <a:solidFill>
                  <a:srgbClr val="0070C0"/>
                </a:solidFill>
                <a:latin typeface="微软雅黑 Light" panose="020B0502040204020203" pitchFamily="34" charset="-122"/>
                <a:ea typeface="微软雅黑 Light" panose="020B0502040204020203" pitchFamily="34" charset="-122"/>
              </a:rPr>
              <a:t>，即多生产一件该产品，为社会增加的价值，恰好等于它需要增加消耗的资源价值，说明此时社会资源的配置最优</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完全竞争条件下的企业行为模式</a:t>
            </a:r>
            <a:endParaRPr lang="zh-CN" altLang="zh-CN" dirty="0">
              <a:effectLst/>
            </a:endParaRPr>
          </a:p>
        </p:txBody>
      </p:sp>
      <p:sp>
        <p:nvSpPr>
          <p:cNvPr id="5" name="文本占位符 2"/>
          <p:cNvSpPr txBox="1"/>
          <p:nvPr/>
        </p:nvSpPr>
        <p:spPr>
          <a:xfrm>
            <a:off x="660506" y="1800824"/>
            <a:ext cx="10912369" cy="45215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六、完全竞争市场条件下的企业行为</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分析</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smtClean="0">
                <a:solidFill>
                  <a:srgbClr val="002060"/>
                </a:solidFill>
                <a:latin typeface="微软雅黑 Light" panose="020B0502040204020203" pitchFamily="34" charset="-122"/>
                <a:ea typeface="微软雅黑 Light" panose="020B0502040204020203" pitchFamily="34" charset="-122"/>
              </a:rPr>
              <a:t>4</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zh-CN" altLang="en-US" sz="2000" b="1" dirty="0">
                <a:solidFill>
                  <a:srgbClr val="002060"/>
                </a:solidFill>
                <a:latin typeface="微软雅黑 Light" panose="020B0502040204020203" pitchFamily="34" charset="-122"/>
                <a:ea typeface="微软雅黑 Light" panose="020B0502040204020203" pitchFamily="34" charset="-122"/>
              </a:rPr>
              <a:t>关于竞争</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策略</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低成本竞争策略是企业唯一的也是最佳的竞争策略。 </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955315"/>
            <a:ext cx="2313254" cy="369332"/>
          </a:xfrm>
          <a:prstGeom prst="rect">
            <a:avLst/>
          </a:prstGeom>
          <a:noFill/>
        </p:spPr>
        <p:txBody>
          <a:bodyPr wrap="square" rtlCol="0">
            <a:spAutoFit/>
          </a:bodyPr>
          <a:lstStyle/>
          <a:p>
            <a:pPr algn="ctr"/>
            <a:r>
              <a:rPr lang="zh-CN" altLang="en-US" dirty="0"/>
              <a:t>市场结构的分类</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810634"/>
            <a:ext cx="2313254" cy="646331"/>
          </a:xfrm>
          <a:prstGeom prst="rect">
            <a:avLst/>
          </a:prstGeom>
          <a:noFill/>
        </p:spPr>
        <p:txBody>
          <a:bodyPr wrap="square" rtlCol="0">
            <a:spAutoFit/>
          </a:bodyPr>
          <a:lstStyle/>
          <a:p>
            <a:pPr algn="ctr"/>
            <a:r>
              <a:rPr lang="zh-CN" altLang="en-US" dirty="0"/>
              <a:t>完全竞争条件下的企业行为模式</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63563" y="2786947"/>
            <a:ext cx="2313254" cy="646331"/>
          </a:xfrm>
          <a:prstGeom prst="rect">
            <a:avLst/>
          </a:prstGeom>
          <a:noFill/>
        </p:spPr>
        <p:txBody>
          <a:bodyPr wrap="square" rtlCol="0">
            <a:spAutoFit/>
          </a:bodyPr>
          <a:lstStyle/>
          <a:p>
            <a:pPr algn="ctr"/>
            <a:r>
              <a:rPr lang="zh-CN" altLang="zh-CN" dirty="0"/>
              <a:t>完全垄断条件下的企业行为模式</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3963583"/>
            <a:ext cx="2313254" cy="646331"/>
          </a:xfrm>
          <a:prstGeom prst="rect">
            <a:avLst/>
          </a:prstGeom>
          <a:noFill/>
        </p:spPr>
        <p:txBody>
          <a:bodyPr wrap="square" rtlCol="0">
            <a:spAutoFit/>
          </a:bodyPr>
          <a:lstStyle/>
          <a:p>
            <a:pPr algn="ctr"/>
            <a:r>
              <a:rPr lang="zh-CN" altLang="zh-CN" dirty="0"/>
              <a:t>垄断竞争条件下的企业行为模式</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寡头垄断条件下的企业行为模式</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17279"/>
            <a:ext cx="2313254" cy="646331"/>
          </a:xfrm>
          <a:prstGeom prst="rect">
            <a:avLst/>
          </a:prstGeom>
          <a:noFill/>
        </p:spPr>
        <p:txBody>
          <a:bodyPr wrap="square" rtlCol="0">
            <a:spAutoFit/>
          </a:bodyPr>
          <a:lstStyle/>
          <a:p>
            <a:pPr algn="ctr"/>
            <a:r>
              <a:rPr lang="zh-CN" altLang="zh-CN" dirty="0"/>
              <a:t>销售收入最大化的企业行为模式</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07</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204029"/>
            <a:ext cx="2313254" cy="369332"/>
          </a:xfrm>
          <a:prstGeom prst="rect">
            <a:avLst/>
          </a:prstGeom>
          <a:noFill/>
        </p:spPr>
        <p:txBody>
          <a:bodyPr wrap="square" rtlCol="0">
            <a:spAutoFit/>
          </a:bodyPr>
          <a:lstStyle/>
          <a:p>
            <a:pPr algn="ctr"/>
            <a:r>
              <a:rPr lang="zh-CN" altLang="zh-CN" dirty="0"/>
              <a:t>经济全球化与竞争</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完全垄断条件下的企业行为模式</a:t>
            </a:r>
            <a:endParaRPr lang="zh-CN" altLang="zh-CN" dirty="0">
              <a:effectLst/>
            </a:endParaRPr>
          </a:p>
        </p:txBody>
      </p:sp>
      <p:sp>
        <p:nvSpPr>
          <p:cNvPr id="5" name="文本占位符 2"/>
          <p:cNvSpPr txBox="1"/>
          <p:nvPr/>
        </p:nvSpPr>
        <p:spPr>
          <a:xfrm>
            <a:off x="660506" y="1800824"/>
            <a:ext cx="10912369" cy="45215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一、什么是完全</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垄断</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完全垄断也称“垄断”。</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一</a:t>
            </a:r>
            <a:r>
              <a:rPr lang="zh-CN" altLang="en-US" b="1" dirty="0">
                <a:solidFill>
                  <a:srgbClr val="0070C0"/>
                </a:solidFill>
                <a:latin typeface="微软雅黑 Light" panose="020B0502040204020203" pitchFamily="34" charset="-122"/>
                <a:ea typeface="微软雅黑 Light" panose="020B0502040204020203" pitchFamily="34" charset="-122"/>
              </a:rPr>
              <a:t>个行业只有一家</a:t>
            </a:r>
            <a:r>
              <a:rPr lang="zh-CN" altLang="en-US" b="1" dirty="0" smtClean="0">
                <a:solidFill>
                  <a:srgbClr val="0070C0"/>
                </a:solidFill>
                <a:latin typeface="微软雅黑 Light" panose="020B0502040204020203" pitchFamily="34" charset="-122"/>
                <a:ea typeface="微软雅黑 Light" panose="020B0502040204020203" pitchFamily="34" charset="-122"/>
              </a:rPr>
              <a:t>企业。</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它所生产的产品没有其他产品可以</a:t>
            </a:r>
            <a:r>
              <a:rPr lang="zh-CN" altLang="en-US" b="1" dirty="0" smtClean="0">
                <a:solidFill>
                  <a:srgbClr val="0070C0"/>
                </a:solidFill>
                <a:latin typeface="微软雅黑 Light" panose="020B0502040204020203" pitchFamily="34" charset="-122"/>
                <a:ea typeface="微软雅黑 Light" panose="020B0502040204020203" pitchFamily="34" charset="-122"/>
              </a:rPr>
              <a:t>替代。</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新企业的进入有很大</a:t>
            </a:r>
            <a:r>
              <a:rPr lang="zh-CN" altLang="en-US" b="1" dirty="0" smtClean="0">
                <a:solidFill>
                  <a:srgbClr val="0070C0"/>
                </a:solidFill>
                <a:latin typeface="微软雅黑 Light" panose="020B0502040204020203" pitchFamily="34" charset="-122"/>
                <a:ea typeface="微软雅黑 Light" panose="020B0502040204020203" pitchFamily="34" charset="-122"/>
              </a:rPr>
              <a:t>障碍。</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完全垄断条件下的企业行为模式</a:t>
            </a:r>
            <a:endParaRPr lang="zh-CN" altLang="zh-CN" dirty="0">
              <a:effectLst/>
            </a:endParaRPr>
          </a:p>
        </p:txBody>
      </p:sp>
      <p:sp>
        <p:nvSpPr>
          <p:cNvPr id="5" name="文本占位符 2"/>
          <p:cNvSpPr txBox="1"/>
          <p:nvPr/>
        </p:nvSpPr>
        <p:spPr>
          <a:xfrm>
            <a:off x="660506" y="1800824"/>
            <a:ext cx="10912369" cy="45215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二、完全垄断条件下企业的短期价格和产量</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决策</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在完全垄断条件下，一个行业只有一家企业，企业的需求曲线就是行业的需求曲线。</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价格和产量最优化条件是：</a:t>
            </a:r>
            <a:r>
              <a:rPr lang="en-US" altLang="zh-CN" sz="2000" b="1" i="1" dirty="0">
                <a:solidFill>
                  <a:srgbClr val="002060"/>
                </a:solidFill>
                <a:latin typeface="微软雅黑 Light" panose="020B0502040204020203" pitchFamily="34" charset="-122"/>
                <a:ea typeface="微软雅黑 Light" panose="020B0502040204020203" pitchFamily="34" charset="-122"/>
              </a:rPr>
              <a:t>MR</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en-US" altLang="zh-CN" sz="2000" b="1" i="1" dirty="0">
                <a:solidFill>
                  <a:srgbClr val="002060"/>
                </a:solidFill>
                <a:latin typeface="微软雅黑 Light" panose="020B0502040204020203" pitchFamily="34" charset="-122"/>
                <a:ea typeface="微软雅黑 Light" panose="020B0502040204020203" pitchFamily="34" charset="-122"/>
              </a:rPr>
              <a:t>MC</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4" name="6-12.EPS" descr="id:2147512674;FounderCES"/>
          <p:cNvPicPr>
            <a:picLocks noChangeAspect="1"/>
          </p:cNvPicPr>
          <p:nvPr/>
        </p:nvPicPr>
        <p:blipFill>
          <a:blip r:embed="rId1">
            <a:duotone>
              <a:schemeClr val="accent1">
                <a:shade val="45000"/>
                <a:satMod val="135000"/>
              </a:schemeClr>
              <a:prstClr val="white"/>
            </a:duotone>
          </a:blip>
          <a:stretch>
            <a:fillRect/>
          </a:stretch>
        </p:blipFill>
        <p:spPr>
          <a:xfrm>
            <a:off x="5037825" y="3641090"/>
            <a:ext cx="2157730" cy="158750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完全垄断条件下的企业行为模式</a:t>
            </a:r>
            <a:endParaRPr lang="zh-CN" altLang="zh-CN" dirty="0">
              <a:effectLst/>
            </a:endParaRPr>
          </a:p>
        </p:txBody>
      </p:sp>
      <p:sp>
        <p:nvSpPr>
          <p:cNvPr id="5" name="文本占位符 2"/>
          <p:cNvSpPr txBox="1"/>
          <p:nvPr/>
        </p:nvSpPr>
        <p:spPr>
          <a:xfrm>
            <a:off x="660506" y="1800824"/>
            <a:ext cx="10912369" cy="45215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三、完全垄断条件下企业的长期价格和产量</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决策</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价格和产量最优化的条件是：</a:t>
            </a:r>
            <a:r>
              <a:rPr lang="en-US" altLang="zh-CN" sz="2000" b="1" i="1" dirty="0">
                <a:solidFill>
                  <a:srgbClr val="002060"/>
                </a:solidFill>
                <a:latin typeface="微软雅黑 Light" panose="020B0502040204020203" pitchFamily="34" charset="-122"/>
                <a:ea typeface="微软雅黑 Light" panose="020B0502040204020203" pitchFamily="34" charset="-122"/>
              </a:rPr>
              <a:t>MR</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en-US" altLang="zh-CN" sz="2000" b="1" i="1" dirty="0">
                <a:solidFill>
                  <a:srgbClr val="002060"/>
                </a:solidFill>
                <a:latin typeface="微软雅黑 Light" panose="020B0502040204020203" pitchFamily="34" charset="-122"/>
                <a:ea typeface="微软雅黑 Light" panose="020B0502040204020203" pitchFamily="34" charset="-122"/>
              </a:rPr>
              <a:t>LMC</a:t>
            </a:r>
            <a:r>
              <a:rPr lang="zh-CN" altLang="en-US" sz="2000" b="1" dirty="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从长期看，企业能通过调整规模来增加利润。</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经济利润能长期保持，即垄断利润</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6" name="6-13.EPS" descr="id:2147512689;FounderCES"/>
          <p:cNvPicPr>
            <a:picLocks noChangeAspect="1"/>
          </p:cNvPicPr>
          <p:nvPr/>
        </p:nvPicPr>
        <p:blipFill>
          <a:blip r:embed="rId1">
            <a:duotone>
              <a:schemeClr val="accent1">
                <a:shade val="45000"/>
                <a:satMod val="135000"/>
              </a:schemeClr>
              <a:prstClr val="white"/>
            </a:duotone>
          </a:blip>
          <a:stretch>
            <a:fillRect/>
          </a:stretch>
        </p:blipFill>
        <p:spPr>
          <a:xfrm>
            <a:off x="4925112" y="4331833"/>
            <a:ext cx="2383155" cy="177355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完全垄断条件下的企业行为模式</a:t>
            </a:r>
            <a:endParaRPr lang="zh-CN" altLang="zh-CN" dirty="0">
              <a:effectLst/>
            </a:endParaRPr>
          </a:p>
        </p:txBody>
      </p:sp>
      <p:sp>
        <p:nvSpPr>
          <p:cNvPr id="5" name="文本占位符 2"/>
          <p:cNvSpPr txBox="1"/>
          <p:nvPr/>
        </p:nvSpPr>
        <p:spPr>
          <a:xfrm>
            <a:off x="660506" y="1800824"/>
            <a:ext cx="10912369" cy="45215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四、市场进入</a:t>
            </a:r>
            <a:r>
              <a:rPr lang="zh-CN" altLang="en-US" sz="2400" b="1" dirty="0" smtClean="0">
                <a:solidFill>
                  <a:srgbClr val="7030A0"/>
                </a:solidFill>
                <a:latin typeface="微软雅黑 Light" panose="020B0502040204020203" pitchFamily="34" charset="-122"/>
                <a:ea typeface="微软雅黑 Light" panose="020B0502040204020203" pitchFamily="34" charset="-122"/>
              </a:rPr>
              <a:t>障碍</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在完全垄断市场里，存在许多进入障碍，主要有以下几种。</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1918546" y="2938731"/>
          <a:ext cx="8396288" cy="2990582"/>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完全垄断条件下的企业行为模式</a:t>
            </a:r>
            <a:endParaRPr lang="zh-CN" altLang="zh-CN" dirty="0">
              <a:effectLst/>
            </a:endParaRPr>
          </a:p>
        </p:txBody>
      </p:sp>
      <p:sp>
        <p:nvSpPr>
          <p:cNvPr id="5" name="文本占位符 2"/>
          <p:cNvSpPr txBox="1"/>
          <p:nvPr/>
        </p:nvSpPr>
        <p:spPr>
          <a:xfrm>
            <a:off x="660506" y="1800824"/>
            <a:ext cx="10912369" cy="45215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五、垄断企业的弊端和政府的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干预</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与完全竞争条件下的企业相比，完全垄断主要有以下几个弊端</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1918546" y="3143249"/>
          <a:ext cx="8396288" cy="2786063"/>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完全垄断条件下的企业行为模式</a:t>
            </a:r>
            <a:endParaRPr lang="zh-CN" altLang="zh-CN" dirty="0">
              <a:effectLst/>
            </a:endParaRPr>
          </a:p>
        </p:txBody>
      </p:sp>
      <p:sp>
        <p:nvSpPr>
          <p:cNvPr id="5" name="文本占位符 2"/>
          <p:cNvSpPr txBox="1"/>
          <p:nvPr/>
        </p:nvSpPr>
        <p:spPr>
          <a:xfrm>
            <a:off x="660506" y="1800824"/>
            <a:ext cx="10912369" cy="45215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五、垄断企业的弊端和政府的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干预</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因为垄断企业有以上弊端，所以需要政府的干预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1475263" y="3200399"/>
          <a:ext cx="9282854" cy="2786063"/>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955315"/>
            <a:ext cx="2313254" cy="369332"/>
          </a:xfrm>
          <a:prstGeom prst="rect">
            <a:avLst/>
          </a:prstGeom>
          <a:noFill/>
        </p:spPr>
        <p:txBody>
          <a:bodyPr wrap="square" rtlCol="0">
            <a:spAutoFit/>
          </a:bodyPr>
          <a:lstStyle/>
          <a:p>
            <a:pPr algn="ctr"/>
            <a:r>
              <a:rPr lang="zh-CN" altLang="en-US" dirty="0"/>
              <a:t>市场结构的分类</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810634"/>
            <a:ext cx="2313254" cy="646331"/>
          </a:xfrm>
          <a:prstGeom prst="rect">
            <a:avLst/>
          </a:prstGeom>
          <a:noFill/>
        </p:spPr>
        <p:txBody>
          <a:bodyPr wrap="square" rtlCol="0">
            <a:spAutoFit/>
          </a:bodyPr>
          <a:lstStyle/>
          <a:p>
            <a:pPr algn="ctr"/>
            <a:r>
              <a:rPr lang="zh-CN" altLang="en-US" dirty="0"/>
              <a:t>完全竞争条件下的企业行为模式</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63563" y="2786947"/>
            <a:ext cx="2313254" cy="646331"/>
          </a:xfrm>
          <a:prstGeom prst="rect">
            <a:avLst/>
          </a:prstGeom>
          <a:noFill/>
        </p:spPr>
        <p:txBody>
          <a:bodyPr wrap="square" rtlCol="0">
            <a:spAutoFit/>
          </a:bodyPr>
          <a:lstStyle/>
          <a:p>
            <a:pPr algn="ctr"/>
            <a:r>
              <a:rPr lang="zh-CN" altLang="zh-CN" dirty="0"/>
              <a:t>完全垄断条件下的企业行为模式</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3963583"/>
            <a:ext cx="2313254" cy="646331"/>
          </a:xfrm>
          <a:prstGeom prst="rect">
            <a:avLst/>
          </a:prstGeom>
          <a:noFill/>
        </p:spPr>
        <p:txBody>
          <a:bodyPr wrap="square" rtlCol="0">
            <a:spAutoFit/>
          </a:bodyPr>
          <a:lstStyle/>
          <a:p>
            <a:pPr algn="ctr"/>
            <a:r>
              <a:rPr lang="zh-CN" altLang="zh-CN" dirty="0"/>
              <a:t>垄断竞争条件下的企业行为模式</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寡头垄断条件下的企业行为模式</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17279"/>
            <a:ext cx="2313254" cy="646331"/>
          </a:xfrm>
          <a:prstGeom prst="rect">
            <a:avLst/>
          </a:prstGeom>
          <a:noFill/>
        </p:spPr>
        <p:txBody>
          <a:bodyPr wrap="square" rtlCol="0">
            <a:spAutoFit/>
          </a:bodyPr>
          <a:lstStyle/>
          <a:p>
            <a:pPr algn="ctr"/>
            <a:r>
              <a:rPr lang="zh-CN" altLang="zh-CN" dirty="0"/>
              <a:t>销售收入最大化的企业行为模式</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07</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204029"/>
            <a:ext cx="2313254" cy="369332"/>
          </a:xfrm>
          <a:prstGeom prst="rect">
            <a:avLst/>
          </a:prstGeom>
          <a:noFill/>
        </p:spPr>
        <p:txBody>
          <a:bodyPr wrap="square" rtlCol="0">
            <a:spAutoFit/>
          </a:bodyPr>
          <a:lstStyle/>
          <a:p>
            <a:pPr algn="ctr"/>
            <a:r>
              <a:rPr lang="zh-CN" altLang="zh-CN" dirty="0"/>
              <a:t>经济全球化与竞争</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垄断竞争条件下的企业行为模式</a:t>
            </a:r>
            <a:endParaRPr lang="zh-CN" altLang="zh-CN" dirty="0">
              <a:effectLst/>
            </a:endParaRPr>
          </a:p>
        </p:txBody>
      </p:sp>
      <p:sp>
        <p:nvSpPr>
          <p:cNvPr id="5" name="文本占位符 2"/>
          <p:cNvSpPr txBox="1"/>
          <p:nvPr/>
        </p:nvSpPr>
        <p:spPr>
          <a:xfrm>
            <a:off x="660506" y="1800824"/>
            <a:ext cx="10912369" cy="45215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一、什么是垄断</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竞争</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垄断竞争是一种竞争性市场结构，“垄断”是定语，“竞争”是其本质特征。</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垄断竞争的主要特征有三个：</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6" name="图示 5"/>
          <p:cNvGraphicFramePr/>
          <p:nvPr/>
        </p:nvGraphicFramePr>
        <p:xfrm>
          <a:off x="3048000" y="3075057"/>
          <a:ext cx="6096000" cy="3025706"/>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垄断竞争条件下的企业行为模式</a:t>
            </a:r>
            <a:endParaRPr lang="zh-CN" altLang="zh-CN" dirty="0">
              <a:effectLst/>
            </a:endParaRPr>
          </a:p>
        </p:txBody>
      </p:sp>
      <p:sp>
        <p:nvSpPr>
          <p:cNvPr id="5" name="文本占位符 2"/>
          <p:cNvSpPr txBox="1"/>
          <p:nvPr/>
        </p:nvSpPr>
        <p:spPr>
          <a:xfrm>
            <a:off x="660506" y="1800824"/>
            <a:ext cx="10912369" cy="45215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二、垄断竞争条件下企业的短期价格和产量</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决策</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需求曲线向右下方倾斜，但弹性较大。</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最优产量和最优价格的条件：</a:t>
            </a:r>
            <a:r>
              <a:rPr lang="en-US" altLang="zh-CN" sz="2000" b="1" i="1" dirty="0">
                <a:solidFill>
                  <a:srgbClr val="002060"/>
                </a:solidFill>
                <a:latin typeface="微软雅黑 Light" panose="020B0502040204020203" pitchFamily="34" charset="-122"/>
                <a:ea typeface="微软雅黑 Light" panose="020B0502040204020203" pitchFamily="34" charset="-122"/>
              </a:rPr>
              <a:t>MR</a:t>
            </a:r>
            <a:r>
              <a:rPr lang="zh-CN" altLang="en-US" sz="2000" b="1" dirty="0">
                <a:solidFill>
                  <a:srgbClr val="002060"/>
                </a:solidFill>
                <a:latin typeface="微软雅黑 Light" panose="020B0502040204020203" pitchFamily="34" charset="-122"/>
                <a:ea typeface="微软雅黑 Light" panose="020B0502040204020203" pitchFamily="34" charset="-122"/>
              </a:rPr>
              <a:t>＝</a:t>
            </a:r>
            <a:r>
              <a:rPr lang="en-US" altLang="zh-CN" sz="2000" b="1" i="1" dirty="0">
                <a:solidFill>
                  <a:srgbClr val="002060"/>
                </a:solidFill>
                <a:latin typeface="微软雅黑 Light" panose="020B0502040204020203" pitchFamily="34" charset="-122"/>
                <a:ea typeface="微软雅黑 Light" panose="020B0502040204020203" pitchFamily="34" charset="-122"/>
              </a:rPr>
              <a:t>MC</a:t>
            </a:r>
            <a:r>
              <a:rPr lang="zh-CN" altLang="en-US" sz="2000" b="1" dirty="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7" name="6-14.EPS" descr="id:2147512806;FounderCES"/>
          <p:cNvPicPr>
            <a:picLocks noChangeAspect="1"/>
          </p:cNvPicPr>
          <p:nvPr/>
        </p:nvPicPr>
        <p:blipFill>
          <a:blip r:embed="rId1">
            <a:duotone>
              <a:schemeClr val="accent1">
                <a:shade val="45000"/>
                <a:satMod val="135000"/>
              </a:schemeClr>
              <a:prstClr val="white"/>
            </a:duotone>
          </a:blip>
          <a:stretch>
            <a:fillRect/>
          </a:stretch>
        </p:blipFill>
        <p:spPr>
          <a:xfrm>
            <a:off x="5033697" y="3645852"/>
            <a:ext cx="2165985" cy="179514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垄断竞争条件下的企业行为模式</a:t>
            </a:r>
            <a:endParaRPr lang="zh-CN" altLang="zh-CN" dirty="0">
              <a:effectLst/>
            </a:endParaRPr>
          </a:p>
        </p:txBody>
      </p:sp>
      <p:sp>
        <p:nvSpPr>
          <p:cNvPr id="5" name="文本占位符 2"/>
          <p:cNvSpPr txBox="1"/>
          <p:nvPr/>
        </p:nvSpPr>
        <p:spPr>
          <a:xfrm>
            <a:off x="660506" y="1800824"/>
            <a:ext cx="10912369" cy="45215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三、垄断竞争条件下企业的长期</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均衡</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长期均衡需同时满足</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en-US" altLang="zh-CN" b="1" i="1" dirty="0">
                <a:solidFill>
                  <a:srgbClr val="0070C0"/>
                </a:solidFill>
                <a:latin typeface="微软雅黑 Light" panose="020B0502040204020203" pitchFamily="34" charset="-122"/>
                <a:ea typeface="微软雅黑 Light" panose="020B0502040204020203" pitchFamily="34" charset="-122"/>
              </a:rPr>
              <a:t>P</a:t>
            </a:r>
            <a:r>
              <a:rPr lang="en-US" altLang="zh-CN" b="1" dirty="0">
                <a:solidFill>
                  <a:srgbClr val="0070C0"/>
                </a:solidFill>
                <a:latin typeface="微软雅黑 Light" panose="020B0502040204020203" pitchFamily="34" charset="-122"/>
                <a:ea typeface="微软雅黑 Light" panose="020B0502040204020203" pitchFamily="34" charset="-122"/>
              </a:rPr>
              <a:t>=</a:t>
            </a:r>
            <a:r>
              <a:rPr lang="en-US" altLang="zh-CN" b="1" i="1" dirty="0">
                <a:solidFill>
                  <a:srgbClr val="0070C0"/>
                </a:solidFill>
                <a:latin typeface="微软雅黑 Light" panose="020B0502040204020203" pitchFamily="34" charset="-122"/>
                <a:ea typeface="微软雅黑 Light" panose="020B0502040204020203" pitchFamily="34" charset="-122"/>
              </a:rPr>
              <a:t>AC</a:t>
            </a:r>
            <a:r>
              <a:rPr lang="zh-CN" altLang="en-US" b="1" dirty="0">
                <a:solidFill>
                  <a:srgbClr val="0070C0"/>
                </a:solidFill>
                <a:latin typeface="微软雅黑 Light" panose="020B0502040204020203" pitchFamily="34" charset="-122"/>
                <a:ea typeface="微软雅黑 Light" panose="020B0502040204020203" pitchFamily="34" charset="-122"/>
              </a:rPr>
              <a:t>（短期和长期），此时，企业利润为零。</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en-US" altLang="zh-CN" b="1" i="1" dirty="0" smtClean="0">
                <a:solidFill>
                  <a:srgbClr val="0070C0"/>
                </a:solidFill>
                <a:latin typeface="微软雅黑 Light" panose="020B0502040204020203" pitchFamily="34" charset="-122"/>
                <a:ea typeface="微软雅黑 Light" panose="020B0502040204020203" pitchFamily="34" charset="-122"/>
              </a:rPr>
              <a:t>MR</a:t>
            </a:r>
            <a:r>
              <a:rPr lang="en-US" altLang="zh-CN" b="1" dirty="0" smtClean="0">
                <a:solidFill>
                  <a:srgbClr val="0070C0"/>
                </a:solidFill>
                <a:latin typeface="微软雅黑 Light" panose="020B0502040204020203" pitchFamily="34" charset="-122"/>
                <a:ea typeface="微软雅黑 Light" panose="020B0502040204020203" pitchFamily="34" charset="-122"/>
              </a:rPr>
              <a:t>=</a:t>
            </a:r>
            <a:r>
              <a:rPr lang="en-US" altLang="zh-CN" b="1" i="1" dirty="0" smtClean="0">
                <a:solidFill>
                  <a:srgbClr val="0070C0"/>
                </a:solidFill>
                <a:latin typeface="微软雅黑 Light" panose="020B0502040204020203" pitchFamily="34" charset="-122"/>
                <a:ea typeface="微软雅黑 Light" panose="020B0502040204020203" pitchFamily="34" charset="-122"/>
              </a:rPr>
              <a:t>MC</a:t>
            </a:r>
            <a:r>
              <a:rPr lang="zh-CN" altLang="en-US" b="1" dirty="0">
                <a:solidFill>
                  <a:srgbClr val="0070C0"/>
                </a:solidFill>
                <a:latin typeface="微软雅黑 Light" panose="020B0502040204020203" pitchFamily="34" charset="-122"/>
                <a:ea typeface="微软雅黑 Light" panose="020B0502040204020203" pitchFamily="34" charset="-122"/>
              </a:rPr>
              <a:t>（短期和长期），此时，企业利润最大。</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6" name="6-16.EPS" descr="id:2147512836;FounderCES"/>
          <p:cNvPicPr>
            <a:picLocks noChangeAspect="1"/>
          </p:cNvPicPr>
          <p:nvPr/>
        </p:nvPicPr>
        <p:blipFill>
          <a:blip r:embed="rId1">
            <a:duotone>
              <a:schemeClr val="accent1">
                <a:shade val="45000"/>
                <a:satMod val="135000"/>
              </a:schemeClr>
              <a:prstClr val="white"/>
            </a:duotone>
          </a:blip>
          <a:stretch>
            <a:fillRect/>
          </a:stretch>
        </p:blipFill>
        <p:spPr>
          <a:xfrm>
            <a:off x="5051742" y="4218940"/>
            <a:ext cx="2374265" cy="193484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垄断竞争条件下的企业行为模式</a:t>
            </a:r>
            <a:endParaRPr lang="zh-CN" altLang="zh-CN" dirty="0">
              <a:effectLst/>
            </a:endParaRPr>
          </a:p>
        </p:txBody>
      </p:sp>
      <p:sp>
        <p:nvSpPr>
          <p:cNvPr id="5" name="文本占位符 2"/>
          <p:cNvSpPr txBox="1"/>
          <p:nvPr/>
        </p:nvSpPr>
        <p:spPr>
          <a:xfrm>
            <a:off x="660506" y="1800824"/>
            <a:ext cx="10912369" cy="45215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四、产品差异化</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竞争</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产品差异化竞争就是为自己的产品增加新的、与竞争对手不同的、能更加迎合顾客需要的特征，以吸引更多的消费者，减轻竞争产品的威胁，巩固自己的市场地位。</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垄断竞争条件下的企业行为模式</a:t>
            </a:r>
            <a:endParaRPr lang="zh-CN" altLang="zh-CN" dirty="0">
              <a:effectLst/>
            </a:endParaRPr>
          </a:p>
        </p:txBody>
      </p:sp>
      <p:sp>
        <p:nvSpPr>
          <p:cNvPr id="5" name="文本占位符 2"/>
          <p:cNvSpPr txBox="1"/>
          <p:nvPr/>
        </p:nvSpPr>
        <p:spPr>
          <a:xfrm>
            <a:off x="660506" y="1800824"/>
            <a:ext cx="10912369" cy="45215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五、广告竞争和广告</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决策</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广告竞争是产品差异化竞争的重要手段。</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广告具有提供产品信息，显示乃至强化产品差异的作用。如果广告做得好，就能使企业的需求曲线变得更陡，或更向外推移，从而给企业带来好处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企业广告投入最优的条件为：</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5409830" y="4577138"/>
                <a:ext cx="1462259" cy="618439"/>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f>
                        <m:fPr>
                          <m:ctrlPr>
                            <a:rPr lang="zh-CN" altLang="en-US" b="1" i="1" smtClean="0">
                              <a:solidFill>
                                <a:srgbClr val="002060"/>
                              </a:solidFill>
                              <a:latin typeface="Cambria Math" panose="02040503050406030204" pitchFamily="18" charset="0"/>
                            </a:rPr>
                          </m:ctrlPr>
                        </m:fPr>
                        <m:num>
                          <m:r>
                            <a:rPr lang="zh-CN" altLang="en-US" b="1" i="1">
                              <a:solidFill>
                                <a:srgbClr val="002060"/>
                              </a:solidFill>
                              <a:latin typeface="Cambria Math" panose="02040503050406030204" pitchFamily="18" charset="0"/>
                            </a:rPr>
                            <m:t>𝒅𝑸</m:t>
                          </m:r>
                        </m:num>
                        <m:den>
                          <m:r>
                            <a:rPr lang="zh-CN" altLang="en-US" b="1" i="0">
                              <a:solidFill>
                                <a:srgbClr val="002060"/>
                              </a:solidFill>
                              <a:latin typeface="Cambria Math" panose="02040503050406030204" pitchFamily="18" charset="0"/>
                            </a:rPr>
                            <m:t>𝐝</m:t>
                          </m:r>
                          <m:r>
                            <a:rPr lang="zh-CN" altLang="en-US" b="1" i="1">
                              <a:solidFill>
                                <a:srgbClr val="002060"/>
                              </a:solidFill>
                              <a:latin typeface="Cambria Math" panose="02040503050406030204" pitchFamily="18" charset="0"/>
                            </a:rPr>
                            <m:t>𝑨</m:t>
                          </m:r>
                        </m:den>
                      </m:f>
                      <m:r>
                        <m:rPr>
                          <m:nor/>
                        </m:rPr>
                        <a:rPr lang="zh-CN" altLang="en-US" b="1" i="1">
                          <a:solidFill>
                            <a:srgbClr val="002060"/>
                          </a:solidFill>
                          <a:latin typeface="微软雅黑 Light" panose="020B0502040204020203" pitchFamily="34" charset="-122"/>
                          <a:ea typeface="微软雅黑 Light" panose="020B0502040204020203" pitchFamily="34" charset="-122"/>
                        </a:rPr>
                        <m:t>·</m:t>
                      </m:r>
                      <m:r>
                        <a:rPr lang="zh-CN" altLang="en-US" b="1" i="1">
                          <a:solidFill>
                            <a:srgbClr val="002060"/>
                          </a:solidFill>
                          <a:latin typeface="Cambria Math" panose="02040503050406030204" pitchFamily="18" charset="0"/>
                        </a:rPr>
                        <m:t>𝑪𝑴</m:t>
                      </m:r>
                      <m:r>
                        <a:rPr lang="zh-CN" altLang="en-US" b="1" i="0">
                          <a:solidFill>
                            <a:srgbClr val="002060"/>
                          </a:solidFill>
                          <a:latin typeface="Cambria Math" panose="02040503050406030204" pitchFamily="18" charset="0"/>
                        </a:rPr>
                        <m:t>=</m:t>
                      </m:r>
                      <m:r>
                        <a:rPr lang="zh-CN" altLang="en-US" b="1" i="0">
                          <a:solidFill>
                            <a:srgbClr val="002060"/>
                          </a:solidFill>
                          <a:latin typeface="Cambria Math" panose="02040503050406030204" pitchFamily="18" charset="0"/>
                        </a:rPr>
                        <m:t>𝟏</m:t>
                      </m:r>
                    </m:oMath>
                  </m:oMathPara>
                </a14:m>
                <a:endParaRPr lang="zh-CN" altLang="en-US"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5409830" y="4577138"/>
                <a:ext cx="1462259" cy="618439"/>
              </a:xfrm>
              <a:prstGeom prst="rect">
                <a:avLst/>
              </a:prstGeom>
              <a:blipFill rotWithShape="1">
                <a:blip r:embed="rId1"/>
                <a:stretch>
                  <a:fillRect l="-18" t="-9" r="-7765" b="1"/>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垄断竞争条件下的企业行为模式</a:t>
            </a:r>
            <a:endParaRPr lang="zh-CN" altLang="zh-CN" dirty="0">
              <a:effectLst/>
            </a:endParaRPr>
          </a:p>
        </p:txBody>
      </p:sp>
      <p:sp>
        <p:nvSpPr>
          <p:cNvPr id="5" name="文本占位符 2"/>
          <p:cNvSpPr txBox="1"/>
          <p:nvPr/>
        </p:nvSpPr>
        <p:spPr>
          <a:xfrm>
            <a:off x="660506" y="1800824"/>
            <a:ext cx="10912369" cy="45215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五、广告竞争和广告</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决策</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6" name="矩形 5"/>
              <p:cNvSpPr/>
              <p:nvPr/>
            </p:nvSpPr>
            <p:spPr>
              <a:xfrm>
                <a:off x="660506" y="2504351"/>
                <a:ext cx="10912369" cy="3328091"/>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6-2</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某</a:t>
                </a:r>
                <a:r>
                  <a:rPr lang="zh-CN" altLang="zh-CN" dirty="0">
                    <a:solidFill>
                      <a:srgbClr val="002060"/>
                    </a:solidFill>
                    <a:latin typeface="微软雅黑 Light" panose="020B0502040204020203" pitchFamily="34" charset="-122"/>
                    <a:ea typeface="微软雅黑 Light" panose="020B0502040204020203" pitchFamily="34" charset="-122"/>
                  </a:rPr>
                  <a:t>企业的广告投入函数估计如下：</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dirty="0">
                    <a:solidFill>
                      <a:srgbClr val="002060"/>
                    </a:solidFill>
                    <a:latin typeface="微软雅黑 Light" panose="020B0502040204020203" pitchFamily="34" charset="-122"/>
                    <a:ea typeface="微软雅黑 Light" panose="020B0502040204020203" pitchFamily="34" charset="-122"/>
                  </a:rPr>
                  <a:t>=10 000+2 520</a:t>
                </a:r>
                <a:r>
                  <a:rPr lang="en-US" altLang="zh-CN" i="1" dirty="0">
                    <a:solidFill>
                      <a:srgbClr val="002060"/>
                    </a:solidFill>
                    <a:latin typeface="微软雅黑 Light" panose="020B0502040204020203" pitchFamily="34" charset="-122"/>
                    <a:ea typeface="微软雅黑 Light" panose="020B0502040204020203" pitchFamily="34" charset="-122"/>
                  </a:rPr>
                  <a:t>A</a:t>
                </a:r>
                <a:r>
                  <a:rPr lang="en-US" altLang="zh-CN" dirty="0">
                    <a:solidFill>
                      <a:srgbClr val="002060"/>
                    </a:solidFill>
                    <a:latin typeface="微软雅黑 Light" panose="020B0502040204020203" pitchFamily="34" charset="-122"/>
                    <a:ea typeface="微软雅黑 Light" panose="020B0502040204020203" pitchFamily="34" charset="-122"/>
                  </a:rPr>
                  <a:t>-0.008</a:t>
                </a:r>
                <a:r>
                  <a:rPr lang="en-US" altLang="zh-CN" i="1" dirty="0">
                    <a:solidFill>
                      <a:srgbClr val="002060"/>
                    </a:solidFill>
                    <a:latin typeface="微软雅黑 Light" panose="020B0502040204020203" pitchFamily="34" charset="-122"/>
                    <a:ea typeface="微软雅黑 Light" panose="020B0502040204020203" pitchFamily="34" charset="-122"/>
                  </a:rPr>
                  <a:t>A</a:t>
                </a:r>
                <a:r>
                  <a:rPr lang="en-US" altLang="zh-CN" baseline="30000"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。式中，</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zh-CN" altLang="zh-CN" dirty="0">
                    <a:solidFill>
                      <a:srgbClr val="002060"/>
                    </a:solidFill>
                    <a:latin typeface="微软雅黑 Light" panose="020B0502040204020203" pitchFamily="34" charset="-122"/>
                    <a:ea typeface="微软雅黑 Light" panose="020B0502040204020203" pitchFamily="34" charset="-122"/>
                  </a:rPr>
                  <a:t>为销售量；</a:t>
                </a:r>
                <a:r>
                  <a:rPr lang="en-US" altLang="zh-CN" i="1" dirty="0">
                    <a:solidFill>
                      <a:srgbClr val="002060"/>
                    </a:solidFill>
                    <a:latin typeface="微软雅黑 Light" panose="020B0502040204020203" pitchFamily="34" charset="-122"/>
                    <a:ea typeface="微软雅黑 Light" panose="020B0502040204020203" pitchFamily="34" charset="-122"/>
                  </a:rPr>
                  <a:t>A</a:t>
                </a:r>
                <a:r>
                  <a:rPr lang="zh-CN" altLang="zh-CN" dirty="0">
                    <a:solidFill>
                      <a:srgbClr val="002060"/>
                    </a:solidFill>
                    <a:latin typeface="微软雅黑 Light" panose="020B0502040204020203" pitchFamily="34" charset="-122"/>
                    <a:ea typeface="微软雅黑 Light" panose="020B0502040204020203" pitchFamily="34" charset="-122"/>
                  </a:rPr>
                  <a:t>为广告投入。该企业的单位产量贡献是个常数，为</a:t>
                </a:r>
                <a:r>
                  <a:rPr lang="en-US" altLang="zh-CN" dirty="0">
                    <a:solidFill>
                      <a:srgbClr val="002060"/>
                    </a:solidFill>
                    <a:latin typeface="微软雅黑 Light" panose="020B0502040204020203" pitchFamily="34" charset="-122"/>
                    <a:ea typeface="微软雅黑 Light" panose="020B0502040204020203" pitchFamily="34" charset="-122"/>
                  </a:rPr>
                  <a:t>6</a:t>
                </a:r>
                <a:r>
                  <a:rPr lang="zh-CN" altLang="zh-CN" dirty="0">
                    <a:solidFill>
                      <a:srgbClr val="002060"/>
                    </a:solidFill>
                    <a:latin typeface="微软雅黑 Light" panose="020B0502040204020203" pitchFamily="34" charset="-122"/>
                    <a:ea typeface="微软雅黑 Light" panose="020B0502040204020203" pitchFamily="34" charset="-122"/>
                  </a:rPr>
                  <a:t>元。问：该企业的最优广告投入应为多少</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由</a:t>
                </a:r>
                <a:r>
                  <a:rPr lang="zh-CN" altLang="zh-CN" dirty="0">
                    <a:solidFill>
                      <a:srgbClr val="002060"/>
                    </a:solidFill>
                    <a:latin typeface="微软雅黑 Light" panose="020B0502040204020203" pitchFamily="34" charset="-122"/>
                    <a:ea typeface="微软雅黑 Light" panose="020B0502040204020203" pitchFamily="34" charset="-122"/>
                  </a:rPr>
                  <a:t>该企业的广告函数可求得</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f>
                      <m:fPr>
                        <m:ctrlPr>
                          <a:rPr lang="zh-CN" altLang="zh-CN" i="1">
                            <a:solidFill>
                              <a:srgbClr val="002060"/>
                            </a:solidFill>
                            <a:latin typeface="Cambria Math" panose="02040503050406030204" pitchFamily="18" charset="0"/>
                          </a:rPr>
                        </m:ctrlPr>
                      </m:fPr>
                      <m:num>
                        <m:r>
                          <m:rPr>
                            <m:sty m:val="p"/>
                          </m:rPr>
                          <a:rPr lang="en-US" altLang="zh-CN">
                            <a:solidFill>
                              <a:srgbClr val="002060"/>
                            </a:solidFill>
                            <a:latin typeface="Cambria Math" panose="02040503050406030204" pitchFamily="18" charset="0"/>
                          </a:rPr>
                          <m:t>d</m:t>
                        </m:r>
                        <m:r>
                          <a:rPr lang="en-US" altLang="zh-CN" i="1">
                            <a:solidFill>
                              <a:srgbClr val="002060"/>
                            </a:solidFill>
                            <a:latin typeface="Cambria Math" panose="02040503050406030204" pitchFamily="18" charset="0"/>
                          </a:rPr>
                          <m:t>𝑄</m:t>
                        </m:r>
                      </m:num>
                      <m:den>
                        <m:r>
                          <m:rPr>
                            <m:sty m:val="p"/>
                          </m:rPr>
                          <a:rPr lang="en-US" altLang="zh-CN">
                            <a:solidFill>
                              <a:srgbClr val="002060"/>
                            </a:solidFill>
                            <a:latin typeface="Cambria Math" panose="02040503050406030204" pitchFamily="18" charset="0"/>
                          </a:rPr>
                          <m:t>d</m:t>
                        </m:r>
                        <m:r>
                          <a:rPr lang="en-US" altLang="zh-CN" i="1">
                            <a:solidFill>
                              <a:srgbClr val="002060"/>
                            </a:solidFill>
                            <a:latin typeface="Cambria Math" panose="02040503050406030204" pitchFamily="18" charset="0"/>
                          </a:rPr>
                          <m:t>𝐴</m:t>
                        </m:r>
                      </m:den>
                    </m:f>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2</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520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0</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016</m:t>
                    </m:r>
                    <m:r>
                      <a:rPr lang="en-US" altLang="zh-CN" i="1">
                        <a:solidFill>
                          <a:srgbClr val="002060"/>
                        </a:solidFill>
                        <a:latin typeface="Cambria Math" panose="02040503050406030204" pitchFamily="18" charset="0"/>
                      </a:rPr>
                      <m:t>𝐴</m:t>
                    </m:r>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因此，最优广告投入的条件应为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a:solidFill>
                      <a:srgbClr val="002060"/>
                    </a:solidFill>
                    <a:latin typeface="微软雅黑 Light" panose="020B0502040204020203" pitchFamily="34" charset="-122"/>
                    <a:ea typeface="微软雅黑 Light" panose="020B0502040204020203" pitchFamily="34" charset="-122"/>
                  </a:rPr>
                  <a:t>2 520-0.016A</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a:t>
                </a:r>
                <a:r>
                  <a:rPr lang="en-US" altLang="zh-CN" dirty="0" smtClean="0">
                    <a:solidFill>
                      <a:srgbClr val="002060"/>
                    </a:solidFill>
                    <a:latin typeface="微软雅黑 Light" panose="020B0502040204020203" pitchFamily="34" charset="-122"/>
                    <a:ea typeface="微软雅黑 Light" panose="020B0502040204020203" pitchFamily="34" charset="-122"/>
                  </a:rPr>
                  <a:t>6=1</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i="1" dirty="0">
                    <a:solidFill>
                      <a:srgbClr val="002060"/>
                    </a:solidFill>
                    <a:latin typeface="微软雅黑 Light" panose="020B0502040204020203" pitchFamily="34" charset="-122"/>
                    <a:ea typeface="微软雅黑 Light" panose="020B0502040204020203" pitchFamily="34" charset="-122"/>
                  </a:rPr>
                  <a:t>A</a:t>
                </a:r>
                <a:r>
                  <a:rPr lang="en-US" altLang="zh-CN" dirty="0">
                    <a:solidFill>
                      <a:srgbClr val="002060"/>
                    </a:solidFill>
                    <a:latin typeface="微软雅黑 Light" panose="020B0502040204020203" pitchFamily="34" charset="-122"/>
                    <a:ea typeface="微软雅黑 Light" panose="020B0502040204020203" pitchFamily="34" charset="-122"/>
                  </a:rPr>
                  <a:t>=157 490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故</a:t>
                </a:r>
                <a:r>
                  <a:rPr lang="zh-CN" altLang="zh-CN" dirty="0">
                    <a:solidFill>
                      <a:srgbClr val="002060"/>
                    </a:solidFill>
                    <a:latin typeface="微软雅黑 Light" panose="020B0502040204020203" pitchFamily="34" charset="-122"/>
                    <a:ea typeface="微软雅黑 Light" panose="020B0502040204020203" pitchFamily="34" charset="-122"/>
                  </a:rPr>
                  <a:t>该企业的最优广告投入应为</a:t>
                </a:r>
                <a:r>
                  <a:rPr lang="en-US" altLang="zh-CN" dirty="0">
                    <a:solidFill>
                      <a:srgbClr val="002060"/>
                    </a:solidFill>
                    <a:latin typeface="微软雅黑 Light" panose="020B0502040204020203" pitchFamily="34" charset="-122"/>
                    <a:ea typeface="微软雅黑 Light" panose="020B0502040204020203" pitchFamily="34" charset="-122"/>
                  </a:rPr>
                  <a:t>157 490</a:t>
                </a:r>
                <a:r>
                  <a:rPr lang="zh-CN" altLang="zh-CN" dirty="0">
                    <a:solidFill>
                      <a:srgbClr val="002060"/>
                    </a:solidFill>
                    <a:latin typeface="微软雅黑 Light" panose="020B0502040204020203" pitchFamily="34" charset="-122"/>
                    <a:ea typeface="微软雅黑 Light" panose="020B0502040204020203" pitchFamily="34" charset="-122"/>
                  </a:rPr>
                  <a:t>元。</a:t>
                </a:r>
                <a:endParaRPr lang="en-US"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6" name="矩形 5"/>
              <p:cNvSpPr>
                <a:spLocks noRot="1" noChangeAspect="1" noMove="1" noResize="1" noEditPoints="1" noAdjustHandles="1" noChangeArrowheads="1" noChangeShapeType="1" noTextEdit="1"/>
              </p:cNvSpPr>
              <p:nvPr/>
            </p:nvSpPr>
            <p:spPr>
              <a:xfrm>
                <a:off x="660506" y="2504351"/>
                <a:ext cx="10912369" cy="3328091"/>
              </a:xfrm>
              <a:prstGeom prst="rect">
                <a:avLst/>
              </a:prstGeom>
              <a:blipFill rotWithShape="1">
                <a:blip r:embed="rId1"/>
                <a:stretch>
                  <a:fillRect l="-1" t="-16" b="18"/>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垄断竞争条件下的企业行为模式</a:t>
            </a:r>
            <a:endParaRPr lang="zh-CN" altLang="zh-CN" dirty="0">
              <a:effectLst/>
            </a:endParaRPr>
          </a:p>
        </p:txBody>
      </p:sp>
      <p:sp>
        <p:nvSpPr>
          <p:cNvPr id="5" name="文本占位符 2"/>
          <p:cNvSpPr txBox="1"/>
          <p:nvPr/>
        </p:nvSpPr>
        <p:spPr>
          <a:xfrm>
            <a:off x="660506" y="1800824"/>
            <a:ext cx="10912369" cy="45215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五、广告竞争和广告</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决策</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660506" y="2504351"/>
            <a:ext cx="10912369" cy="1785104"/>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6-3</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一家</a:t>
            </a:r>
            <a:r>
              <a:rPr lang="zh-CN" altLang="zh-CN" dirty="0">
                <a:solidFill>
                  <a:srgbClr val="002060"/>
                </a:solidFill>
                <a:latin typeface="微软雅黑 Light" panose="020B0502040204020203" pitchFamily="34" charset="-122"/>
                <a:ea typeface="微软雅黑 Light" panose="020B0502040204020203" pitchFamily="34" charset="-122"/>
              </a:rPr>
              <a:t>企业生产和销售洗衣机，洗衣机的价格为每台</a:t>
            </a:r>
            <a:r>
              <a:rPr lang="en-US" altLang="zh-CN" dirty="0">
                <a:solidFill>
                  <a:srgbClr val="002060"/>
                </a:solidFill>
                <a:latin typeface="微软雅黑 Light" panose="020B0502040204020203" pitchFamily="34" charset="-122"/>
                <a:ea typeface="微软雅黑 Light" panose="020B0502040204020203" pitchFamily="34" charset="-122"/>
              </a:rPr>
              <a:t>3 000</a:t>
            </a:r>
            <a:r>
              <a:rPr lang="zh-CN" altLang="zh-CN" dirty="0">
                <a:solidFill>
                  <a:srgbClr val="002060"/>
                </a:solidFill>
                <a:latin typeface="微软雅黑 Light" panose="020B0502040204020203" pitchFamily="34" charset="-122"/>
                <a:ea typeface="微软雅黑 Light" panose="020B0502040204020203" pitchFamily="34" charset="-122"/>
              </a:rPr>
              <a:t>元，其中变动成本为 </a:t>
            </a:r>
            <a:r>
              <a:rPr lang="en-US" altLang="zh-CN" dirty="0">
                <a:solidFill>
                  <a:srgbClr val="002060"/>
                </a:solidFill>
                <a:latin typeface="微软雅黑 Light" panose="020B0502040204020203" pitchFamily="34" charset="-122"/>
                <a:ea typeface="微软雅黑 Light" panose="020B0502040204020203" pitchFamily="34" charset="-122"/>
              </a:rPr>
              <a:t>1 500 </a:t>
            </a:r>
            <a:r>
              <a:rPr lang="zh-CN" altLang="zh-CN" dirty="0">
                <a:solidFill>
                  <a:srgbClr val="002060"/>
                </a:solidFill>
                <a:latin typeface="微软雅黑 Light" panose="020B0502040204020203" pitchFamily="34" charset="-122"/>
                <a:ea typeface="微软雅黑 Light" panose="020B0502040204020203" pitchFamily="34" charset="-122"/>
              </a:rPr>
              <a:t>元。假定支出广告投入</a:t>
            </a:r>
            <a:r>
              <a:rPr lang="en-US" altLang="zh-CN" dirty="0">
                <a:solidFill>
                  <a:srgbClr val="002060"/>
                </a:solidFill>
                <a:latin typeface="微软雅黑 Light" panose="020B0502040204020203" pitchFamily="34" charset="-122"/>
                <a:ea typeface="微软雅黑 Light" panose="020B0502040204020203" pitchFamily="34" charset="-122"/>
              </a:rPr>
              <a:t>200 000</a:t>
            </a:r>
            <a:r>
              <a:rPr lang="zh-CN" altLang="zh-CN" dirty="0">
                <a:solidFill>
                  <a:srgbClr val="002060"/>
                </a:solidFill>
                <a:latin typeface="微软雅黑 Light" panose="020B0502040204020203" pitchFamily="34" charset="-122"/>
                <a:ea typeface="微软雅黑 Light" panose="020B0502040204020203" pitchFamily="34" charset="-122"/>
              </a:rPr>
              <a:t>元预计能使洗衣机销售量增加</a:t>
            </a:r>
            <a:r>
              <a:rPr lang="en-US" altLang="zh-CN" dirty="0">
                <a:solidFill>
                  <a:srgbClr val="002060"/>
                </a:solidFill>
                <a:latin typeface="微软雅黑 Light" panose="020B0502040204020203" pitchFamily="34" charset="-122"/>
                <a:ea typeface="微软雅黑 Light" panose="020B0502040204020203" pitchFamily="34" charset="-122"/>
              </a:rPr>
              <a:t>400</a:t>
            </a:r>
            <a:r>
              <a:rPr lang="zh-CN" altLang="zh-CN" dirty="0">
                <a:solidFill>
                  <a:srgbClr val="002060"/>
                </a:solidFill>
                <a:latin typeface="微软雅黑 Light" panose="020B0502040204020203" pitchFamily="34" charset="-122"/>
                <a:ea typeface="微软雅黑 Light" panose="020B0502040204020203" pitchFamily="34" charset="-122"/>
              </a:rPr>
              <a:t>台（因生产能力有富余，增产这</a:t>
            </a:r>
            <a:r>
              <a:rPr lang="en-US" altLang="zh-CN" dirty="0">
                <a:solidFill>
                  <a:srgbClr val="002060"/>
                </a:solidFill>
                <a:latin typeface="微软雅黑 Light" panose="020B0502040204020203" pitchFamily="34" charset="-122"/>
                <a:ea typeface="微软雅黑 Light" panose="020B0502040204020203" pitchFamily="34" charset="-122"/>
              </a:rPr>
              <a:t>400</a:t>
            </a:r>
            <a:r>
              <a:rPr lang="zh-CN" altLang="zh-CN" dirty="0">
                <a:solidFill>
                  <a:srgbClr val="002060"/>
                </a:solidFill>
                <a:latin typeface="微软雅黑 Light" panose="020B0502040204020203" pitchFamily="34" charset="-122"/>
                <a:ea typeface="微软雅黑 Light" panose="020B0502040204020203" pitchFamily="34" charset="-122"/>
              </a:rPr>
              <a:t>台洗衣机不需要新的投资）。问</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）这笔广告投入是否合算</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）为了使企业利润最大，是增加广告投入好，还是减少广告投入好</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垄断竞争条件下的企业行为模式</a:t>
            </a:r>
            <a:endParaRPr lang="zh-CN" altLang="zh-CN" dirty="0">
              <a:effectLst/>
            </a:endParaRPr>
          </a:p>
        </p:txBody>
      </p:sp>
      <p:sp>
        <p:nvSpPr>
          <p:cNvPr id="5" name="文本占位符 2"/>
          <p:cNvSpPr txBox="1"/>
          <p:nvPr/>
        </p:nvSpPr>
        <p:spPr>
          <a:xfrm>
            <a:off x="660506" y="1800824"/>
            <a:ext cx="10912369" cy="45215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五、广告竞争和广告</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决策</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6" name="矩形 5"/>
              <p:cNvSpPr/>
              <p:nvPr/>
            </p:nvSpPr>
            <p:spPr>
              <a:xfrm>
                <a:off x="660506" y="2504351"/>
                <a:ext cx="10912369" cy="1969065"/>
              </a:xfrm>
              <a:prstGeom prst="rect">
                <a:avLst/>
              </a:prstGeom>
            </p:spPr>
            <p:txBody>
              <a:bodyPr wrap="square">
                <a:spAutoFit/>
              </a:bodyPr>
              <a:lstStyle/>
              <a:p>
                <a:pPr indent="457200"/>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元广告投入引起的利润增加数为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f>
                      <m:fPr>
                        <m:ctrlPr>
                          <a:rPr lang="zh-CN" altLang="zh-CN" i="1">
                            <a:solidFill>
                              <a:srgbClr val="002060"/>
                            </a:solidFill>
                            <a:latin typeface="Cambria Math" panose="02040503050406030204" pitchFamily="18" charset="0"/>
                          </a:rPr>
                        </m:ctrlPr>
                      </m:fPr>
                      <m:num>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3</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500</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400</m:t>
                        </m:r>
                      </m:num>
                      <m:den>
                        <m:r>
                          <a:rPr lang="en-US" altLang="zh-CN">
                            <a:solidFill>
                              <a:srgbClr val="002060"/>
                            </a:solidFill>
                            <a:latin typeface="Cambria Math" panose="02040503050406030204" pitchFamily="18" charset="0"/>
                          </a:rPr>
                          <m:t>200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r>
                  <a:rPr lang="en-US" altLang="zh-CN" dirty="0" smtClean="0">
                    <a:solidFill>
                      <a:srgbClr val="002060"/>
                    </a:solidFill>
                    <a:latin typeface="微软雅黑 Light" panose="020B0502040204020203" pitchFamily="34" charset="-122"/>
                    <a:ea typeface="微软雅黑 Light" panose="020B0502040204020203" pitchFamily="34" charset="-122"/>
                  </a:rPr>
                  <a:t>3</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因为</a:t>
                </a:r>
                <a:r>
                  <a:rPr lang="en-US" altLang="zh-CN" dirty="0">
                    <a:solidFill>
                      <a:srgbClr val="002060"/>
                    </a:solidFill>
                    <a:latin typeface="微软雅黑 Light" panose="020B0502040204020203" pitchFamily="34" charset="-122"/>
                    <a:ea typeface="微软雅黑 Light" panose="020B0502040204020203" pitchFamily="34" charset="-122"/>
                  </a:rPr>
                  <a:t>3&gt;1</a:t>
                </a:r>
                <a:r>
                  <a:rPr lang="zh-CN" altLang="zh-CN" dirty="0">
                    <a:solidFill>
                      <a:srgbClr val="002060"/>
                    </a:solidFill>
                    <a:latin typeface="微软雅黑 Light" panose="020B0502040204020203" pitchFamily="34" charset="-122"/>
                    <a:ea typeface="微软雅黑 Light" panose="020B0502040204020203" pitchFamily="34" charset="-122"/>
                  </a:rPr>
                  <a:t>，说明这笔广告投入是合算的</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）因</a:t>
                </a:r>
                <a:r>
                  <a:rPr lang="en-US" altLang="zh-CN" dirty="0">
                    <a:solidFill>
                      <a:srgbClr val="002060"/>
                    </a:solidFill>
                    <a:latin typeface="微软雅黑 Light" panose="020B0502040204020203" pitchFamily="34" charset="-122"/>
                    <a:ea typeface="微软雅黑 Light" panose="020B0502040204020203" pitchFamily="34" charset="-122"/>
                  </a:rPr>
                  <a:t>3&gt;1</a:t>
                </a:r>
                <a:r>
                  <a:rPr lang="zh-CN" altLang="zh-CN" dirty="0">
                    <a:solidFill>
                      <a:srgbClr val="002060"/>
                    </a:solidFill>
                    <a:latin typeface="微软雅黑 Light" panose="020B0502040204020203" pitchFamily="34" charset="-122"/>
                    <a:ea typeface="微软雅黑 Light" panose="020B0502040204020203" pitchFamily="34" charset="-122"/>
                  </a:rPr>
                  <a:t>，说明为了使利润最大，企业还可继续增加广告投入，直到</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元广告投入引起的企业利润增加数（贡献）等于</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zh-CN" dirty="0">
                    <a:solidFill>
                      <a:srgbClr val="002060"/>
                    </a:solidFill>
                    <a:latin typeface="微软雅黑 Light" panose="020B0502040204020203" pitchFamily="34" charset="-122"/>
                    <a:ea typeface="微软雅黑 Light" panose="020B0502040204020203" pitchFamily="34" charset="-122"/>
                  </a:rPr>
                  <a:t>为止</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6" name="矩形 5"/>
              <p:cNvSpPr>
                <a:spLocks noRot="1" noChangeAspect="1" noMove="1" noResize="1" noEditPoints="1" noAdjustHandles="1" noChangeArrowheads="1" noChangeShapeType="1" noTextEdit="1"/>
              </p:cNvSpPr>
              <p:nvPr/>
            </p:nvSpPr>
            <p:spPr>
              <a:xfrm>
                <a:off x="660506" y="2504351"/>
                <a:ext cx="10912369" cy="1969065"/>
              </a:xfrm>
              <a:prstGeom prst="rect">
                <a:avLst/>
              </a:prstGeom>
              <a:blipFill rotWithShape="1">
                <a:blip r:embed="rId1"/>
                <a:stretch>
                  <a:fillRect l="-1" t="-28" b="24"/>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垄断竞争条件下的企业行为模式</a:t>
            </a:r>
            <a:endParaRPr lang="zh-CN" altLang="zh-CN" dirty="0">
              <a:effectLst/>
            </a:endParaRPr>
          </a:p>
        </p:txBody>
      </p:sp>
      <p:sp>
        <p:nvSpPr>
          <p:cNvPr id="5" name="文本占位符 2"/>
          <p:cNvSpPr txBox="1"/>
          <p:nvPr/>
        </p:nvSpPr>
        <p:spPr>
          <a:xfrm>
            <a:off x="660506" y="1800824"/>
            <a:ext cx="10912369"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六、垄断竞争条件下的企业行为</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分析</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关于价格和产量</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决策</a:t>
            </a:r>
            <a:endParaRPr lang="zh-CN" altLang="en-US"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企业能通过改变价格影响销售量。由于</a:t>
            </a:r>
            <a:r>
              <a:rPr lang="en-US" altLang="zh-CN" b="1" i="1" dirty="0">
                <a:solidFill>
                  <a:srgbClr val="0070C0"/>
                </a:solidFill>
                <a:latin typeface="微软雅黑 Light" panose="020B0502040204020203" pitchFamily="34" charset="-122"/>
                <a:ea typeface="微软雅黑 Light" panose="020B0502040204020203" pitchFamily="34" charset="-122"/>
              </a:rPr>
              <a:t>P</a:t>
            </a:r>
            <a:r>
              <a:rPr lang="en-US" altLang="zh-CN" b="1" dirty="0">
                <a:solidFill>
                  <a:srgbClr val="0070C0"/>
                </a:solidFill>
                <a:latin typeface="微软雅黑 Light" panose="020B0502040204020203" pitchFamily="34" charset="-122"/>
                <a:ea typeface="微软雅黑 Light" panose="020B0502040204020203" pitchFamily="34" charset="-122"/>
              </a:rPr>
              <a:t>&gt;</a:t>
            </a:r>
            <a:r>
              <a:rPr lang="en-US" altLang="zh-CN" b="1" i="1" dirty="0">
                <a:solidFill>
                  <a:srgbClr val="0070C0"/>
                </a:solidFill>
                <a:latin typeface="微软雅黑 Light" panose="020B0502040204020203" pitchFamily="34" charset="-122"/>
                <a:ea typeface="微软雅黑 Light" panose="020B0502040204020203" pitchFamily="34" charset="-122"/>
              </a:rPr>
              <a:t>MC</a:t>
            </a:r>
            <a:r>
              <a:rPr lang="zh-CN" altLang="en-US" b="1" dirty="0">
                <a:solidFill>
                  <a:srgbClr val="0070C0"/>
                </a:solidFill>
                <a:latin typeface="微软雅黑 Light" panose="020B0502040204020203" pitchFamily="34" charset="-122"/>
                <a:ea typeface="微软雅黑 Light" panose="020B0502040204020203" pitchFamily="34" charset="-122"/>
              </a:rPr>
              <a:t>，与完全竞争相比，价格定得较高，产量则较少，但与垄断相比，它程度较小</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垄断竞争条件下的企业行为模式</a:t>
            </a:r>
            <a:endParaRPr lang="zh-CN" altLang="zh-CN" dirty="0">
              <a:effectLst/>
            </a:endParaRPr>
          </a:p>
        </p:txBody>
      </p:sp>
      <p:sp>
        <p:nvSpPr>
          <p:cNvPr id="5" name="文本占位符 2"/>
          <p:cNvSpPr txBox="1"/>
          <p:nvPr/>
        </p:nvSpPr>
        <p:spPr>
          <a:xfrm>
            <a:off x="660506" y="1800824"/>
            <a:ext cx="10912369"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六、垄断竞争条件下的企业行为</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分析</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smtClean="0">
                <a:solidFill>
                  <a:srgbClr val="002060"/>
                </a:solidFill>
                <a:latin typeface="微软雅黑 Light" panose="020B0502040204020203" pitchFamily="34" charset="-122"/>
                <a:ea typeface="微软雅黑 Light" panose="020B0502040204020203" pitchFamily="34" charset="-122"/>
              </a:rPr>
              <a:t>2</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zh-CN" altLang="en-US" sz="2000" b="1" dirty="0">
                <a:solidFill>
                  <a:srgbClr val="002060"/>
                </a:solidFill>
                <a:latin typeface="微软雅黑 Light" panose="020B0502040204020203" pitchFamily="34" charset="-122"/>
                <a:ea typeface="微软雅黑 Light" panose="020B0502040204020203" pitchFamily="34" charset="-122"/>
              </a:rPr>
              <a:t>关于生产</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效率</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在垄断竞争条件下，规模经济得不到充分利用。但由产品有差别引起的产品多样性能更好满足消费者需要，提高消费者福利。</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垄断竞争条件下的企业行为模式</a:t>
            </a:r>
            <a:endParaRPr lang="zh-CN" altLang="zh-CN" dirty="0">
              <a:effectLst/>
            </a:endParaRPr>
          </a:p>
        </p:txBody>
      </p:sp>
      <p:sp>
        <p:nvSpPr>
          <p:cNvPr id="5" name="文本占位符 2"/>
          <p:cNvSpPr txBox="1"/>
          <p:nvPr/>
        </p:nvSpPr>
        <p:spPr>
          <a:xfrm>
            <a:off x="660506" y="1800824"/>
            <a:ext cx="10912369"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六、垄断竞争条件下的企业行为</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分析</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关于竞争</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策略</a:t>
            </a:r>
            <a:endParaRPr lang="zh-CN" altLang="en-US"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在</a:t>
            </a:r>
            <a:r>
              <a:rPr lang="zh-CN" altLang="en-US" b="1" dirty="0">
                <a:solidFill>
                  <a:srgbClr val="0070C0"/>
                </a:solidFill>
                <a:latin typeface="微软雅黑 Light" panose="020B0502040204020203" pitchFamily="34" charset="-122"/>
                <a:ea typeface="微软雅黑 Light" panose="020B0502040204020203" pitchFamily="34" charset="-122"/>
              </a:rPr>
              <a:t>垄断竞争市场里，除了努力降低成本，还有以下三种基本的竞争策略可采用：（</a:t>
            </a:r>
            <a:r>
              <a:rPr lang="en-US" altLang="zh-CN" b="1" dirty="0">
                <a:solidFill>
                  <a:srgbClr val="0070C0"/>
                </a:solidFill>
                <a:latin typeface="微软雅黑 Light" panose="020B0502040204020203" pitchFamily="34" charset="-122"/>
                <a:ea typeface="微软雅黑 Light" panose="020B0502040204020203" pitchFamily="34" charset="-122"/>
              </a:rPr>
              <a:t>1</a:t>
            </a:r>
            <a:r>
              <a:rPr lang="zh-CN" altLang="en-US" b="1" dirty="0">
                <a:solidFill>
                  <a:srgbClr val="0070C0"/>
                </a:solidFill>
                <a:latin typeface="微软雅黑 Light" panose="020B0502040204020203" pitchFamily="34" charset="-122"/>
                <a:ea typeface="微软雅黑 Light" panose="020B0502040204020203" pitchFamily="34" charset="-122"/>
              </a:rPr>
              <a:t>）价格竞争策略；（</a:t>
            </a:r>
            <a:r>
              <a:rPr lang="en-US" altLang="zh-CN" b="1" dirty="0">
                <a:solidFill>
                  <a:srgbClr val="0070C0"/>
                </a:solidFill>
                <a:latin typeface="微软雅黑 Light" panose="020B0502040204020203" pitchFamily="34" charset="-122"/>
                <a:ea typeface="微软雅黑 Light" panose="020B0502040204020203" pitchFamily="34" charset="-122"/>
              </a:rPr>
              <a:t>2</a:t>
            </a:r>
            <a:r>
              <a:rPr lang="zh-CN" altLang="en-US" b="1" dirty="0">
                <a:solidFill>
                  <a:srgbClr val="0070C0"/>
                </a:solidFill>
                <a:latin typeface="微软雅黑 Light" panose="020B0502040204020203" pitchFamily="34" charset="-122"/>
                <a:ea typeface="微软雅黑 Light" panose="020B0502040204020203" pitchFamily="34" charset="-122"/>
              </a:rPr>
              <a:t>）产品差异化策略；（</a:t>
            </a:r>
            <a:r>
              <a:rPr lang="en-US" altLang="zh-CN" b="1" dirty="0">
                <a:solidFill>
                  <a:srgbClr val="0070C0"/>
                </a:solidFill>
                <a:latin typeface="微软雅黑 Light" panose="020B0502040204020203" pitchFamily="34" charset="-122"/>
                <a:ea typeface="微软雅黑 Light" panose="020B0502040204020203" pitchFamily="34" charset="-122"/>
              </a:rPr>
              <a:t>3</a:t>
            </a:r>
            <a:r>
              <a:rPr lang="zh-CN" altLang="en-US" b="1" dirty="0">
                <a:solidFill>
                  <a:srgbClr val="0070C0"/>
                </a:solidFill>
                <a:latin typeface="微软雅黑 Light" panose="020B0502040204020203" pitchFamily="34" charset="-122"/>
                <a:ea typeface="微软雅黑 Light" panose="020B0502040204020203" pitchFamily="34" charset="-122"/>
              </a:rPr>
              <a:t>）促销（包括广告）策略。</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955315"/>
            <a:ext cx="2313254" cy="369332"/>
          </a:xfrm>
          <a:prstGeom prst="rect">
            <a:avLst/>
          </a:prstGeom>
          <a:noFill/>
        </p:spPr>
        <p:txBody>
          <a:bodyPr wrap="square" rtlCol="0">
            <a:spAutoFit/>
          </a:bodyPr>
          <a:lstStyle/>
          <a:p>
            <a:pPr algn="ctr"/>
            <a:r>
              <a:rPr lang="zh-CN" altLang="en-US" dirty="0"/>
              <a:t>市场结构的分类</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810634"/>
            <a:ext cx="2313254" cy="646331"/>
          </a:xfrm>
          <a:prstGeom prst="rect">
            <a:avLst/>
          </a:prstGeom>
          <a:noFill/>
        </p:spPr>
        <p:txBody>
          <a:bodyPr wrap="square" rtlCol="0">
            <a:spAutoFit/>
          </a:bodyPr>
          <a:lstStyle/>
          <a:p>
            <a:pPr algn="ctr"/>
            <a:r>
              <a:rPr lang="zh-CN" altLang="en-US" dirty="0"/>
              <a:t>完全竞争条件下的企业行为模式</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63563" y="2786947"/>
            <a:ext cx="2313254" cy="646331"/>
          </a:xfrm>
          <a:prstGeom prst="rect">
            <a:avLst/>
          </a:prstGeom>
          <a:noFill/>
        </p:spPr>
        <p:txBody>
          <a:bodyPr wrap="square" rtlCol="0">
            <a:spAutoFit/>
          </a:bodyPr>
          <a:lstStyle/>
          <a:p>
            <a:pPr algn="ctr"/>
            <a:r>
              <a:rPr lang="zh-CN" altLang="zh-CN" dirty="0"/>
              <a:t>完全垄断条件下的企业行为模式</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3963583"/>
            <a:ext cx="2313254" cy="646331"/>
          </a:xfrm>
          <a:prstGeom prst="rect">
            <a:avLst/>
          </a:prstGeom>
          <a:noFill/>
        </p:spPr>
        <p:txBody>
          <a:bodyPr wrap="square" rtlCol="0">
            <a:spAutoFit/>
          </a:bodyPr>
          <a:lstStyle/>
          <a:p>
            <a:pPr algn="ctr"/>
            <a:r>
              <a:rPr lang="zh-CN" altLang="zh-CN" dirty="0"/>
              <a:t>垄断竞争条件下的企业行为模式</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寡头垄断条件下的企业行为模式</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17279"/>
            <a:ext cx="2313254" cy="646331"/>
          </a:xfrm>
          <a:prstGeom prst="rect">
            <a:avLst/>
          </a:prstGeom>
          <a:noFill/>
        </p:spPr>
        <p:txBody>
          <a:bodyPr wrap="square" rtlCol="0">
            <a:spAutoFit/>
          </a:bodyPr>
          <a:lstStyle/>
          <a:p>
            <a:pPr algn="ctr"/>
            <a:r>
              <a:rPr lang="zh-CN" altLang="zh-CN" dirty="0"/>
              <a:t>销售收入最大化的企业行为模式</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07</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204029"/>
            <a:ext cx="2313254" cy="369332"/>
          </a:xfrm>
          <a:prstGeom prst="rect">
            <a:avLst/>
          </a:prstGeom>
          <a:noFill/>
        </p:spPr>
        <p:txBody>
          <a:bodyPr wrap="square" rtlCol="0">
            <a:spAutoFit/>
          </a:bodyPr>
          <a:lstStyle/>
          <a:p>
            <a:pPr algn="ctr"/>
            <a:r>
              <a:rPr lang="zh-CN" altLang="zh-CN" dirty="0"/>
              <a:t>经济全球化与竞争</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寡头垄断条件下的企业行为模式</a:t>
            </a:r>
            <a:endParaRPr lang="zh-CN" altLang="zh-CN" dirty="0">
              <a:effectLst/>
            </a:endParaRPr>
          </a:p>
        </p:txBody>
      </p:sp>
      <p:sp>
        <p:nvSpPr>
          <p:cNvPr id="5" name="文本占位符 2"/>
          <p:cNvSpPr txBox="1"/>
          <p:nvPr/>
        </p:nvSpPr>
        <p:spPr>
          <a:xfrm>
            <a:off x="660506" y="1800824"/>
            <a:ext cx="10912369"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一、什么是寡头</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垄断</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寡头垄断是指几家大企业生产和销售了整个行业的绝大多数产品，因此行业的竞争只在几家大企业之间展开。</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在现代社会里，寡头垄断是非常重要的一种市场结构，又可分为如下两种。</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3068690" y="4171951"/>
          <a:ext cx="6096000" cy="1228725"/>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寡头垄断条件下的企业行为模式</a:t>
            </a:r>
            <a:endParaRPr lang="zh-CN" altLang="zh-CN" dirty="0">
              <a:effectLst/>
            </a:endParaRPr>
          </a:p>
        </p:txBody>
      </p:sp>
      <p:sp>
        <p:nvSpPr>
          <p:cNvPr id="5" name="文本占位符 2"/>
          <p:cNvSpPr txBox="1"/>
          <p:nvPr/>
        </p:nvSpPr>
        <p:spPr>
          <a:xfrm>
            <a:off x="660506" y="1800824"/>
            <a:ext cx="10912369"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二、价格战</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模式</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寡头垄断行业的特点是只有少数几家生产企业，整个市场被几家寡头企业所瓜分。一些企业为了从竞争对手那里抢夺市场份额就会采取降低价格的策略。</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只要有一家企业采取降价策略，就会招致其他企业纷纷降价的连锁反应，出现激烈的价格战局面。</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当企业数量相对较多时，企业之间很难达成某种共识，价格战往往更加激烈</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寡头垄断条件下的企业行为模式</a:t>
            </a:r>
            <a:endParaRPr lang="zh-CN" altLang="zh-CN" dirty="0">
              <a:effectLst/>
            </a:endParaRPr>
          </a:p>
        </p:txBody>
      </p:sp>
      <p:sp>
        <p:nvSpPr>
          <p:cNvPr id="5" name="文本占位符 2"/>
          <p:cNvSpPr txBox="1"/>
          <p:nvPr/>
        </p:nvSpPr>
        <p:spPr>
          <a:xfrm>
            <a:off x="660506" y="1800824"/>
            <a:ext cx="10912369"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三、价格刚性</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模式</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我们假设寡头垄断行业的企业价格竞争具有如下特点：</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如果一家企业提价，其他企业一般不会跟着提价；</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但如果一家企业降价，其他企业一般会跟着降价。</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该模式从理论上说明寡头垄断企业的产品价格为什么具有刚性。</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4" name="6-17.EPS" descr="id:2147512985;FounderCES"/>
          <p:cNvPicPr>
            <a:picLocks noChangeAspect="1"/>
          </p:cNvPicPr>
          <p:nvPr/>
        </p:nvPicPr>
        <p:blipFill>
          <a:blip r:embed="rId1">
            <a:duotone>
              <a:schemeClr val="accent1">
                <a:shade val="45000"/>
                <a:satMod val="135000"/>
              </a:schemeClr>
              <a:prstClr val="white"/>
            </a:duotone>
          </a:blip>
          <a:stretch>
            <a:fillRect/>
          </a:stretch>
        </p:blipFill>
        <p:spPr>
          <a:xfrm>
            <a:off x="4908285" y="4484053"/>
            <a:ext cx="2416810" cy="140462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寡头垄断条件下的企业行为模式</a:t>
            </a:r>
            <a:endParaRPr lang="zh-CN" altLang="zh-CN" dirty="0">
              <a:effectLst/>
            </a:endParaRPr>
          </a:p>
        </p:txBody>
      </p:sp>
      <p:sp>
        <p:nvSpPr>
          <p:cNvPr id="5" name="文本占位符 2"/>
          <p:cNvSpPr txBox="1"/>
          <p:nvPr/>
        </p:nvSpPr>
        <p:spPr>
          <a:xfrm>
            <a:off x="660506" y="1800824"/>
            <a:ext cx="10912369"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四、价格领导</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模式</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假设由一家领袖企业首先定价，然后其他企业跟上，但只要其他企业按大企业定的价格定价，就允许其他企业想卖多少就卖多少。</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大企业的需求曲线由不同价格下市场总需求量减去其他企业的供给量来获得。</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6" name="6-18.EPS" descr="id:2147513010;FounderCES"/>
          <p:cNvPicPr>
            <a:picLocks noChangeAspect="1"/>
          </p:cNvPicPr>
          <p:nvPr/>
        </p:nvPicPr>
        <p:blipFill>
          <a:blip r:embed="rId1">
            <a:duotone>
              <a:schemeClr val="accent1">
                <a:shade val="45000"/>
                <a:satMod val="135000"/>
              </a:schemeClr>
              <a:prstClr val="white"/>
            </a:duotone>
          </a:blip>
          <a:stretch>
            <a:fillRect/>
          </a:stretch>
        </p:blipFill>
        <p:spPr>
          <a:xfrm>
            <a:off x="4906697" y="4188142"/>
            <a:ext cx="2419985" cy="213931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寡头垄断条件下的企业行为模式</a:t>
            </a:r>
            <a:endParaRPr lang="zh-CN" altLang="zh-CN" dirty="0">
              <a:effectLst/>
            </a:endParaRPr>
          </a:p>
        </p:txBody>
      </p:sp>
      <p:sp>
        <p:nvSpPr>
          <p:cNvPr id="5" name="文本占位符 2"/>
          <p:cNvSpPr txBox="1"/>
          <p:nvPr/>
        </p:nvSpPr>
        <p:spPr>
          <a:xfrm>
            <a:off x="660506" y="1800824"/>
            <a:ext cx="10912369"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五、卡特尔</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模式</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几家寡头垄断企业共同规定统一价格，以谋求行业利润最大。公开的叫卡特尔，秘密的叫串谋。</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最优总产量和最优统一价格的条件</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r>
              <a:rPr lang="en-US" altLang="zh-CN" sz="2000" b="1" i="1" dirty="0" smtClean="0">
                <a:solidFill>
                  <a:srgbClr val="002060"/>
                </a:solidFill>
                <a:latin typeface="微软雅黑 Light" panose="020B0502040204020203" pitchFamily="34" charset="-122"/>
                <a:ea typeface="微软雅黑 Light" panose="020B0502040204020203" pitchFamily="34" charset="-122"/>
              </a:rPr>
              <a:t>MR</a:t>
            </a:r>
            <a:r>
              <a:rPr lang="en-US" altLang="zh-CN" sz="2000" b="1" dirty="0" smtClean="0">
                <a:solidFill>
                  <a:srgbClr val="002060"/>
                </a:solidFill>
                <a:latin typeface="微软雅黑 Light" panose="020B0502040204020203" pitchFamily="34" charset="-122"/>
                <a:ea typeface="微软雅黑 Light" panose="020B0502040204020203" pitchFamily="34" charset="-122"/>
              </a:rPr>
              <a:t>=</a:t>
            </a:r>
            <a:r>
              <a:rPr lang="en-US" altLang="zh-CN" sz="2000" b="1" i="1" dirty="0" smtClean="0">
                <a:solidFill>
                  <a:srgbClr val="002060"/>
                </a:solidFill>
                <a:latin typeface="微软雅黑 Light" panose="020B0502040204020203" pitchFamily="34" charset="-122"/>
                <a:ea typeface="微软雅黑 Light" panose="020B0502040204020203" pitchFamily="34" charset="-122"/>
              </a:rPr>
              <a:t>MC</a:t>
            </a:r>
            <a:r>
              <a:rPr lang="en-US" altLang="zh-CN" sz="2000" b="1" i="1" baseline="-25000" dirty="0" smtClean="0">
                <a:solidFill>
                  <a:srgbClr val="002060"/>
                </a:solidFill>
                <a:latin typeface="微软雅黑 Light" panose="020B0502040204020203" pitchFamily="34" charset="-122"/>
                <a:ea typeface="微软雅黑 Light" panose="020B0502040204020203" pitchFamily="34" charset="-122"/>
              </a:rPr>
              <a:t>A</a:t>
            </a:r>
            <a:r>
              <a:rPr lang="en-US" altLang="zh-CN" sz="2000" b="1" baseline="-25000" dirty="0" smtClean="0">
                <a:solidFill>
                  <a:srgbClr val="002060"/>
                </a:solidFill>
                <a:latin typeface="微软雅黑 Light" panose="020B0502040204020203" pitchFamily="34" charset="-122"/>
                <a:ea typeface="微软雅黑 Light" panose="020B0502040204020203" pitchFamily="34" charset="-122"/>
              </a:rPr>
              <a:t>+</a:t>
            </a:r>
            <a:r>
              <a:rPr lang="en-US" altLang="zh-CN" sz="2000" b="1" i="1" baseline="-25000" dirty="0">
                <a:solidFill>
                  <a:srgbClr val="002060"/>
                </a:solidFill>
                <a:latin typeface="微软雅黑 Light" panose="020B0502040204020203" pitchFamily="34" charset="-122"/>
                <a:ea typeface="微软雅黑 Light" panose="020B0502040204020203" pitchFamily="34" charset="-122"/>
              </a:rPr>
              <a:t>B</a:t>
            </a:r>
            <a:endParaRPr lang="en-US" altLang="zh-CN" sz="2000" b="1" i="1" baseline="-25000"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企业间产量分配规则：</a:t>
            </a:r>
            <a:r>
              <a:rPr lang="en-US" altLang="zh-CN" sz="2000" b="1" i="1" dirty="0">
                <a:solidFill>
                  <a:srgbClr val="002060"/>
                </a:solidFill>
                <a:latin typeface="微软雅黑 Light" panose="020B0502040204020203" pitchFamily="34" charset="-122"/>
                <a:ea typeface="微软雅黑 Light" panose="020B0502040204020203" pitchFamily="34" charset="-122"/>
              </a:rPr>
              <a:t>MC</a:t>
            </a:r>
            <a:r>
              <a:rPr lang="en-US" altLang="zh-CN" sz="2000" b="1" i="1" baseline="-25000" dirty="0">
                <a:solidFill>
                  <a:srgbClr val="002060"/>
                </a:solidFill>
                <a:latin typeface="微软雅黑 Light" panose="020B0502040204020203" pitchFamily="34" charset="-122"/>
                <a:ea typeface="微软雅黑 Light" panose="020B0502040204020203" pitchFamily="34" charset="-122"/>
              </a:rPr>
              <a:t>A</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en-US" altLang="zh-CN" sz="2000" b="1" i="1" dirty="0">
                <a:solidFill>
                  <a:srgbClr val="002060"/>
                </a:solidFill>
                <a:latin typeface="微软雅黑 Light" panose="020B0502040204020203" pitchFamily="34" charset="-122"/>
                <a:ea typeface="微软雅黑 Light" panose="020B0502040204020203" pitchFamily="34" charset="-122"/>
              </a:rPr>
              <a:t>MC</a:t>
            </a:r>
            <a:r>
              <a:rPr lang="en-US" altLang="zh-CN" sz="2000" b="1" i="1" baseline="-25000" dirty="0">
                <a:solidFill>
                  <a:srgbClr val="002060"/>
                </a:solidFill>
                <a:latin typeface="微软雅黑 Light" panose="020B0502040204020203" pitchFamily="34" charset="-122"/>
                <a:ea typeface="微软雅黑 Light" panose="020B0502040204020203" pitchFamily="34" charset="-122"/>
              </a:rPr>
              <a:t>B</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en-US" altLang="zh-CN" sz="2000" b="1" i="1" dirty="0" smtClean="0">
                <a:solidFill>
                  <a:srgbClr val="002060"/>
                </a:solidFill>
                <a:latin typeface="微软雅黑 Light" panose="020B0502040204020203" pitchFamily="34" charset="-122"/>
                <a:ea typeface="微软雅黑 Light" panose="020B0502040204020203" pitchFamily="34" charset="-122"/>
              </a:rPr>
              <a:t>MR</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7" name="6-19.EPS" descr="id:2147513025;FounderCES"/>
          <p:cNvPicPr>
            <a:picLocks noChangeAspect="1"/>
          </p:cNvPicPr>
          <p:nvPr/>
        </p:nvPicPr>
        <p:blipFill>
          <a:blip r:embed="rId1">
            <a:duotone>
              <a:schemeClr val="accent1">
                <a:shade val="45000"/>
                <a:satMod val="135000"/>
              </a:schemeClr>
              <a:prstClr val="white"/>
            </a:duotone>
          </a:blip>
          <a:stretch>
            <a:fillRect/>
          </a:stretch>
        </p:blipFill>
        <p:spPr>
          <a:xfrm>
            <a:off x="4251377" y="4636135"/>
            <a:ext cx="3730625" cy="92900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寡头垄断条件下的企业行为模式</a:t>
            </a:r>
            <a:endParaRPr lang="zh-CN" altLang="zh-CN" dirty="0">
              <a:effectLst/>
            </a:endParaRPr>
          </a:p>
        </p:txBody>
      </p:sp>
      <p:sp>
        <p:nvSpPr>
          <p:cNvPr id="5" name="文本占位符 2"/>
          <p:cNvSpPr txBox="1"/>
          <p:nvPr/>
        </p:nvSpPr>
        <p:spPr>
          <a:xfrm>
            <a:off x="660506" y="1800824"/>
            <a:ext cx="10912369"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五、卡特尔</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模式</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660506" y="2504351"/>
                <a:ext cx="10912369" cy="3280706"/>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6-3</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假定</a:t>
                </a:r>
                <a:r>
                  <a:rPr lang="zh-CN" altLang="zh-CN" dirty="0">
                    <a:solidFill>
                      <a:srgbClr val="002060"/>
                    </a:solidFill>
                    <a:latin typeface="微软雅黑 Light" panose="020B0502040204020203" pitchFamily="34" charset="-122"/>
                    <a:ea typeface="微软雅黑 Light" panose="020B0502040204020203" pitchFamily="34" charset="-122"/>
                  </a:rPr>
                  <a:t>一个寡头垄断行业由四家企业</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zh-CN" dirty="0">
                    <a:solidFill>
                      <a:srgbClr val="002060"/>
                    </a:solidFill>
                    <a:latin typeface="微软雅黑 Light" panose="020B0502040204020203" pitchFamily="34" charset="-122"/>
                    <a:ea typeface="微软雅黑 Light" panose="020B0502040204020203" pitchFamily="34" charset="-122"/>
                  </a:rPr>
                  <a:t>和</a:t>
                </a:r>
                <a:r>
                  <a:rPr lang="en-US" altLang="zh-CN" dirty="0">
                    <a:solidFill>
                      <a:srgbClr val="002060"/>
                    </a:solidFill>
                    <a:latin typeface="微软雅黑 Light" panose="020B0502040204020203" pitchFamily="34" charset="-122"/>
                    <a:ea typeface="微软雅黑 Light" panose="020B0502040204020203" pitchFamily="34" charset="-122"/>
                  </a:rPr>
                  <a:t>D</a:t>
                </a:r>
                <a:r>
                  <a:rPr lang="zh-CN" altLang="zh-CN" dirty="0">
                    <a:solidFill>
                      <a:srgbClr val="002060"/>
                    </a:solidFill>
                    <a:latin typeface="微软雅黑 Light" panose="020B0502040204020203" pitchFamily="34" charset="-122"/>
                    <a:ea typeface="微软雅黑 Light" panose="020B0502040204020203" pitchFamily="34" charset="-122"/>
                  </a:rPr>
                  <a:t>组成。该行业的需求曲线和四家企业的总成本函数分别为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行业</a:t>
                </a:r>
                <a:r>
                  <a:rPr lang="zh-CN" altLang="zh-CN" dirty="0">
                    <a:solidFill>
                      <a:srgbClr val="002060"/>
                    </a:solidFill>
                    <a:latin typeface="微软雅黑 Light" panose="020B0502040204020203" pitchFamily="34" charset="-122"/>
                    <a:ea typeface="微软雅黑 Light" panose="020B0502040204020203" pitchFamily="34" charset="-122"/>
                  </a:rPr>
                  <a:t>需求方程：</a:t>
                </a:r>
                <a:r>
                  <a:rPr lang="en-US" altLang="zh-CN" i="1" dirty="0" smtClean="0">
                    <a:solidFill>
                      <a:srgbClr val="002060"/>
                    </a:solidFill>
                    <a:latin typeface="微软雅黑 Light" panose="020B0502040204020203" pitchFamily="34" charset="-122"/>
                    <a:ea typeface="微软雅黑 Light" panose="020B0502040204020203" pitchFamily="34" charset="-122"/>
                  </a:rPr>
                  <a:t>P=</a:t>
                </a:r>
                <a:r>
                  <a:rPr lang="en-US" altLang="zh-CN" dirty="0" smtClean="0">
                    <a:solidFill>
                      <a:srgbClr val="002060"/>
                    </a:solidFill>
                    <a:latin typeface="微软雅黑 Light" panose="020B0502040204020203" pitchFamily="34" charset="-122"/>
                    <a:ea typeface="微软雅黑 Light" panose="020B0502040204020203" pitchFamily="34" charset="-122"/>
                  </a:rPr>
                  <a:t>100</a:t>
                </a:r>
                <a:r>
                  <a:rPr lang="en-US" altLang="zh-CN" i="1" dirty="0" smtClean="0">
                    <a:solidFill>
                      <a:srgbClr val="002060"/>
                    </a:solidFill>
                    <a:latin typeface="微软雅黑 Light" panose="020B0502040204020203" pitchFamily="34" charset="-122"/>
                    <a:ea typeface="微软雅黑 Light" panose="020B0502040204020203" pitchFamily="34" charset="-122"/>
                  </a:rPr>
                  <a:t>-</a:t>
                </a:r>
                <a:r>
                  <a:rPr lang="en-US" altLang="zh-CN" dirty="0" smtClean="0">
                    <a:solidFill>
                      <a:srgbClr val="002060"/>
                    </a:solidFill>
                    <a:latin typeface="微软雅黑 Light" panose="020B0502040204020203" pitchFamily="34" charset="-122"/>
                    <a:ea typeface="微软雅黑 Light" panose="020B0502040204020203" pitchFamily="34" charset="-122"/>
                  </a:rPr>
                  <a:t>0</a:t>
                </a:r>
                <a:r>
                  <a:rPr lang="en-US" altLang="zh-CN" i="1" dirty="0" smtClean="0">
                    <a:solidFill>
                      <a:srgbClr val="002060"/>
                    </a:solidFill>
                    <a:latin typeface="微软雅黑 Light" panose="020B0502040204020203" pitchFamily="34" charset="-122"/>
                    <a:ea typeface="微软雅黑 Light" panose="020B0502040204020203" pitchFamily="34" charset="-122"/>
                  </a:rPr>
                  <a:t>.</a:t>
                </a:r>
                <a:r>
                  <a:rPr lang="en-US" altLang="zh-CN" dirty="0" smtClean="0">
                    <a:solidFill>
                      <a:srgbClr val="002060"/>
                    </a:solidFill>
                    <a:latin typeface="微软雅黑 Light" panose="020B0502040204020203" pitchFamily="34" charset="-122"/>
                    <a:ea typeface="微软雅黑 Light" panose="020B0502040204020203" pitchFamily="34" charset="-122"/>
                  </a:rPr>
                  <a:t>1</a:t>
                </a:r>
                <a:r>
                  <a:rPr lang="en-US" altLang="zh-CN" i="1" dirty="0" smtClean="0">
                    <a:solidFill>
                      <a:srgbClr val="002060"/>
                    </a:solidFill>
                    <a:latin typeface="微软雅黑 Light" panose="020B0502040204020203" pitchFamily="34" charset="-122"/>
                    <a:ea typeface="微软雅黑 Light" panose="020B0502040204020203" pitchFamily="34" charset="-122"/>
                  </a:rPr>
                  <a:t>Q</a:t>
                </a:r>
                <a:endParaRPr lang="en-US" altLang="zh-CN" i="1"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企业</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zh-CN" dirty="0">
                    <a:solidFill>
                      <a:srgbClr val="002060"/>
                    </a:solidFill>
                    <a:latin typeface="微软雅黑 Light" panose="020B0502040204020203" pitchFamily="34" charset="-122"/>
                    <a:ea typeface="微软雅黑 Light" panose="020B0502040204020203" pitchFamily="34" charset="-122"/>
                  </a:rPr>
                  <a:t>的总成本函数：</a:t>
                </a:r>
                <a:r>
                  <a:rPr lang="en-US" altLang="zh-CN" i="1" dirty="0">
                    <a:solidFill>
                      <a:srgbClr val="002060"/>
                    </a:solidFill>
                    <a:latin typeface="微软雅黑 Light" panose="020B0502040204020203" pitchFamily="34" charset="-122"/>
                    <a:ea typeface="微软雅黑 Light" panose="020B0502040204020203" pitchFamily="34" charset="-122"/>
                  </a:rPr>
                  <a:t>TC</a:t>
                </a:r>
                <a:r>
                  <a:rPr lang="en-US" altLang="zh-CN" baseline="-25000" dirty="0">
                    <a:solidFill>
                      <a:srgbClr val="002060"/>
                    </a:solidFill>
                    <a:latin typeface="微软雅黑 Light" panose="020B0502040204020203" pitchFamily="34" charset="-122"/>
                    <a:ea typeface="微软雅黑 Light" panose="020B0502040204020203" pitchFamily="34" charset="-122"/>
                  </a:rPr>
                  <a:t>A</a:t>
                </a:r>
                <a:r>
                  <a:rPr lang="en-US" altLang="zh-CN" i="1"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10</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A</a:t>
                </a:r>
                <a:r>
                  <a:rPr lang="en-US" altLang="zh-CN" i="1"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0</a:t>
                </a:r>
                <a:r>
                  <a:rPr lang="en-US" altLang="zh-CN" i="1"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14:m>
                  <m:oMath xmlns:m="http://schemas.openxmlformats.org/officeDocument/2006/math">
                    <m:sSup>
                      <m:sSupPr>
                        <m:ctrlPr>
                          <a:rPr lang="zh-CN" altLang="zh-CN" i="1">
                            <a:solidFill>
                              <a:srgbClr val="002060"/>
                            </a:solidFill>
                          </a:rPr>
                        </m:ctrlPr>
                      </m:sSupPr>
                      <m:e>
                        <m:sSub>
                          <m:sSubPr>
                            <m:ctrlPr>
                              <a:rPr lang="zh-CN" altLang="zh-CN" i="1">
                                <a:solidFill>
                                  <a:srgbClr val="002060"/>
                                </a:solidFill>
                              </a:rPr>
                            </m:ctrlPr>
                          </m:sSubPr>
                          <m:e>
                            <m:r>
                              <a:rPr lang="en-US" altLang="zh-CN" i="1">
                                <a:solidFill>
                                  <a:srgbClr val="002060"/>
                                </a:solidFill>
                                <a:latin typeface="Cambria Math" panose="02040503050406030204" pitchFamily="18" charset="0"/>
                              </a:rPr>
                              <m:t>𝑄</m:t>
                            </m:r>
                          </m:e>
                          <m:sub>
                            <m:r>
                              <m:rPr>
                                <m:sty m:val="p"/>
                              </m:rPr>
                              <a:rPr lang="en-US" altLang="zh-CN">
                                <a:solidFill>
                                  <a:srgbClr val="002060"/>
                                </a:solidFill>
                                <a:latin typeface="Cambria Math" panose="02040503050406030204" pitchFamily="18" charset="0"/>
                              </a:rPr>
                              <m:t>A</m:t>
                            </m:r>
                          </m:sub>
                        </m:sSub>
                      </m:e>
                      <m:sup>
                        <m:r>
                          <a:rPr lang="en-US" altLang="zh-CN">
                            <a:solidFill>
                              <a:srgbClr val="002060"/>
                            </a:solidFill>
                            <a:latin typeface="Cambria Math" panose="02040503050406030204" pitchFamily="18" charset="0"/>
                          </a:rPr>
                          <m:t>2</m:t>
                        </m:r>
                      </m:sup>
                    </m:sSup>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企业</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zh-CN" dirty="0">
                    <a:solidFill>
                      <a:srgbClr val="002060"/>
                    </a:solidFill>
                    <a:latin typeface="微软雅黑 Light" panose="020B0502040204020203" pitchFamily="34" charset="-122"/>
                    <a:ea typeface="微软雅黑 Light" panose="020B0502040204020203" pitchFamily="34" charset="-122"/>
                  </a:rPr>
                  <a:t>的总成本函数：</a:t>
                </a:r>
                <a:r>
                  <a:rPr lang="en-US" altLang="zh-CN" i="1" dirty="0">
                    <a:solidFill>
                      <a:srgbClr val="002060"/>
                    </a:solidFill>
                    <a:latin typeface="微软雅黑 Light" panose="020B0502040204020203" pitchFamily="34" charset="-122"/>
                    <a:ea typeface="微软雅黑 Light" panose="020B0502040204020203" pitchFamily="34" charset="-122"/>
                  </a:rPr>
                  <a:t>TC</a:t>
                </a:r>
                <a:r>
                  <a:rPr lang="en-US" altLang="zh-CN" baseline="-25000" dirty="0">
                    <a:solidFill>
                      <a:srgbClr val="002060"/>
                    </a:solidFill>
                    <a:latin typeface="微软雅黑 Light" panose="020B0502040204020203" pitchFamily="34" charset="-122"/>
                    <a:ea typeface="微软雅黑 Light" panose="020B0502040204020203" pitchFamily="34" charset="-122"/>
                  </a:rPr>
                  <a:t>B</a:t>
                </a:r>
                <a:r>
                  <a:rPr lang="en-US" altLang="zh-CN" i="1"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0</a:t>
                </a:r>
                <a:r>
                  <a:rPr lang="en-US" altLang="zh-CN" i="1"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14:m>
                  <m:oMath xmlns:m="http://schemas.openxmlformats.org/officeDocument/2006/math">
                    <m:sSup>
                      <m:sSupPr>
                        <m:ctrlPr>
                          <a:rPr lang="zh-CN" altLang="zh-CN" i="1">
                            <a:solidFill>
                              <a:srgbClr val="002060"/>
                            </a:solidFill>
                          </a:rPr>
                        </m:ctrlPr>
                      </m:sSupPr>
                      <m:e>
                        <m:sSub>
                          <m:sSubPr>
                            <m:ctrlPr>
                              <a:rPr lang="zh-CN" altLang="zh-CN" i="1">
                                <a:solidFill>
                                  <a:srgbClr val="002060"/>
                                </a:solidFill>
                              </a:rPr>
                            </m:ctrlPr>
                          </m:sSubPr>
                          <m:e>
                            <m:r>
                              <a:rPr lang="en-US" altLang="zh-CN" i="1">
                                <a:solidFill>
                                  <a:srgbClr val="002060"/>
                                </a:solidFill>
                                <a:latin typeface="Cambria Math" panose="02040503050406030204" pitchFamily="18" charset="0"/>
                              </a:rPr>
                              <m:t>𝑄</m:t>
                            </m:r>
                          </m:e>
                          <m:sub>
                            <m:r>
                              <m:rPr>
                                <m:sty m:val="p"/>
                              </m:rPr>
                              <a:rPr lang="en-US" altLang="zh-CN">
                                <a:solidFill>
                                  <a:srgbClr val="002060"/>
                                </a:solidFill>
                                <a:latin typeface="Cambria Math" panose="02040503050406030204" pitchFamily="18" charset="0"/>
                              </a:rPr>
                              <m:t>B</m:t>
                            </m:r>
                          </m:sub>
                        </m:sSub>
                      </m:e>
                      <m:sup>
                        <m:r>
                          <a:rPr lang="en-US" altLang="zh-CN">
                            <a:solidFill>
                              <a:srgbClr val="002060"/>
                            </a:solidFill>
                            <a:latin typeface="Cambria Math" panose="02040503050406030204" pitchFamily="18" charset="0"/>
                          </a:rPr>
                          <m:t>2</m:t>
                        </m:r>
                      </m:sup>
                    </m:sSup>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企业</a:t>
                </a:r>
                <a:r>
                  <a:rPr lang="en-US" altLang="zh-CN" dirty="0">
                    <a:solidFill>
                      <a:srgbClr val="002060"/>
                    </a:solidFill>
                    <a:latin typeface="微软雅黑 Light" panose="020B0502040204020203" pitchFamily="34" charset="-122"/>
                    <a:ea typeface="微软雅黑 Light" panose="020B0502040204020203" pitchFamily="34" charset="-122"/>
                  </a:rPr>
                  <a:t>C</a:t>
                </a:r>
                <a:r>
                  <a:rPr lang="zh-CN" altLang="zh-CN" dirty="0">
                    <a:solidFill>
                      <a:srgbClr val="002060"/>
                    </a:solidFill>
                    <a:latin typeface="微软雅黑 Light" panose="020B0502040204020203" pitchFamily="34" charset="-122"/>
                    <a:ea typeface="微软雅黑 Light" panose="020B0502040204020203" pitchFamily="34" charset="-122"/>
                  </a:rPr>
                  <a:t>的总成本函数：</a:t>
                </a:r>
                <a:r>
                  <a:rPr lang="en-US" altLang="zh-CN" i="1" dirty="0">
                    <a:solidFill>
                      <a:srgbClr val="002060"/>
                    </a:solidFill>
                    <a:latin typeface="微软雅黑 Light" panose="020B0502040204020203" pitchFamily="34" charset="-122"/>
                    <a:ea typeface="微软雅黑 Light" panose="020B0502040204020203" pitchFamily="34" charset="-122"/>
                  </a:rPr>
                  <a:t>TC</a:t>
                </a:r>
                <a:r>
                  <a:rPr lang="en-US" altLang="zh-CN" baseline="-25000" dirty="0">
                    <a:solidFill>
                      <a:srgbClr val="002060"/>
                    </a:solidFill>
                    <a:latin typeface="微软雅黑 Light" panose="020B0502040204020203" pitchFamily="34" charset="-122"/>
                    <a:ea typeface="微软雅黑 Light" panose="020B0502040204020203" pitchFamily="34" charset="-122"/>
                  </a:rPr>
                  <a:t>C</a:t>
                </a:r>
                <a:r>
                  <a:rPr lang="en-US" altLang="zh-CN" i="1"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0</a:t>
                </a:r>
                <a:r>
                  <a:rPr lang="en-US" altLang="zh-CN" i="1"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14:m>
                  <m:oMath xmlns:m="http://schemas.openxmlformats.org/officeDocument/2006/math">
                    <m:sSup>
                      <m:sSupPr>
                        <m:ctrlPr>
                          <a:rPr lang="zh-CN" altLang="zh-CN" i="1">
                            <a:solidFill>
                              <a:srgbClr val="002060"/>
                            </a:solidFill>
                          </a:rPr>
                        </m:ctrlPr>
                      </m:sSupPr>
                      <m:e>
                        <m:sSub>
                          <m:sSubPr>
                            <m:ctrlPr>
                              <a:rPr lang="zh-CN" altLang="zh-CN" i="1">
                                <a:solidFill>
                                  <a:srgbClr val="002060"/>
                                </a:solidFill>
                              </a:rPr>
                            </m:ctrlPr>
                          </m:sSubPr>
                          <m:e>
                            <m:r>
                              <a:rPr lang="en-US" altLang="zh-CN" i="1">
                                <a:solidFill>
                                  <a:srgbClr val="002060"/>
                                </a:solidFill>
                                <a:latin typeface="Cambria Math" panose="02040503050406030204" pitchFamily="18" charset="0"/>
                              </a:rPr>
                              <m:t>𝑄</m:t>
                            </m:r>
                          </m:e>
                          <m:sub>
                            <m:r>
                              <m:rPr>
                                <m:sty m:val="p"/>
                              </m:rPr>
                              <a:rPr lang="en-US" altLang="zh-CN">
                                <a:solidFill>
                                  <a:srgbClr val="002060"/>
                                </a:solidFill>
                                <a:latin typeface="Cambria Math" panose="02040503050406030204" pitchFamily="18" charset="0"/>
                              </a:rPr>
                              <m:t>C</m:t>
                            </m:r>
                          </m:sub>
                        </m:sSub>
                      </m:e>
                      <m:sup>
                        <m:r>
                          <a:rPr lang="en-US" altLang="zh-CN">
                            <a:solidFill>
                              <a:srgbClr val="002060"/>
                            </a:solidFill>
                            <a:latin typeface="Cambria Math" panose="02040503050406030204" pitchFamily="18" charset="0"/>
                          </a:rPr>
                          <m:t>2</m:t>
                        </m:r>
                      </m:sup>
                    </m:sSup>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企业</a:t>
                </a:r>
                <a:r>
                  <a:rPr lang="en-US" altLang="zh-CN" dirty="0">
                    <a:solidFill>
                      <a:srgbClr val="002060"/>
                    </a:solidFill>
                    <a:latin typeface="微软雅黑 Light" panose="020B0502040204020203" pitchFamily="34" charset="-122"/>
                    <a:ea typeface="微软雅黑 Light" panose="020B0502040204020203" pitchFamily="34" charset="-122"/>
                  </a:rPr>
                  <a:t>D</a:t>
                </a:r>
                <a:r>
                  <a:rPr lang="zh-CN" altLang="zh-CN" dirty="0">
                    <a:solidFill>
                      <a:srgbClr val="002060"/>
                    </a:solidFill>
                    <a:latin typeface="微软雅黑 Light" panose="020B0502040204020203" pitchFamily="34" charset="-122"/>
                    <a:ea typeface="微软雅黑 Light" panose="020B0502040204020203" pitchFamily="34" charset="-122"/>
                  </a:rPr>
                  <a:t>的总成本函数：</a:t>
                </a:r>
                <a:r>
                  <a:rPr lang="en-US" altLang="zh-CN" i="1" dirty="0">
                    <a:solidFill>
                      <a:srgbClr val="002060"/>
                    </a:solidFill>
                    <a:latin typeface="微软雅黑 Light" panose="020B0502040204020203" pitchFamily="34" charset="-122"/>
                    <a:ea typeface="微软雅黑 Light" panose="020B0502040204020203" pitchFamily="34" charset="-122"/>
                  </a:rPr>
                  <a:t>TC</a:t>
                </a:r>
                <a:r>
                  <a:rPr lang="en-US" altLang="zh-CN" baseline="-25000" dirty="0">
                    <a:solidFill>
                      <a:srgbClr val="002060"/>
                    </a:solidFill>
                    <a:latin typeface="微软雅黑 Light" panose="020B0502040204020203" pitchFamily="34" charset="-122"/>
                    <a:ea typeface="微软雅黑 Light" panose="020B0502040204020203" pitchFamily="34" charset="-122"/>
                  </a:rPr>
                  <a:t>D</a:t>
                </a:r>
                <a:r>
                  <a:rPr lang="en-US" altLang="zh-CN" i="1"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20</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D</a:t>
                </a:r>
                <a:r>
                  <a:rPr lang="en-US" altLang="zh-CN" i="1"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0</a:t>
                </a:r>
                <a:r>
                  <a:rPr lang="en-US" altLang="zh-CN" i="1"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05</a:t>
                </a:r>
                <a14:m>
                  <m:oMath xmlns:m="http://schemas.openxmlformats.org/officeDocument/2006/math">
                    <m:sSub>
                      <m:sSubPr>
                        <m:ctrlPr>
                          <a:rPr lang="zh-CN" altLang="zh-CN" i="1">
                            <a:solidFill>
                              <a:srgbClr val="002060"/>
                            </a:solidFill>
                          </a:rPr>
                        </m:ctrlPr>
                      </m:sSubPr>
                      <m:e>
                        <m:sSup>
                          <m:sSupPr>
                            <m:ctrlPr>
                              <a:rPr lang="zh-CN" altLang="zh-CN" i="1">
                                <a:solidFill>
                                  <a:srgbClr val="002060"/>
                                </a:solidFill>
                              </a:rPr>
                            </m:ctrlPr>
                          </m:sSupPr>
                          <m:e>
                            <m:r>
                              <a:rPr lang="en-US" altLang="zh-CN" i="1">
                                <a:solidFill>
                                  <a:srgbClr val="002060"/>
                                </a:solidFill>
                                <a:latin typeface="Cambria Math" panose="02040503050406030204" pitchFamily="18" charset="0"/>
                              </a:rPr>
                              <m:t>𝑄</m:t>
                            </m:r>
                          </m:e>
                          <m:sup>
                            <m:r>
                              <a:rPr lang="en-US" altLang="zh-CN">
                                <a:solidFill>
                                  <a:srgbClr val="002060"/>
                                </a:solidFill>
                                <a:latin typeface="Cambria Math" panose="02040503050406030204" pitchFamily="18" charset="0"/>
                              </a:rPr>
                              <m:t>2</m:t>
                            </m:r>
                          </m:sup>
                        </m:sSup>
                      </m:e>
                      <m:sub>
                        <m:r>
                          <m:rPr>
                            <m:sty m:val="p"/>
                          </m:rPr>
                          <a:rPr lang="en-US" altLang="zh-CN">
                            <a:solidFill>
                              <a:srgbClr val="002060"/>
                            </a:solidFill>
                            <a:latin typeface="Cambria Math" panose="02040503050406030204" pitchFamily="18" charset="0"/>
                          </a:rPr>
                          <m:t>D</m:t>
                        </m:r>
                      </m:sub>
                    </m:sSub>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假如这四家企业联合起来形成卡特尔，问：应统一定什么价格才能使全行业总利润最大？此时总产量是多少？这一产量在各企业中应如何分配？每家企业将各得到多少利润？整个行业的总利润是多少？（注：本例中，价格、成本和利润的单位均为万元。）</a:t>
                </a:r>
                <a:endParaRPr lang="en-US"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660506" y="2504351"/>
                <a:ext cx="10912369" cy="3280706"/>
              </a:xfrm>
              <a:prstGeom prst="rect">
                <a:avLst/>
              </a:prstGeom>
              <a:blipFill rotWithShape="1">
                <a:blip r:embed="rId1"/>
                <a:stretch>
                  <a:fillRect l="-1" t="-17" b="6"/>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寡头垄断条件下的企业行为模式</a:t>
            </a:r>
            <a:endParaRPr lang="zh-CN" altLang="zh-CN" dirty="0">
              <a:effectLst/>
            </a:endParaRPr>
          </a:p>
        </p:txBody>
      </p:sp>
      <p:sp>
        <p:nvSpPr>
          <p:cNvPr id="5" name="文本占位符 2"/>
          <p:cNvSpPr txBox="1"/>
          <p:nvPr/>
        </p:nvSpPr>
        <p:spPr>
          <a:xfrm>
            <a:off x="660506" y="1800824"/>
            <a:ext cx="10912369"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五、卡特尔</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模式</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660506" y="2504351"/>
                <a:ext cx="10912369" cy="2616101"/>
              </a:xfrm>
              <a:prstGeom prst="rect">
                <a:avLst/>
              </a:prstGeom>
            </p:spPr>
            <p:txBody>
              <a:bodyPr wrap="square">
                <a:spAutoFit/>
              </a:bodyPr>
              <a:lstStyle/>
              <a:p>
                <a:pPr indent="457200"/>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首先</a:t>
                </a:r>
                <a:r>
                  <a:rPr lang="zh-CN" altLang="zh-CN" dirty="0">
                    <a:solidFill>
                      <a:srgbClr val="002060"/>
                    </a:solidFill>
                    <a:latin typeface="微软雅黑 Light" panose="020B0502040204020203" pitchFamily="34" charset="-122"/>
                    <a:ea typeface="微软雅黑 Light" panose="020B0502040204020203" pitchFamily="34" charset="-122"/>
                  </a:rPr>
                  <a:t>求每家企业的边际成本曲线，然后求出行业的边际成本曲线：</a:t>
                </a:r>
                <a:endParaRPr lang="en-US" altLang="zh-CN" i="1" dirty="0" smtClean="0">
                  <a:solidFill>
                    <a:srgbClr val="002060"/>
                  </a:solidFill>
                  <a:latin typeface="微软雅黑 Light" panose="020B0502040204020203" pitchFamily="34" charset="-122"/>
                  <a:ea typeface="微软雅黑 Light" panose="020B0502040204020203" pitchFamily="34" charset="-122"/>
                </a:endParaRPr>
              </a:p>
              <a:p>
                <a:pPr indent="457200"/>
                <a14:m>
                  <m:oMathPara xmlns:m="http://schemas.openxmlformats.org/officeDocument/2006/math">
                    <m:oMathParaPr>
                      <m:jc m:val="left"/>
                    </m:oMathParaPr>
                    <m:oMath xmlns:m="http://schemas.openxmlformats.org/officeDocument/2006/math">
                      <m:r>
                        <a:rPr lang="en-US" altLang="zh-CN" b="0" i="1" smtClean="0">
                          <a:solidFill>
                            <a:srgbClr val="002060"/>
                          </a:solidFill>
                          <a:latin typeface="Cambria Math" panose="02040503050406030204" pitchFamily="18" charset="0"/>
                        </a:rPr>
                        <m:t>                  </m:t>
                      </m:r>
                      <m:r>
                        <a:rPr lang="en-US" altLang="zh-CN" i="1">
                          <a:solidFill>
                            <a:srgbClr val="002060"/>
                          </a:solidFill>
                          <a:latin typeface="Cambria Math" panose="02040503050406030204" pitchFamily="18" charset="0"/>
                        </a:rPr>
                        <m:t>𝑀</m:t>
                      </m:r>
                      <m:sSub>
                        <m:sSubPr>
                          <m:ctrlPr>
                            <a:rPr lang="zh-CN" altLang="zh-CN" i="1">
                              <a:solidFill>
                                <a:srgbClr val="002060"/>
                              </a:solidFill>
                            </a:rPr>
                          </m:ctrlPr>
                        </m:sSubPr>
                        <m:e>
                          <m:r>
                            <a:rPr lang="en-US" altLang="zh-CN" i="1">
                              <a:solidFill>
                                <a:srgbClr val="002060"/>
                              </a:solidFill>
                              <a:latin typeface="Cambria Math" panose="02040503050406030204" pitchFamily="18" charset="0"/>
                            </a:rPr>
                            <m:t>𝐶</m:t>
                          </m:r>
                        </m:e>
                        <m:sub>
                          <m:r>
                            <a:rPr lang="en-US" altLang="zh-CN" i="1">
                              <a:solidFill>
                                <a:srgbClr val="002060"/>
                              </a:solidFill>
                              <a:latin typeface="Cambria Math" panose="02040503050406030204" pitchFamily="18" charset="0"/>
                            </a:rPr>
                            <m:t>𝑇</m:t>
                          </m:r>
                        </m:sub>
                      </m:sSub>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12</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0</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05</m:t>
                      </m:r>
                      <m:r>
                        <a:rPr lang="en-US" altLang="zh-CN" i="1">
                          <a:solidFill>
                            <a:srgbClr val="002060"/>
                          </a:solidFill>
                          <a:latin typeface="Cambria Math" panose="02040503050406030204" pitchFamily="18" charset="0"/>
                        </a:rPr>
                        <m:t>𝑄</m:t>
                      </m:r>
                    </m:oMath>
                  </m:oMathPara>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行业的边际收入函数为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𝑀𝑅</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0</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2</m:t>
                    </m:r>
                    <m:r>
                      <a:rPr lang="en-US" altLang="zh-CN" i="1">
                        <a:solidFill>
                          <a:srgbClr val="002060"/>
                        </a:solidFill>
                        <a:latin typeface="Cambria Math" panose="02040503050406030204" pitchFamily="18" charset="0"/>
                      </a:rPr>
                      <m:t>𝑄</m:t>
                    </m:r>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使</a:t>
                </a:r>
                <a:r>
                  <a:rPr lang="en-US" altLang="zh-CN" i="1" dirty="0">
                    <a:solidFill>
                      <a:srgbClr val="002060"/>
                    </a:solidFill>
                    <a:latin typeface="微软雅黑 Light" panose="020B0502040204020203" pitchFamily="34" charset="-122"/>
                    <a:ea typeface="微软雅黑 Light" panose="020B0502040204020203" pitchFamily="34" charset="-122"/>
                  </a:rPr>
                  <a:t>MR=MC</a:t>
                </a:r>
                <a:r>
                  <a:rPr lang="zh-CN" altLang="zh-CN" dirty="0">
                    <a:solidFill>
                      <a:srgbClr val="002060"/>
                    </a:solidFill>
                    <a:latin typeface="微软雅黑 Light" panose="020B0502040204020203" pitchFamily="34" charset="-122"/>
                    <a:ea typeface="微软雅黑 Light" panose="020B0502040204020203" pitchFamily="34" charset="-122"/>
                  </a:rPr>
                  <a:t>，解</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zh-CN" altLang="zh-CN" dirty="0">
                    <a:solidFill>
                      <a:srgbClr val="002060"/>
                    </a:solidFill>
                    <a:latin typeface="微软雅黑 Light" panose="020B0502040204020203" pitchFamily="34" charset="-122"/>
                    <a:ea typeface="微软雅黑 Light" panose="020B0502040204020203" pitchFamily="34" charset="-122"/>
                  </a:rPr>
                  <a:t>，</a:t>
                </a:r>
                <a:r>
                  <a:rPr lang="zh-CN" altLang="zh-CN" dirty="0" smtClean="0">
                    <a:solidFill>
                      <a:srgbClr val="002060"/>
                    </a:solidFill>
                    <a:latin typeface="微软雅黑 Light" panose="020B0502040204020203" pitchFamily="34" charset="-122"/>
                    <a:ea typeface="微软雅黑 Light" panose="020B0502040204020203" pitchFamily="34" charset="-122"/>
                  </a:rPr>
                  <a:t>得</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a:solidFill>
                          <a:srgbClr val="002060"/>
                        </a:solidFill>
                        <a:latin typeface="Cambria Math" panose="02040503050406030204" pitchFamily="18" charset="0"/>
                      </a:rPr>
                      <m:t>100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0</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2</m:t>
                    </m:r>
                    <m:r>
                      <a:rPr lang="en-US" altLang="zh-CN" i="1">
                        <a:solidFill>
                          <a:srgbClr val="002060"/>
                        </a:solidFill>
                        <a:latin typeface="Cambria Math" panose="02040503050406030204" pitchFamily="18" charset="0"/>
                      </a:rPr>
                      <m:t>𝑄</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12</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0</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05</m:t>
                    </m:r>
                    <m:r>
                      <a:rPr lang="en-US" altLang="zh-CN" i="1">
                        <a:solidFill>
                          <a:srgbClr val="002060"/>
                        </a:solidFill>
                        <a:latin typeface="Cambria Math" panose="02040503050406030204" pitchFamily="18" charset="0"/>
                      </a:rPr>
                      <m:t>𝑄</m:t>
                    </m:r>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𝑄</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350</m:t>
                    </m:r>
                  </m:oMath>
                </a14:m>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zh-CN"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660506" y="2504351"/>
                <a:ext cx="10912369" cy="2616101"/>
              </a:xfrm>
              <a:prstGeom prst="rect">
                <a:avLst/>
              </a:prstGeom>
              <a:blipFill rotWithShape="1">
                <a:blip r:embed="rId1"/>
                <a:stretch>
                  <a:fillRect l="-1" t="-21" b="17"/>
                </a:stretch>
              </a:blipFill>
            </p:spPr>
            <p:txBody>
              <a:bodyPr/>
              <a:lstStyle/>
              <a:p>
                <a:r>
                  <a:rPr lang="zh-CN" altLang="en-US">
                    <a:noFill/>
                  </a:rPr>
                  <a:t> </a:t>
                </a:r>
              </a:p>
            </p:txBody>
          </p:sp>
        </mc:Fallback>
      </mc:AlternateContent>
      <p:pic>
        <p:nvPicPr>
          <p:cNvPr id="6" name="6-20.EPS"/>
          <p:cNvPicPr>
            <a:picLocks noChangeAspect="1"/>
          </p:cNvPicPr>
          <p:nvPr/>
        </p:nvPicPr>
        <p:blipFill>
          <a:blip r:embed="rId2">
            <a:duotone>
              <a:schemeClr val="accent1">
                <a:shade val="45000"/>
                <a:satMod val="135000"/>
              </a:schemeClr>
              <a:prstClr val="white"/>
            </a:duotone>
          </a:blip>
          <a:stretch>
            <a:fillRect/>
          </a:stretch>
        </p:blipFill>
        <p:spPr>
          <a:xfrm>
            <a:off x="6316798" y="3812401"/>
            <a:ext cx="2745740" cy="159702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寡头垄断条件下的企业行为模式</a:t>
            </a:r>
            <a:endParaRPr lang="zh-CN" altLang="zh-CN" dirty="0">
              <a:effectLst/>
            </a:endParaRPr>
          </a:p>
        </p:txBody>
      </p:sp>
      <p:sp>
        <p:nvSpPr>
          <p:cNvPr id="5" name="文本占位符 2"/>
          <p:cNvSpPr txBox="1"/>
          <p:nvPr/>
        </p:nvSpPr>
        <p:spPr>
          <a:xfrm>
            <a:off x="660506" y="1800824"/>
            <a:ext cx="10912369"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五、卡特尔</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模式</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660506" y="2504351"/>
                <a:ext cx="10912369" cy="2339102"/>
              </a:xfrm>
              <a:prstGeom prst="rect">
                <a:avLst/>
              </a:prstGeom>
            </p:spPr>
            <p:txBody>
              <a:bodyPr wrap="square">
                <a:spAutoFit/>
              </a:bodyPr>
              <a:lstStyle/>
              <a:p>
                <a:pPr indent="457200"/>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现在</a:t>
                </a:r>
                <a:r>
                  <a:rPr lang="zh-CN" altLang="zh-CN" dirty="0">
                    <a:solidFill>
                      <a:srgbClr val="002060"/>
                    </a:solidFill>
                    <a:latin typeface="微软雅黑 Light" panose="020B0502040204020203" pitchFamily="34" charset="-122"/>
                    <a:ea typeface="微软雅黑 Light" panose="020B0502040204020203" pitchFamily="34" charset="-122"/>
                  </a:rPr>
                  <a:t>需要在各企业中分配这一产量。当四家企业的边际成本都等于</a:t>
                </a:r>
                <a:r>
                  <a:rPr lang="en-US" altLang="zh-CN" dirty="0">
                    <a:solidFill>
                      <a:srgbClr val="002060"/>
                    </a:solidFill>
                    <a:latin typeface="微软雅黑 Light" panose="020B0502040204020203" pitchFamily="34" charset="-122"/>
                    <a:ea typeface="微软雅黑 Light" panose="020B0502040204020203" pitchFamily="34" charset="-122"/>
                  </a:rPr>
                  <a:t>30</a:t>
                </a:r>
                <a:r>
                  <a:rPr lang="zh-CN" altLang="zh-CN" dirty="0">
                    <a:solidFill>
                      <a:srgbClr val="002060"/>
                    </a:solidFill>
                    <a:latin typeface="微软雅黑 Light" panose="020B0502040204020203" pitchFamily="34" charset="-122"/>
                    <a:ea typeface="微软雅黑 Light" panose="020B0502040204020203" pitchFamily="34" charset="-122"/>
                  </a:rPr>
                  <a:t>万元，产量的分配为最优，</a:t>
                </a:r>
                <a:r>
                  <a:rPr lang="en-US" altLang="zh-CN"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A</a:t>
                </a:r>
                <a:r>
                  <a:rPr lang="en-US" altLang="zh-CN" dirty="0">
                    <a:solidFill>
                      <a:srgbClr val="002060"/>
                    </a:solidFill>
                    <a:latin typeface="微软雅黑 Light" panose="020B0502040204020203" pitchFamily="34" charset="-122"/>
                    <a:ea typeface="微软雅黑 Light" panose="020B0502040204020203" pitchFamily="34" charset="-122"/>
                  </a:rPr>
                  <a:t>=100</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B</a:t>
                </a:r>
                <a:r>
                  <a:rPr lang="en-US" altLang="zh-CN" dirty="0">
                    <a:solidFill>
                      <a:srgbClr val="002060"/>
                    </a:solidFill>
                    <a:latin typeface="微软雅黑 Light" panose="020B0502040204020203" pitchFamily="34" charset="-122"/>
                    <a:ea typeface="微软雅黑 Light" panose="020B0502040204020203" pitchFamily="34" charset="-122"/>
                  </a:rPr>
                  <a:t>=100</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C</a:t>
                </a:r>
                <a:r>
                  <a:rPr lang="en-US" altLang="zh-CN" dirty="0">
                    <a:solidFill>
                      <a:srgbClr val="002060"/>
                    </a:solidFill>
                    <a:latin typeface="微软雅黑 Light" panose="020B0502040204020203" pitchFamily="34" charset="-122"/>
                    <a:ea typeface="微软雅黑 Light" panose="020B0502040204020203" pitchFamily="34" charset="-122"/>
                  </a:rPr>
                  <a:t>=100</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D</a:t>
                </a:r>
                <a:r>
                  <a:rPr lang="en-US" altLang="zh-CN" dirty="0">
                    <a:solidFill>
                      <a:srgbClr val="002060"/>
                    </a:solidFill>
                    <a:latin typeface="微软雅黑 Light" panose="020B0502040204020203" pitchFamily="34" charset="-122"/>
                    <a:ea typeface="微软雅黑 Light" panose="020B0502040204020203" pitchFamily="34" charset="-122"/>
                  </a:rPr>
                  <a:t>=100</a:t>
                </a:r>
                <a:r>
                  <a:rPr lang="zh-CN" altLang="zh-CN" dirty="0">
                    <a:solidFill>
                      <a:srgbClr val="002060"/>
                    </a:solidFill>
                    <a:latin typeface="微软雅黑 Light" panose="020B0502040204020203" pitchFamily="34" charset="-122"/>
                    <a:ea typeface="微软雅黑 Light" panose="020B0502040204020203" pitchFamily="34" charset="-122"/>
                  </a:rPr>
                  <a:t>。这些产量的总和为</a:t>
                </a:r>
                <a:r>
                  <a:rPr lang="en-US" altLang="zh-CN" dirty="0">
                    <a:solidFill>
                      <a:srgbClr val="002060"/>
                    </a:solidFill>
                    <a:latin typeface="微软雅黑 Light" panose="020B0502040204020203" pitchFamily="34" charset="-122"/>
                    <a:ea typeface="微软雅黑 Light" panose="020B0502040204020203" pitchFamily="34" charset="-122"/>
                  </a:rPr>
                  <a:t>350</a:t>
                </a:r>
                <a:r>
                  <a:rPr lang="zh-CN" altLang="zh-CN" dirty="0">
                    <a:solidFill>
                      <a:srgbClr val="002060"/>
                    </a:solidFill>
                    <a:latin typeface="微软雅黑 Light" panose="020B0502040204020203" pitchFamily="34" charset="-122"/>
                    <a:ea typeface="微软雅黑 Light" panose="020B0502040204020203" pitchFamily="34" charset="-122"/>
                  </a:rPr>
                  <a:t>，即卡特尔利润最大时的总产量</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卡特尔</a:t>
                </a:r>
                <a:r>
                  <a:rPr lang="zh-CN" altLang="zh-CN" dirty="0">
                    <a:solidFill>
                      <a:srgbClr val="002060"/>
                    </a:solidFill>
                    <a:latin typeface="微软雅黑 Light" panose="020B0502040204020203" pitchFamily="34" charset="-122"/>
                    <a:ea typeface="微软雅黑 Light" panose="020B0502040204020203" pitchFamily="34" charset="-122"/>
                  </a:rPr>
                  <a:t>应定什么价格？可根据需求曲线来求</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r>
                      <a:rPr lang="en-US" altLang="zh-CN" i="1">
                        <a:solidFill>
                          <a:srgbClr val="002060"/>
                        </a:solidFill>
                        <a:latin typeface="Cambria Math" panose="02040503050406030204" pitchFamily="18" charset="0"/>
                      </a:rPr>
                      <m:t>𝑃</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0</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i="1">
                        <a:solidFill>
                          <a:srgbClr val="002060"/>
                        </a:solidFill>
                        <a:latin typeface="Cambria Math" panose="02040503050406030204" pitchFamily="18" charset="0"/>
                      </a:rPr>
                      <m:t>𝑄</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0</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350</m:t>
                    </m:r>
                    <m:r>
                      <a:rPr lang="en-US" altLang="zh-CN">
                        <a:solidFill>
                          <a:srgbClr val="002060"/>
                        </a:solidFill>
                        <a:latin typeface="Cambria Math" panose="02040503050406030204" pitchFamily="18" charset="0"/>
                      </a:rPr>
                      <m:t>=</m:t>
                    </m:r>
                  </m:oMath>
                </a14:m>
                <a:r>
                  <a:rPr lang="en-US" altLang="zh-CN" dirty="0">
                    <a:solidFill>
                      <a:srgbClr val="002060"/>
                    </a:solidFill>
                    <a:latin typeface="微软雅黑 Light" panose="020B0502040204020203" pitchFamily="34" charset="-122"/>
                    <a:ea typeface="微软雅黑 Light" panose="020B0502040204020203" pitchFamily="34" charset="-122"/>
                  </a:rPr>
                  <a:t>65</a:t>
                </a:r>
                <a:r>
                  <a:rPr lang="zh-CN" altLang="zh-CN" dirty="0">
                    <a:solidFill>
                      <a:srgbClr val="002060"/>
                    </a:solidFill>
                    <a:latin typeface="微软雅黑 Light" panose="020B0502040204020203" pitchFamily="34" charset="-122"/>
                    <a:ea typeface="微软雅黑 Light" panose="020B0502040204020203" pitchFamily="34" charset="-122"/>
                  </a:rPr>
                  <a:t>（万元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所以</a:t>
                </a:r>
                <a:r>
                  <a:rPr lang="zh-CN" altLang="zh-CN" dirty="0">
                    <a:solidFill>
                      <a:srgbClr val="002060"/>
                    </a:solidFill>
                    <a:latin typeface="微软雅黑 Light" panose="020B0502040204020203" pitchFamily="34" charset="-122"/>
                    <a:ea typeface="微软雅黑 Light" panose="020B0502040204020203" pitchFamily="34" charset="-122"/>
                  </a:rPr>
                  <a:t>，为了谋求整个卡特尔的利润最大，每家企业都应把价格定为</a:t>
                </a:r>
                <a:r>
                  <a:rPr lang="en-US" altLang="zh-CN" dirty="0">
                    <a:solidFill>
                      <a:srgbClr val="002060"/>
                    </a:solidFill>
                    <a:latin typeface="微软雅黑 Light" panose="020B0502040204020203" pitchFamily="34" charset="-122"/>
                    <a:ea typeface="微软雅黑 Light" panose="020B0502040204020203" pitchFamily="34" charset="-122"/>
                  </a:rPr>
                  <a:t>65</a:t>
                </a:r>
                <a:r>
                  <a:rPr lang="zh-CN" altLang="zh-CN" dirty="0">
                    <a:solidFill>
                      <a:srgbClr val="002060"/>
                    </a:solidFill>
                    <a:latin typeface="微软雅黑 Light" panose="020B0502040204020203" pitchFamily="34" charset="-122"/>
                    <a:ea typeface="微软雅黑 Light" panose="020B0502040204020203" pitchFamily="34" charset="-122"/>
                  </a:rPr>
                  <a:t>万元。四家企业的利润分别为</a:t>
                </a:r>
                <a:r>
                  <a:rPr lang="en-US" altLang="zh-CN" dirty="0">
                    <a:solidFill>
                      <a:srgbClr val="002060"/>
                    </a:solidFill>
                    <a:latin typeface="微软雅黑 Light" panose="020B0502040204020203" pitchFamily="34" charset="-122"/>
                    <a:ea typeface="微软雅黑 Light" panose="020B0502040204020203" pitchFamily="34" charset="-122"/>
                  </a:rPr>
                  <a:t>4 500</a:t>
                </a:r>
                <a:r>
                  <a:rPr lang="zh-CN" altLang="zh-CN" dirty="0">
                    <a:solidFill>
                      <a:srgbClr val="002060"/>
                    </a:solidFill>
                    <a:latin typeface="微软雅黑 Light" panose="020B0502040204020203" pitchFamily="34" charset="-122"/>
                    <a:ea typeface="微软雅黑 Light" panose="020B0502040204020203" pitchFamily="34" charset="-122"/>
                  </a:rPr>
                  <a:t>万元、</a:t>
                </a:r>
                <a:r>
                  <a:rPr lang="en-US" altLang="zh-CN" dirty="0">
                    <a:solidFill>
                      <a:srgbClr val="002060"/>
                    </a:solidFill>
                    <a:latin typeface="微软雅黑 Light" panose="020B0502040204020203" pitchFamily="34" charset="-122"/>
                    <a:ea typeface="微软雅黑 Light" panose="020B0502040204020203" pitchFamily="34" charset="-122"/>
                  </a:rPr>
                  <a:t>3 750</a:t>
                </a:r>
                <a:r>
                  <a:rPr lang="zh-CN" altLang="zh-CN" dirty="0">
                    <a:solidFill>
                      <a:srgbClr val="002060"/>
                    </a:solidFill>
                    <a:latin typeface="微软雅黑 Light" panose="020B0502040204020203" pitchFamily="34" charset="-122"/>
                    <a:ea typeface="微软雅黑 Light" panose="020B0502040204020203" pitchFamily="34" charset="-122"/>
                  </a:rPr>
                  <a:t>万元、</a:t>
                </a:r>
                <a:r>
                  <a:rPr lang="en-US" altLang="zh-CN" dirty="0">
                    <a:solidFill>
                      <a:srgbClr val="002060"/>
                    </a:solidFill>
                    <a:latin typeface="微软雅黑 Light" panose="020B0502040204020203" pitchFamily="34" charset="-122"/>
                    <a:ea typeface="微软雅黑 Light" panose="020B0502040204020203" pitchFamily="34" charset="-122"/>
                  </a:rPr>
                  <a:t>3 750</a:t>
                </a:r>
                <a:r>
                  <a:rPr lang="zh-CN" altLang="zh-CN" dirty="0">
                    <a:solidFill>
                      <a:srgbClr val="002060"/>
                    </a:solidFill>
                    <a:latin typeface="微软雅黑 Light" panose="020B0502040204020203" pitchFamily="34" charset="-122"/>
                    <a:ea typeface="微软雅黑 Light" panose="020B0502040204020203" pitchFamily="34" charset="-122"/>
                  </a:rPr>
                  <a:t>万元和</a:t>
                </a:r>
                <a:r>
                  <a:rPr lang="en-US" altLang="zh-CN" dirty="0">
                    <a:solidFill>
                      <a:srgbClr val="002060"/>
                    </a:solidFill>
                    <a:latin typeface="微软雅黑 Light" panose="020B0502040204020203" pitchFamily="34" charset="-122"/>
                    <a:ea typeface="微软雅黑 Light" panose="020B0502040204020203" pitchFamily="34" charset="-122"/>
                  </a:rPr>
                  <a:t>4 000</a:t>
                </a:r>
                <a:r>
                  <a:rPr lang="zh-CN" altLang="zh-CN" dirty="0">
                    <a:solidFill>
                      <a:srgbClr val="002060"/>
                    </a:solidFill>
                    <a:latin typeface="微软雅黑 Light" panose="020B0502040204020203" pitchFamily="34" charset="-122"/>
                    <a:ea typeface="微软雅黑 Light" panose="020B0502040204020203" pitchFamily="34" charset="-122"/>
                  </a:rPr>
                  <a:t>万元。卡特尔的总利润为</a:t>
                </a:r>
                <a:r>
                  <a:rPr lang="en-US" altLang="zh-CN" dirty="0">
                    <a:solidFill>
                      <a:srgbClr val="002060"/>
                    </a:solidFill>
                    <a:latin typeface="微软雅黑 Light" panose="020B0502040204020203" pitchFamily="34" charset="-122"/>
                    <a:ea typeface="微软雅黑 Light" panose="020B0502040204020203" pitchFamily="34" charset="-122"/>
                  </a:rPr>
                  <a:t>16 000</a:t>
                </a:r>
                <a:r>
                  <a:rPr lang="zh-CN" altLang="zh-CN" dirty="0">
                    <a:solidFill>
                      <a:srgbClr val="002060"/>
                    </a:solidFill>
                    <a:latin typeface="微软雅黑 Light" panose="020B0502040204020203" pitchFamily="34" charset="-122"/>
                    <a:ea typeface="微软雅黑 Light" panose="020B0502040204020203" pitchFamily="34" charset="-122"/>
                  </a:rPr>
                  <a:t>万元。任何分配产量的其他方案都不能使总利润超过此数。</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660506" y="2504351"/>
                <a:ext cx="10912369" cy="2339102"/>
              </a:xfrm>
              <a:prstGeom prst="rect">
                <a:avLst/>
              </a:prstGeom>
              <a:blipFill rotWithShape="1">
                <a:blip r:embed="rId1"/>
                <a:stretch>
                  <a:fillRect l="-1" t="-23" r="-1024" b="13"/>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寡头垄断条件下的企业行为模式</a:t>
            </a:r>
            <a:endParaRPr lang="zh-CN" altLang="zh-CN" dirty="0">
              <a:effectLst/>
            </a:endParaRPr>
          </a:p>
        </p:txBody>
      </p:sp>
      <p:sp>
        <p:nvSpPr>
          <p:cNvPr id="5" name="文本占位符 2"/>
          <p:cNvSpPr txBox="1"/>
          <p:nvPr/>
        </p:nvSpPr>
        <p:spPr>
          <a:xfrm>
            <a:off x="660506" y="1800824"/>
            <a:ext cx="10912369"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六、非价格</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竞争</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企业相互</a:t>
            </a:r>
            <a:r>
              <a:rPr lang="zh-CN" altLang="en-US" sz="2000" b="1" dirty="0" smtClean="0">
                <a:solidFill>
                  <a:srgbClr val="002060"/>
                </a:solidFill>
                <a:latin typeface="微软雅黑 Light" panose="020B0502040204020203" pitchFamily="34" charset="-122"/>
                <a:ea typeface="微软雅黑 Light" panose="020B0502040204020203" pitchFamily="34" charset="-122"/>
              </a:rPr>
              <a:t>之间竞争</a:t>
            </a:r>
            <a:r>
              <a:rPr lang="zh-CN" altLang="en-US" sz="2000" b="1" dirty="0">
                <a:solidFill>
                  <a:srgbClr val="002060"/>
                </a:solidFill>
                <a:latin typeface="微软雅黑 Light" panose="020B0502040204020203" pitchFamily="34" charset="-122"/>
                <a:ea typeface="微软雅黑 Light" panose="020B0502040204020203" pitchFamily="34" charset="-122"/>
              </a:rPr>
              <a:t>主要不是通过价格进行，而是通过非价格因素进行，这称为非价格竞争。</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寡头垄断企业在竞争中采取的非价格手段主要有以下几个：</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1925689" y="3595956"/>
          <a:ext cx="8382001" cy="2319069"/>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寡头垄断条件下的企业行为模式</a:t>
            </a:r>
            <a:endParaRPr lang="zh-CN" altLang="zh-CN" dirty="0">
              <a:effectLst/>
            </a:endParaRPr>
          </a:p>
        </p:txBody>
      </p:sp>
      <p:sp>
        <p:nvSpPr>
          <p:cNvPr id="5" name="文本占位符 2"/>
          <p:cNvSpPr txBox="1"/>
          <p:nvPr/>
        </p:nvSpPr>
        <p:spPr>
          <a:xfrm>
            <a:off x="660506" y="1800824"/>
            <a:ext cx="10912369"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七、吓阻竞争对手的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进入</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现有企业采取策略，人为地为市场设置进入障碍，以阻止新企业的进入，从而防止竞争对手挤占现有的市场，造成现有企业利润的减少。</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吓阻新企业进入的策略很多。</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1925689" y="3895994"/>
          <a:ext cx="8382001" cy="2319069"/>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寡头垄断条件下的企业行为模式</a:t>
            </a:r>
            <a:endParaRPr lang="zh-CN" altLang="zh-CN" dirty="0">
              <a:effectLst/>
            </a:endParaRPr>
          </a:p>
        </p:txBody>
      </p:sp>
      <p:sp>
        <p:nvSpPr>
          <p:cNvPr id="5" name="文本占位符 2"/>
          <p:cNvSpPr txBox="1"/>
          <p:nvPr/>
        </p:nvSpPr>
        <p:spPr>
          <a:xfrm>
            <a:off x="660506" y="1800824"/>
            <a:ext cx="10912369"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八、可竞争</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市场</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在可竞争的寡头垄断市场里，新企业进入的沉没成本很低，市场进入障碍很小，市场能保持其竞争性，企业控制价格的能力被大大削弱，企业价格仍有可能维持在长期平均成本的最低点附近。</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955315"/>
            <a:ext cx="2313254" cy="369332"/>
          </a:xfrm>
          <a:prstGeom prst="rect">
            <a:avLst/>
          </a:prstGeom>
          <a:noFill/>
        </p:spPr>
        <p:txBody>
          <a:bodyPr wrap="square" rtlCol="0">
            <a:spAutoFit/>
          </a:bodyPr>
          <a:lstStyle/>
          <a:p>
            <a:pPr algn="ctr"/>
            <a:r>
              <a:rPr lang="zh-CN" altLang="en-US" dirty="0"/>
              <a:t>市场结构的分类</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810634"/>
            <a:ext cx="2313254" cy="646331"/>
          </a:xfrm>
          <a:prstGeom prst="rect">
            <a:avLst/>
          </a:prstGeom>
          <a:noFill/>
        </p:spPr>
        <p:txBody>
          <a:bodyPr wrap="square" rtlCol="0">
            <a:spAutoFit/>
          </a:bodyPr>
          <a:lstStyle/>
          <a:p>
            <a:pPr algn="ctr"/>
            <a:r>
              <a:rPr lang="zh-CN" altLang="en-US" dirty="0"/>
              <a:t>完全竞争条件下的企业行为模式</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63563" y="2786947"/>
            <a:ext cx="2313254" cy="646331"/>
          </a:xfrm>
          <a:prstGeom prst="rect">
            <a:avLst/>
          </a:prstGeom>
          <a:noFill/>
        </p:spPr>
        <p:txBody>
          <a:bodyPr wrap="square" rtlCol="0">
            <a:spAutoFit/>
          </a:bodyPr>
          <a:lstStyle/>
          <a:p>
            <a:pPr algn="ctr"/>
            <a:r>
              <a:rPr lang="zh-CN" altLang="zh-CN" dirty="0"/>
              <a:t>完全垄断条件下的企业行为模式</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3963583"/>
            <a:ext cx="2313254" cy="646331"/>
          </a:xfrm>
          <a:prstGeom prst="rect">
            <a:avLst/>
          </a:prstGeom>
          <a:noFill/>
        </p:spPr>
        <p:txBody>
          <a:bodyPr wrap="square" rtlCol="0">
            <a:spAutoFit/>
          </a:bodyPr>
          <a:lstStyle/>
          <a:p>
            <a:pPr algn="ctr"/>
            <a:r>
              <a:rPr lang="zh-CN" altLang="zh-CN" dirty="0"/>
              <a:t>垄断竞争条件下的企业行为模式</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寡头垄断条件下的企业行为模式</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17279"/>
            <a:ext cx="2313254" cy="646331"/>
          </a:xfrm>
          <a:prstGeom prst="rect">
            <a:avLst/>
          </a:prstGeom>
          <a:noFill/>
        </p:spPr>
        <p:txBody>
          <a:bodyPr wrap="square" rtlCol="0">
            <a:spAutoFit/>
          </a:bodyPr>
          <a:lstStyle/>
          <a:p>
            <a:pPr algn="ctr"/>
            <a:r>
              <a:rPr lang="zh-CN" altLang="zh-CN" dirty="0"/>
              <a:t>销售收入最大化的企业行为模式</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07</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204029"/>
            <a:ext cx="2313254" cy="369332"/>
          </a:xfrm>
          <a:prstGeom prst="rect">
            <a:avLst/>
          </a:prstGeom>
          <a:noFill/>
        </p:spPr>
        <p:txBody>
          <a:bodyPr wrap="square" rtlCol="0">
            <a:spAutoFit/>
          </a:bodyPr>
          <a:lstStyle/>
          <a:p>
            <a:pPr algn="ctr"/>
            <a:r>
              <a:rPr lang="zh-CN" altLang="zh-CN" dirty="0"/>
              <a:t>经济全球化与竞争</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销售收入最大化的企业行为模式</a:t>
            </a:r>
            <a:endParaRPr lang="zh-CN" altLang="zh-CN" dirty="0">
              <a:effectLst/>
            </a:endParaRPr>
          </a:p>
        </p:txBody>
      </p:sp>
      <p:sp>
        <p:nvSpPr>
          <p:cNvPr id="5" name="文本占位符 2"/>
          <p:cNvSpPr txBox="1"/>
          <p:nvPr/>
        </p:nvSpPr>
        <p:spPr>
          <a:xfrm>
            <a:off x="660506" y="1800824"/>
            <a:ext cx="7440507"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一、在保证一定利润的条件下追求销售收入最大化的企业</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行为模式</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如果企业的目标是在保证一定利润的前提下追求销售收入最大，且这个利润低于可能得到的最大利润，那么企业的价格就应当定得比与利润最大化目标对应的价格低，产量则应定得比与利润最大化目标对应的目标高。</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4" name="6-21.EPS" descr="id:2147513191;FounderCES"/>
          <p:cNvPicPr>
            <a:picLocks noChangeAspect="1"/>
          </p:cNvPicPr>
          <p:nvPr/>
        </p:nvPicPr>
        <p:blipFill>
          <a:blip r:embed="rId1">
            <a:duotone>
              <a:schemeClr val="accent1">
                <a:shade val="45000"/>
                <a:satMod val="135000"/>
              </a:schemeClr>
              <a:prstClr val="white"/>
            </a:duotone>
          </a:blip>
          <a:stretch>
            <a:fillRect/>
          </a:stretch>
        </p:blipFill>
        <p:spPr>
          <a:xfrm>
            <a:off x="8281034" y="2887662"/>
            <a:ext cx="2459355" cy="274002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销售收入最大化的企业行为模式</a:t>
            </a:r>
            <a:endParaRPr lang="zh-CN" altLang="zh-CN" dirty="0">
              <a:effectLst/>
            </a:endParaRPr>
          </a:p>
        </p:txBody>
      </p:sp>
      <p:sp>
        <p:nvSpPr>
          <p:cNvPr id="5" name="文本占位符 2"/>
          <p:cNvSpPr txBox="1"/>
          <p:nvPr/>
        </p:nvSpPr>
        <p:spPr>
          <a:xfrm>
            <a:off x="660506" y="1800824"/>
            <a:ext cx="10912369"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二、利润最大化和销售收入最大化两种企业行为模式的比较</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smtClean="0">
                <a:solidFill>
                  <a:srgbClr val="002060"/>
                </a:solidFill>
                <a:latin typeface="微软雅黑 Light" panose="020B0502040204020203" pitchFamily="34" charset="-122"/>
                <a:ea typeface="微软雅黑 Light" panose="020B0502040204020203" pitchFamily="34" charset="-122"/>
              </a:rPr>
              <a:t>1</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zh-CN" altLang="en-US" sz="2000" b="1" dirty="0">
                <a:solidFill>
                  <a:srgbClr val="002060"/>
                </a:solidFill>
                <a:latin typeface="微软雅黑 Light" panose="020B0502040204020203" pitchFamily="34" charset="-122"/>
                <a:ea typeface="微软雅黑 Light" panose="020B0502040204020203" pitchFamily="34" charset="-122"/>
              </a:rPr>
              <a:t>企业的目标和广告投入</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谋求销售收入最大化，要支出更多广告费。</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6" name="6-22.EPS" descr="id:2147513214;FounderCES"/>
          <p:cNvPicPr>
            <a:picLocks noChangeAspect="1"/>
          </p:cNvPicPr>
          <p:nvPr/>
        </p:nvPicPr>
        <p:blipFill>
          <a:blip r:embed="rId1">
            <a:duotone>
              <a:schemeClr val="accent1">
                <a:shade val="45000"/>
                <a:satMod val="135000"/>
              </a:schemeClr>
              <a:prstClr val="white"/>
            </a:duotone>
          </a:blip>
          <a:stretch>
            <a:fillRect/>
          </a:stretch>
        </p:blipFill>
        <p:spPr>
          <a:xfrm>
            <a:off x="7738745" y="3004185"/>
            <a:ext cx="2486660" cy="276415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销售收入最大化的企业行为模式</a:t>
            </a:r>
            <a:endParaRPr lang="zh-CN" altLang="zh-CN" dirty="0">
              <a:effectLst/>
            </a:endParaRPr>
          </a:p>
        </p:txBody>
      </p:sp>
      <p:sp>
        <p:nvSpPr>
          <p:cNvPr id="5" name="文本占位符 2"/>
          <p:cNvSpPr txBox="1"/>
          <p:nvPr/>
        </p:nvSpPr>
        <p:spPr>
          <a:xfrm>
            <a:off x="660506" y="1800824"/>
            <a:ext cx="10912369"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二、利润最大化和销售收入最大化两种企业行为模式的比较</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固定成本变化对企业行为的影响</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如</a:t>
            </a:r>
            <a:r>
              <a:rPr lang="zh-CN" altLang="en-US" b="1" dirty="0">
                <a:solidFill>
                  <a:srgbClr val="0070C0"/>
                </a:solidFill>
                <a:latin typeface="微软雅黑 Light" panose="020B0502040204020203" pitchFamily="34" charset="-122"/>
                <a:ea typeface="微软雅黑 Light" panose="020B0502040204020203" pitchFamily="34" charset="-122"/>
              </a:rPr>
              <a:t>固定成本增加（减少），对谋求利润最大化的企业决策没有影响</a:t>
            </a:r>
            <a:r>
              <a:rPr lang="zh-CN" altLang="en-US" b="1" dirty="0" smtClean="0">
                <a:solidFill>
                  <a:srgbClr val="0070C0"/>
                </a:solidFill>
                <a:latin typeface="微软雅黑 Light" panose="020B0502040204020203" pitchFamily="34" charset="-122"/>
                <a:ea typeface="微软雅黑 Light" panose="020B0502040204020203" pitchFamily="34" charset="-122"/>
              </a:rPr>
              <a:t>。但</a:t>
            </a:r>
            <a:r>
              <a:rPr lang="zh-CN" altLang="en-US" b="1" dirty="0">
                <a:solidFill>
                  <a:srgbClr val="0070C0"/>
                </a:solidFill>
                <a:latin typeface="微软雅黑 Light" panose="020B0502040204020203" pitchFamily="34" charset="-122"/>
                <a:ea typeface="微软雅黑 Light" panose="020B0502040204020203" pitchFamily="34" charset="-122"/>
              </a:rPr>
              <a:t>谋求销售收入最大化的企业就需要减少（增加）产量，提高（降低）价格。</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7" name="6-23.EPS" descr="id:2147513229;FounderCES"/>
          <p:cNvPicPr>
            <a:picLocks noChangeAspect="1"/>
          </p:cNvPicPr>
          <p:nvPr/>
        </p:nvPicPr>
        <p:blipFill>
          <a:blip r:embed="rId1">
            <a:duotone>
              <a:schemeClr val="accent1">
                <a:shade val="45000"/>
                <a:satMod val="135000"/>
              </a:schemeClr>
              <a:prstClr val="white"/>
            </a:duotone>
          </a:blip>
          <a:stretch>
            <a:fillRect/>
          </a:stretch>
        </p:blipFill>
        <p:spPr>
          <a:xfrm>
            <a:off x="8130541" y="3558223"/>
            <a:ext cx="2788920" cy="291338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销售收入最大化的企业行为模式</a:t>
            </a:r>
            <a:endParaRPr lang="zh-CN" altLang="zh-CN" dirty="0">
              <a:effectLst/>
            </a:endParaRPr>
          </a:p>
        </p:txBody>
      </p:sp>
      <p:sp>
        <p:nvSpPr>
          <p:cNvPr id="5" name="文本占位符 2"/>
          <p:cNvSpPr txBox="1"/>
          <p:nvPr/>
        </p:nvSpPr>
        <p:spPr>
          <a:xfrm>
            <a:off x="660506" y="1800824"/>
            <a:ext cx="10912369"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二、利润最大化和销售收入最大化两种企业行为模式的比较</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税负变化对企业行为的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影响</a:t>
            </a:r>
            <a:endParaRPr lang="zh-CN" altLang="en-US"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如税负增加（减少），谋求利润最大化的企业决策不受影响。但为了实现目标利润，谋求销售收入最大化的企业就要提高（降低）价格，减少（增加）产量。</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7" name="6-24.EPS" descr="id:2147513244;FounderCES"/>
          <p:cNvPicPr>
            <a:picLocks noChangeAspect="1"/>
          </p:cNvPicPr>
          <p:nvPr/>
        </p:nvPicPr>
        <p:blipFill>
          <a:blip r:embed="rId1">
            <a:duotone>
              <a:schemeClr val="accent1">
                <a:shade val="45000"/>
                <a:satMod val="135000"/>
              </a:schemeClr>
              <a:prstClr val="white"/>
            </a:duotone>
          </a:blip>
          <a:stretch>
            <a:fillRect/>
          </a:stretch>
        </p:blipFill>
        <p:spPr>
          <a:xfrm>
            <a:off x="7993380" y="3582035"/>
            <a:ext cx="3063240" cy="283718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955315"/>
            <a:ext cx="2313254" cy="369332"/>
          </a:xfrm>
          <a:prstGeom prst="rect">
            <a:avLst/>
          </a:prstGeom>
          <a:noFill/>
        </p:spPr>
        <p:txBody>
          <a:bodyPr wrap="square" rtlCol="0">
            <a:spAutoFit/>
          </a:bodyPr>
          <a:lstStyle/>
          <a:p>
            <a:pPr algn="ctr"/>
            <a:r>
              <a:rPr lang="zh-CN" altLang="en-US" dirty="0"/>
              <a:t>市场结构的分类</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810634"/>
            <a:ext cx="2313254" cy="646331"/>
          </a:xfrm>
          <a:prstGeom prst="rect">
            <a:avLst/>
          </a:prstGeom>
          <a:noFill/>
        </p:spPr>
        <p:txBody>
          <a:bodyPr wrap="square" rtlCol="0">
            <a:spAutoFit/>
          </a:bodyPr>
          <a:lstStyle/>
          <a:p>
            <a:pPr algn="ctr"/>
            <a:r>
              <a:rPr lang="zh-CN" altLang="en-US" dirty="0"/>
              <a:t>完全竞争条件下的企业行为模式</a:t>
            </a:r>
            <a:endParaRPr lang="zh-CN" altLang="en-US" sz="2400" b="1" spc="100" dirty="0">
              <a:solidFill>
                <a:schemeClr val="tx1">
                  <a:lumMod val="75000"/>
                  <a:lumOff val="25000"/>
                </a:schemeClr>
              </a:solidFill>
            </a:endParaRPr>
          </a:p>
        </p:txBody>
      </p:sp>
      <p:sp>
        <p:nvSpPr>
          <p:cNvPr id="45" name="矩形: 圆角 44"/>
          <p:cNvSpPr/>
          <p:nvPr/>
        </p:nvSpPr>
        <p:spPr>
          <a:xfrm>
            <a:off x="8365416" y="2738251"/>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2699701"/>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2877779"/>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63563" y="2786947"/>
            <a:ext cx="2313254" cy="646331"/>
          </a:xfrm>
          <a:prstGeom prst="rect">
            <a:avLst/>
          </a:prstGeom>
          <a:noFill/>
        </p:spPr>
        <p:txBody>
          <a:bodyPr wrap="square" rtlCol="0">
            <a:spAutoFit/>
          </a:bodyPr>
          <a:lstStyle/>
          <a:p>
            <a:pPr algn="ctr"/>
            <a:r>
              <a:rPr lang="zh-CN" altLang="zh-CN" dirty="0"/>
              <a:t>完全垄断条件下的企业行为模式</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3963583"/>
            <a:ext cx="2313254" cy="646331"/>
          </a:xfrm>
          <a:prstGeom prst="rect">
            <a:avLst/>
          </a:prstGeom>
          <a:noFill/>
        </p:spPr>
        <p:txBody>
          <a:bodyPr wrap="square" rtlCol="0">
            <a:spAutoFit/>
          </a:bodyPr>
          <a:lstStyle/>
          <a:p>
            <a:pPr algn="ctr"/>
            <a:r>
              <a:rPr lang="zh-CN" altLang="zh-CN" dirty="0"/>
              <a:t>垄断竞争条件下的企业行为模式</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70514"/>
            <a:ext cx="2313254" cy="646331"/>
          </a:xfrm>
          <a:prstGeom prst="rect">
            <a:avLst/>
          </a:prstGeom>
          <a:noFill/>
        </p:spPr>
        <p:txBody>
          <a:bodyPr wrap="square" rtlCol="0">
            <a:spAutoFit/>
          </a:bodyPr>
          <a:lstStyle/>
          <a:p>
            <a:pPr algn="ctr"/>
            <a:r>
              <a:rPr lang="zh-CN" altLang="zh-CN" dirty="0"/>
              <a:t>寡头垄断条件下的企业行为模式</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17279"/>
            <a:ext cx="2313254" cy="646331"/>
          </a:xfrm>
          <a:prstGeom prst="rect">
            <a:avLst/>
          </a:prstGeom>
          <a:noFill/>
        </p:spPr>
        <p:txBody>
          <a:bodyPr wrap="square" rtlCol="0">
            <a:spAutoFit/>
          </a:bodyPr>
          <a:lstStyle/>
          <a:p>
            <a:pPr algn="ctr"/>
            <a:r>
              <a:rPr lang="zh-CN" altLang="zh-CN" dirty="0"/>
              <a:t>销售收入最大化的企业行为模式</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07</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204029"/>
            <a:ext cx="2313254" cy="369332"/>
          </a:xfrm>
          <a:prstGeom prst="rect">
            <a:avLst/>
          </a:prstGeom>
          <a:noFill/>
        </p:spPr>
        <p:txBody>
          <a:bodyPr wrap="square" rtlCol="0">
            <a:spAutoFit/>
          </a:bodyPr>
          <a:lstStyle/>
          <a:p>
            <a:pPr algn="ctr"/>
            <a:r>
              <a:rPr lang="zh-CN" altLang="zh-CN" dirty="0"/>
              <a:t>经济全球化与竞争</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7</a:t>
            </a:r>
            <a:r>
              <a:rPr lang="zh-CN" altLang="zh-CN" dirty="0">
                <a:effectLst/>
              </a:rPr>
              <a:t>节　经济全球化与竞争</a:t>
            </a:r>
            <a:endParaRPr lang="zh-CN" altLang="zh-CN" dirty="0">
              <a:effectLst/>
            </a:endParaRPr>
          </a:p>
        </p:txBody>
      </p:sp>
      <p:sp>
        <p:nvSpPr>
          <p:cNvPr id="5" name="文本占位符 2"/>
          <p:cNvSpPr txBox="1"/>
          <p:nvPr/>
        </p:nvSpPr>
        <p:spPr>
          <a:xfrm>
            <a:off x="660506" y="1800824"/>
            <a:ext cx="10912369" cy="4414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经济全球化使竞争更加激烈、更加广泛、更加深入。</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经济全球化的过程也是在全球范围内发展专业化和进一步分工的过程。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重要术语和名词</a:t>
            </a:r>
            <a:endParaRPr lang="zh-CN" altLang="en-US" dirty="0">
              <a:effectLst/>
            </a:endParaRPr>
          </a:p>
        </p:txBody>
      </p:sp>
      <p:sp>
        <p:nvSpPr>
          <p:cNvPr id="5" name="矩形 4"/>
          <p:cNvSpPr/>
          <p:nvPr/>
        </p:nvSpPr>
        <p:spPr>
          <a:xfrm>
            <a:off x="1044575" y="2046513"/>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fontScale="92500" lnSpcReduction="20000"/>
          </a:bodyPr>
          <a:lstStyle/>
          <a:p>
            <a:pPr>
              <a:lnSpc>
                <a:spcPct val="130000"/>
              </a:lnSpc>
            </a:pPr>
            <a:r>
              <a:rPr lang="zh-CN" altLang="en-US" sz="2000" spc="100" dirty="0">
                <a:solidFill>
                  <a:srgbClr val="4B0C77"/>
                </a:solidFill>
                <a:latin typeface="Arial" panose="020B0604020202020204" pitchFamily="34" charset="0"/>
              </a:rPr>
              <a:t>完全竞争</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企业短期供给曲线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行业短期供给曲线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完全竞争条件下企业的长期均衡</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成本不变行业的长期供给曲线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成本递增行业的长期供给曲线</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完全垄断</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垄断利润</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垄断竞争</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垄断竞争条件下企业的长期均衡</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产品差异化竞争</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广告竞争</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重要术语和名词</a:t>
            </a:r>
            <a:endParaRPr lang="zh-CN" altLang="en-US" dirty="0">
              <a:effectLst/>
            </a:endParaRPr>
          </a:p>
        </p:txBody>
      </p:sp>
      <p:sp>
        <p:nvSpPr>
          <p:cNvPr id="5" name="矩形 4"/>
          <p:cNvSpPr/>
          <p:nvPr/>
        </p:nvSpPr>
        <p:spPr>
          <a:xfrm>
            <a:off x="1044575" y="2046513"/>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fontScale="92500" lnSpcReduction="20000"/>
          </a:bodyPr>
          <a:lstStyle/>
          <a:p>
            <a:pPr>
              <a:lnSpc>
                <a:spcPct val="130000"/>
              </a:lnSpc>
            </a:pPr>
            <a:r>
              <a:rPr lang="zh-CN" altLang="en-US" sz="2000" spc="100" dirty="0">
                <a:solidFill>
                  <a:srgbClr val="4B0C77"/>
                </a:solidFill>
                <a:latin typeface="Arial" panose="020B0604020202020204" pitchFamily="34" charset="0"/>
              </a:rPr>
              <a:t>寡头垄断</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纯寡头垄断（无差别的寡头垄断）</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有差别的寡头垄断</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价格战</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价格刚性</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弯折的需求曲线模式</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价格领导模式</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卡特尔模式</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非价格竞争	</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吓阻进入策略</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可竞争市场</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销售收入最大化的企业行为模式</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slow">
    <p:split orient="vert"/>
  </p:transition>
  <p:timing>
    <p:tnLst>
      <p:par>
        <p:cTn id="1" dur="indefinite" restart="never" nodeType="tmRoot"/>
      </p:par>
    </p:tnLst>
  </p:timing>
</p:sld>
</file>

<file path=ppt/tags/tag1.xml><?xml version="1.0" encoding="utf-8"?>
<p:tagLst xmlns:p="http://schemas.openxmlformats.org/presentationml/2006/main">
  <p:tag name="ISLIDE.GUIDESSETTING" val="{&quot;Id&quot;:&quot;d6be20dd-fee5-446d-8eed-3268aab8dbf7&quot;,&quot;Name&quot;:null,&quot;Kind&quot;:&quot;Custom&quot;,&quot;OldGuidesSetting&quot;:{&quot;HeaderHeight&quot;:13.0,&quot;FooterHeight&quot;:6.0,&quot;SideMargin&quot;:4.0,&quot;TopMargin&quot;:0.0,&quot;BottomMargin&quot;:0.0,&quot;IntervalMargin&quot;:1.5}}"/>
  <p:tag name="commondata" val="eyJoZGlkIjoiZjE0ZTVhMjgxZjQyNGU2Nzc4N2RhNzcyZTczNTIzNWYifQ=="/>
</p:tagLst>
</file>

<file path=ppt/theme/theme1.xml><?xml version="1.0" encoding="utf-8"?>
<a:theme xmlns:a="http://schemas.openxmlformats.org/drawingml/2006/main" name="Office 主题">
  <a:themeElements>
    <a:clrScheme name="自定义 132">
      <a:dk1>
        <a:sysClr val="windowText" lastClr="000000"/>
      </a:dk1>
      <a:lt1>
        <a:sysClr val="window" lastClr="FFFFFF"/>
      </a:lt1>
      <a:dk2>
        <a:srgbClr val="44546A"/>
      </a:dk2>
      <a:lt2>
        <a:srgbClr val="E7E6E6"/>
      </a:lt2>
      <a:accent1>
        <a:srgbClr val="1978DD"/>
      </a:accent1>
      <a:accent2>
        <a:srgbClr val="36ADEB"/>
      </a:accent2>
      <a:accent3>
        <a:srgbClr val="FFC000"/>
      </a:accent3>
      <a:accent4>
        <a:srgbClr val="ED7D31"/>
      </a:accent4>
      <a:accent5>
        <a:srgbClr val="4472C4"/>
      </a:accent5>
      <a:accent6>
        <a:srgbClr val="70AD47"/>
      </a:accent6>
      <a:hlink>
        <a:srgbClr val="0563C1"/>
      </a:hlink>
      <a:folHlink>
        <a:srgbClr val="954F72"/>
      </a:folHlink>
    </a:clrScheme>
    <a:fontScheme name="比赛专用">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6762</Words>
  <Application>WPS 演示</Application>
  <PresentationFormat>宽屏</PresentationFormat>
  <Paragraphs>589</Paragraphs>
  <Slides>61</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61</vt:i4>
      </vt:variant>
    </vt:vector>
  </HeadingPairs>
  <TitlesOfParts>
    <vt:vector size="75" baseType="lpstr">
      <vt:lpstr>Arial</vt:lpstr>
      <vt:lpstr>宋体</vt:lpstr>
      <vt:lpstr>Wingdings</vt:lpstr>
      <vt:lpstr>等线</vt:lpstr>
      <vt:lpstr>微软雅黑 Light</vt:lpstr>
      <vt:lpstr>黑体</vt:lpstr>
      <vt:lpstr>DIN Black</vt:lpstr>
      <vt:lpstr>Segoe Print</vt:lpstr>
      <vt:lpstr>微软雅黑</vt:lpstr>
      <vt:lpstr>Arial Unicode MS</vt:lpstr>
      <vt:lpstr>Calibri</vt:lpstr>
      <vt:lpstr>Times New Roman</vt:lpstr>
      <vt:lpstr>Cambria Math</vt:lpstr>
      <vt:lpstr>Office 主题</vt:lpstr>
      <vt:lpstr>PowerPoint 演示文稿</vt:lpstr>
      <vt:lpstr>PowerPoint 演示文稿</vt:lpstr>
      <vt:lpstr>第1节　市场结构的分类</vt:lpstr>
      <vt:lpstr>PowerPoint 演示文稿</vt:lpstr>
      <vt:lpstr>第2节　完全竞争条件下的企业行为模式</vt:lpstr>
      <vt:lpstr>第2节　完全竞争条件下的企业行为模式</vt:lpstr>
      <vt:lpstr>第2节　完全竞争条件下的企业行为模式</vt:lpstr>
      <vt:lpstr>第2节　完全竞争条件下的企业行为模式</vt:lpstr>
      <vt:lpstr>第2节　完全竞争条件下的企业行为模式</vt:lpstr>
      <vt:lpstr>第2节　完全竞争条件下的企业行为模式</vt:lpstr>
      <vt:lpstr>第2节　完全竞争条件下的企业行为模式</vt:lpstr>
      <vt:lpstr>第2节　完全竞争条件下的企业行为模式</vt:lpstr>
      <vt:lpstr>第2节　完全竞争条件下的企业行为模式</vt:lpstr>
      <vt:lpstr>第2节　完全竞争条件下的企业行为模式</vt:lpstr>
      <vt:lpstr>第2节　完全竞争条件下的企业行为模式</vt:lpstr>
      <vt:lpstr>第2节　完全竞争条件下的企业行为模式</vt:lpstr>
      <vt:lpstr>第2节　完全竞争条件下的企业行为模式</vt:lpstr>
      <vt:lpstr>第2节　完全竞争条件下的企业行为模式</vt:lpstr>
      <vt:lpstr>第2节　完全竞争条件下的企业行为模式</vt:lpstr>
      <vt:lpstr>第2节　完全竞争条件下的企业行为模式</vt:lpstr>
      <vt:lpstr>PowerPoint 演示文稿</vt:lpstr>
      <vt:lpstr>第3节　完全垄断条件下的企业行为模式</vt:lpstr>
      <vt:lpstr>第3节　完全垄断条件下的企业行为模式</vt:lpstr>
      <vt:lpstr>第3节　完全垄断条件下的企业行为模式</vt:lpstr>
      <vt:lpstr>第3节　完全垄断条件下的企业行为模式</vt:lpstr>
      <vt:lpstr>第3节　完全垄断条件下的企业行为模式</vt:lpstr>
      <vt:lpstr>第3节　完全垄断条件下的企业行为模式</vt:lpstr>
      <vt:lpstr>PowerPoint 演示文稿</vt:lpstr>
      <vt:lpstr>第4节　垄断竞争条件下的企业行为模式</vt:lpstr>
      <vt:lpstr>第4节　垄断竞争条件下的企业行为模式</vt:lpstr>
      <vt:lpstr>第4节　垄断竞争条件下的企业行为模式</vt:lpstr>
      <vt:lpstr>第4节　垄断竞争条件下的企业行为模式</vt:lpstr>
      <vt:lpstr>第4节　垄断竞争条件下的企业行为模式</vt:lpstr>
      <vt:lpstr>第4节　垄断竞争条件下的企业行为模式</vt:lpstr>
      <vt:lpstr>第4节　垄断竞争条件下的企业行为模式</vt:lpstr>
      <vt:lpstr>第4节　垄断竞争条件下的企业行为模式</vt:lpstr>
      <vt:lpstr>第4节　垄断竞争条件下的企业行为模式</vt:lpstr>
      <vt:lpstr>第4节　垄断竞争条件下的企业行为模式</vt:lpstr>
      <vt:lpstr>第4节　垄断竞争条件下的企业行为模式</vt:lpstr>
      <vt:lpstr>PowerPoint 演示文稿</vt:lpstr>
      <vt:lpstr>第5节　寡头垄断条件下的企业行为模式</vt:lpstr>
      <vt:lpstr>第5节　寡头垄断条件下的企业行为模式</vt:lpstr>
      <vt:lpstr>第5节　寡头垄断条件下的企业行为模式</vt:lpstr>
      <vt:lpstr>第5节　寡头垄断条件下的企业行为模式</vt:lpstr>
      <vt:lpstr>第5节　寡头垄断条件下的企业行为模式</vt:lpstr>
      <vt:lpstr>第5节　寡头垄断条件下的企业行为模式</vt:lpstr>
      <vt:lpstr>第5节　寡头垄断条件下的企业行为模式</vt:lpstr>
      <vt:lpstr>第5节　寡头垄断条件下的企业行为模式</vt:lpstr>
      <vt:lpstr>第5节　寡头垄断条件下的企业行为模式</vt:lpstr>
      <vt:lpstr>第5节　寡头垄断条件下的企业行为模式</vt:lpstr>
      <vt:lpstr>第5节　寡头垄断条件下的企业行为模式</vt:lpstr>
      <vt:lpstr>PowerPoint 演示文稿</vt:lpstr>
      <vt:lpstr>第6节　销售收入最大化的企业行为模式</vt:lpstr>
      <vt:lpstr>第6节　销售收入最大化的企业行为模式</vt:lpstr>
      <vt:lpstr>第6节　销售收入最大化的企业行为模式</vt:lpstr>
      <vt:lpstr>第6节　销售收入最大化的企业行为模式</vt:lpstr>
      <vt:lpstr>PowerPoint 演示文稿</vt:lpstr>
      <vt:lpstr>第7节　经济全球化与竞争</vt:lpstr>
      <vt:lpstr>重要术语和名词</vt:lpstr>
      <vt:lpstr>重要术语和名词</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crup</dc:creator>
  <cp:lastModifiedBy>云霄天外</cp:lastModifiedBy>
  <cp:revision>135</cp:revision>
  <dcterms:created xsi:type="dcterms:W3CDTF">2021-12-09T11:43:00Z</dcterms:created>
  <dcterms:modified xsi:type="dcterms:W3CDTF">2023-12-12T01:21:23Z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8A916DA7AEB44C39B9B0B0EA35739BEA_12</vt:lpwstr>
  </property>
  <property fmtid="{D5CDD505-2E9C-101B-9397-08002B2CF9AE}" pid="3" name="KSOProductBuildVer">
    <vt:lpwstr>2052-12.1.0.15374</vt:lpwstr>
  </property>
</Properties>
</file>