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261" r:id="rId4"/>
    <p:sldId id="396" r:id="rId5"/>
    <p:sldId id="449" r:id="rId6"/>
    <p:sldId id="450" r:id="rId7"/>
    <p:sldId id="451" r:id="rId8"/>
    <p:sldId id="452" r:id="rId9"/>
    <p:sldId id="453" r:id="rId10"/>
    <p:sldId id="454" r:id="rId11"/>
    <p:sldId id="455" r:id="rId12"/>
    <p:sldId id="456" r:id="rId13"/>
    <p:sldId id="457" r:id="rId14"/>
    <p:sldId id="458" r:id="rId15"/>
    <p:sldId id="409" r:id="rId16"/>
    <p:sldId id="415" r:id="rId17"/>
    <p:sldId id="459" r:id="rId18"/>
    <p:sldId id="413" r:id="rId19"/>
    <p:sldId id="460" r:id="rId20"/>
    <p:sldId id="421" r:id="rId21"/>
    <p:sldId id="461" r:id="rId22"/>
    <p:sldId id="423" r:id="rId23"/>
    <p:sldId id="462" r:id="rId24"/>
    <p:sldId id="463" r:id="rId25"/>
    <p:sldId id="464" r:id="rId26"/>
    <p:sldId id="465" r:id="rId27"/>
    <p:sldId id="466" r:id="rId28"/>
    <p:sldId id="467" r:id="rId29"/>
    <p:sldId id="468" r:id="rId30"/>
    <p:sldId id="447" r:id="rId31"/>
    <p:sldId id="469" r:id="rId32"/>
    <p:sldId id="405" r:id="rId33"/>
  </p:sldIdLst>
  <p:sldSz cx="12192000"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C7D"/>
    <a:srgbClr val="FCFCFE"/>
    <a:srgbClr val="1C7EDF"/>
    <a:srgbClr val="FBFCFC"/>
    <a:srgbClr val="F5F7FA"/>
    <a:srgbClr val="36ADEB"/>
    <a:srgbClr val="1978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p:scale>
          <a:sx n="66" d="100"/>
          <a:sy n="66" d="100"/>
        </p:scale>
        <p:origin x="858" y="222"/>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C8A0010-85DD-4CE3-BFDF-62BDE5F0CFB8}" type="doc">
      <dgm:prSet loTypeId="urn:microsoft.com/office/officeart/2005/8/layout/arrow2" loCatId="process" qsTypeId="urn:microsoft.com/office/officeart/2005/8/quickstyle/3d3" qsCatId="3D" csTypeId="urn:microsoft.com/office/officeart/2005/8/colors/accent1_2" csCatId="accent1"/>
      <dgm:spPr/>
      <dgm:t>
        <a:bodyPr/>
        <a:lstStyle/>
        <a:p>
          <a:endParaRPr lang="zh-CN" altLang="en-US"/>
        </a:p>
      </dgm:t>
    </dgm:pt>
    <dgm:pt modelId="{D9128633-7FE9-458D-9F42-4D10B6C4A6B2}">
      <dgm:prSet/>
      <dgm:spPr/>
      <dgm:t>
        <a:bodyPr/>
        <a:lstStyle/>
        <a:p>
          <a:pPr rtl="0"/>
          <a:r>
            <a:rPr lang="zh-CN" smtClean="0"/>
            <a:t>确定自变量</a:t>
          </a:r>
          <a:endParaRPr lang="zh-CN"/>
        </a:p>
      </dgm:t>
    </dgm:pt>
    <dgm:pt modelId="{12D1552E-C94A-4FE7-8214-D46C1E35A412}" cxnId="{5B8A00BF-5EA0-475C-A7F0-D31F481769F8}" type="parTrans">
      <dgm:prSet/>
      <dgm:spPr/>
      <dgm:t>
        <a:bodyPr/>
        <a:lstStyle/>
        <a:p>
          <a:endParaRPr lang="zh-CN" altLang="en-US"/>
        </a:p>
      </dgm:t>
    </dgm:pt>
    <dgm:pt modelId="{D99A7DBA-F47F-4BB7-BC75-8063486F0805}" cxnId="{5B8A00BF-5EA0-475C-A7F0-D31F481769F8}" type="sibTrans">
      <dgm:prSet/>
      <dgm:spPr/>
      <dgm:t>
        <a:bodyPr/>
        <a:lstStyle/>
        <a:p>
          <a:endParaRPr lang="zh-CN" altLang="en-US"/>
        </a:p>
      </dgm:t>
    </dgm:pt>
    <dgm:pt modelId="{0B1CAE0F-3EAA-49F2-B430-937071FCF1D2}">
      <dgm:prSet/>
      <dgm:spPr/>
      <dgm:t>
        <a:bodyPr/>
        <a:lstStyle/>
        <a:p>
          <a:pPr rtl="0"/>
          <a:r>
            <a:rPr lang="zh-CN" smtClean="0"/>
            <a:t>取得观察数据</a:t>
          </a:r>
          <a:endParaRPr lang="zh-CN"/>
        </a:p>
      </dgm:t>
    </dgm:pt>
    <dgm:pt modelId="{39BC7821-4DC1-4B8E-8E4E-C97B25765ACC}" cxnId="{EFADEED5-803E-49E2-B2D0-7D158073348F}" type="parTrans">
      <dgm:prSet/>
      <dgm:spPr/>
      <dgm:t>
        <a:bodyPr/>
        <a:lstStyle/>
        <a:p>
          <a:endParaRPr lang="zh-CN" altLang="en-US"/>
        </a:p>
      </dgm:t>
    </dgm:pt>
    <dgm:pt modelId="{5964E174-E40F-4A7F-B515-F7D96DF38B57}" cxnId="{EFADEED5-803E-49E2-B2D0-7D158073348F}" type="sibTrans">
      <dgm:prSet/>
      <dgm:spPr/>
      <dgm:t>
        <a:bodyPr/>
        <a:lstStyle/>
        <a:p>
          <a:endParaRPr lang="zh-CN" altLang="en-US"/>
        </a:p>
      </dgm:t>
    </dgm:pt>
    <dgm:pt modelId="{98DE292B-1958-4C2C-8436-E9353031E972}">
      <dgm:prSet/>
      <dgm:spPr/>
      <dgm:t>
        <a:bodyPr/>
        <a:lstStyle/>
        <a:p>
          <a:pPr rtl="0"/>
          <a:r>
            <a:rPr lang="zh-CN" smtClean="0"/>
            <a:t>选择回归方程的形式</a:t>
          </a:r>
          <a:endParaRPr lang="zh-CN"/>
        </a:p>
      </dgm:t>
    </dgm:pt>
    <dgm:pt modelId="{FE5FA5BB-44E5-4A1C-B615-85043EB54D2C}" cxnId="{3C4B9008-84CA-4ECD-BEFA-C132CB356951}" type="parTrans">
      <dgm:prSet/>
      <dgm:spPr/>
      <dgm:t>
        <a:bodyPr/>
        <a:lstStyle/>
        <a:p>
          <a:endParaRPr lang="zh-CN" altLang="en-US"/>
        </a:p>
      </dgm:t>
    </dgm:pt>
    <dgm:pt modelId="{4C0B4807-EF65-4D98-985D-F12D4D9C6356}" cxnId="{3C4B9008-84CA-4ECD-BEFA-C132CB356951}" type="sibTrans">
      <dgm:prSet/>
      <dgm:spPr/>
      <dgm:t>
        <a:bodyPr/>
        <a:lstStyle/>
        <a:p>
          <a:endParaRPr lang="zh-CN" altLang="en-US"/>
        </a:p>
      </dgm:t>
    </dgm:pt>
    <dgm:pt modelId="{34FADACC-08DD-46AF-A8D3-DDBCC79CDAA7}">
      <dgm:prSet/>
      <dgm:spPr/>
      <dgm:t>
        <a:bodyPr/>
        <a:lstStyle/>
        <a:p>
          <a:pPr rtl="0"/>
          <a:r>
            <a:rPr lang="zh-CN" smtClean="0"/>
            <a:t>估计回归参数</a:t>
          </a:r>
          <a:endParaRPr lang="zh-CN"/>
        </a:p>
      </dgm:t>
    </dgm:pt>
    <dgm:pt modelId="{FACB4DC5-B89D-4CE9-9079-34C8E98406CD}" cxnId="{3762CEC9-8C1F-4104-A72A-6C6D55175E22}" type="parTrans">
      <dgm:prSet/>
      <dgm:spPr/>
      <dgm:t>
        <a:bodyPr/>
        <a:lstStyle/>
        <a:p>
          <a:endParaRPr lang="zh-CN" altLang="en-US"/>
        </a:p>
      </dgm:t>
    </dgm:pt>
    <dgm:pt modelId="{520E2771-2E49-4CB1-8AE2-D638C90096FE}" cxnId="{3762CEC9-8C1F-4104-A72A-6C6D55175E22}" type="sibTrans">
      <dgm:prSet/>
      <dgm:spPr/>
      <dgm:t>
        <a:bodyPr/>
        <a:lstStyle/>
        <a:p>
          <a:endParaRPr lang="zh-CN" altLang="en-US"/>
        </a:p>
      </dgm:t>
    </dgm:pt>
    <dgm:pt modelId="{E8019764-7F50-41FC-AFA1-78222F618C7E}" type="pres">
      <dgm:prSet presAssocID="{BC8A0010-85DD-4CE3-BFDF-62BDE5F0CFB8}" presName="arrowDiagram" presStyleCnt="0">
        <dgm:presLayoutVars>
          <dgm:chMax val="5"/>
          <dgm:dir/>
          <dgm:resizeHandles val="exact"/>
        </dgm:presLayoutVars>
      </dgm:prSet>
      <dgm:spPr/>
      <dgm:t>
        <a:bodyPr/>
        <a:lstStyle/>
        <a:p>
          <a:endParaRPr lang="zh-CN" altLang="en-US"/>
        </a:p>
      </dgm:t>
    </dgm:pt>
    <dgm:pt modelId="{3166BC2D-6F2F-450E-ADCC-DAD8E1CC9417}" type="pres">
      <dgm:prSet presAssocID="{BC8A0010-85DD-4CE3-BFDF-62BDE5F0CFB8}" presName="arrow" presStyleLbl="bgShp" presStyleIdx="0" presStyleCnt="1"/>
      <dgm:spPr/>
    </dgm:pt>
    <dgm:pt modelId="{80818BF2-BA28-4AC5-8C73-7E68C577F095}" type="pres">
      <dgm:prSet presAssocID="{BC8A0010-85DD-4CE3-BFDF-62BDE5F0CFB8}" presName="arrowDiagram4" presStyleCnt="0"/>
      <dgm:spPr/>
    </dgm:pt>
    <dgm:pt modelId="{64F87F76-4236-4DAE-B65B-500BF8ADC08D}" type="pres">
      <dgm:prSet presAssocID="{D9128633-7FE9-458D-9F42-4D10B6C4A6B2}" presName="bullet4a" presStyleLbl="node1" presStyleIdx="0" presStyleCnt="4"/>
      <dgm:spPr/>
    </dgm:pt>
    <dgm:pt modelId="{D51559CB-7978-4DBA-915B-E831E75C9DF4}" type="pres">
      <dgm:prSet presAssocID="{D9128633-7FE9-458D-9F42-4D10B6C4A6B2}" presName="textBox4a" presStyleLbl="revTx" presStyleIdx="0" presStyleCnt="4">
        <dgm:presLayoutVars>
          <dgm:bulletEnabled val="1"/>
        </dgm:presLayoutVars>
      </dgm:prSet>
      <dgm:spPr/>
      <dgm:t>
        <a:bodyPr/>
        <a:lstStyle/>
        <a:p>
          <a:endParaRPr lang="zh-CN" altLang="en-US"/>
        </a:p>
      </dgm:t>
    </dgm:pt>
    <dgm:pt modelId="{33F1056D-6CAB-4E45-90E7-E2CAB0D561E0}" type="pres">
      <dgm:prSet presAssocID="{0B1CAE0F-3EAA-49F2-B430-937071FCF1D2}" presName="bullet4b" presStyleLbl="node1" presStyleIdx="1" presStyleCnt="4"/>
      <dgm:spPr/>
    </dgm:pt>
    <dgm:pt modelId="{28464525-B681-4BB8-8678-ACB2CB52B151}" type="pres">
      <dgm:prSet presAssocID="{0B1CAE0F-3EAA-49F2-B430-937071FCF1D2}" presName="textBox4b" presStyleLbl="revTx" presStyleIdx="1" presStyleCnt="4">
        <dgm:presLayoutVars>
          <dgm:bulletEnabled val="1"/>
        </dgm:presLayoutVars>
      </dgm:prSet>
      <dgm:spPr/>
      <dgm:t>
        <a:bodyPr/>
        <a:lstStyle/>
        <a:p>
          <a:endParaRPr lang="zh-CN" altLang="en-US"/>
        </a:p>
      </dgm:t>
    </dgm:pt>
    <dgm:pt modelId="{F4605FC8-D69E-43E1-8537-1EAC29EC45C7}" type="pres">
      <dgm:prSet presAssocID="{98DE292B-1958-4C2C-8436-E9353031E972}" presName="bullet4c" presStyleLbl="node1" presStyleIdx="2" presStyleCnt="4"/>
      <dgm:spPr/>
    </dgm:pt>
    <dgm:pt modelId="{BEC3A9ED-2905-45B7-AC3E-34BEF7BBD17A}" type="pres">
      <dgm:prSet presAssocID="{98DE292B-1958-4C2C-8436-E9353031E972}" presName="textBox4c" presStyleLbl="revTx" presStyleIdx="2" presStyleCnt="4">
        <dgm:presLayoutVars>
          <dgm:bulletEnabled val="1"/>
        </dgm:presLayoutVars>
      </dgm:prSet>
      <dgm:spPr/>
      <dgm:t>
        <a:bodyPr/>
        <a:lstStyle/>
        <a:p>
          <a:endParaRPr lang="zh-CN" altLang="en-US"/>
        </a:p>
      </dgm:t>
    </dgm:pt>
    <dgm:pt modelId="{88C3D0F9-C254-43AA-B400-0A676B28C0D2}" type="pres">
      <dgm:prSet presAssocID="{34FADACC-08DD-46AF-A8D3-DDBCC79CDAA7}" presName="bullet4d" presStyleLbl="node1" presStyleIdx="3" presStyleCnt="4"/>
      <dgm:spPr/>
    </dgm:pt>
    <dgm:pt modelId="{EF410EFB-6F9C-4994-84F8-01DB32C24099}" type="pres">
      <dgm:prSet presAssocID="{34FADACC-08DD-46AF-A8D3-DDBCC79CDAA7}" presName="textBox4d" presStyleLbl="revTx" presStyleIdx="3" presStyleCnt="4">
        <dgm:presLayoutVars>
          <dgm:bulletEnabled val="1"/>
        </dgm:presLayoutVars>
      </dgm:prSet>
      <dgm:spPr/>
      <dgm:t>
        <a:bodyPr/>
        <a:lstStyle/>
        <a:p>
          <a:endParaRPr lang="zh-CN" altLang="en-US"/>
        </a:p>
      </dgm:t>
    </dgm:pt>
  </dgm:ptLst>
  <dgm:cxnLst>
    <dgm:cxn modelId="{F205C755-FDEB-477F-B5D3-BEA37BACC29D}" type="presOf" srcId="{34FADACC-08DD-46AF-A8D3-DDBCC79CDAA7}" destId="{EF410EFB-6F9C-4994-84F8-01DB32C24099}" srcOrd="0" destOrd="0" presId="urn:microsoft.com/office/officeart/2005/8/layout/arrow2"/>
    <dgm:cxn modelId="{D07B3B62-B29E-47E5-9A6A-AD4053C3B0BA}" type="presOf" srcId="{BC8A0010-85DD-4CE3-BFDF-62BDE5F0CFB8}" destId="{E8019764-7F50-41FC-AFA1-78222F618C7E}" srcOrd="0" destOrd="0" presId="urn:microsoft.com/office/officeart/2005/8/layout/arrow2"/>
    <dgm:cxn modelId="{3C4B9008-84CA-4ECD-BEFA-C132CB356951}" srcId="{BC8A0010-85DD-4CE3-BFDF-62BDE5F0CFB8}" destId="{98DE292B-1958-4C2C-8436-E9353031E972}" srcOrd="2" destOrd="0" parTransId="{FE5FA5BB-44E5-4A1C-B615-85043EB54D2C}" sibTransId="{4C0B4807-EF65-4D98-985D-F12D4D9C6356}"/>
    <dgm:cxn modelId="{5B8A00BF-5EA0-475C-A7F0-D31F481769F8}" srcId="{BC8A0010-85DD-4CE3-BFDF-62BDE5F0CFB8}" destId="{D9128633-7FE9-458D-9F42-4D10B6C4A6B2}" srcOrd="0" destOrd="0" parTransId="{12D1552E-C94A-4FE7-8214-D46C1E35A412}" sibTransId="{D99A7DBA-F47F-4BB7-BC75-8063486F0805}"/>
    <dgm:cxn modelId="{EFADEED5-803E-49E2-B2D0-7D158073348F}" srcId="{BC8A0010-85DD-4CE3-BFDF-62BDE5F0CFB8}" destId="{0B1CAE0F-3EAA-49F2-B430-937071FCF1D2}" srcOrd="1" destOrd="0" parTransId="{39BC7821-4DC1-4B8E-8E4E-C97B25765ACC}" sibTransId="{5964E174-E40F-4A7F-B515-F7D96DF38B57}"/>
    <dgm:cxn modelId="{839D191D-C25F-4105-AAFB-8C9AF8DEBADB}" type="presOf" srcId="{D9128633-7FE9-458D-9F42-4D10B6C4A6B2}" destId="{D51559CB-7978-4DBA-915B-E831E75C9DF4}" srcOrd="0" destOrd="0" presId="urn:microsoft.com/office/officeart/2005/8/layout/arrow2"/>
    <dgm:cxn modelId="{62CB4BC7-A181-47D8-AEF4-0A4962572307}" type="presOf" srcId="{0B1CAE0F-3EAA-49F2-B430-937071FCF1D2}" destId="{28464525-B681-4BB8-8678-ACB2CB52B151}" srcOrd="0" destOrd="0" presId="urn:microsoft.com/office/officeart/2005/8/layout/arrow2"/>
    <dgm:cxn modelId="{15355C5E-41DA-40AE-9E91-F1740392C895}" type="presOf" srcId="{98DE292B-1958-4C2C-8436-E9353031E972}" destId="{BEC3A9ED-2905-45B7-AC3E-34BEF7BBD17A}" srcOrd="0" destOrd="0" presId="urn:microsoft.com/office/officeart/2005/8/layout/arrow2"/>
    <dgm:cxn modelId="{3762CEC9-8C1F-4104-A72A-6C6D55175E22}" srcId="{BC8A0010-85DD-4CE3-BFDF-62BDE5F0CFB8}" destId="{34FADACC-08DD-46AF-A8D3-DDBCC79CDAA7}" srcOrd="3" destOrd="0" parTransId="{FACB4DC5-B89D-4CE9-9079-34C8E98406CD}" sibTransId="{520E2771-2E49-4CB1-8AE2-D638C90096FE}"/>
    <dgm:cxn modelId="{EB92634B-A3BF-478B-AEF0-32519FFDA741}" type="presParOf" srcId="{E8019764-7F50-41FC-AFA1-78222F618C7E}" destId="{3166BC2D-6F2F-450E-ADCC-DAD8E1CC9417}" srcOrd="0" destOrd="0" presId="urn:microsoft.com/office/officeart/2005/8/layout/arrow2"/>
    <dgm:cxn modelId="{D1EA12D3-76AB-468E-BAFB-0E4C055B4E73}" type="presParOf" srcId="{E8019764-7F50-41FC-AFA1-78222F618C7E}" destId="{80818BF2-BA28-4AC5-8C73-7E68C577F095}" srcOrd="1" destOrd="0" presId="urn:microsoft.com/office/officeart/2005/8/layout/arrow2"/>
    <dgm:cxn modelId="{24F07DBD-57D4-4AB1-8160-EA27CBC6EE1C}" type="presParOf" srcId="{80818BF2-BA28-4AC5-8C73-7E68C577F095}" destId="{64F87F76-4236-4DAE-B65B-500BF8ADC08D}" srcOrd="0" destOrd="0" presId="urn:microsoft.com/office/officeart/2005/8/layout/arrow2"/>
    <dgm:cxn modelId="{6485D471-7BD0-4532-825F-7F8368CAB81C}" type="presParOf" srcId="{80818BF2-BA28-4AC5-8C73-7E68C577F095}" destId="{D51559CB-7978-4DBA-915B-E831E75C9DF4}" srcOrd="1" destOrd="0" presId="urn:microsoft.com/office/officeart/2005/8/layout/arrow2"/>
    <dgm:cxn modelId="{3DA78AC9-3EC5-4964-AEFB-21199E8BACD9}" type="presParOf" srcId="{80818BF2-BA28-4AC5-8C73-7E68C577F095}" destId="{33F1056D-6CAB-4E45-90E7-E2CAB0D561E0}" srcOrd="2" destOrd="0" presId="urn:microsoft.com/office/officeart/2005/8/layout/arrow2"/>
    <dgm:cxn modelId="{0150BE65-74CA-4437-9169-8D6BED0AEDD8}" type="presParOf" srcId="{80818BF2-BA28-4AC5-8C73-7E68C577F095}" destId="{28464525-B681-4BB8-8678-ACB2CB52B151}" srcOrd="3" destOrd="0" presId="urn:microsoft.com/office/officeart/2005/8/layout/arrow2"/>
    <dgm:cxn modelId="{C14F29D6-5090-4C3E-968D-10AA1B076667}" type="presParOf" srcId="{80818BF2-BA28-4AC5-8C73-7E68C577F095}" destId="{F4605FC8-D69E-43E1-8537-1EAC29EC45C7}" srcOrd="4" destOrd="0" presId="urn:microsoft.com/office/officeart/2005/8/layout/arrow2"/>
    <dgm:cxn modelId="{ACDB860D-FB1F-4FF1-A3E2-33A088E35DB8}" type="presParOf" srcId="{80818BF2-BA28-4AC5-8C73-7E68C577F095}" destId="{BEC3A9ED-2905-45B7-AC3E-34BEF7BBD17A}" srcOrd="5" destOrd="0" presId="urn:microsoft.com/office/officeart/2005/8/layout/arrow2"/>
    <dgm:cxn modelId="{46911FD4-B983-4A42-95DF-8A39E97D32A0}" type="presParOf" srcId="{80818BF2-BA28-4AC5-8C73-7E68C577F095}" destId="{88C3D0F9-C254-43AA-B400-0A676B28C0D2}" srcOrd="6" destOrd="0" presId="urn:microsoft.com/office/officeart/2005/8/layout/arrow2"/>
    <dgm:cxn modelId="{5B4608A2-205B-4AB9-8843-3F991ACFBD0D}" type="presParOf" srcId="{80818BF2-BA28-4AC5-8C73-7E68C577F095}" destId="{EF410EFB-6F9C-4994-84F8-01DB32C24099}" srcOrd="7" destOrd="0" presId="urn:microsoft.com/office/officeart/2005/8/layout/arrow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0F5370-F516-434A-9F9E-492BC2D361E3}" type="doc">
      <dgm:prSet loTypeId="urn:microsoft.com/office/officeart/2005/8/layout/matrix3" loCatId="matrix" qsTypeId="urn:microsoft.com/office/officeart/2005/8/quickstyle/3d1" qsCatId="3D" csTypeId="urn:microsoft.com/office/officeart/2005/8/colors/accent1_2" csCatId="accent1"/>
      <dgm:spPr/>
      <dgm:t>
        <a:bodyPr/>
        <a:lstStyle/>
        <a:p>
          <a:endParaRPr lang="zh-CN" altLang="en-US"/>
        </a:p>
      </dgm:t>
    </dgm:pt>
    <dgm:pt modelId="{62164091-0126-4D32-8577-DDD22125ECC6}">
      <dgm:prSet/>
      <dgm:spPr/>
      <dgm:t>
        <a:bodyPr/>
        <a:lstStyle/>
        <a:p>
          <a:pPr rtl="0"/>
          <a:r>
            <a:rPr lang="zh-CN" smtClean="0"/>
            <a:t>鉴别问题</a:t>
          </a:r>
          <a:endParaRPr lang="zh-CN"/>
        </a:p>
      </dgm:t>
    </dgm:pt>
    <dgm:pt modelId="{CFCFE337-3FC6-4331-9E92-1EE89E521F9F}" cxnId="{7EBFAA77-0DCE-4E84-A2A1-775DFA093A22}" type="parTrans">
      <dgm:prSet/>
      <dgm:spPr/>
      <dgm:t>
        <a:bodyPr/>
        <a:lstStyle/>
        <a:p>
          <a:endParaRPr lang="zh-CN" altLang="en-US"/>
        </a:p>
      </dgm:t>
    </dgm:pt>
    <dgm:pt modelId="{FDDBC178-CBE5-4719-81DA-79A45C872928}" cxnId="{7EBFAA77-0DCE-4E84-A2A1-775DFA093A22}" type="sibTrans">
      <dgm:prSet/>
      <dgm:spPr/>
      <dgm:t>
        <a:bodyPr/>
        <a:lstStyle/>
        <a:p>
          <a:endParaRPr lang="zh-CN" altLang="en-US"/>
        </a:p>
      </dgm:t>
    </dgm:pt>
    <dgm:pt modelId="{EC496159-91B9-47BE-94B8-7A6B025AF537}">
      <dgm:prSet/>
      <dgm:spPr/>
      <dgm:t>
        <a:bodyPr/>
        <a:lstStyle/>
        <a:p>
          <a:pPr rtl="0"/>
          <a:r>
            <a:rPr lang="zh-CN" smtClean="0"/>
            <a:t>模型设定上的问题</a:t>
          </a:r>
          <a:endParaRPr lang="zh-CN"/>
        </a:p>
      </dgm:t>
    </dgm:pt>
    <dgm:pt modelId="{DD627494-BDC8-4EBE-B707-726F596D6552}" cxnId="{B7738143-BEEC-4D6A-B27F-A6AF76D92F48}" type="parTrans">
      <dgm:prSet/>
      <dgm:spPr/>
      <dgm:t>
        <a:bodyPr/>
        <a:lstStyle/>
        <a:p>
          <a:endParaRPr lang="zh-CN" altLang="en-US"/>
        </a:p>
      </dgm:t>
    </dgm:pt>
    <dgm:pt modelId="{D0A878A4-9213-48B2-ADCC-E2E9108163BC}" cxnId="{B7738143-BEEC-4D6A-B27F-A6AF76D92F48}" type="sibTrans">
      <dgm:prSet/>
      <dgm:spPr/>
      <dgm:t>
        <a:bodyPr/>
        <a:lstStyle/>
        <a:p>
          <a:endParaRPr lang="zh-CN" altLang="en-US"/>
        </a:p>
      </dgm:t>
    </dgm:pt>
    <dgm:pt modelId="{4F882A44-6ADA-4EFD-8F39-5D6F54DB0989}">
      <dgm:prSet/>
      <dgm:spPr/>
      <dgm:t>
        <a:bodyPr/>
        <a:lstStyle/>
        <a:p>
          <a:pPr rtl="0"/>
          <a:r>
            <a:rPr lang="zh-CN" smtClean="0"/>
            <a:t>多重共线性问题</a:t>
          </a:r>
          <a:endParaRPr lang="zh-CN"/>
        </a:p>
      </dgm:t>
    </dgm:pt>
    <dgm:pt modelId="{B7D3FF9F-36A6-472E-BC37-131A25D03154}" cxnId="{1137C427-FE1C-4266-8AEC-C5DF1047E5AF}" type="parTrans">
      <dgm:prSet/>
      <dgm:spPr/>
      <dgm:t>
        <a:bodyPr/>
        <a:lstStyle/>
        <a:p>
          <a:endParaRPr lang="zh-CN" altLang="en-US"/>
        </a:p>
      </dgm:t>
    </dgm:pt>
    <dgm:pt modelId="{513C494E-592C-4E92-9E8C-EA7496332D17}" cxnId="{1137C427-FE1C-4266-8AEC-C5DF1047E5AF}" type="sibTrans">
      <dgm:prSet/>
      <dgm:spPr/>
      <dgm:t>
        <a:bodyPr/>
        <a:lstStyle/>
        <a:p>
          <a:endParaRPr lang="zh-CN" altLang="en-US"/>
        </a:p>
      </dgm:t>
    </dgm:pt>
    <dgm:pt modelId="{E91D9B34-F79F-4584-A8E7-63AF03524DDE}">
      <dgm:prSet/>
      <dgm:spPr/>
      <dgm:t>
        <a:bodyPr/>
        <a:lstStyle/>
        <a:p>
          <a:pPr rtl="0"/>
          <a:r>
            <a:rPr lang="zh-CN" smtClean="0"/>
            <a:t>自相关问题</a:t>
          </a:r>
          <a:endParaRPr lang="zh-CN"/>
        </a:p>
      </dgm:t>
    </dgm:pt>
    <dgm:pt modelId="{2725A47A-E23C-4750-B2C0-4E6E685F47C3}" cxnId="{B4702696-942B-4C22-B887-D7D3CD178406}" type="parTrans">
      <dgm:prSet/>
      <dgm:spPr/>
      <dgm:t>
        <a:bodyPr/>
        <a:lstStyle/>
        <a:p>
          <a:endParaRPr lang="zh-CN" altLang="en-US"/>
        </a:p>
      </dgm:t>
    </dgm:pt>
    <dgm:pt modelId="{B050F2E9-30E5-4DA8-B9E2-1E6201424A6D}" cxnId="{B4702696-942B-4C22-B887-D7D3CD178406}" type="sibTrans">
      <dgm:prSet/>
      <dgm:spPr/>
      <dgm:t>
        <a:bodyPr/>
        <a:lstStyle/>
        <a:p>
          <a:endParaRPr lang="zh-CN" altLang="en-US"/>
        </a:p>
      </dgm:t>
    </dgm:pt>
    <dgm:pt modelId="{F70A088C-18BC-41EA-8A4E-F7FC349392E5}" type="pres">
      <dgm:prSet presAssocID="{250F5370-F516-434A-9F9E-492BC2D361E3}" presName="matrix" presStyleCnt="0">
        <dgm:presLayoutVars>
          <dgm:chMax val="1"/>
          <dgm:dir/>
          <dgm:resizeHandles val="exact"/>
        </dgm:presLayoutVars>
      </dgm:prSet>
      <dgm:spPr/>
      <dgm:t>
        <a:bodyPr/>
        <a:lstStyle/>
        <a:p>
          <a:endParaRPr lang="zh-CN" altLang="en-US"/>
        </a:p>
      </dgm:t>
    </dgm:pt>
    <dgm:pt modelId="{D9B25ECF-5F1D-4136-A115-27DF64B039A1}" type="pres">
      <dgm:prSet presAssocID="{250F5370-F516-434A-9F9E-492BC2D361E3}" presName="diamond" presStyleLbl="bgShp" presStyleIdx="0" presStyleCnt="1"/>
      <dgm:spPr/>
    </dgm:pt>
    <dgm:pt modelId="{93431ABD-8DCB-4618-8E35-1684487A1B70}" type="pres">
      <dgm:prSet presAssocID="{250F5370-F516-434A-9F9E-492BC2D361E3}" presName="quad1" presStyleLbl="node1" presStyleIdx="0" presStyleCnt="4">
        <dgm:presLayoutVars>
          <dgm:chMax val="0"/>
          <dgm:chPref val="0"/>
          <dgm:bulletEnabled val="1"/>
        </dgm:presLayoutVars>
      </dgm:prSet>
      <dgm:spPr/>
      <dgm:t>
        <a:bodyPr/>
        <a:lstStyle/>
        <a:p>
          <a:endParaRPr lang="zh-CN" altLang="en-US"/>
        </a:p>
      </dgm:t>
    </dgm:pt>
    <dgm:pt modelId="{A0EB6EDC-7A68-40A7-BF0F-7F33A0805AB7}" type="pres">
      <dgm:prSet presAssocID="{250F5370-F516-434A-9F9E-492BC2D361E3}" presName="quad2" presStyleLbl="node1" presStyleIdx="1" presStyleCnt="4">
        <dgm:presLayoutVars>
          <dgm:chMax val="0"/>
          <dgm:chPref val="0"/>
          <dgm:bulletEnabled val="1"/>
        </dgm:presLayoutVars>
      </dgm:prSet>
      <dgm:spPr/>
      <dgm:t>
        <a:bodyPr/>
        <a:lstStyle/>
        <a:p>
          <a:endParaRPr lang="zh-CN" altLang="en-US"/>
        </a:p>
      </dgm:t>
    </dgm:pt>
    <dgm:pt modelId="{06AD7632-4DAF-44D8-9190-0B26A04ECA94}" type="pres">
      <dgm:prSet presAssocID="{250F5370-F516-434A-9F9E-492BC2D361E3}" presName="quad3" presStyleLbl="node1" presStyleIdx="2" presStyleCnt="4">
        <dgm:presLayoutVars>
          <dgm:chMax val="0"/>
          <dgm:chPref val="0"/>
          <dgm:bulletEnabled val="1"/>
        </dgm:presLayoutVars>
      </dgm:prSet>
      <dgm:spPr/>
      <dgm:t>
        <a:bodyPr/>
        <a:lstStyle/>
        <a:p>
          <a:endParaRPr lang="zh-CN" altLang="en-US"/>
        </a:p>
      </dgm:t>
    </dgm:pt>
    <dgm:pt modelId="{D3554B45-F92F-448D-8F01-DDF3D333AC4E}" type="pres">
      <dgm:prSet presAssocID="{250F5370-F516-434A-9F9E-492BC2D361E3}" presName="quad4" presStyleLbl="node1" presStyleIdx="3" presStyleCnt="4">
        <dgm:presLayoutVars>
          <dgm:chMax val="0"/>
          <dgm:chPref val="0"/>
          <dgm:bulletEnabled val="1"/>
        </dgm:presLayoutVars>
      </dgm:prSet>
      <dgm:spPr/>
      <dgm:t>
        <a:bodyPr/>
        <a:lstStyle/>
        <a:p>
          <a:endParaRPr lang="zh-CN" altLang="en-US"/>
        </a:p>
      </dgm:t>
    </dgm:pt>
  </dgm:ptLst>
  <dgm:cxnLst>
    <dgm:cxn modelId="{B4702696-942B-4C22-B887-D7D3CD178406}" srcId="{250F5370-F516-434A-9F9E-492BC2D361E3}" destId="{E91D9B34-F79F-4584-A8E7-63AF03524DDE}" srcOrd="3" destOrd="0" parTransId="{2725A47A-E23C-4750-B2C0-4E6E685F47C3}" sibTransId="{B050F2E9-30E5-4DA8-B9E2-1E6201424A6D}"/>
    <dgm:cxn modelId="{7EBFAA77-0DCE-4E84-A2A1-775DFA093A22}" srcId="{250F5370-F516-434A-9F9E-492BC2D361E3}" destId="{62164091-0126-4D32-8577-DDD22125ECC6}" srcOrd="0" destOrd="0" parTransId="{CFCFE337-3FC6-4331-9E92-1EE89E521F9F}" sibTransId="{FDDBC178-CBE5-4719-81DA-79A45C872928}"/>
    <dgm:cxn modelId="{B7738143-BEEC-4D6A-B27F-A6AF76D92F48}" srcId="{250F5370-F516-434A-9F9E-492BC2D361E3}" destId="{EC496159-91B9-47BE-94B8-7A6B025AF537}" srcOrd="1" destOrd="0" parTransId="{DD627494-BDC8-4EBE-B707-726F596D6552}" sibTransId="{D0A878A4-9213-48B2-ADCC-E2E9108163BC}"/>
    <dgm:cxn modelId="{085F95FC-1C7D-439E-85C3-5985552E4201}" type="presOf" srcId="{250F5370-F516-434A-9F9E-492BC2D361E3}" destId="{F70A088C-18BC-41EA-8A4E-F7FC349392E5}" srcOrd="0" destOrd="0" presId="urn:microsoft.com/office/officeart/2005/8/layout/matrix3"/>
    <dgm:cxn modelId="{A95D6D2F-A0A5-4F2F-BF67-7A91A9780EE0}" type="presOf" srcId="{EC496159-91B9-47BE-94B8-7A6B025AF537}" destId="{A0EB6EDC-7A68-40A7-BF0F-7F33A0805AB7}" srcOrd="0" destOrd="0" presId="urn:microsoft.com/office/officeart/2005/8/layout/matrix3"/>
    <dgm:cxn modelId="{1137C427-FE1C-4266-8AEC-C5DF1047E5AF}" srcId="{250F5370-F516-434A-9F9E-492BC2D361E3}" destId="{4F882A44-6ADA-4EFD-8F39-5D6F54DB0989}" srcOrd="2" destOrd="0" parTransId="{B7D3FF9F-36A6-472E-BC37-131A25D03154}" sibTransId="{513C494E-592C-4E92-9E8C-EA7496332D17}"/>
    <dgm:cxn modelId="{B59083D5-AB9B-4B19-AD94-393381791507}" type="presOf" srcId="{62164091-0126-4D32-8577-DDD22125ECC6}" destId="{93431ABD-8DCB-4618-8E35-1684487A1B70}" srcOrd="0" destOrd="0" presId="urn:microsoft.com/office/officeart/2005/8/layout/matrix3"/>
    <dgm:cxn modelId="{4E70C45D-E49F-471B-9A75-99E823AE9540}" type="presOf" srcId="{E91D9B34-F79F-4584-A8E7-63AF03524DDE}" destId="{D3554B45-F92F-448D-8F01-DDF3D333AC4E}" srcOrd="0" destOrd="0" presId="urn:microsoft.com/office/officeart/2005/8/layout/matrix3"/>
    <dgm:cxn modelId="{1719BB51-AAD4-478A-AC97-B41CCCA34256}" type="presOf" srcId="{4F882A44-6ADA-4EFD-8F39-5D6F54DB0989}" destId="{06AD7632-4DAF-44D8-9190-0B26A04ECA94}" srcOrd="0" destOrd="0" presId="urn:microsoft.com/office/officeart/2005/8/layout/matrix3"/>
    <dgm:cxn modelId="{51CD9B7A-51A0-4C07-840E-D0ECA93BAD6A}" type="presParOf" srcId="{F70A088C-18BC-41EA-8A4E-F7FC349392E5}" destId="{D9B25ECF-5F1D-4136-A115-27DF64B039A1}" srcOrd="0" destOrd="0" presId="urn:microsoft.com/office/officeart/2005/8/layout/matrix3"/>
    <dgm:cxn modelId="{71799B2C-A93C-4EC8-97DE-4929989E90B0}" type="presParOf" srcId="{F70A088C-18BC-41EA-8A4E-F7FC349392E5}" destId="{93431ABD-8DCB-4618-8E35-1684487A1B70}" srcOrd="1" destOrd="0" presId="urn:microsoft.com/office/officeart/2005/8/layout/matrix3"/>
    <dgm:cxn modelId="{34AE4840-BDCF-4A07-BA66-0C341B156FF2}" type="presParOf" srcId="{F70A088C-18BC-41EA-8A4E-F7FC349392E5}" destId="{A0EB6EDC-7A68-40A7-BF0F-7F33A0805AB7}" srcOrd="2" destOrd="0" presId="urn:microsoft.com/office/officeart/2005/8/layout/matrix3"/>
    <dgm:cxn modelId="{C15A137B-256D-42EA-9421-A9CF9EBAB21A}" type="presParOf" srcId="{F70A088C-18BC-41EA-8A4E-F7FC349392E5}" destId="{06AD7632-4DAF-44D8-9190-0B26A04ECA94}" srcOrd="3" destOrd="0" presId="urn:microsoft.com/office/officeart/2005/8/layout/matrix3"/>
    <dgm:cxn modelId="{817C6032-5B02-4467-93B3-D821E248797E}" type="presParOf" srcId="{F70A088C-18BC-41EA-8A4E-F7FC349392E5}" destId="{D3554B45-F92F-448D-8F01-DDF3D333AC4E}" srcOrd="4" destOrd="0" presId="urn:microsoft.com/office/officeart/2005/8/layout/matrix3"/>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C292E7-2269-4151-BADE-5CB541E8F5E3}" type="doc">
      <dgm:prSet loTypeId="urn:microsoft.com/office/officeart/2005/8/layout/vList2" loCatId="list" qsTypeId="urn:microsoft.com/office/officeart/2005/8/quickstyle/3d1" qsCatId="3D" csTypeId="urn:microsoft.com/office/officeart/2005/8/colors/accent1_2" csCatId="accent1"/>
      <dgm:spPr/>
      <dgm:t>
        <a:bodyPr/>
        <a:lstStyle/>
        <a:p>
          <a:endParaRPr lang="zh-CN" altLang="en-US"/>
        </a:p>
      </dgm:t>
    </dgm:pt>
    <dgm:pt modelId="{D832F58C-B6D2-44F5-ABEA-069822E1DB8A}">
      <dgm:prSet/>
      <dgm:spPr/>
      <dgm:t>
        <a:bodyPr/>
        <a:lstStyle/>
        <a:p>
          <a:pPr rtl="0"/>
          <a:r>
            <a:rPr lang="zh-CN" smtClean="0"/>
            <a:t>选择参与预测的专家</a:t>
          </a:r>
          <a:endParaRPr lang="zh-CN"/>
        </a:p>
      </dgm:t>
    </dgm:pt>
    <dgm:pt modelId="{40D8CADF-FDE3-4794-BC46-BBBCE42675C0}" cxnId="{76A718A1-22E8-4A01-8C01-8DB96CDA9F23}" type="parTrans">
      <dgm:prSet/>
      <dgm:spPr/>
      <dgm:t>
        <a:bodyPr/>
        <a:lstStyle/>
        <a:p>
          <a:endParaRPr lang="zh-CN" altLang="en-US"/>
        </a:p>
      </dgm:t>
    </dgm:pt>
    <dgm:pt modelId="{BD408216-70C0-402F-80FF-7F4803803607}" cxnId="{76A718A1-22E8-4A01-8C01-8DB96CDA9F23}" type="sibTrans">
      <dgm:prSet/>
      <dgm:spPr/>
      <dgm:t>
        <a:bodyPr/>
        <a:lstStyle/>
        <a:p>
          <a:endParaRPr lang="zh-CN" altLang="en-US"/>
        </a:p>
      </dgm:t>
    </dgm:pt>
    <dgm:pt modelId="{2B3DD32D-59E8-41C2-B30E-19BCF8A76914}">
      <dgm:prSet/>
      <dgm:spPr/>
      <dgm:t>
        <a:bodyPr/>
        <a:lstStyle/>
        <a:p>
          <a:pPr rtl="0"/>
          <a:r>
            <a:rPr lang="zh-CN" smtClean="0"/>
            <a:t>向每个参与者发放预测的问题及说明</a:t>
          </a:r>
          <a:endParaRPr lang="zh-CN"/>
        </a:p>
      </dgm:t>
    </dgm:pt>
    <dgm:pt modelId="{A05F88ED-CF72-483A-9F0E-C982FDFDF01D}" cxnId="{021A4FE7-54E1-48E5-BD3A-84D2906160F8}" type="parTrans">
      <dgm:prSet/>
      <dgm:spPr/>
      <dgm:t>
        <a:bodyPr/>
        <a:lstStyle/>
        <a:p>
          <a:endParaRPr lang="zh-CN" altLang="en-US"/>
        </a:p>
      </dgm:t>
    </dgm:pt>
    <dgm:pt modelId="{FAF1A50A-9638-43F8-BAB9-F6021D394428}" cxnId="{021A4FE7-54E1-48E5-BD3A-84D2906160F8}" type="sibTrans">
      <dgm:prSet/>
      <dgm:spPr/>
      <dgm:t>
        <a:bodyPr/>
        <a:lstStyle/>
        <a:p>
          <a:endParaRPr lang="zh-CN" altLang="en-US"/>
        </a:p>
      </dgm:t>
    </dgm:pt>
    <dgm:pt modelId="{0EDF43ED-0E62-431A-A24D-FFCE01E07FE2}">
      <dgm:prSet/>
      <dgm:spPr/>
      <dgm:t>
        <a:bodyPr/>
        <a:lstStyle/>
        <a:p>
          <a:pPr rtl="0"/>
          <a:r>
            <a:rPr lang="zh-CN" smtClean="0"/>
            <a:t>收集并整理各参与者预测的结果</a:t>
          </a:r>
          <a:endParaRPr lang="zh-CN"/>
        </a:p>
      </dgm:t>
    </dgm:pt>
    <dgm:pt modelId="{F2226DA8-88F8-41CC-BE21-AD50E592351A}" cxnId="{08285130-137A-4C32-9179-B47F7CCB4ECB}" type="parTrans">
      <dgm:prSet/>
      <dgm:spPr/>
      <dgm:t>
        <a:bodyPr/>
        <a:lstStyle/>
        <a:p>
          <a:endParaRPr lang="zh-CN" altLang="en-US"/>
        </a:p>
      </dgm:t>
    </dgm:pt>
    <dgm:pt modelId="{5F6D2136-7229-4548-9254-BF2FAF86BE27}" cxnId="{08285130-137A-4C32-9179-B47F7CCB4ECB}" type="sibTrans">
      <dgm:prSet/>
      <dgm:spPr/>
      <dgm:t>
        <a:bodyPr/>
        <a:lstStyle/>
        <a:p>
          <a:endParaRPr lang="zh-CN" altLang="en-US"/>
        </a:p>
      </dgm:t>
    </dgm:pt>
    <dgm:pt modelId="{791377B6-976B-4EDD-9C6B-1CA0B192870B}">
      <dgm:prSet/>
      <dgm:spPr/>
      <dgm:t>
        <a:bodyPr/>
        <a:lstStyle/>
        <a:p>
          <a:pPr rtl="0"/>
          <a:r>
            <a:rPr lang="zh-CN" smtClean="0"/>
            <a:t>把整理后的结果再分发给各参与者，供其考虑是否修正以前的预测结果</a:t>
          </a:r>
          <a:endParaRPr lang="zh-CN"/>
        </a:p>
      </dgm:t>
    </dgm:pt>
    <dgm:pt modelId="{3DE6F1B6-0A08-4632-BB75-E63CDF60EB98}" cxnId="{A806435C-A598-4574-A5AD-FD9272A578CC}" type="parTrans">
      <dgm:prSet/>
      <dgm:spPr/>
      <dgm:t>
        <a:bodyPr/>
        <a:lstStyle/>
        <a:p>
          <a:endParaRPr lang="zh-CN" altLang="en-US"/>
        </a:p>
      </dgm:t>
    </dgm:pt>
    <dgm:pt modelId="{32D26BBB-7EAE-4FE4-8D90-C744043CF1D8}" cxnId="{A806435C-A598-4574-A5AD-FD9272A578CC}" type="sibTrans">
      <dgm:prSet/>
      <dgm:spPr/>
      <dgm:t>
        <a:bodyPr/>
        <a:lstStyle/>
        <a:p>
          <a:endParaRPr lang="zh-CN" altLang="en-US"/>
        </a:p>
      </dgm:t>
    </dgm:pt>
    <dgm:pt modelId="{4A229691-AF85-4D96-9E9C-E4E86153A0F6}">
      <dgm:prSet/>
      <dgm:spPr/>
      <dgm:t>
        <a:bodyPr/>
        <a:lstStyle/>
        <a:p>
          <a:pPr rtl="0"/>
          <a:r>
            <a:rPr lang="zh-CN" smtClean="0"/>
            <a:t>重复第二步至第四步多次，直到大家的意见基本一致，或大家不想再对自己的意见进行修改时为止</a:t>
          </a:r>
          <a:endParaRPr lang="zh-CN"/>
        </a:p>
      </dgm:t>
    </dgm:pt>
    <dgm:pt modelId="{72A44630-6952-495A-869C-FDD3951DF364}" cxnId="{32B99F42-9A52-4926-AF21-0A1BA5D8CDE7}" type="parTrans">
      <dgm:prSet/>
      <dgm:spPr/>
      <dgm:t>
        <a:bodyPr/>
        <a:lstStyle/>
        <a:p>
          <a:endParaRPr lang="zh-CN" altLang="en-US"/>
        </a:p>
      </dgm:t>
    </dgm:pt>
    <dgm:pt modelId="{ADD35BF1-E3E3-477B-A27E-70209211EB65}" cxnId="{32B99F42-9A52-4926-AF21-0A1BA5D8CDE7}" type="sibTrans">
      <dgm:prSet/>
      <dgm:spPr/>
      <dgm:t>
        <a:bodyPr/>
        <a:lstStyle/>
        <a:p>
          <a:endParaRPr lang="zh-CN" altLang="en-US"/>
        </a:p>
      </dgm:t>
    </dgm:pt>
    <dgm:pt modelId="{0470D870-5599-4CF4-B3B1-4937C61705C5}" type="pres">
      <dgm:prSet presAssocID="{3BC292E7-2269-4151-BADE-5CB541E8F5E3}" presName="linear" presStyleCnt="0">
        <dgm:presLayoutVars>
          <dgm:animLvl val="lvl"/>
          <dgm:resizeHandles val="exact"/>
        </dgm:presLayoutVars>
      </dgm:prSet>
      <dgm:spPr/>
      <dgm:t>
        <a:bodyPr/>
        <a:lstStyle/>
        <a:p>
          <a:endParaRPr lang="zh-CN" altLang="en-US"/>
        </a:p>
      </dgm:t>
    </dgm:pt>
    <dgm:pt modelId="{FD0F5D8A-94CB-4124-AA75-DD29E4C3866E}" type="pres">
      <dgm:prSet presAssocID="{D832F58C-B6D2-44F5-ABEA-069822E1DB8A}" presName="parentText" presStyleLbl="node1" presStyleIdx="0" presStyleCnt="5">
        <dgm:presLayoutVars>
          <dgm:chMax val="0"/>
          <dgm:bulletEnabled val="1"/>
        </dgm:presLayoutVars>
      </dgm:prSet>
      <dgm:spPr/>
      <dgm:t>
        <a:bodyPr/>
        <a:lstStyle/>
        <a:p>
          <a:endParaRPr lang="zh-CN" altLang="en-US"/>
        </a:p>
      </dgm:t>
    </dgm:pt>
    <dgm:pt modelId="{E840C07B-9BEE-4B74-8327-85B4BBC31B00}" type="pres">
      <dgm:prSet presAssocID="{BD408216-70C0-402F-80FF-7F4803803607}" presName="spacer" presStyleCnt="0"/>
      <dgm:spPr/>
    </dgm:pt>
    <dgm:pt modelId="{6A55C19B-8407-4996-BC5A-403293E847B6}" type="pres">
      <dgm:prSet presAssocID="{2B3DD32D-59E8-41C2-B30E-19BCF8A76914}" presName="parentText" presStyleLbl="node1" presStyleIdx="1" presStyleCnt="5">
        <dgm:presLayoutVars>
          <dgm:chMax val="0"/>
          <dgm:bulletEnabled val="1"/>
        </dgm:presLayoutVars>
      </dgm:prSet>
      <dgm:spPr/>
      <dgm:t>
        <a:bodyPr/>
        <a:lstStyle/>
        <a:p>
          <a:endParaRPr lang="zh-CN" altLang="en-US"/>
        </a:p>
      </dgm:t>
    </dgm:pt>
    <dgm:pt modelId="{941821DB-7157-43B1-80B5-660BF829F086}" type="pres">
      <dgm:prSet presAssocID="{FAF1A50A-9638-43F8-BAB9-F6021D394428}" presName="spacer" presStyleCnt="0"/>
      <dgm:spPr/>
    </dgm:pt>
    <dgm:pt modelId="{BB848FE5-D39C-4D5C-A9E3-A8C8E974815E}" type="pres">
      <dgm:prSet presAssocID="{0EDF43ED-0E62-431A-A24D-FFCE01E07FE2}" presName="parentText" presStyleLbl="node1" presStyleIdx="2" presStyleCnt="5">
        <dgm:presLayoutVars>
          <dgm:chMax val="0"/>
          <dgm:bulletEnabled val="1"/>
        </dgm:presLayoutVars>
      </dgm:prSet>
      <dgm:spPr/>
      <dgm:t>
        <a:bodyPr/>
        <a:lstStyle/>
        <a:p>
          <a:endParaRPr lang="zh-CN" altLang="en-US"/>
        </a:p>
      </dgm:t>
    </dgm:pt>
    <dgm:pt modelId="{5F6513B0-8E24-4A34-AFDF-E3F5EE8B7388}" type="pres">
      <dgm:prSet presAssocID="{5F6D2136-7229-4548-9254-BF2FAF86BE27}" presName="spacer" presStyleCnt="0"/>
      <dgm:spPr/>
    </dgm:pt>
    <dgm:pt modelId="{CB2945E9-02E5-4A5D-9491-A3D58030B564}" type="pres">
      <dgm:prSet presAssocID="{791377B6-976B-4EDD-9C6B-1CA0B192870B}" presName="parentText" presStyleLbl="node1" presStyleIdx="3" presStyleCnt="5">
        <dgm:presLayoutVars>
          <dgm:chMax val="0"/>
          <dgm:bulletEnabled val="1"/>
        </dgm:presLayoutVars>
      </dgm:prSet>
      <dgm:spPr/>
      <dgm:t>
        <a:bodyPr/>
        <a:lstStyle/>
        <a:p>
          <a:endParaRPr lang="zh-CN" altLang="en-US"/>
        </a:p>
      </dgm:t>
    </dgm:pt>
    <dgm:pt modelId="{70672A97-236B-4A0B-953A-F188BE984578}" type="pres">
      <dgm:prSet presAssocID="{32D26BBB-7EAE-4FE4-8D90-C744043CF1D8}" presName="spacer" presStyleCnt="0"/>
      <dgm:spPr/>
    </dgm:pt>
    <dgm:pt modelId="{104BD1AB-B8FA-470E-8AF6-25D38D1BE5CA}" type="pres">
      <dgm:prSet presAssocID="{4A229691-AF85-4D96-9E9C-E4E86153A0F6}" presName="parentText" presStyleLbl="node1" presStyleIdx="4" presStyleCnt="5">
        <dgm:presLayoutVars>
          <dgm:chMax val="0"/>
          <dgm:bulletEnabled val="1"/>
        </dgm:presLayoutVars>
      </dgm:prSet>
      <dgm:spPr/>
      <dgm:t>
        <a:bodyPr/>
        <a:lstStyle/>
        <a:p>
          <a:endParaRPr lang="zh-CN" altLang="en-US"/>
        </a:p>
      </dgm:t>
    </dgm:pt>
  </dgm:ptLst>
  <dgm:cxnLst>
    <dgm:cxn modelId="{32B99F42-9A52-4926-AF21-0A1BA5D8CDE7}" srcId="{3BC292E7-2269-4151-BADE-5CB541E8F5E3}" destId="{4A229691-AF85-4D96-9E9C-E4E86153A0F6}" srcOrd="4" destOrd="0" parTransId="{72A44630-6952-495A-869C-FDD3951DF364}" sibTransId="{ADD35BF1-E3E3-477B-A27E-70209211EB65}"/>
    <dgm:cxn modelId="{76A718A1-22E8-4A01-8C01-8DB96CDA9F23}" srcId="{3BC292E7-2269-4151-BADE-5CB541E8F5E3}" destId="{D832F58C-B6D2-44F5-ABEA-069822E1DB8A}" srcOrd="0" destOrd="0" parTransId="{40D8CADF-FDE3-4794-BC46-BBBCE42675C0}" sibTransId="{BD408216-70C0-402F-80FF-7F4803803607}"/>
    <dgm:cxn modelId="{A806435C-A598-4574-A5AD-FD9272A578CC}" srcId="{3BC292E7-2269-4151-BADE-5CB541E8F5E3}" destId="{791377B6-976B-4EDD-9C6B-1CA0B192870B}" srcOrd="3" destOrd="0" parTransId="{3DE6F1B6-0A08-4632-BB75-E63CDF60EB98}" sibTransId="{32D26BBB-7EAE-4FE4-8D90-C744043CF1D8}"/>
    <dgm:cxn modelId="{FCCE7DD6-99D6-49E5-BC37-99411BFABC7F}" type="presOf" srcId="{0EDF43ED-0E62-431A-A24D-FFCE01E07FE2}" destId="{BB848FE5-D39C-4D5C-A9E3-A8C8E974815E}" srcOrd="0" destOrd="0" presId="urn:microsoft.com/office/officeart/2005/8/layout/vList2"/>
    <dgm:cxn modelId="{E18033D2-203E-43C9-B117-13233FF16593}" type="presOf" srcId="{791377B6-976B-4EDD-9C6B-1CA0B192870B}" destId="{CB2945E9-02E5-4A5D-9491-A3D58030B564}" srcOrd="0" destOrd="0" presId="urn:microsoft.com/office/officeart/2005/8/layout/vList2"/>
    <dgm:cxn modelId="{08285130-137A-4C32-9179-B47F7CCB4ECB}" srcId="{3BC292E7-2269-4151-BADE-5CB541E8F5E3}" destId="{0EDF43ED-0E62-431A-A24D-FFCE01E07FE2}" srcOrd="2" destOrd="0" parTransId="{F2226DA8-88F8-41CC-BE21-AD50E592351A}" sibTransId="{5F6D2136-7229-4548-9254-BF2FAF86BE27}"/>
    <dgm:cxn modelId="{15DF0C65-59E0-4E7E-8532-45D761D2B58B}" type="presOf" srcId="{2B3DD32D-59E8-41C2-B30E-19BCF8A76914}" destId="{6A55C19B-8407-4996-BC5A-403293E847B6}" srcOrd="0" destOrd="0" presId="urn:microsoft.com/office/officeart/2005/8/layout/vList2"/>
    <dgm:cxn modelId="{021A4FE7-54E1-48E5-BD3A-84D2906160F8}" srcId="{3BC292E7-2269-4151-BADE-5CB541E8F5E3}" destId="{2B3DD32D-59E8-41C2-B30E-19BCF8A76914}" srcOrd="1" destOrd="0" parTransId="{A05F88ED-CF72-483A-9F0E-C982FDFDF01D}" sibTransId="{FAF1A50A-9638-43F8-BAB9-F6021D394428}"/>
    <dgm:cxn modelId="{4B3826BC-DCBA-4F7B-9BEB-977ED250A018}" type="presOf" srcId="{4A229691-AF85-4D96-9E9C-E4E86153A0F6}" destId="{104BD1AB-B8FA-470E-8AF6-25D38D1BE5CA}" srcOrd="0" destOrd="0" presId="urn:microsoft.com/office/officeart/2005/8/layout/vList2"/>
    <dgm:cxn modelId="{8899175B-6F7F-4BFF-8256-A047D66A4A31}" type="presOf" srcId="{D832F58C-B6D2-44F5-ABEA-069822E1DB8A}" destId="{FD0F5D8A-94CB-4124-AA75-DD29E4C3866E}" srcOrd="0" destOrd="0" presId="urn:microsoft.com/office/officeart/2005/8/layout/vList2"/>
    <dgm:cxn modelId="{FFED3E0B-E0C9-4C39-ACD6-8F82BB1CC5F8}" type="presOf" srcId="{3BC292E7-2269-4151-BADE-5CB541E8F5E3}" destId="{0470D870-5599-4CF4-B3B1-4937C61705C5}" srcOrd="0" destOrd="0" presId="urn:microsoft.com/office/officeart/2005/8/layout/vList2"/>
    <dgm:cxn modelId="{13229C02-EDE7-4D12-B418-057BE8871612}" type="presParOf" srcId="{0470D870-5599-4CF4-B3B1-4937C61705C5}" destId="{FD0F5D8A-94CB-4124-AA75-DD29E4C3866E}" srcOrd="0" destOrd="0" presId="urn:microsoft.com/office/officeart/2005/8/layout/vList2"/>
    <dgm:cxn modelId="{3B005B1B-5D7F-4C04-BD12-6C105EA459C6}" type="presParOf" srcId="{0470D870-5599-4CF4-B3B1-4937C61705C5}" destId="{E840C07B-9BEE-4B74-8327-85B4BBC31B00}" srcOrd="1" destOrd="0" presId="urn:microsoft.com/office/officeart/2005/8/layout/vList2"/>
    <dgm:cxn modelId="{1B453301-630A-43FE-A584-C9BC5D021728}" type="presParOf" srcId="{0470D870-5599-4CF4-B3B1-4937C61705C5}" destId="{6A55C19B-8407-4996-BC5A-403293E847B6}" srcOrd="2" destOrd="0" presId="urn:microsoft.com/office/officeart/2005/8/layout/vList2"/>
    <dgm:cxn modelId="{2537A88E-C534-4C0B-A628-12E81ED63796}" type="presParOf" srcId="{0470D870-5599-4CF4-B3B1-4937C61705C5}" destId="{941821DB-7157-43B1-80B5-660BF829F086}" srcOrd="3" destOrd="0" presId="urn:microsoft.com/office/officeart/2005/8/layout/vList2"/>
    <dgm:cxn modelId="{A5CD7C83-2099-4351-A27E-7B339EC33831}" type="presParOf" srcId="{0470D870-5599-4CF4-B3B1-4937C61705C5}" destId="{BB848FE5-D39C-4D5C-A9E3-A8C8E974815E}" srcOrd="4" destOrd="0" presId="urn:microsoft.com/office/officeart/2005/8/layout/vList2"/>
    <dgm:cxn modelId="{E0E00DB9-A646-4FB9-9A57-2D6BF7B1C814}" type="presParOf" srcId="{0470D870-5599-4CF4-B3B1-4937C61705C5}" destId="{5F6513B0-8E24-4A34-AFDF-E3F5EE8B7388}" srcOrd="5" destOrd="0" presId="urn:microsoft.com/office/officeart/2005/8/layout/vList2"/>
    <dgm:cxn modelId="{78519A0D-5ED4-45B6-9B13-22B449783C1B}" type="presParOf" srcId="{0470D870-5599-4CF4-B3B1-4937C61705C5}" destId="{CB2945E9-02E5-4A5D-9491-A3D58030B564}" srcOrd="6" destOrd="0" presId="urn:microsoft.com/office/officeart/2005/8/layout/vList2"/>
    <dgm:cxn modelId="{16654FB3-457C-44BC-AF7B-559E1E2047B3}" type="presParOf" srcId="{0470D870-5599-4CF4-B3B1-4937C61705C5}" destId="{70672A97-236B-4A0B-953A-F188BE984578}" srcOrd="7" destOrd="0" presId="urn:microsoft.com/office/officeart/2005/8/layout/vList2"/>
    <dgm:cxn modelId="{77C3A5B8-FF91-496D-B847-18770939A4EF}" type="presParOf" srcId="{0470D870-5599-4CF4-B3B1-4937C61705C5}" destId="{104BD1AB-B8FA-470E-8AF6-25D38D1BE5CA}" srcOrd="8" destOrd="0" presId="urn:microsoft.com/office/officeart/2005/8/layout/vList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BC292E7-2269-4151-BADE-5CB541E8F5E3}" type="doc">
      <dgm:prSet loTypeId="urn:microsoft.com/office/officeart/2008/layout/AlternatingPictureBlocks" loCatId="list" qsTypeId="urn:microsoft.com/office/officeart/2005/8/quickstyle/3d1" qsCatId="3D" csTypeId="urn:microsoft.com/office/officeart/2005/8/colors/accent1_2" csCatId="accent1" phldr="1"/>
      <dgm:spPr/>
      <dgm:t>
        <a:bodyPr/>
        <a:lstStyle/>
        <a:p>
          <a:endParaRPr lang="zh-CN" altLang="en-US"/>
        </a:p>
      </dgm:t>
    </dgm:pt>
    <dgm:pt modelId="{D832F58C-B6D2-44F5-ABEA-069822E1DB8A}">
      <dgm:prSet/>
      <dgm:spPr/>
      <dgm:t>
        <a:bodyPr/>
        <a:lstStyle/>
        <a:p>
          <a:pPr rtl="0"/>
          <a:r>
            <a:rPr lang="zh-CN" smtClean="0"/>
            <a:t>选择好专家</a:t>
          </a:r>
          <a:endParaRPr lang="zh-CN" dirty="0"/>
        </a:p>
      </dgm:t>
    </dgm:pt>
    <dgm:pt modelId="{40D8CADF-FDE3-4794-BC46-BBBCE42675C0}" cxnId="{76A718A1-22E8-4A01-8C01-8DB96CDA9F23}" type="parTrans">
      <dgm:prSet/>
      <dgm:spPr/>
      <dgm:t>
        <a:bodyPr/>
        <a:lstStyle/>
        <a:p>
          <a:endParaRPr lang="zh-CN" altLang="en-US"/>
        </a:p>
      </dgm:t>
    </dgm:pt>
    <dgm:pt modelId="{BD408216-70C0-402F-80FF-7F4803803607}" cxnId="{76A718A1-22E8-4A01-8C01-8DB96CDA9F23}" type="sibTrans">
      <dgm:prSet/>
      <dgm:spPr/>
      <dgm:t>
        <a:bodyPr/>
        <a:lstStyle/>
        <a:p>
          <a:endParaRPr lang="zh-CN" altLang="en-US"/>
        </a:p>
      </dgm:t>
    </dgm:pt>
    <dgm:pt modelId="{B3E2D527-9C63-439F-AAAE-564669FE0243}">
      <dgm:prSet/>
      <dgm:spPr/>
      <dgm:t>
        <a:bodyPr/>
        <a:lstStyle/>
        <a:p>
          <a:r>
            <a:rPr lang="zh-CN" smtClean="0"/>
            <a:t>决定适当的专家规模，一般以</a:t>
          </a:r>
          <a:r>
            <a:rPr lang="en-US" smtClean="0"/>
            <a:t>10~50</a:t>
          </a:r>
          <a:r>
            <a:rPr lang="zh-CN" smtClean="0"/>
            <a:t>人为宜</a:t>
          </a:r>
          <a:endParaRPr lang="zh-CN"/>
        </a:p>
      </dgm:t>
    </dgm:pt>
    <dgm:pt modelId="{0E71BDBE-A998-482F-A7D1-A065956D08A6}" cxnId="{2AD54140-19CC-4396-86A4-A1D32DE9C75E}" type="parTrans">
      <dgm:prSet/>
      <dgm:spPr/>
      <dgm:t>
        <a:bodyPr/>
        <a:lstStyle/>
        <a:p>
          <a:endParaRPr lang="zh-CN" altLang="en-US"/>
        </a:p>
      </dgm:t>
    </dgm:pt>
    <dgm:pt modelId="{0EB62968-8E3D-4D52-AC02-D78351533CCF}" cxnId="{2AD54140-19CC-4396-86A4-A1D32DE9C75E}" type="sibTrans">
      <dgm:prSet/>
      <dgm:spPr/>
      <dgm:t>
        <a:bodyPr/>
        <a:lstStyle/>
        <a:p>
          <a:endParaRPr lang="zh-CN" altLang="en-US"/>
        </a:p>
      </dgm:t>
    </dgm:pt>
    <dgm:pt modelId="{6AEA2D2A-8EBA-4E37-A500-DBC38A7E05BC}">
      <dgm:prSet/>
      <dgm:spPr/>
      <dgm:t>
        <a:bodyPr/>
        <a:lstStyle/>
        <a:p>
          <a:r>
            <a:rPr lang="zh-CN" smtClean="0"/>
            <a:t>拟定好调查表</a:t>
          </a:r>
          <a:endParaRPr lang="zh-CN"/>
        </a:p>
      </dgm:t>
    </dgm:pt>
    <dgm:pt modelId="{A81D89EF-97A4-418A-9B1A-3C328B836772}" cxnId="{375B032E-BCF4-4B15-9BA3-DFBBBACBC548}" type="parTrans">
      <dgm:prSet/>
      <dgm:spPr/>
      <dgm:t>
        <a:bodyPr/>
        <a:lstStyle/>
        <a:p>
          <a:endParaRPr lang="zh-CN" altLang="en-US"/>
        </a:p>
      </dgm:t>
    </dgm:pt>
    <dgm:pt modelId="{8EDD969D-CB2C-42FE-9DE5-A37CD6F88972}" cxnId="{375B032E-BCF4-4B15-9BA3-DFBBBACBC548}" type="sibTrans">
      <dgm:prSet/>
      <dgm:spPr/>
      <dgm:t>
        <a:bodyPr/>
        <a:lstStyle/>
        <a:p>
          <a:endParaRPr lang="zh-CN" altLang="en-US"/>
        </a:p>
      </dgm:t>
    </dgm:pt>
    <dgm:pt modelId="{384B7C1A-6628-448B-9906-542FF646CD1B}" type="pres">
      <dgm:prSet presAssocID="{3BC292E7-2269-4151-BADE-5CB541E8F5E3}" presName="linearFlow" presStyleCnt="0">
        <dgm:presLayoutVars>
          <dgm:dir/>
          <dgm:resizeHandles val="exact"/>
        </dgm:presLayoutVars>
      </dgm:prSet>
      <dgm:spPr/>
      <dgm:t>
        <a:bodyPr/>
        <a:lstStyle/>
        <a:p>
          <a:endParaRPr lang="zh-CN" altLang="en-US"/>
        </a:p>
      </dgm:t>
    </dgm:pt>
    <dgm:pt modelId="{0BFE393F-D8FA-4292-B1DE-C2C3A13D3083}" type="pres">
      <dgm:prSet presAssocID="{D832F58C-B6D2-44F5-ABEA-069822E1DB8A}" presName="comp" presStyleCnt="0"/>
      <dgm:spPr/>
    </dgm:pt>
    <dgm:pt modelId="{05B36B51-F3F9-413B-BD0C-EFFEED916930}" type="pres">
      <dgm:prSet presAssocID="{D832F58C-B6D2-44F5-ABEA-069822E1DB8A}" presName="rect2" presStyleLbl="node1" presStyleIdx="0" presStyleCnt="3">
        <dgm:presLayoutVars>
          <dgm:bulletEnabled val="1"/>
        </dgm:presLayoutVars>
      </dgm:prSet>
      <dgm:spPr/>
      <dgm:t>
        <a:bodyPr/>
        <a:lstStyle/>
        <a:p>
          <a:endParaRPr lang="zh-CN" altLang="en-US"/>
        </a:p>
      </dgm:t>
    </dgm:pt>
    <dgm:pt modelId="{9A87BC0C-CDEC-4C07-9F01-1A1FE1425213}" type="pres">
      <dgm:prSet presAssocID="{D832F58C-B6D2-44F5-ABEA-069822E1DB8A}" presName="rect1" presStyleLbl="lnNode1" presStyleIdx="0" presStyleCnt="3"/>
      <dgm:spPr/>
    </dgm:pt>
    <dgm:pt modelId="{979658B7-4D81-49F8-A882-A2B977B7F8D4}" type="pres">
      <dgm:prSet presAssocID="{BD408216-70C0-402F-80FF-7F4803803607}" presName="sibTrans" presStyleCnt="0"/>
      <dgm:spPr/>
    </dgm:pt>
    <dgm:pt modelId="{FE1AF3F5-4153-4E46-B465-C5ACF46861B8}" type="pres">
      <dgm:prSet presAssocID="{B3E2D527-9C63-439F-AAAE-564669FE0243}" presName="comp" presStyleCnt="0"/>
      <dgm:spPr/>
    </dgm:pt>
    <dgm:pt modelId="{BCF6C45C-9CA1-4FE9-9A38-DB6CA6CE3D01}" type="pres">
      <dgm:prSet presAssocID="{B3E2D527-9C63-439F-AAAE-564669FE0243}" presName="rect2" presStyleLbl="node1" presStyleIdx="1" presStyleCnt="3">
        <dgm:presLayoutVars>
          <dgm:bulletEnabled val="1"/>
        </dgm:presLayoutVars>
      </dgm:prSet>
      <dgm:spPr/>
      <dgm:t>
        <a:bodyPr/>
        <a:lstStyle/>
        <a:p>
          <a:endParaRPr lang="zh-CN" altLang="en-US"/>
        </a:p>
      </dgm:t>
    </dgm:pt>
    <dgm:pt modelId="{52FE1199-DC64-4349-83A6-4824A5F03F4C}" type="pres">
      <dgm:prSet presAssocID="{B3E2D527-9C63-439F-AAAE-564669FE0243}" presName="rect1" presStyleLbl="lnNode1" presStyleIdx="1" presStyleCnt="3"/>
      <dgm:spPr/>
    </dgm:pt>
    <dgm:pt modelId="{012B7B1A-EB6E-42FE-8F5B-75F89B0C877F}" type="pres">
      <dgm:prSet presAssocID="{0EB62968-8E3D-4D52-AC02-D78351533CCF}" presName="sibTrans" presStyleCnt="0"/>
      <dgm:spPr/>
    </dgm:pt>
    <dgm:pt modelId="{7F23DC3E-9283-442C-B5B6-31DEFD08C602}" type="pres">
      <dgm:prSet presAssocID="{6AEA2D2A-8EBA-4E37-A500-DBC38A7E05BC}" presName="comp" presStyleCnt="0"/>
      <dgm:spPr/>
    </dgm:pt>
    <dgm:pt modelId="{EE829F9D-6E50-4EC2-91F2-C02829C43BD6}" type="pres">
      <dgm:prSet presAssocID="{6AEA2D2A-8EBA-4E37-A500-DBC38A7E05BC}" presName="rect2" presStyleLbl="node1" presStyleIdx="2" presStyleCnt="3">
        <dgm:presLayoutVars>
          <dgm:bulletEnabled val="1"/>
        </dgm:presLayoutVars>
      </dgm:prSet>
      <dgm:spPr/>
      <dgm:t>
        <a:bodyPr/>
        <a:lstStyle/>
        <a:p>
          <a:endParaRPr lang="zh-CN" altLang="en-US"/>
        </a:p>
      </dgm:t>
    </dgm:pt>
    <dgm:pt modelId="{7D1628D7-C717-4F4D-AFA5-537132300F5B}" type="pres">
      <dgm:prSet presAssocID="{6AEA2D2A-8EBA-4E37-A500-DBC38A7E05BC}" presName="rect1" presStyleLbl="lnNode1" presStyleIdx="2" presStyleCnt="3"/>
      <dgm:spPr/>
    </dgm:pt>
  </dgm:ptLst>
  <dgm:cxnLst>
    <dgm:cxn modelId="{BE457C72-F613-46C0-9D1F-288E4213F788}" type="presOf" srcId="{B3E2D527-9C63-439F-AAAE-564669FE0243}" destId="{BCF6C45C-9CA1-4FE9-9A38-DB6CA6CE3D01}" srcOrd="0" destOrd="0" presId="urn:microsoft.com/office/officeart/2008/layout/AlternatingPictureBlocks"/>
    <dgm:cxn modelId="{007198E5-1BD6-4B52-BA54-25469D581C35}" type="presOf" srcId="{D832F58C-B6D2-44F5-ABEA-069822E1DB8A}" destId="{05B36B51-F3F9-413B-BD0C-EFFEED916930}" srcOrd="0" destOrd="0" presId="urn:microsoft.com/office/officeart/2008/layout/AlternatingPictureBlocks"/>
    <dgm:cxn modelId="{A864120C-D9DA-4193-B898-0FAAD02816D5}" type="presOf" srcId="{6AEA2D2A-8EBA-4E37-A500-DBC38A7E05BC}" destId="{EE829F9D-6E50-4EC2-91F2-C02829C43BD6}" srcOrd="0" destOrd="0" presId="urn:microsoft.com/office/officeart/2008/layout/AlternatingPictureBlocks"/>
    <dgm:cxn modelId="{375B032E-BCF4-4B15-9BA3-DFBBBACBC548}" srcId="{3BC292E7-2269-4151-BADE-5CB541E8F5E3}" destId="{6AEA2D2A-8EBA-4E37-A500-DBC38A7E05BC}" srcOrd="2" destOrd="0" parTransId="{A81D89EF-97A4-418A-9B1A-3C328B836772}" sibTransId="{8EDD969D-CB2C-42FE-9DE5-A37CD6F88972}"/>
    <dgm:cxn modelId="{97B557D3-FDC0-431D-8203-62B8846C9FDC}" type="presOf" srcId="{3BC292E7-2269-4151-BADE-5CB541E8F5E3}" destId="{384B7C1A-6628-448B-9906-542FF646CD1B}" srcOrd="0" destOrd="0" presId="urn:microsoft.com/office/officeart/2008/layout/AlternatingPictureBlocks"/>
    <dgm:cxn modelId="{2AD54140-19CC-4396-86A4-A1D32DE9C75E}" srcId="{3BC292E7-2269-4151-BADE-5CB541E8F5E3}" destId="{B3E2D527-9C63-439F-AAAE-564669FE0243}" srcOrd="1" destOrd="0" parTransId="{0E71BDBE-A998-482F-A7D1-A065956D08A6}" sibTransId="{0EB62968-8E3D-4D52-AC02-D78351533CCF}"/>
    <dgm:cxn modelId="{76A718A1-22E8-4A01-8C01-8DB96CDA9F23}" srcId="{3BC292E7-2269-4151-BADE-5CB541E8F5E3}" destId="{D832F58C-B6D2-44F5-ABEA-069822E1DB8A}" srcOrd="0" destOrd="0" parTransId="{40D8CADF-FDE3-4794-BC46-BBBCE42675C0}" sibTransId="{BD408216-70C0-402F-80FF-7F4803803607}"/>
    <dgm:cxn modelId="{9729DABE-9491-4144-8C6A-0267D0CCE70D}" type="presParOf" srcId="{384B7C1A-6628-448B-9906-542FF646CD1B}" destId="{0BFE393F-D8FA-4292-B1DE-C2C3A13D3083}" srcOrd="0" destOrd="0" presId="urn:microsoft.com/office/officeart/2008/layout/AlternatingPictureBlocks"/>
    <dgm:cxn modelId="{8F88F92F-2BB6-4855-AE42-8E4025AC4EF7}" type="presParOf" srcId="{0BFE393F-D8FA-4292-B1DE-C2C3A13D3083}" destId="{05B36B51-F3F9-413B-BD0C-EFFEED916930}" srcOrd="0" destOrd="0" presId="urn:microsoft.com/office/officeart/2008/layout/AlternatingPictureBlocks"/>
    <dgm:cxn modelId="{EFB87B5B-973A-42EC-955C-3B22E1F5151A}" type="presParOf" srcId="{0BFE393F-D8FA-4292-B1DE-C2C3A13D3083}" destId="{9A87BC0C-CDEC-4C07-9F01-1A1FE1425213}" srcOrd="1" destOrd="0" presId="urn:microsoft.com/office/officeart/2008/layout/AlternatingPictureBlocks"/>
    <dgm:cxn modelId="{FC12BC5F-1922-4ADE-9099-30C012F62406}" type="presParOf" srcId="{384B7C1A-6628-448B-9906-542FF646CD1B}" destId="{979658B7-4D81-49F8-A882-A2B977B7F8D4}" srcOrd="1" destOrd="0" presId="urn:microsoft.com/office/officeart/2008/layout/AlternatingPictureBlocks"/>
    <dgm:cxn modelId="{13C4B371-8D4F-4F69-820C-54C9C4390F21}" type="presParOf" srcId="{384B7C1A-6628-448B-9906-542FF646CD1B}" destId="{FE1AF3F5-4153-4E46-B465-C5ACF46861B8}" srcOrd="2" destOrd="0" presId="urn:microsoft.com/office/officeart/2008/layout/AlternatingPictureBlocks"/>
    <dgm:cxn modelId="{13410948-9FFB-42E7-9783-FA7D393D650B}" type="presParOf" srcId="{FE1AF3F5-4153-4E46-B465-C5ACF46861B8}" destId="{BCF6C45C-9CA1-4FE9-9A38-DB6CA6CE3D01}" srcOrd="0" destOrd="0" presId="urn:microsoft.com/office/officeart/2008/layout/AlternatingPictureBlocks"/>
    <dgm:cxn modelId="{02E82901-3258-4E2A-8690-C68AA053BAAF}" type="presParOf" srcId="{FE1AF3F5-4153-4E46-B465-C5ACF46861B8}" destId="{52FE1199-DC64-4349-83A6-4824A5F03F4C}" srcOrd="1" destOrd="0" presId="urn:microsoft.com/office/officeart/2008/layout/AlternatingPictureBlocks"/>
    <dgm:cxn modelId="{9AAD48CB-FC88-4176-99DB-B89C0100D0C7}" type="presParOf" srcId="{384B7C1A-6628-448B-9906-542FF646CD1B}" destId="{012B7B1A-EB6E-42FE-8F5B-75F89B0C877F}" srcOrd="3" destOrd="0" presId="urn:microsoft.com/office/officeart/2008/layout/AlternatingPictureBlocks"/>
    <dgm:cxn modelId="{EFAD92B2-462F-4517-B7CF-292FAD0D59E1}" type="presParOf" srcId="{384B7C1A-6628-448B-9906-542FF646CD1B}" destId="{7F23DC3E-9283-442C-B5B6-31DEFD08C602}" srcOrd="4" destOrd="0" presId="urn:microsoft.com/office/officeart/2008/layout/AlternatingPictureBlocks"/>
    <dgm:cxn modelId="{2BC99943-DD60-4E49-8E73-D43D7591E2B8}" type="presParOf" srcId="{7F23DC3E-9283-442C-B5B6-31DEFD08C602}" destId="{EE829F9D-6E50-4EC2-91F2-C02829C43BD6}" srcOrd="0" destOrd="0" presId="urn:microsoft.com/office/officeart/2008/layout/AlternatingPictureBlocks"/>
    <dgm:cxn modelId="{02BD7CE1-92C6-4835-94B9-9379D9677E8B}" type="presParOf" srcId="{7F23DC3E-9283-442C-B5B6-31DEFD08C602}" destId="{7D1628D7-C717-4F4D-AFA5-537132300F5B}" srcOrd="1" destOrd="0" presId="urn:microsoft.com/office/officeart/2008/layout/AlternatingPictureBlocks"/>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E3DCDB-0738-4E1D-8718-082B86BABE96}" type="doc">
      <dgm:prSet loTypeId="urn:microsoft.com/office/officeart/2005/8/layout/hProcess9" loCatId="process" qsTypeId="urn:microsoft.com/office/officeart/2005/8/quickstyle/3d1" qsCatId="3D" csTypeId="urn:microsoft.com/office/officeart/2005/8/colors/accent1_2" csCatId="accent1"/>
      <dgm:spPr/>
      <dgm:t>
        <a:bodyPr/>
        <a:lstStyle/>
        <a:p>
          <a:endParaRPr lang="zh-CN" altLang="en-US"/>
        </a:p>
      </dgm:t>
    </dgm:pt>
    <dgm:pt modelId="{152F6B1C-4BDD-4B52-916C-722233AC4EA5}">
      <dgm:prSet/>
      <dgm:spPr/>
      <dgm:t>
        <a:bodyPr/>
        <a:lstStyle/>
        <a:p>
          <a:pPr rtl="0"/>
          <a:r>
            <a:rPr lang="zh-CN" smtClean="0"/>
            <a:t>确定长期趋势值</a:t>
          </a:r>
          <a:endParaRPr lang="zh-CN"/>
        </a:p>
      </dgm:t>
    </dgm:pt>
    <dgm:pt modelId="{A67F01D1-D342-4E5D-90DB-1CF15AD81B74}" cxnId="{B705E2BF-6306-4139-AF18-0C1063F9BBC5}" type="parTrans">
      <dgm:prSet/>
      <dgm:spPr/>
      <dgm:t>
        <a:bodyPr/>
        <a:lstStyle/>
        <a:p>
          <a:endParaRPr lang="zh-CN" altLang="en-US"/>
        </a:p>
      </dgm:t>
    </dgm:pt>
    <dgm:pt modelId="{6437830C-80CD-4545-BF28-4FBA80F4AF1A}" cxnId="{B705E2BF-6306-4139-AF18-0C1063F9BBC5}" type="sibTrans">
      <dgm:prSet/>
      <dgm:spPr/>
      <dgm:t>
        <a:bodyPr/>
        <a:lstStyle/>
        <a:p>
          <a:endParaRPr lang="zh-CN" altLang="en-US"/>
        </a:p>
      </dgm:t>
    </dgm:pt>
    <dgm:pt modelId="{D9AD0DB2-AD07-4D79-AFAD-1E158A8192B0}">
      <dgm:prSet/>
      <dgm:spPr/>
      <dgm:t>
        <a:bodyPr/>
        <a:lstStyle/>
        <a:p>
          <a:pPr rtl="0"/>
          <a:r>
            <a:rPr lang="zh-CN" smtClean="0"/>
            <a:t>测定季节因素</a:t>
          </a:r>
          <a:endParaRPr lang="zh-CN"/>
        </a:p>
      </dgm:t>
    </dgm:pt>
    <dgm:pt modelId="{FACE3552-82DC-437E-951A-0E429479A12A}" cxnId="{2D5783E6-988F-4684-BD7A-4E0875A4F474}" type="parTrans">
      <dgm:prSet/>
      <dgm:spPr/>
      <dgm:t>
        <a:bodyPr/>
        <a:lstStyle/>
        <a:p>
          <a:endParaRPr lang="zh-CN" altLang="en-US"/>
        </a:p>
      </dgm:t>
    </dgm:pt>
    <dgm:pt modelId="{67A3F7BC-D2A0-4235-99DD-C47059539194}" cxnId="{2D5783E6-988F-4684-BD7A-4E0875A4F474}" type="sibTrans">
      <dgm:prSet/>
      <dgm:spPr/>
      <dgm:t>
        <a:bodyPr/>
        <a:lstStyle/>
        <a:p>
          <a:endParaRPr lang="zh-CN" altLang="en-US"/>
        </a:p>
      </dgm:t>
    </dgm:pt>
    <dgm:pt modelId="{98E198AE-2ED3-4837-AB82-A8548E5FBFDD}">
      <dgm:prSet/>
      <dgm:spPr/>
      <dgm:t>
        <a:bodyPr/>
        <a:lstStyle/>
        <a:p>
          <a:pPr rtl="0"/>
          <a:r>
            <a:rPr lang="zh-CN" smtClean="0"/>
            <a:t>确定周期系数</a:t>
          </a:r>
          <a:endParaRPr lang="zh-CN"/>
        </a:p>
      </dgm:t>
    </dgm:pt>
    <dgm:pt modelId="{02BD980F-26B3-48D4-BDE9-3826C94AF90F}" cxnId="{3D144AEA-96CA-4390-8B76-9F53E8A8B8F6}" type="parTrans">
      <dgm:prSet/>
      <dgm:spPr/>
      <dgm:t>
        <a:bodyPr/>
        <a:lstStyle/>
        <a:p>
          <a:endParaRPr lang="zh-CN" altLang="en-US"/>
        </a:p>
      </dgm:t>
    </dgm:pt>
    <dgm:pt modelId="{413A3D98-E4E2-4A6C-9729-79CEF6C47D58}" cxnId="{3D144AEA-96CA-4390-8B76-9F53E8A8B8F6}" type="sibTrans">
      <dgm:prSet/>
      <dgm:spPr/>
      <dgm:t>
        <a:bodyPr/>
        <a:lstStyle/>
        <a:p>
          <a:endParaRPr lang="zh-CN" altLang="en-US"/>
        </a:p>
      </dgm:t>
    </dgm:pt>
    <dgm:pt modelId="{0B154DDC-1CAE-4B6A-9720-148CF24E73B3}">
      <dgm:prSet/>
      <dgm:spPr/>
      <dgm:t>
        <a:bodyPr/>
        <a:lstStyle/>
        <a:p>
          <a:pPr rtl="0"/>
          <a:r>
            <a:rPr lang="zh-CN" smtClean="0"/>
            <a:t>使用时间序列分解模型</a:t>
          </a:r>
          <a:endParaRPr lang="zh-CN"/>
        </a:p>
      </dgm:t>
    </dgm:pt>
    <dgm:pt modelId="{290A43FD-0D67-454C-AC99-C09C0618750E}" cxnId="{A0B65658-C9E6-4142-A0EF-E30BDAB80335}" type="parTrans">
      <dgm:prSet/>
      <dgm:spPr/>
      <dgm:t>
        <a:bodyPr/>
        <a:lstStyle/>
        <a:p>
          <a:endParaRPr lang="zh-CN" altLang="en-US"/>
        </a:p>
      </dgm:t>
    </dgm:pt>
    <dgm:pt modelId="{BE6859D8-56D0-406F-A448-8CCF15E32FFB}" cxnId="{A0B65658-C9E6-4142-A0EF-E30BDAB80335}" type="sibTrans">
      <dgm:prSet/>
      <dgm:spPr/>
      <dgm:t>
        <a:bodyPr/>
        <a:lstStyle/>
        <a:p>
          <a:endParaRPr lang="zh-CN" altLang="en-US"/>
        </a:p>
      </dgm:t>
    </dgm:pt>
    <dgm:pt modelId="{5700B5CB-9D33-4F01-A421-EB7636BCE38D}" type="pres">
      <dgm:prSet presAssocID="{48E3DCDB-0738-4E1D-8718-082B86BABE96}" presName="CompostProcess" presStyleCnt="0">
        <dgm:presLayoutVars>
          <dgm:dir/>
          <dgm:resizeHandles val="exact"/>
        </dgm:presLayoutVars>
      </dgm:prSet>
      <dgm:spPr/>
      <dgm:t>
        <a:bodyPr/>
        <a:lstStyle/>
        <a:p>
          <a:endParaRPr lang="zh-CN" altLang="en-US"/>
        </a:p>
      </dgm:t>
    </dgm:pt>
    <dgm:pt modelId="{5A6EC46C-0ABC-4F16-8747-983741B0B2BE}" type="pres">
      <dgm:prSet presAssocID="{48E3DCDB-0738-4E1D-8718-082B86BABE96}" presName="arrow" presStyleLbl="bgShp" presStyleIdx="0" presStyleCnt="1"/>
      <dgm:spPr/>
    </dgm:pt>
    <dgm:pt modelId="{5ACF94B8-ADBC-483E-8A74-EFBEE3536697}" type="pres">
      <dgm:prSet presAssocID="{48E3DCDB-0738-4E1D-8718-082B86BABE96}" presName="linearProcess" presStyleCnt="0"/>
      <dgm:spPr/>
    </dgm:pt>
    <dgm:pt modelId="{9A6A3624-3732-45E6-9A1B-6279D26430CD}" type="pres">
      <dgm:prSet presAssocID="{152F6B1C-4BDD-4B52-916C-722233AC4EA5}" presName="textNode" presStyleLbl="node1" presStyleIdx="0" presStyleCnt="4">
        <dgm:presLayoutVars>
          <dgm:bulletEnabled val="1"/>
        </dgm:presLayoutVars>
      </dgm:prSet>
      <dgm:spPr/>
      <dgm:t>
        <a:bodyPr/>
        <a:lstStyle/>
        <a:p>
          <a:endParaRPr lang="zh-CN" altLang="en-US"/>
        </a:p>
      </dgm:t>
    </dgm:pt>
    <dgm:pt modelId="{61BFA70F-CAC8-4902-B4B2-318F0409A7AF}" type="pres">
      <dgm:prSet presAssocID="{6437830C-80CD-4545-BF28-4FBA80F4AF1A}" presName="sibTrans" presStyleCnt="0"/>
      <dgm:spPr/>
    </dgm:pt>
    <dgm:pt modelId="{F9029D1E-C070-4AF9-ADFC-302A9E3C9CBA}" type="pres">
      <dgm:prSet presAssocID="{D9AD0DB2-AD07-4D79-AFAD-1E158A8192B0}" presName="textNode" presStyleLbl="node1" presStyleIdx="1" presStyleCnt="4">
        <dgm:presLayoutVars>
          <dgm:bulletEnabled val="1"/>
        </dgm:presLayoutVars>
      </dgm:prSet>
      <dgm:spPr/>
      <dgm:t>
        <a:bodyPr/>
        <a:lstStyle/>
        <a:p>
          <a:endParaRPr lang="zh-CN" altLang="en-US"/>
        </a:p>
      </dgm:t>
    </dgm:pt>
    <dgm:pt modelId="{CB82037E-CEC2-41CA-809F-EDCDE1788F7B}" type="pres">
      <dgm:prSet presAssocID="{67A3F7BC-D2A0-4235-99DD-C47059539194}" presName="sibTrans" presStyleCnt="0"/>
      <dgm:spPr/>
    </dgm:pt>
    <dgm:pt modelId="{92FD14CD-7319-4C45-9E10-927C9B531E1E}" type="pres">
      <dgm:prSet presAssocID="{98E198AE-2ED3-4837-AB82-A8548E5FBFDD}" presName="textNode" presStyleLbl="node1" presStyleIdx="2" presStyleCnt="4">
        <dgm:presLayoutVars>
          <dgm:bulletEnabled val="1"/>
        </dgm:presLayoutVars>
      </dgm:prSet>
      <dgm:spPr/>
      <dgm:t>
        <a:bodyPr/>
        <a:lstStyle/>
        <a:p>
          <a:endParaRPr lang="zh-CN" altLang="en-US"/>
        </a:p>
      </dgm:t>
    </dgm:pt>
    <dgm:pt modelId="{6523DD10-FF79-4335-BC46-178597345E12}" type="pres">
      <dgm:prSet presAssocID="{413A3D98-E4E2-4A6C-9729-79CEF6C47D58}" presName="sibTrans" presStyleCnt="0"/>
      <dgm:spPr/>
    </dgm:pt>
    <dgm:pt modelId="{90230071-B15D-4BD4-AC82-DA60083E8061}" type="pres">
      <dgm:prSet presAssocID="{0B154DDC-1CAE-4B6A-9720-148CF24E73B3}" presName="textNode" presStyleLbl="node1" presStyleIdx="3" presStyleCnt="4">
        <dgm:presLayoutVars>
          <dgm:bulletEnabled val="1"/>
        </dgm:presLayoutVars>
      </dgm:prSet>
      <dgm:spPr/>
      <dgm:t>
        <a:bodyPr/>
        <a:lstStyle/>
        <a:p>
          <a:endParaRPr lang="zh-CN" altLang="en-US"/>
        </a:p>
      </dgm:t>
    </dgm:pt>
  </dgm:ptLst>
  <dgm:cxnLst>
    <dgm:cxn modelId="{A0B65658-C9E6-4142-A0EF-E30BDAB80335}" srcId="{48E3DCDB-0738-4E1D-8718-082B86BABE96}" destId="{0B154DDC-1CAE-4B6A-9720-148CF24E73B3}" srcOrd="3" destOrd="0" parTransId="{290A43FD-0D67-454C-AC99-C09C0618750E}" sibTransId="{BE6859D8-56D0-406F-A448-8CCF15E32FFB}"/>
    <dgm:cxn modelId="{CA7C3E0A-760C-4350-AEFE-BA0F5E1594EC}" type="presOf" srcId="{98E198AE-2ED3-4837-AB82-A8548E5FBFDD}" destId="{92FD14CD-7319-4C45-9E10-927C9B531E1E}" srcOrd="0" destOrd="0" presId="urn:microsoft.com/office/officeart/2005/8/layout/hProcess9"/>
    <dgm:cxn modelId="{B705E2BF-6306-4139-AF18-0C1063F9BBC5}" srcId="{48E3DCDB-0738-4E1D-8718-082B86BABE96}" destId="{152F6B1C-4BDD-4B52-916C-722233AC4EA5}" srcOrd="0" destOrd="0" parTransId="{A67F01D1-D342-4E5D-90DB-1CF15AD81B74}" sibTransId="{6437830C-80CD-4545-BF28-4FBA80F4AF1A}"/>
    <dgm:cxn modelId="{3D144AEA-96CA-4390-8B76-9F53E8A8B8F6}" srcId="{48E3DCDB-0738-4E1D-8718-082B86BABE96}" destId="{98E198AE-2ED3-4837-AB82-A8548E5FBFDD}" srcOrd="2" destOrd="0" parTransId="{02BD980F-26B3-48D4-BDE9-3826C94AF90F}" sibTransId="{413A3D98-E4E2-4A6C-9729-79CEF6C47D58}"/>
    <dgm:cxn modelId="{512D33A4-C55C-46F5-A5BE-EEDCC3D6624B}" type="presOf" srcId="{0B154DDC-1CAE-4B6A-9720-148CF24E73B3}" destId="{90230071-B15D-4BD4-AC82-DA60083E8061}" srcOrd="0" destOrd="0" presId="urn:microsoft.com/office/officeart/2005/8/layout/hProcess9"/>
    <dgm:cxn modelId="{AE9A4830-8E54-462A-AC5D-97DE63C1BBFF}" type="presOf" srcId="{D9AD0DB2-AD07-4D79-AFAD-1E158A8192B0}" destId="{F9029D1E-C070-4AF9-ADFC-302A9E3C9CBA}" srcOrd="0" destOrd="0" presId="urn:microsoft.com/office/officeart/2005/8/layout/hProcess9"/>
    <dgm:cxn modelId="{5B401AB0-8F42-42A8-AFEA-371C9805081C}" type="presOf" srcId="{152F6B1C-4BDD-4B52-916C-722233AC4EA5}" destId="{9A6A3624-3732-45E6-9A1B-6279D26430CD}" srcOrd="0" destOrd="0" presId="urn:microsoft.com/office/officeart/2005/8/layout/hProcess9"/>
    <dgm:cxn modelId="{6B06C089-1280-4FDB-8963-54735D64D029}" type="presOf" srcId="{48E3DCDB-0738-4E1D-8718-082B86BABE96}" destId="{5700B5CB-9D33-4F01-A421-EB7636BCE38D}" srcOrd="0" destOrd="0" presId="urn:microsoft.com/office/officeart/2005/8/layout/hProcess9"/>
    <dgm:cxn modelId="{2D5783E6-988F-4684-BD7A-4E0875A4F474}" srcId="{48E3DCDB-0738-4E1D-8718-082B86BABE96}" destId="{D9AD0DB2-AD07-4D79-AFAD-1E158A8192B0}" srcOrd="1" destOrd="0" parTransId="{FACE3552-82DC-437E-951A-0E429479A12A}" sibTransId="{67A3F7BC-D2A0-4235-99DD-C47059539194}"/>
    <dgm:cxn modelId="{C93607F2-2043-4570-880C-CCF77EB9AF3E}" type="presParOf" srcId="{5700B5CB-9D33-4F01-A421-EB7636BCE38D}" destId="{5A6EC46C-0ABC-4F16-8747-983741B0B2BE}" srcOrd="0" destOrd="0" presId="urn:microsoft.com/office/officeart/2005/8/layout/hProcess9"/>
    <dgm:cxn modelId="{0ED28CD6-D1F0-4022-B633-17199FB715A2}" type="presParOf" srcId="{5700B5CB-9D33-4F01-A421-EB7636BCE38D}" destId="{5ACF94B8-ADBC-483E-8A74-EFBEE3536697}" srcOrd="1" destOrd="0" presId="urn:microsoft.com/office/officeart/2005/8/layout/hProcess9"/>
    <dgm:cxn modelId="{66885155-65E0-4F43-A481-88C86785AB9B}" type="presParOf" srcId="{5ACF94B8-ADBC-483E-8A74-EFBEE3536697}" destId="{9A6A3624-3732-45E6-9A1B-6279D26430CD}" srcOrd="0" destOrd="0" presId="urn:microsoft.com/office/officeart/2005/8/layout/hProcess9"/>
    <dgm:cxn modelId="{2A85FCAD-E156-4C15-9332-F0F763893011}" type="presParOf" srcId="{5ACF94B8-ADBC-483E-8A74-EFBEE3536697}" destId="{61BFA70F-CAC8-4902-B4B2-318F0409A7AF}" srcOrd="1" destOrd="0" presId="urn:microsoft.com/office/officeart/2005/8/layout/hProcess9"/>
    <dgm:cxn modelId="{51E00C53-9849-4E30-BD2A-3CE61D8DD59B}" type="presParOf" srcId="{5ACF94B8-ADBC-483E-8A74-EFBEE3536697}" destId="{F9029D1E-C070-4AF9-ADFC-302A9E3C9CBA}" srcOrd="2" destOrd="0" presId="urn:microsoft.com/office/officeart/2005/8/layout/hProcess9"/>
    <dgm:cxn modelId="{52D53FFF-E986-4825-A270-309DAF02D343}" type="presParOf" srcId="{5ACF94B8-ADBC-483E-8A74-EFBEE3536697}" destId="{CB82037E-CEC2-41CA-809F-EDCDE1788F7B}" srcOrd="3" destOrd="0" presId="urn:microsoft.com/office/officeart/2005/8/layout/hProcess9"/>
    <dgm:cxn modelId="{AA3ECA3C-A421-4BC4-8D8D-5D41CD4B918F}" type="presParOf" srcId="{5ACF94B8-ADBC-483E-8A74-EFBEE3536697}" destId="{92FD14CD-7319-4C45-9E10-927C9B531E1E}" srcOrd="4" destOrd="0" presId="urn:microsoft.com/office/officeart/2005/8/layout/hProcess9"/>
    <dgm:cxn modelId="{6A903C4B-815D-499F-AACF-E6032F77ABA5}" type="presParOf" srcId="{5ACF94B8-ADBC-483E-8A74-EFBEE3536697}" destId="{6523DD10-FF79-4335-BC46-178597345E12}" srcOrd="5" destOrd="0" presId="urn:microsoft.com/office/officeart/2005/8/layout/hProcess9"/>
    <dgm:cxn modelId="{3BBB3070-A437-4247-9F94-019A15A52A57}" type="presParOf" srcId="{5ACF94B8-ADBC-483E-8A74-EFBEE3536697}" destId="{90230071-B15D-4BD4-AC82-DA60083E8061}" srcOrd="6" destOrd="0" presId="urn:microsoft.com/office/officeart/2005/8/layout/hProcess9"/>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66BC2D-6F2F-450E-ADCC-DAD8E1CC9417}">
      <dsp:nvSpPr>
        <dsp:cNvPr id="0" name=""/>
        <dsp:cNvSpPr/>
      </dsp:nvSpPr>
      <dsp:spPr>
        <a:xfrm>
          <a:off x="569924" y="0"/>
          <a:ext cx="4956152" cy="3097595"/>
        </a:xfrm>
        <a:prstGeom prst="swooshArrow">
          <a:avLst>
            <a:gd name="adj1" fmla="val 25000"/>
            <a:gd name="adj2" fmla="val 25000"/>
          </a:avLst>
        </a:prstGeom>
        <a:solidFill>
          <a:schemeClr val="accent1">
            <a:tint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64F87F76-4236-4DAE-B65B-500BF8ADC08D}">
      <dsp:nvSpPr>
        <dsp:cNvPr id="0" name=""/>
        <dsp:cNvSpPr/>
      </dsp:nvSpPr>
      <dsp:spPr>
        <a:xfrm>
          <a:off x="1058104" y="2303371"/>
          <a:ext cx="113991" cy="113991"/>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51559CB-7978-4DBA-915B-E831E75C9DF4}">
      <dsp:nvSpPr>
        <dsp:cNvPr id="0" name=""/>
        <dsp:cNvSpPr/>
      </dsp:nvSpPr>
      <dsp:spPr>
        <a:xfrm>
          <a:off x="1115100" y="2360367"/>
          <a:ext cx="847501" cy="737227"/>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60402" tIns="0" rIns="0" bIns="0" numCol="1" spcCol="1270" anchor="t" anchorCtr="0">
          <a:noAutofit/>
        </a:bodyPr>
        <a:lstStyle/>
        <a:p>
          <a:pPr lvl="0" algn="l" defTabSz="800100" rtl="0">
            <a:lnSpc>
              <a:spcPct val="90000"/>
            </a:lnSpc>
            <a:spcBef>
              <a:spcPct val="0"/>
            </a:spcBef>
            <a:spcAft>
              <a:spcPct val="35000"/>
            </a:spcAft>
          </a:pPr>
          <a:r>
            <a:rPr lang="zh-CN" sz="1800" kern="1200" smtClean="0"/>
            <a:t>确定自变量</a:t>
          </a:r>
          <a:endParaRPr lang="zh-CN" sz="1800" kern="1200"/>
        </a:p>
      </dsp:txBody>
      <dsp:txXfrm>
        <a:off x="1115100" y="2360367"/>
        <a:ext cx="847501" cy="737227"/>
      </dsp:txXfrm>
    </dsp:sp>
    <dsp:sp modelId="{33F1056D-6CAB-4E45-90E7-E2CAB0D561E0}">
      <dsp:nvSpPr>
        <dsp:cNvPr id="0" name=""/>
        <dsp:cNvSpPr/>
      </dsp:nvSpPr>
      <dsp:spPr>
        <a:xfrm>
          <a:off x="1863479" y="1582871"/>
          <a:ext cx="198246" cy="198246"/>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8464525-B681-4BB8-8678-ACB2CB52B151}">
      <dsp:nvSpPr>
        <dsp:cNvPr id="0" name=""/>
        <dsp:cNvSpPr/>
      </dsp:nvSpPr>
      <dsp:spPr>
        <a:xfrm>
          <a:off x="1962602" y="1681994"/>
          <a:ext cx="1040791" cy="141560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05046" tIns="0" rIns="0" bIns="0" numCol="1" spcCol="1270" anchor="t" anchorCtr="0">
          <a:noAutofit/>
        </a:bodyPr>
        <a:lstStyle/>
        <a:p>
          <a:pPr lvl="0" algn="l" defTabSz="800100" rtl="0">
            <a:lnSpc>
              <a:spcPct val="90000"/>
            </a:lnSpc>
            <a:spcBef>
              <a:spcPct val="0"/>
            </a:spcBef>
            <a:spcAft>
              <a:spcPct val="35000"/>
            </a:spcAft>
          </a:pPr>
          <a:r>
            <a:rPr lang="zh-CN" sz="1800" kern="1200" smtClean="0"/>
            <a:t>取得观察数据</a:t>
          </a:r>
          <a:endParaRPr lang="zh-CN" sz="1800" kern="1200"/>
        </a:p>
      </dsp:txBody>
      <dsp:txXfrm>
        <a:off x="1962602" y="1681994"/>
        <a:ext cx="1040791" cy="1415600"/>
      </dsp:txXfrm>
    </dsp:sp>
    <dsp:sp modelId="{F4605FC8-D69E-43E1-8537-1EAC29EC45C7}">
      <dsp:nvSpPr>
        <dsp:cNvPr id="0" name=""/>
        <dsp:cNvSpPr/>
      </dsp:nvSpPr>
      <dsp:spPr>
        <a:xfrm>
          <a:off x="2891881" y="1051943"/>
          <a:ext cx="262676" cy="262676"/>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EC3A9ED-2905-45B7-AC3E-34BEF7BBD17A}">
      <dsp:nvSpPr>
        <dsp:cNvPr id="0" name=""/>
        <dsp:cNvSpPr/>
      </dsp:nvSpPr>
      <dsp:spPr>
        <a:xfrm>
          <a:off x="3023219" y="1183281"/>
          <a:ext cx="1040791" cy="191431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39187" tIns="0" rIns="0" bIns="0" numCol="1" spcCol="1270" anchor="t" anchorCtr="0">
          <a:noAutofit/>
        </a:bodyPr>
        <a:lstStyle/>
        <a:p>
          <a:pPr lvl="0" algn="l" defTabSz="800100" rtl="0">
            <a:lnSpc>
              <a:spcPct val="90000"/>
            </a:lnSpc>
            <a:spcBef>
              <a:spcPct val="0"/>
            </a:spcBef>
            <a:spcAft>
              <a:spcPct val="35000"/>
            </a:spcAft>
          </a:pPr>
          <a:r>
            <a:rPr lang="zh-CN" sz="1800" kern="1200" smtClean="0"/>
            <a:t>选择回归方程的形式</a:t>
          </a:r>
          <a:endParaRPr lang="zh-CN" sz="1800" kern="1200"/>
        </a:p>
      </dsp:txBody>
      <dsp:txXfrm>
        <a:off x="3023219" y="1183281"/>
        <a:ext cx="1040791" cy="1914313"/>
      </dsp:txXfrm>
    </dsp:sp>
    <dsp:sp modelId="{88C3D0F9-C254-43AA-B400-0A676B28C0D2}">
      <dsp:nvSpPr>
        <dsp:cNvPr id="0" name=""/>
        <dsp:cNvSpPr/>
      </dsp:nvSpPr>
      <dsp:spPr>
        <a:xfrm>
          <a:off x="4011971" y="700675"/>
          <a:ext cx="351886" cy="351886"/>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F410EFB-6F9C-4994-84F8-01DB32C24099}">
      <dsp:nvSpPr>
        <dsp:cNvPr id="0" name=""/>
        <dsp:cNvSpPr/>
      </dsp:nvSpPr>
      <dsp:spPr>
        <a:xfrm>
          <a:off x="4187914" y="876619"/>
          <a:ext cx="1040791" cy="222097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86458" tIns="0" rIns="0" bIns="0" numCol="1" spcCol="1270" anchor="t" anchorCtr="0">
          <a:noAutofit/>
        </a:bodyPr>
        <a:lstStyle/>
        <a:p>
          <a:pPr lvl="0" algn="l" defTabSz="800100" rtl="0">
            <a:lnSpc>
              <a:spcPct val="90000"/>
            </a:lnSpc>
            <a:spcBef>
              <a:spcPct val="0"/>
            </a:spcBef>
            <a:spcAft>
              <a:spcPct val="35000"/>
            </a:spcAft>
          </a:pPr>
          <a:r>
            <a:rPr lang="zh-CN" sz="1800" kern="1200" smtClean="0"/>
            <a:t>估计回归参数</a:t>
          </a:r>
          <a:endParaRPr lang="zh-CN" sz="1800" kern="1200"/>
        </a:p>
      </dsp:txBody>
      <dsp:txXfrm>
        <a:off x="4187914" y="876619"/>
        <a:ext cx="1040791" cy="22209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B25ECF-5F1D-4136-A115-27DF64B039A1}">
      <dsp:nvSpPr>
        <dsp:cNvPr id="0" name=""/>
        <dsp:cNvSpPr/>
      </dsp:nvSpPr>
      <dsp:spPr>
        <a:xfrm>
          <a:off x="1770250" y="0"/>
          <a:ext cx="2555500" cy="2555500"/>
        </a:xfrm>
        <a:prstGeom prst="diamond">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93431ABD-8DCB-4618-8E35-1684487A1B70}">
      <dsp:nvSpPr>
        <dsp:cNvPr id="0" name=""/>
        <dsp:cNvSpPr/>
      </dsp:nvSpPr>
      <dsp:spPr>
        <a:xfrm>
          <a:off x="2013022" y="242772"/>
          <a:ext cx="996645" cy="99664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zh-CN" sz="1500" kern="1200" smtClean="0"/>
            <a:t>鉴别问题</a:t>
          </a:r>
          <a:endParaRPr lang="zh-CN" sz="1500" kern="1200"/>
        </a:p>
      </dsp:txBody>
      <dsp:txXfrm>
        <a:off x="2061674" y="291424"/>
        <a:ext cx="899341" cy="899341"/>
      </dsp:txXfrm>
    </dsp:sp>
    <dsp:sp modelId="{A0EB6EDC-7A68-40A7-BF0F-7F33A0805AB7}">
      <dsp:nvSpPr>
        <dsp:cNvPr id="0" name=""/>
        <dsp:cNvSpPr/>
      </dsp:nvSpPr>
      <dsp:spPr>
        <a:xfrm>
          <a:off x="3086332" y="242772"/>
          <a:ext cx="996645" cy="99664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zh-CN" sz="1500" kern="1200" smtClean="0"/>
            <a:t>模型设定上的问题</a:t>
          </a:r>
          <a:endParaRPr lang="zh-CN" sz="1500" kern="1200"/>
        </a:p>
      </dsp:txBody>
      <dsp:txXfrm>
        <a:off x="3134984" y="291424"/>
        <a:ext cx="899341" cy="899341"/>
      </dsp:txXfrm>
    </dsp:sp>
    <dsp:sp modelId="{06AD7632-4DAF-44D8-9190-0B26A04ECA94}">
      <dsp:nvSpPr>
        <dsp:cNvPr id="0" name=""/>
        <dsp:cNvSpPr/>
      </dsp:nvSpPr>
      <dsp:spPr>
        <a:xfrm>
          <a:off x="2013022" y="1316082"/>
          <a:ext cx="996645" cy="99664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zh-CN" sz="1500" kern="1200" smtClean="0"/>
            <a:t>多重共线性问题</a:t>
          </a:r>
          <a:endParaRPr lang="zh-CN" sz="1500" kern="1200"/>
        </a:p>
      </dsp:txBody>
      <dsp:txXfrm>
        <a:off x="2061674" y="1364734"/>
        <a:ext cx="899341" cy="899341"/>
      </dsp:txXfrm>
    </dsp:sp>
    <dsp:sp modelId="{D3554B45-F92F-448D-8F01-DDF3D333AC4E}">
      <dsp:nvSpPr>
        <dsp:cNvPr id="0" name=""/>
        <dsp:cNvSpPr/>
      </dsp:nvSpPr>
      <dsp:spPr>
        <a:xfrm>
          <a:off x="3086332" y="1316082"/>
          <a:ext cx="996645" cy="99664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zh-CN" sz="1500" kern="1200" smtClean="0"/>
            <a:t>自相关问题</a:t>
          </a:r>
          <a:endParaRPr lang="zh-CN" sz="1500" kern="1200"/>
        </a:p>
      </dsp:txBody>
      <dsp:txXfrm>
        <a:off x="3134984" y="1364734"/>
        <a:ext cx="899341" cy="8993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F5D8A-94CB-4124-AA75-DD29E4C3866E}">
      <dsp:nvSpPr>
        <dsp:cNvPr id="0" name=""/>
        <dsp:cNvSpPr/>
      </dsp:nvSpPr>
      <dsp:spPr>
        <a:xfrm>
          <a:off x="0" y="11870"/>
          <a:ext cx="9520136" cy="4705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zh-CN" sz="1500" kern="1200" smtClean="0"/>
            <a:t>选择参与预测的专家</a:t>
          </a:r>
          <a:endParaRPr lang="zh-CN" sz="1500" kern="1200"/>
        </a:p>
      </dsp:txBody>
      <dsp:txXfrm>
        <a:off x="22971" y="34841"/>
        <a:ext cx="9474194" cy="424617"/>
      </dsp:txXfrm>
    </dsp:sp>
    <dsp:sp modelId="{6A55C19B-8407-4996-BC5A-403293E847B6}">
      <dsp:nvSpPr>
        <dsp:cNvPr id="0" name=""/>
        <dsp:cNvSpPr/>
      </dsp:nvSpPr>
      <dsp:spPr>
        <a:xfrm>
          <a:off x="0" y="525629"/>
          <a:ext cx="9520136" cy="4705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zh-CN" sz="1500" kern="1200" smtClean="0"/>
            <a:t>向每个参与者发放预测的问题及说明</a:t>
          </a:r>
          <a:endParaRPr lang="zh-CN" sz="1500" kern="1200"/>
        </a:p>
      </dsp:txBody>
      <dsp:txXfrm>
        <a:off x="22971" y="548600"/>
        <a:ext cx="9474194" cy="424617"/>
      </dsp:txXfrm>
    </dsp:sp>
    <dsp:sp modelId="{BB848FE5-D39C-4D5C-A9E3-A8C8E974815E}">
      <dsp:nvSpPr>
        <dsp:cNvPr id="0" name=""/>
        <dsp:cNvSpPr/>
      </dsp:nvSpPr>
      <dsp:spPr>
        <a:xfrm>
          <a:off x="0" y="1039389"/>
          <a:ext cx="9520136" cy="4705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zh-CN" sz="1500" kern="1200" smtClean="0"/>
            <a:t>收集并整理各参与者预测的结果</a:t>
          </a:r>
          <a:endParaRPr lang="zh-CN" sz="1500" kern="1200"/>
        </a:p>
      </dsp:txBody>
      <dsp:txXfrm>
        <a:off x="22971" y="1062360"/>
        <a:ext cx="9474194" cy="424617"/>
      </dsp:txXfrm>
    </dsp:sp>
    <dsp:sp modelId="{CB2945E9-02E5-4A5D-9491-A3D58030B564}">
      <dsp:nvSpPr>
        <dsp:cNvPr id="0" name=""/>
        <dsp:cNvSpPr/>
      </dsp:nvSpPr>
      <dsp:spPr>
        <a:xfrm>
          <a:off x="0" y="1553148"/>
          <a:ext cx="9520136" cy="4705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zh-CN" sz="1500" kern="1200" smtClean="0"/>
            <a:t>把整理后的结果再分发给各参与者，供其考虑是否修正以前的预测结果</a:t>
          </a:r>
          <a:endParaRPr lang="zh-CN" sz="1500" kern="1200"/>
        </a:p>
      </dsp:txBody>
      <dsp:txXfrm>
        <a:off x="22971" y="1576119"/>
        <a:ext cx="9474194" cy="424617"/>
      </dsp:txXfrm>
    </dsp:sp>
    <dsp:sp modelId="{104BD1AB-B8FA-470E-8AF6-25D38D1BE5CA}">
      <dsp:nvSpPr>
        <dsp:cNvPr id="0" name=""/>
        <dsp:cNvSpPr/>
      </dsp:nvSpPr>
      <dsp:spPr>
        <a:xfrm>
          <a:off x="0" y="2066908"/>
          <a:ext cx="9520136" cy="470559"/>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zh-CN" sz="1500" kern="1200" smtClean="0"/>
            <a:t>重复第二步至第四步多次，直到大家的意见基本一致，或大家不想再对自己的意见进行修改时为止</a:t>
          </a:r>
          <a:endParaRPr lang="zh-CN" sz="1500" kern="1200"/>
        </a:p>
      </dsp:txBody>
      <dsp:txXfrm>
        <a:off x="22971" y="2089879"/>
        <a:ext cx="9474194" cy="4246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B36B51-F3F9-413B-BD0C-EFFEED916930}">
      <dsp:nvSpPr>
        <dsp:cNvPr id="0" name=""/>
        <dsp:cNvSpPr/>
      </dsp:nvSpPr>
      <dsp:spPr>
        <a:xfrm>
          <a:off x="4231393" y="835"/>
          <a:ext cx="2083598" cy="9423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zh-CN" sz="1700" kern="1200" smtClean="0"/>
            <a:t>选择好专家</a:t>
          </a:r>
          <a:endParaRPr lang="zh-CN" sz="1700" kern="1200" dirty="0"/>
        </a:p>
      </dsp:txBody>
      <dsp:txXfrm>
        <a:off x="4231393" y="835"/>
        <a:ext cx="2083598" cy="942378"/>
      </dsp:txXfrm>
    </dsp:sp>
    <dsp:sp modelId="{9A87BC0C-CDEC-4C07-9F01-1A1FE1425213}">
      <dsp:nvSpPr>
        <dsp:cNvPr id="0" name=""/>
        <dsp:cNvSpPr/>
      </dsp:nvSpPr>
      <dsp:spPr>
        <a:xfrm>
          <a:off x="3205143" y="835"/>
          <a:ext cx="932954" cy="9423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BCF6C45C-9CA1-4FE9-9A38-DB6CA6CE3D01}">
      <dsp:nvSpPr>
        <dsp:cNvPr id="0" name=""/>
        <dsp:cNvSpPr/>
      </dsp:nvSpPr>
      <dsp:spPr>
        <a:xfrm>
          <a:off x="3205143" y="1098706"/>
          <a:ext cx="2083598" cy="9423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zh-CN" sz="1700" kern="1200" smtClean="0"/>
            <a:t>决定适当的专家规模，一般以</a:t>
          </a:r>
          <a:r>
            <a:rPr lang="en-US" sz="1700" kern="1200" smtClean="0"/>
            <a:t>10~50</a:t>
          </a:r>
          <a:r>
            <a:rPr lang="zh-CN" sz="1700" kern="1200" smtClean="0"/>
            <a:t>人为宜</a:t>
          </a:r>
          <a:endParaRPr lang="zh-CN" sz="1700" kern="1200"/>
        </a:p>
      </dsp:txBody>
      <dsp:txXfrm>
        <a:off x="3205143" y="1098706"/>
        <a:ext cx="2083598" cy="942378"/>
      </dsp:txXfrm>
    </dsp:sp>
    <dsp:sp modelId="{52FE1199-DC64-4349-83A6-4824A5F03F4C}">
      <dsp:nvSpPr>
        <dsp:cNvPr id="0" name=""/>
        <dsp:cNvSpPr/>
      </dsp:nvSpPr>
      <dsp:spPr>
        <a:xfrm>
          <a:off x="5382037" y="1098706"/>
          <a:ext cx="932954" cy="9423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EE829F9D-6E50-4EC2-91F2-C02829C43BD6}">
      <dsp:nvSpPr>
        <dsp:cNvPr id="0" name=""/>
        <dsp:cNvSpPr/>
      </dsp:nvSpPr>
      <dsp:spPr>
        <a:xfrm>
          <a:off x="4231393" y="2196577"/>
          <a:ext cx="2083598" cy="9423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zh-CN" sz="1700" kern="1200" smtClean="0"/>
            <a:t>拟定好调查表</a:t>
          </a:r>
          <a:endParaRPr lang="zh-CN" sz="1700" kern="1200"/>
        </a:p>
      </dsp:txBody>
      <dsp:txXfrm>
        <a:off x="4231393" y="2196577"/>
        <a:ext cx="2083598" cy="942378"/>
      </dsp:txXfrm>
    </dsp:sp>
    <dsp:sp modelId="{7D1628D7-C717-4F4D-AFA5-537132300F5B}">
      <dsp:nvSpPr>
        <dsp:cNvPr id="0" name=""/>
        <dsp:cNvSpPr/>
      </dsp:nvSpPr>
      <dsp:spPr>
        <a:xfrm>
          <a:off x="3205143" y="2196577"/>
          <a:ext cx="932954" cy="9423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6EC46C-0ABC-4F16-8747-983741B0B2BE}">
      <dsp:nvSpPr>
        <dsp:cNvPr id="0" name=""/>
        <dsp:cNvSpPr/>
      </dsp:nvSpPr>
      <dsp:spPr>
        <a:xfrm>
          <a:off x="457199" y="0"/>
          <a:ext cx="5181600" cy="1847186"/>
        </a:xfrm>
        <a:prstGeom prst="rightArrow">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9A6A3624-3732-45E6-9A1B-6279D26430CD}">
      <dsp:nvSpPr>
        <dsp:cNvPr id="0" name=""/>
        <dsp:cNvSpPr/>
      </dsp:nvSpPr>
      <dsp:spPr>
        <a:xfrm>
          <a:off x="3050" y="554155"/>
          <a:ext cx="1467445" cy="738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确定长期趋势值</a:t>
          </a:r>
          <a:endParaRPr lang="zh-CN" sz="1400" kern="1200"/>
        </a:p>
      </dsp:txBody>
      <dsp:txXfrm>
        <a:off x="39119" y="590224"/>
        <a:ext cx="1395307" cy="666736"/>
      </dsp:txXfrm>
    </dsp:sp>
    <dsp:sp modelId="{F9029D1E-C070-4AF9-ADFC-302A9E3C9CBA}">
      <dsp:nvSpPr>
        <dsp:cNvPr id="0" name=""/>
        <dsp:cNvSpPr/>
      </dsp:nvSpPr>
      <dsp:spPr>
        <a:xfrm>
          <a:off x="1543868" y="554155"/>
          <a:ext cx="1467445" cy="738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测定季节因素</a:t>
          </a:r>
          <a:endParaRPr lang="zh-CN" sz="1400" kern="1200"/>
        </a:p>
      </dsp:txBody>
      <dsp:txXfrm>
        <a:off x="1579937" y="590224"/>
        <a:ext cx="1395307" cy="666736"/>
      </dsp:txXfrm>
    </dsp:sp>
    <dsp:sp modelId="{92FD14CD-7319-4C45-9E10-927C9B531E1E}">
      <dsp:nvSpPr>
        <dsp:cNvPr id="0" name=""/>
        <dsp:cNvSpPr/>
      </dsp:nvSpPr>
      <dsp:spPr>
        <a:xfrm>
          <a:off x="3084686" y="554155"/>
          <a:ext cx="1467445" cy="738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确定周期系数</a:t>
          </a:r>
          <a:endParaRPr lang="zh-CN" sz="1400" kern="1200"/>
        </a:p>
      </dsp:txBody>
      <dsp:txXfrm>
        <a:off x="3120755" y="590224"/>
        <a:ext cx="1395307" cy="666736"/>
      </dsp:txXfrm>
    </dsp:sp>
    <dsp:sp modelId="{90230071-B15D-4BD4-AC82-DA60083E8061}">
      <dsp:nvSpPr>
        <dsp:cNvPr id="0" name=""/>
        <dsp:cNvSpPr/>
      </dsp:nvSpPr>
      <dsp:spPr>
        <a:xfrm>
          <a:off x="4625503" y="554155"/>
          <a:ext cx="1467445" cy="738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使用时间序列分解模型</a:t>
          </a:r>
          <a:endParaRPr lang="zh-CN" sz="1400" kern="1200"/>
        </a:p>
      </dsp:txBody>
      <dsp:txXfrm>
        <a:off x="4661572" y="590224"/>
        <a:ext cx="1395307" cy="666736"/>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parTxLTRAlign" val="r"/>
                    <dgm:param type="parTxRTLAlign" val="r"/>
                    <dgm:param type="txAnchorVert" val="t"/>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parTxLTRAlign" val="l"/>
                            <dgm:param type="parTxRTLAlign" val="r"/>
                            <dgm:param type="txAnchorVert" val="t"/>
                          </dgm:alg>
                        </dgm:if>
                        <dgm:else name="Name15">
                          <dgm:alg type="tx">
                            <dgm:param type="parTxLTRAlign" val="l"/>
                            <dgm:param type="parTxRTLAlign" val="l"/>
                            <dgm:param type="txAnchorVert" val="t"/>
                          </dgm:alg>
                        </dgm:else>
                      </dgm:choose>
                    </dgm:if>
                    <dgm:else name="Name16">
                      <dgm:choose name="Name17">
                        <dgm:if name="Name18" axis="root des" ptType="all node" func="maxDepth" op="gt" val="1">
                          <dgm:alg type="tx">
                            <dgm:param type="parTxLTRAlign" val="l"/>
                            <dgm:param type="parTxRTLAlign" val="r"/>
                            <dgm:param type="txAnchorVertCh" val="b"/>
                            <dgm:param type="txAnchorVert" val="b"/>
                          </dgm:alg>
                        </dgm:if>
                        <dgm:else name="Name19">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parTxLTRAlign" val="l"/>
                            <dgm:param type="parTxRTLAlign" val="r"/>
                            <dgm:param type="txAnchorVert" val="t"/>
                          </dgm:alg>
                        </dgm:if>
                        <dgm:else name="Name28">
                          <dgm:alg type="tx">
                            <dgm:param type="parTxLTRAlign" val="l"/>
                            <dgm:param type="parTxRTLAlign" val="l"/>
                            <dgm:param type="txAnchorVert" val="t"/>
                          </dgm:alg>
                        </dgm:else>
                      </dgm:choose>
                    </dgm:if>
                    <dgm:else name="Name29">
                      <dgm:choose name="Name30">
                        <dgm:if name="Name31" axis="root des" ptType="all node" func="maxDepth" op="gt" val="1">
                          <dgm:alg type="tx">
                            <dgm:param type="parTxLTRAlign" val="l"/>
                            <dgm:param type="parTxRTLAlign" val="r"/>
                            <dgm:param type="txAnchorVertCh" val="b"/>
                            <dgm:param type="txAnchorVert" val="b"/>
                          </dgm:alg>
                        </dgm:if>
                        <dgm:else name="Name32">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parTxLTRAlign" val="l"/>
                            <dgm:param type="parTxRTLAlign" val="r"/>
                            <dgm:param type="txAnchorVert" val="t"/>
                          </dgm:alg>
                        </dgm:if>
                        <dgm:else name="Name45">
                          <dgm:alg type="tx">
                            <dgm:param type="parTxLTRAlign" val="l"/>
                            <dgm:param type="parTxRTLAlign" val="l"/>
                            <dgm:param type="txAnchorVert" val="t"/>
                          </dgm:alg>
                        </dgm:else>
                      </dgm:choose>
                    </dgm:if>
                    <dgm:else name="Name46">
                      <dgm:choose name="Name47">
                        <dgm:if name="Name48" axis="root des" ptType="all node" func="maxDepth" op="gt" val="1">
                          <dgm:alg type="tx">
                            <dgm:param type="parTxLTRAlign" val="l"/>
                            <dgm:param type="parTxRTLAlign" val="r"/>
                            <dgm:param type="txAnchorVertCh" val="b"/>
                            <dgm:param type="txAnchorVert" val="b"/>
                          </dgm:alg>
                        </dgm:if>
                        <dgm:else name="Name49">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parTxLTRAlign" val="l"/>
                            <dgm:param type="parTxRTLAlign" val="r"/>
                            <dgm:param type="txAnchorVert" val="t"/>
                          </dgm:alg>
                        </dgm:if>
                        <dgm:else name="Name58">
                          <dgm:alg type="tx">
                            <dgm:param type="parTxLTRAlign" val="l"/>
                            <dgm:param type="parTxRTLAlign" val="l"/>
                            <dgm:param type="txAnchorVert" val="t"/>
                          </dgm:alg>
                        </dgm:else>
                      </dgm:choose>
                    </dgm:if>
                    <dgm:else name="Name59">
                      <dgm:choose name="Name60">
                        <dgm:if name="Name61" axis="root des" ptType="all node" func="maxDepth" op="gt" val="1">
                          <dgm:alg type="tx">
                            <dgm:param type="parTxLTRAlign" val="l"/>
                            <dgm:param type="parTxRTLAlign" val="r"/>
                            <dgm:param type="txAnchorVertCh" val="b"/>
                            <dgm:param type="txAnchorVert" val="b"/>
                          </dgm:alg>
                        </dgm:if>
                        <dgm:else name="Name62">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parTxLTRAlign" val="l"/>
                            <dgm:param type="parTxRTLAlign" val="r"/>
                            <dgm:param type="txAnchorVert" val="t"/>
                          </dgm:alg>
                        </dgm:if>
                        <dgm:else name="Name71">
                          <dgm:alg type="tx">
                            <dgm:param type="parTxLTRAlign" val="l"/>
                            <dgm:param type="parTxRTLAlign" val="l"/>
                            <dgm:param type="txAnchorVert" val="t"/>
                          </dgm:alg>
                        </dgm:else>
                      </dgm:choose>
                    </dgm:if>
                    <dgm:else name="Name72">
                      <dgm:choose name="Name73">
                        <dgm:if name="Name74" axis="root des" ptType="all node" func="maxDepth" op="gt" val="1">
                          <dgm:alg type="tx">
                            <dgm:param type="parTxLTRAlign" val="l"/>
                            <dgm:param type="parTxRTLAlign" val="r"/>
                            <dgm:param type="txAnchorVertCh" val="b"/>
                            <dgm:param type="txAnchorVert" val="b"/>
                          </dgm:alg>
                        </dgm:if>
                        <dgm:else name="Name75">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param type="txAnchorVert" val="t"/>
                          </dgm:alg>
                        </dgm:if>
                        <dgm:else name="Name88">
                          <dgm:alg type="tx">
                            <dgm:param type="parTxLTRAlign" val="l"/>
                            <dgm:param type="parTxRTLAlign" val="l"/>
                            <dgm:param type="txAnchorVert" val="t"/>
                          </dgm:alg>
                        </dgm:else>
                      </dgm:choose>
                    </dgm:if>
                    <dgm:else name="Name89">
                      <dgm:choose name="Name90">
                        <dgm:if name="Name91" axis="root des" ptType="all node" func="maxDepth" op="gt" val="1">
                          <dgm:alg type="tx">
                            <dgm:param type="parTxLTRAlign" val="l"/>
                            <dgm:param type="parTxRTLAlign" val="r"/>
                            <dgm:param type="txAnchorVertCh" val="b"/>
                            <dgm:param type="txAnchorVert" val="b"/>
                          </dgm:alg>
                        </dgm:if>
                        <dgm:else name="Name92">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parTxLTRAlign" val="l"/>
                            <dgm:param type="parTxRTLAlign" val="r"/>
                            <dgm:param type="txAnchorVert" val="t"/>
                          </dgm:alg>
                        </dgm:if>
                        <dgm:else name="Name101">
                          <dgm:alg type="tx">
                            <dgm:param type="parTxLTRAlign" val="l"/>
                            <dgm:param type="parTxRTLAlign" val="l"/>
                            <dgm:param type="txAnchorVert" val="t"/>
                          </dgm:alg>
                        </dgm:else>
                      </dgm:choose>
                    </dgm:if>
                    <dgm:else name="Name102">
                      <dgm:choose name="Name103">
                        <dgm:if name="Name104" axis="root des" ptType="all node" func="maxDepth" op="gt" val="1">
                          <dgm:alg type="tx">
                            <dgm:param type="parTxLTRAlign" val="l"/>
                            <dgm:param type="parTxRTLAlign" val="r"/>
                            <dgm:param type="txAnchorVertCh" val="b"/>
                            <dgm:param type="txAnchorVert" val="b"/>
                          </dgm:alg>
                        </dgm:if>
                        <dgm:else name="Name105">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parTxLTRAlign" val="l"/>
                            <dgm:param type="parTxRTLAlign" val="r"/>
                            <dgm:param type="txAnchorVert" val="t"/>
                          </dgm:alg>
                        </dgm:if>
                        <dgm:else name="Name114">
                          <dgm:alg type="tx">
                            <dgm:param type="parTxLTRAlign" val="l"/>
                            <dgm:param type="parTxRTLAlign" val="l"/>
                            <dgm:param type="txAnchorVert" val="t"/>
                          </dgm:alg>
                        </dgm:else>
                      </dgm:choose>
                    </dgm:if>
                    <dgm:else name="Name115">
                      <dgm:choose name="Name116">
                        <dgm:if name="Name117" axis="root des" ptType="all node" func="maxDepth" op="gt" val="1">
                          <dgm:alg type="tx">
                            <dgm:param type="parTxLTRAlign" val="l"/>
                            <dgm:param type="parTxRTLAlign" val="r"/>
                            <dgm:param type="txAnchorVertCh" val="b"/>
                            <dgm:param type="txAnchorVert" val="b"/>
                          </dgm:alg>
                        </dgm:if>
                        <dgm:else name="Name118">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parTxLTRAlign" val="l"/>
                            <dgm:param type="parTxRTLAlign" val="r"/>
                            <dgm:param type="txAnchorVert" val="t"/>
                          </dgm:alg>
                        </dgm:if>
                        <dgm:else name="Name127">
                          <dgm:alg type="tx">
                            <dgm:param type="parTxLTRAlign" val="l"/>
                            <dgm:param type="parTxRTLAlign" val="l"/>
                            <dgm:param type="txAnchorVert" val="t"/>
                          </dgm:alg>
                        </dgm:else>
                      </dgm:choose>
                    </dgm:if>
                    <dgm:else name="Name128">
                      <dgm:choose name="Name129">
                        <dgm:if name="Name130" axis="root des" ptType="all node" func="maxDepth" op="gt" val="1">
                          <dgm:alg type="tx">
                            <dgm:param type="parTxLTRAlign" val="l"/>
                            <dgm:param type="parTxRTLAlign" val="r"/>
                            <dgm:param type="txAnchorVertCh" val="b"/>
                            <dgm:param type="txAnchorVert" val="b"/>
                          </dgm:alg>
                        </dgm:if>
                        <dgm:else name="Name131">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parTxLTRAlign" val="l"/>
                            <dgm:param type="parTxRTLAlign" val="r"/>
                            <dgm:param type="txAnchorVert" val="t"/>
                          </dgm:alg>
                        </dgm:if>
                        <dgm:else name="Name144">
                          <dgm:alg type="tx">
                            <dgm:param type="parTxLTRAlign" val="l"/>
                            <dgm:param type="parTxRTLAlign" val="l"/>
                            <dgm:param type="txAnchorVert" val="t"/>
                          </dgm:alg>
                        </dgm:else>
                      </dgm:choose>
                    </dgm:if>
                    <dgm:else name="Name145">
                      <dgm:choose name="Name146">
                        <dgm:if name="Name147" axis="root des" ptType="all node" func="maxDepth" op="gt" val="1">
                          <dgm:alg type="tx">
                            <dgm:param type="parTxLTRAlign" val="l"/>
                            <dgm:param type="parTxRTLAlign" val="r"/>
                            <dgm:param type="txAnchorVertCh" val="b"/>
                            <dgm:param type="txAnchorVert" val="b"/>
                          </dgm:alg>
                        </dgm:if>
                        <dgm:else name="Name148">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parTxLTRAlign" val="l"/>
                            <dgm:param type="parTxRTLAlign" val="r"/>
                            <dgm:param type="txAnchorVert" val="t"/>
                          </dgm:alg>
                        </dgm:if>
                        <dgm:else name="Name157">
                          <dgm:alg type="tx">
                            <dgm:param type="parTxLTRAlign" val="l"/>
                            <dgm:param type="parTxRTLAlign" val="l"/>
                            <dgm:param type="txAnchorVert" val="t"/>
                          </dgm:alg>
                        </dgm:else>
                      </dgm:choose>
                    </dgm:if>
                    <dgm:else name="Name158">
                      <dgm:choose name="Name159">
                        <dgm:if name="Name160" axis="root des" ptType="all node" func="maxDepth" op="gt" val="1">
                          <dgm:alg type="tx">
                            <dgm:param type="parTxLTRAlign" val="l"/>
                            <dgm:param type="parTxRTLAlign" val="r"/>
                            <dgm:param type="txAnchorVertCh" val="b"/>
                            <dgm:param type="txAnchorVert" val="b"/>
                          </dgm:alg>
                        </dgm:if>
                        <dgm:else name="Name161">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parTxLTRAlign" val="l"/>
                            <dgm:param type="parTxRTLAlign" val="r"/>
                            <dgm:param type="txAnchorVert" val="t"/>
                          </dgm:alg>
                        </dgm:if>
                        <dgm:else name="Name170">
                          <dgm:alg type="tx">
                            <dgm:param type="parTxLTRAlign" val="l"/>
                            <dgm:param type="parTxRTLAlign" val="l"/>
                            <dgm:param type="txAnchorVert" val="t"/>
                          </dgm:alg>
                        </dgm:else>
                      </dgm:choose>
                    </dgm:if>
                    <dgm:else name="Name171">
                      <dgm:choose name="Name172">
                        <dgm:if name="Name173" axis="root des" ptType="all node" func="maxDepth" op="gt" val="1">
                          <dgm:alg type="tx">
                            <dgm:param type="parTxLTRAlign" val="l"/>
                            <dgm:param type="parTxRTLAlign" val="r"/>
                            <dgm:param type="txAnchorVertCh" val="b"/>
                            <dgm:param type="txAnchorVert" val="b"/>
                          </dgm:alg>
                        </dgm:if>
                        <dgm:else name="Name174">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parTxLTRAlign" val="l"/>
                            <dgm:param type="parTxRTLAlign" val="r"/>
                            <dgm:param type="txAnchorVert" val="t"/>
                          </dgm:alg>
                        </dgm:if>
                        <dgm:else name="Name183">
                          <dgm:alg type="tx">
                            <dgm:param type="parTxLTRAlign" val="l"/>
                            <dgm:param type="parTxRTLAlign" val="l"/>
                            <dgm:param type="txAnchorVert" val="t"/>
                          </dgm:alg>
                        </dgm:else>
                      </dgm:choose>
                    </dgm:if>
                    <dgm:else name="Name184">
                      <dgm:choose name="Name185">
                        <dgm:if name="Name186" axis="root des" ptType="all node" func="maxDepth" op="gt" val="1">
                          <dgm:alg type="tx">
                            <dgm:param type="parTxLTRAlign" val="l"/>
                            <dgm:param type="parTxRTLAlign" val="r"/>
                            <dgm:param type="txAnchorVertCh" val="b"/>
                            <dgm:param type="txAnchorVert" val="b"/>
                          </dgm:alg>
                        </dgm:if>
                        <dgm:else name="Name187">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parTxLTRAlign" val="l"/>
                            <dgm:param type="parTxRTLAlign" val="r"/>
                            <dgm:param type="txAnchorVert" val="t"/>
                          </dgm:alg>
                        </dgm:if>
                        <dgm:else name="Name196">
                          <dgm:alg type="tx">
                            <dgm:param type="parTxLTRAlign" val="l"/>
                            <dgm:param type="parTxRTLAlign" val="l"/>
                            <dgm:param type="txAnchorVert" val="t"/>
                          </dgm:alg>
                        </dgm:else>
                      </dgm:choose>
                    </dgm:if>
                    <dgm:else name="Name197">
                      <dgm:choose name="Name198">
                        <dgm:if name="Name199" axis="root des" ptType="all node" func="maxDepth" op="gt" val="1">
                          <dgm:alg type="tx">
                            <dgm:param type="parTxLTRAlign" val="l"/>
                            <dgm:param type="parTxRTLAlign" val="r"/>
                            <dgm:param type="txAnchorVertCh" val="b"/>
                            <dgm:param type="txAnchorVert" val="b"/>
                          </dgm:alg>
                        </dgm:if>
                        <dgm:else name="Name200">
                          <dgm:alg type="tx">
                            <dgm:param type="parTxLTRAlign" val="r"/>
                            <dgm:param type="parTxRTLAlign" val="r"/>
                            <dgm:param type="txAnchorVert" val="b"/>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500084"/>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png"/></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20.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5.xml"/><Relationship Id="rId4" Type="http://schemas.openxmlformats.org/officeDocument/2006/relationships/diagramColors" Target="../diagrams/colors5.xml"/><Relationship Id="rId3" Type="http://schemas.openxmlformats.org/officeDocument/2006/relationships/diagramQuickStyle" Target="../diagrams/quickStyle5.xml"/><Relationship Id="rId2" Type="http://schemas.openxmlformats.org/officeDocument/2006/relationships/diagramLayout" Target="../diagrams/layout5.xml"/><Relationship Id="rId1" Type="http://schemas.openxmlformats.org/officeDocument/2006/relationships/diagramData" Target="../diagrams/data5.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2.png"/><Relationship Id="rId1"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938992"/>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需求估计</a:t>
            </a:r>
            <a:r>
              <a:rPr lang="zh-CN" altLang="en-US" sz="6000" b="1" spc="100" dirty="0" smtClean="0">
                <a:solidFill>
                  <a:srgbClr val="002060"/>
                </a:solidFill>
                <a:latin typeface="微软雅黑 Light" panose="020B0502040204020203" pitchFamily="34" charset="-122"/>
                <a:ea typeface="微软雅黑 Light" panose="020B0502040204020203" pitchFamily="34" charset="-122"/>
              </a:rPr>
              <a:t>和</a:t>
            </a:r>
            <a:endParaRPr lang="en-US" altLang="zh-CN" sz="6000" b="1" spc="100" dirty="0" smtClean="0">
              <a:solidFill>
                <a:srgbClr val="002060"/>
              </a:solidFill>
              <a:latin typeface="微软雅黑 Light" panose="020B0502040204020203" pitchFamily="34" charset="-122"/>
              <a:ea typeface="微软雅黑 Light" panose="020B0502040204020203" pitchFamily="34" charset="-122"/>
            </a:endParaRPr>
          </a:p>
          <a:p>
            <a:r>
              <a:rPr lang="zh-CN" altLang="en-US" sz="6000" b="1" spc="100" dirty="0" smtClean="0">
                <a:solidFill>
                  <a:srgbClr val="002060"/>
                </a:solidFill>
                <a:latin typeface="微软雅黑 Light" panose="020B0502040204020203" pitchFamily="34" charset="-122"/>
                <a:ea typeface="微软雅黑 Light" panose="020B0502040204020203" pitchFamily="34" charset="-122"/>
              </a:rPr>
              <a:t>需求预测</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03</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944065" y="4895931"/>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879383" y="307451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690489" y="3035961"/>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872413" y="321403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492923" y="3259020"/>
            <a:ext cx="2313254" cy="369332"/>
          </a:xfrm>
          <a:prstGeom prst="rect">
            <a:avLst/>
          </a:prstGeom>
          <a:noFill/>
        </p:spPr>
        <p:txBody>
          <a:bodyPr wrap="square" rtlCol="0">
            <a:spAutoFit/>
          </a:bodyPr>
          <a:lstStyle/>
          <a:p>
            <a:pPr algn="ctr"/>
            <a:r>
              <a:rPr lang="zh-CN" altLang="en-US" dirty="0"/>
              <a:t>需求估计</a:t>
            </a:r>
            <a:endParaRPr lang="zh-CN" altLang="en-US" sz="2400" b="1" spc="100" dirty="0">
              <a:solidFill>
                <a:schemeClr val="tx1">
                  <a:lumMod val="75000"/>
                  <a:lumOff val="25000"/>
                </a:schemeClr>
              </a:solidFill>
            </a:endParaRPr>
          </a:p>
        </p:txBody>
      </p:sp>
      <p:sp>
        <p:nvSpPr>
          <p:cNvPr id="33" name="矩形: 圆角 32"/>
          <p:cNvSpPr/>
          <p:nvPr/>
        </p:nvSpPr>
        <p:spPr>
          <a:xfrm>
            <a:off x="5476664" y="307451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287770" y="3035961"/>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469694" y="321403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090204" y="3259020"/>
            <a:ext cx="2313254" cy="369332"/>
          </a:xfrm>
          <a:prstGeom prst="rect">
            <a:avLst/>
          </a:prstGeom>
          <a:noFill/>
        </p:spPr>
        <p:txBody>
          <a:bodyPr wrap="square" rtlCol="0">
            <a:spAutoFit/>
          </a:bodyPr>
          <a:lstStyle/>
          <a:p>
            <a:pPr algn="ctr"/>
            <a:r>
              <a:rPr lang="zh-CN" altLang="zh-CN" dirty="0"/>
              <a:t>需求预测</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一、市场调查</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市场调查法就是通过对消费者直接进行调查，来估计某种产品的需求量与各变量之间的关系，即通过调查来了解顾客在不同的价格、不同的收入以及不同的相关产品的价格等条件下，愿意购买某种产品的数量。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市场调查法通常采用访问调查法和市场实验法两种方法。</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一、市场调查法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访问</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调查法</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231106"/>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3-1</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某公司在</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en-US" dirty="0">
                <a:solidFill>
                  <a:srgbClr val="002060"/>
                </a:solidFill>
                <a:latin typeface="微软雅黑 Light" panose="020B0502040204020203" pitchFamily="34" charset="-122"/>
                <a:ea typeface="微软雅黑 Light" panose="020B0502040204020203" pitchFamily="34" charset="-122"/>
              </a:rPr>
              <a:t>人中调查皮革钱包的需求量，调查表中列出了五种价格水平，要求被调查人对每一种价格发表购买意见，共有六种意见可供选择：（</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）肯定不买；（</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）不一定买；（</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）可能买；（</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）较可能买；（</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en-US" dirty="0">
                <a:solidFill>
                  <a:srgbClr val="002060"/>
                </a:solidFill>
                <a:latin typeface="微软雅黑 Light" panose="020B0502040204020203" pitchFamily="34" charset="-122"/>
                <a:ea typeface="微软雅黑 Light" panose="020B0502040204020203" pitchFamily="34" charset="-122"/>
              </a:rPr>
              <a:t>）很可能买；（</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）肯定买。调查结果如表所示。</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225900"/>
          <a:ext cx="10515600" cy="1706880"/>
        </p:xfrm>
        <a:graphic>
          <a:graphicData uri="http://schemas.openxmlformats.org/drawingml/2006/table">
            <a:tbl>
              <a:tblPr firstRow="1" firstCol="1" bandRow="1">
                <a:tableStyleId>{5C22544A-7EE6-4342-B048-85BDC9FD1C3A}</a:tableStyleId>
              </a:tblPr>
              <a:tblGrid>
                <a:gridCol w="1962170"/>
                <a:gridCol w="1261130"/>
                <a:gridCol w="1261130"/>
                <a:gridCol w="1261130"/>
                <a:gridCol w="1261130"/>
                <a:gridCol w="1754455"/>
                <a:gridCol w="1754455"/>
              </a:tblGrid>
              <a:tr h="0">
                <a:tc rowSpan="2">
                  <a:txBody>
                    <a:bodyPr/>
                    <a:lstStyle/>
                    <a:p>
                      <a:pPr algn="ctr">
                        <a:lnSpc>
                          <a:spcPct val="100000"/>
                        </a:lnSpc>
                        <a:spcAft>
                          <a:spcPts val="0"/>
                        </a:spcAft>
                      </a:pPr>
                      <a:r>
                        <a:rPr lang="zh-CN" sz="1600">
                          <a:effectLst/>
                        </a:rPr>
                        <a:t>价格（元）</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gridSpan="6">
                  <a:txBody>
                    <a:bodyPr/>
                    <a:lstStyle/>
                    <a:p>
                      <a:pPr algn="ctr">
                        <a:lnSpc>
                          <a:spcPct val="100000"/>
                        </a:lnSpc>
                        <a:spcAft>
                          <a:spcPts val="0"/>
                        </a:spcAft>
                      </a:pPr>
                      <a:r>
                        <a:rPr lang="zh-CN" sz="1600">
                          <a:effectLst/>
                        </a:rPr>
                        <a:t>持各种意见的人数</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hMerge="1">
                  <a:tcPr/>
                </a:tc>
                <a:tc hMerge="1">
                  <a:tcPr/>
                </a:tc>
                <a:tc hMerge="1">
                  <a:tcPr/>
                </a:tc>
              </a:tr>
              <a:tr h="0">
                <a:tc vMerge="1">
                  <a:tcPr/>
                </a:tc>
                <a:tc>
                  <a:txBody>
                    <a:bodyPr/>
                    <a:lstStyle/>
                    <a:p>
                      <a:pPr algn="ctr">
                        <a:lnSpc>
                          <a:spcPct val="100000"/>
                        </a:lnSpc>
                        <a:spcAft>
                          <a:spcPts val="0"/>
                        </a:spcAft>
                      </a:pPr>
                      <a:r>
                        <a:rPr lang="zh-CN" sz="1600">
                          <a:effectLst/>
                        </a:rPr>
                        <a:t>（</a:t>
                      </a:r>
                      <a:r>
                        <a:rPr lang="en-US" sz="1600">
                          <a:effectLst/>
                        </a:rPr>
                        <a:t>1</a:t>
                      </a:r>
                      <a:r>
                        <a:rPr lang="zh-CN" sz="16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rPr>
                        <a:t>（</a:t>
                      </a:r>
                      <a:r>
                        <a:rPr lang="en-US" sz="1600">
                          <a:effectLst/>
                        </a:rPr>
                        <a:t>2</a:t>
                      </a:r>
                      <a:r>
                        <a:rPr lang="zh-CN" sz="16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rPr>
                        <a:t>（</a:t>
                      </a:r>
                      <a:r>
                        <a:rPr lang="en-US" sz="1600">
                          <a:effectLst/>
                        </a:rPr>
                        <a:t>3</a:t>
                      </a:r>
                      <a:r>
                        <a:rPr lang="zh-CN" sz="16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rPr>
                        <a:t>（</a:t>
                      </a:r>
                      <a:r>
                        <a:rPr lang="en-US" sz="1600">
                          <a:effectLst/>
                        </a:rPr>
                        <a:t>4</a:t>
                      </a:r>
                      <a:r>
                        <a:rPr lang="zh-CN" sz="16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rPr>
                        <a:t>（</a:t>
                      </a:r>
                      <a:r>
                        <a:rPr lang="en-US" sz="1600">
                          <a:effectLst/>
                        </a:rPr>
                        <a:t>5</a:t>
                      </a:r>
                      <a:r>
                        <a:rPr lang="zh-CN" sz="16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rPr>
                        <a:t>（</a:t>
                      </a:r>
                      <a:r>
                        <a:rPr lang="en-US" sz="1600">
                          <a:effectLst/>
                        </a:rPr>
                        <a:t>6</a:t>
                      </a:r>
                      <a:r>
                        <a:rPr lang="zh-CN" sz="16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600">
                          <a:effectLst/>
                        </a:rPr>
                        <a:t>90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500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300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125</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25</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rPr>
                        <a:t>　</a:t>
                      </a:r>
                      <a:r>
                        <a:rPr lang="en-US" sz="1600">
                          <a:effectLst/>
                        </a:rPr>
                        <a:t>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600">
                          <a:effectLst/>
                        </a:rPr>
                        <a:t>80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300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225</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175</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600">
                          <a:effectLst/>
                        </a:rPr>
                        <a:t>70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600">
                          <a:effectLst/>
                        </a:rPr>
                        <a:t>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100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300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600">
                          <a:effectLst/>
                        </a:rPr>
                        <a:t>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25</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225</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rPr>
                        <a:t>300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dirty="0">
                          <a:effectLst/>
                        </a:rPr>
                        <a:t>400</a:t>
                      </a:r>
                      <a:endParaRPr lang="zh-CN" sz="20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一、市场调查法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访问</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调查法</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785104"/>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3-1</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调查人把每种意见的购买概率定为：（</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0.2</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0.4</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4</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0.6</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0.8</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。为了获得需求估计所需的数据，要根据概率计算每种价格水平上的期望需求量。</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例如，价格为</a:t>
            </a:r>
            <a:r>
              <a:rPr lang="en-US" altLang="zh-CN" dirty="0">
                <a:solidFill>
                  <a:srgbClr val="002060"/>
                </a:solidFill>
                <a:latin typeface="微软雅黑 Light" panose="020B0502040204020203" pitchFamily="34" charset="-122"/>
                <a:ea typeface="微软雅黑 Light" panose="020B0502040204020203" pitchFamily="34" charset="-122"/>
              </a:rPr>
              <a:t>90</a:t>
            </a:r>
            <a:r>
              <a:rPr lang="zh-CN" altLang="en-US" dirty="0">
                <a:solidFill>
                  <a:srgbClr val="002060"/>
                </a:solidFill>
                <a:latin typeface="微软雅黑 Light" panose="020B0502040204020203" pitchFamily="34" charset="-122"/>
                <a:ea typeface="微软雅黑 Light" panose="020B0502040204020203" pitchFamily="34" charset="-122"/>
              </a:rPr>
              <a:t>元时的期望需求量为：</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500×0+300×0.2+125×0.4+50×0.6+25×0.8+0×1.0=160</a:t>
            </a:r>
            <a:r>
              <a:rPr lang="zh-CN" altLang="en-US" dirty="0">
                <a:solidFill>
                  <a:srgbClr val="002060"/>
                </a:solidFill>
                <a:latin typeface="微软雅黑 Light" panose="020B0502040204020203" pitchFamily="34" charset="-122"/>
                <a:ea typeface="微软雅黑 Light" panose="020B0502040204020203" pitchFamily="34" charset="-122"/>
              </a:rPr>
              <a:t>（个）</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这样，就可以求得需求估计所用的各种价格水平上的期望需求量数据。</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5" name="表格 4"/>
          <p:cNvGraphicFramePr>
            <a:graphicFrameLocks noGrp="1"/>
          </p:cNvGraphicFramePr>
          <p:nvPr/>
        </p:nvGraphicFramePr>
        <p:xfrm>
          <a:off x="858890" y="4779898"/>
          <a:ext cx="10515600" cy="487680"/>
        </p:xfrm>
        <a:graphic>
          <a:graphicData uri="http://schemas.openxmlformats.org/drawingml/2006/table">
            <a:tbl>
              <a:tblPr firstRow="1" firstCol="1" bandRow="1">
                <a:tableStyleId>{5C22544A-7EE6-4342-B048-85BDC9FD1C3A}</a:tableStyleId>
              </a:tblPr>
              <a:tblGrid>
                <a:gridCol w="2197270"/>
                <a:gridCol w="1474331"/>
                <a:gridCol w="1474331"/>
                <a:gridCol w="1474331"/>
                <a:gridCol w="1474331"/>
                <a:gridCol w="2421006"/>
              </a:tblGrid>
              <a:tr h="0">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价格（</a:t>
                      </a:r>
                      <a:r>
                        <a:rPr lang="en-US" sz="1600">
                          <a:effectLst/>
                          <a:latin typeface="微软雅黑 Light" panose="020B0502040204020203" pitchFamily="34" charset="-122"/>
                          <a:ea typeface="微软雅黑 Light" panose="020B0502040204020203" pitchFamily="34" charset="-122"/>
                        </a:rPr>
                        <a:t>P</a:t>
                      </a:r>
                      <a:r>
                        <a:rPr lang="zh-CN" sz="1600">
                          <a:effectLst/>
                          <a:latin typeface="微软雅黑 Light" panose="020B0502040204020203" pitchFamily="34" charset="-122"/>
                          <a:ea typeface="微软雅黑 Light" panose="020B0502040204020203" pitchFamily="34" charset="-122"/>
                        </a:rPr>
                        <a:t>）</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50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60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70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80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90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需求量（</a:t>
                      </a:r>
                      <a:r>
                        <a:rPr lang="en-US" sz="1600">
                          <a:effectLst/>
                          <a:latin typeface="微软雅黑 Light" panose="020B0502040204020203" pitchFamily="34" charset="-122"/>
                          <a:ea typeface="微软雅黑 Light" panose="020B0502040204020203" pitchFamily="34" charset="-122"/>
                        </a:rPr>
                        <a:t>Q</a:t>
                      </a:r>
                      <a:r>
                        <a:rPr lang="zh-CN" sz="1600">
                          <a:effectLst/>
                          <a:latin typeface="微软雅黑 Light" panose="020B0502040204020203" pitchFamily="34" charset="-122"/>
                          <a:ea typeface="微软雅黑 Light" panose="020B0502040204020203" pitchFamily="34" charset="-122"/>
                        </a:rPr>
                        <a:t>）</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800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640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500</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335</a:t>
                      </a:r>
                      <a:endParaRPr lang="zh-CN" sz="20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dirty="0">
                          <a:effectLst/>
                          <a:latin typeface="微软雅黑 Light" panose="020B0502040204020203" pitchFamily="34" charset="-122"/>
                          <a:ea typeface="微软雅黑 Light" panose="020B0502040204020203" pitchFamily="34" charset="-122"/>
                        </a:rPr>
                        <a:t>160</a:t>
                      </a:r>
                      <a:endParaRPr lang="zh-CN" sz="20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一、市场调查法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访问</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调查法</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231106"/>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3-1</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把这些数据画在坐标图上，可以得到一条需求曲线，它在纵轴（价格）上的截距约为</a:t>
            </a:r>
            <a:r>
              <a:rPr lang="en-US" altLang="zh-CN" dirty="0">
                <a:solidFill>
                  <a:srgbClr val="002060"/>
                </a:solidFill>
                <a:latin typeface="微软雅黑 Light" panose="020B0502040204020203" pitchFamily="34" charset="-122"/>
                <a:ea typeface="微软雅黑 Light" panose="020B0502040204020203" pitchFamily="34" charset="-122"/>
              </a:rPr>
              <a:t>100.7</a:t>
            </a:r>
            <a:r>
              <a:rPr lang="zh-CN" altLang="en-US" dirty="0">
                <a:solidFill>
                  <a:srgbClr val="002060"/>
                </a:solidFill>
                <a:latin typeface="微软雅黑 Light" panose="020B0502040204020203" pitchFamily="34" charset="-122"/>
                <a:ea typeface="微软雅黑 Light" panose="020B0502040204020203" pitchFamily="34" charset="-122"/>
              </a:rPr>
              <a:t>元，其斜率约为</a:t>
            </a:r>
            <a:r>
              <a:rPr lang="en-US" altLang="zh-CN" dirty="0">
                <a:solidFill>
                  <a:srgbClr val="002060"/>
                </a:solidFill>
                <a:latin typeface="微软雅黑 Light" panose="020B0502040204020203" pitchFamily="34" charset="-122"/>
                <a:ea typeface="微软雅黑 Light" panose="020B0502040204020203" pitchFamily="34" charset="-122"/>
              </a:rPr>
              <a:t>-0.063</a:t>
            </a:r>
            <a:r>
              <a:rPr lang="zh-CN" altLang="en-US" dirty="0">
                <a:solidFill>
                  <a:srgbClr val="002060"/>
                </a:solidFill>
                <a:latin typeface="微软雅黑 Light" panose="020B0502040204020203" pitchFamily="34" charset="-122"/>
                <a:ea typeface="微软雅黑 Light" panose="020B0502040204020203" pitchFamily="34" charset="-122"/>
              </a:rPr>
              <a:t>，即需求量变动</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单位，将导致价格</a:t>
            </a:r>
            <a:r>
              <a:rPr lang="zh-CN" altLang="en-US" dirty="0" smtClean="0">
                <a:solidFill>
                  <a:srgbClr val="002060"/>
                </a:solidFill>
                <a:latin typeface="微软雅黑 Light" panose="020B0502040204020203" pitchFamily="34" charset="-122"/>
                <a:ea typeface="微软雅黑 Light" panose="020B0502040204020203" pitchFamily="34" charset="-122"/>
              </a:rPr>
              <a:t>变动</a:t>
            </a:r>
            <a:r>
              <a:rPr lang="en-US" altLang="zh-CN" dirty="0">
                <a:solidFill>
                  <a:srgbClr val="002060"/>
                </a:solidFill>
                <a:latin typeface="微软雅黑 Light" panose="020B0502040204020203" pitchFamily="34" charset="-122"/>
                <a:ea typeface="微软雅黑 Light" panose="020B0502040204020203" pitchFamily="34" charset="-122"/>
              </a:rPr>
              <a:t>0.063</a:t>
            </a:r>
            <a:r>
              <a:rPr lang="zh-CN" altLang="en-US" dirty="0">
                <a:solidFill>
                  <a:srgbClr val="002060"/>
                </a:solidFill>
                <a:latin typeface="微软雅黑 Light" panose="020B0502040204020203" pitchFamily="34" charset="-122"/>
                <a:ea typeface="微软雅黑 Light" panose="020B0502040204020203" pitchFamily="34" charset="-122"/>
              </a:rPr>
              <a:t>元。这条需求曲线的方程为：</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4549788" y="4024304"/>
            <a:ext cx="1864613" cy="302968"/>
          </a:xfrm>
          <a:prstGeom prst="rect">
            <a:avLst/>
          </a:prstGeom>
        </p:spPr>
        <p:txBody>
          <a:bodyPr wrap="none">
            <a:spAutoFit/>
          </a:bodyPr>
          <a:lstStyle/>
          <a:p>
            <a:pPr>
              <a:lnSpc>
                <a:spcPts val="1645"/>
              </a:lnSpc>
              <a:spcAft>
                <a:spcPts val="0"/>
              </a:spcAft>
            </a:pPr>
            <a:r>
              <a:rPr lang="en-US" altLang="zh-CN"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P</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=100.7-0.063</a:t>
            </a:r>
            <a:r>
              <a:rPr lang="en-US" altLang="zh-CN"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Q</a:t>
            </a:r>
            <a:endPar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pic>
        <p:nvPicPr>
          <p:cNvPr id="7" name="3-1.EPS"/>
          <p:cNvPicPr>
            <a:picLocks noChangeAspect="1"/>
          </p:cNvPicPr>
          <p:nvPr/>
        </p:nvPicPr>
        <p:blipFill>
          <a:blip r:embed="rId1">
            <a:duotone>
              <a:schemeClr val="accent1">
                <a:shade val="45000"/>
                <a:satMod val="135000"/>
              </a:schemeClr>
              <a:prstClr val="white"/>
            </a:duotone>
          </a:blip>
          <a:stretch>
            <a:fillRect/>
          </a:stretch>
        </p:blipFill>
        <p:spPr>
          <a:xfrm>
            <a:off x="4145736" y="4383872"/>
            <a:ext cx="2672715" cy="174307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一、市场调查</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市场实验法</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099864"/>
          <a:ext cx="10515599" cy="2136270"/>
        </p:xfrm>
        <a:graphic>
          <a:graphicData uri="http://schemas.openxmlformats.org/drawingml/2006/table">
            <a:tbl>
              <a:tblPr firstRow="1" firstCol="1" bandRow="1">
                <a:tableStyleId>{5C22544A-7EE6-4342-B048-85BDC9FD1C3A}</a:tableStyleId>
              </a:tblPr>
              <a:tblGrid>
                <a:gridCol w="3503483"/>
                <a:gridCol w="2773430"/>
                <a:gridCol w="2119343"/>
                <a:gridCol w="2119343"/>
              </a:tblGrid>
              <a:tr h="356045">
                <a:tc rowSpan="2">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价格提高</a:t>
                      </a:r>
                      <a:r>
                        <a:rPr lang="en-US" sz="1600">
                          <a:effectLst/>
                          <a:latin typeface="微软雅黑 Light" panose="020B0502040204020203" pitchFamily="34" charset="-122"/>
                          <a:ea typeface="微软雅黑 Light" panose="020B0502040204020203" pitchFamily="34" charset="-122"/>
                        </a:rPr>
                        <a:t>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gridSpan="3">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销售量变化率（</a:t>
                      </a:r>
                      <a:r>
                        <a:rPr lang="en-US" sz="1600">
                          <a:effectLst/>
                          <a:latin typeface="微软雅黑 Light" panose="020B0502040204020203" pitchFamily="34" charset="-122"/>
                          <a:ea typeface="微软雅黑 Light" panose="020B0502040204020203" pitchFamily="34" charset="-122"/>
                        </a:rPr>
                        <a:t>%</a:t>
                      </a:r>
                      <a:r>
                        <a:rPr lang="zh-CN" sz="1600">
                          <a:effectLst/>
                          <a:latin typeface="微软雅黑 Light" panose="020B0502040204020203" pitchFamily="34" charset="-122"/>
                          <a:ea typeface="微软雅黑 Light" panose="020B0502040204020203" pitchFamily="34" charset="-122"/>
                        </a:rPr>
                        <a:t>）</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hMerge="1">
                  <a:tcPr/>
                </a:tc>
                <a:tc hMerge="1">
                  <a:tcPr/>
                </a:tc>
              </a:tr>
              <a:tr h="712090">
                <a:tc vMerge="1">
                  <a:tcPr/>
                </a:tc>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佛罗里达州</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印第安河流域产橘子</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佛罗里达州</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内地产橘子</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加利福尼亚州</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产橘子</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56045">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佛罗里达州印第安河流域产橘子</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-3.07</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+1.56</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+0.01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56045">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佛罗里达州内地产橘子</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+1.16</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-3.01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+0.14</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56045">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加利福尼亚州产橘子</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57150" marR="5715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+0.18</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+0.09</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dirty="0">
                          <a:effectLst/>
                          <a:latin typeface="微软雅黑 Light" panose="020B0502040204020203" pitchFamily="34" charset="-122"/>
                          <a:ea typeface="微软雅黑 Light" panose="020B0502040204020203" pitchFamily="34" charset="-122"/>
                        </a:rPr>
                        <a:t>-2.76</a:t>
                      </a:r>
                      <a:endParaRPr lang="zh-CN" sz="16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2430370"/>
          <a:ext cx="6096000" cy="309759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为了便于说明估计回归参数的方法，假定需求函数（回归方程）的形式为一元线性方程：</a:t>
            </a:r>
            <a:r>
              <a:rPr lang="en-US" altLang="zh-CN" sz="2000" b="1" i="1" dirty="0">
                <a:solidFill>
                  <a:srgbClr val="002060"/>
                </a:solidFill>
                <a:latin typeface="微软雅黑 Light" panose="020B0502040204020203" pitchFamily="34" charset="-122"/>
                <a:ea typeface="微软雅黑 Light" panose="020B0502040204020203" pitchFamily="34" charset="-122"/>
              </a:rPr>
              <a:t>y</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α</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βx</a:t>
            </a:r>
            <a:r>
              <a:rPr lang="zh-CN" altLang="en-US" sz="2000" b="1" dirty="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3-2.EPS" descr="id:2147509700;FounderCES"/>
          <p:cNvPicPr>
            <a:picLocks noChangeAspect="1"/>
          </p:cNvPicPr>
          <p:nvPr/>
        </p:nvPicPr>
        <p:blipFill>
          <a:blip r:embed="rId1">
            <a:duotone>
              <a:schemeClr val="accent1">
                <a:shade val="45000"/>
                <a:satMod val="135000"/>
              </a:schemeClr>
              <a:prstClr val="white"/>
            </a:duotone>
          </a:blip>
          <a:stretch>
            <a:fillRect/>
          </a:stretch>
        </p:blipFill>
        <p:spPr>
          <a:xfrm>
            <a:off x="4950830" y="3472640"/>
            <a:ext cx="2331720" cy="166370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假定</a:t>
                </a:r>
                <a:r>
                  <a:rPr lang="zh-CN" altLang="zh-CN" sz="2000" b="1" dirty="0">
                    <a:solidFill>
                      <a:srgbClr val="002060"/>
                    </a:solidFill>
                    <a:latin typeface="微软雅黑 Light" panose="020B0502040204020203" pitchFamily="34" charset="-122"/>
                    <a:ea typeface="微软雅黑 Light" panose="020B0502040204020203" pitchFamily="34" charset="-122"/>
                  </a:rPr>
                  <a:t>观察数据有</a:t>
                </a:r>
                <a14:m>
                  <m:oMath xmlns:m="http://schemas.openxmlformats.org/officeDocument/2006/math">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𝟏</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𝟏</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𝟐</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𝟐</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m:rPr>
                        <m:nor/>
                      </m:rPr>
                      <a:rPr lang="en-US" altLang="zh-CN" sz="2000" b="1">
                        <a:solidFill>
                          <a:srgbClr val="002060"/>
                        </a:solidFill>
                        <a:latin typeface="微软雅黑 Light" panose="020B0502040204020203" pitchFamily="34" charset="-122"/>
                        <a:ea typeface="微软雅黑 Light" panose="020B0502040204020203" pitchFamily="34" charset="-122"/>
                      </a:rPr>
                      <m:t>…</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𝒏</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𝒏</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在</a:t>
                </a:r>
                <a:r>
                  <a:rPr lang="en-US" altLang="zh-CN" sz="2000" b="1" i="1" dirty="0">
                    <a:solidFill>
                      <a:srgbClr val="002060"/>
                    </a:solidFill>
                    <a:latin typeface="微软雅黑 Light" panose="020B0502040204020203" pitchFamily="34" charset="-122"/>
                    <a:ea typeface="微软雅黑 Light" panose="020B0502040204020203" pitchFamily="34" charset="-122"/>
                  </a:rPr>
                  <a:t>x=x</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i</a:t>
                </a:r>
                <a:r>
                  <a:rPr lang="zh-CN" altLang="zh-CN" sz="2000" b="1" dirty="0">
                    <a:solidFill>
                      <a:srgbClr val="002060"/>
                    </a:solidFill>
                    <a:latin typeface="微软雅黑 Light" panose="020B0502040204020203" pitchFamily="34" charset="-122"/>
                    <a:ea typeface="微软雅黑 Light" panose="020B0502040204020203" pitchFamily="34" charset="-122"/>
                  </a:rPr>
                  <a:t>时，</a:t>
                </a:r>
                <a:r>
                  <a:rPr lang="en-US" altLang="zh-CN" sz="2000" b="1" i="1" dirty="0">
                    <a:solidFill>
                      <a:srgbClr val="002060"/>
                    </a:solidFill>
                    <a:latin typeface="微软雅黑 Light" panose="020B0502040204020203" pitchFamily="34" charset="-122"/>
                    <a:ea typeface="微软雅黑 Light" panose="020B0502040204020203" pitchFamily="34" charset="-122"/>
                  </a:rPr>
                  <a:t>y</a:t>
                </a:r>
                <a:r>
                  <a:rPr lang="zh-CN" altLang="zh-CN" sz="2000" b="1" dirty="0">
                    <a:solidFill>
                      <a:srgbClr val="002060"/>
                    </a:solidFill>
                    <a:latin typeface="微软雅黑 Light" panose="020B0502040204020203" pitchFamily="34" charset="-122"/>
                    <a:ea typeface="微软雅黑 Light" panose="020B0502040204020203" pitchFamily="34" charset="-122"/>
                  </a:rPr>
                  <a:t>的估计值为</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𝒚</m:t>
                            </m:r>
                          </m:e>
                        </m:acc>
                      </m:e>
                      <m:sub>
                        <m:r>
                          <a:rPr lang="en-US" altLang="zh-CN" sz="2000" b="1" i="1">
                            <a:solidFill>
                              <a:srgbClr val="002060"/>
                            </a:solidFill>
                            <a:latin typeface="Cambria Math" panose="02040503050406030204" pitchFamily="18" charset="0"/>
                          </a:rPr>
                          <m:t>𝒊</m:t>
                        </m:r>
                      </m:sub>
                    </m:sSub>
                  </m:oMath>
                </a14:m>
                <a:r>
                  <a:rPr lang="zh-CN" altLang="zh-CN" sz="2000" b="1" dirty="0">
                    <a:solidFill>
                      <a:srgbClr val="002060"/>
                    </a:solidFill>
                    <a:latin typeface="微软雅黑 Light" panose="020B0502040204020203" pitchFamily="34" charset="-122"/>
                    <a:ea typeface="微软雅黑 Light" panose="020B0502040204020203" pitchFamily="34" charset="-122"/>
                  </a:rPr>
                  <a:t>；此时，</a:t>
                </a:r>
                <a:r>
                  <a:rPr lang="en-US" altLang="zh-CN" sz="2000" b="1" i="1" dirty="0" err="1">
                    <a:solidFill>
                      <a:srgbClr val="002060"/>
                    </a:solidFill>
                    <a:latin typeface="微软雅黑 Light" panose="020B0502040204020203" pitchFamily="34" charset="-122"/>
                    <a:ea typeface="微软雅黑 Light" panose="020B0502040204020203" pitchFamily="34" charset="-122"/>
                  </a:rPr>
                  <a:t>y</a:t>
                </a:r>
                <a:r>
                  <a:rPr lang="en-US" altLang="zh-CN" sz="2000" b="1" i="1" baseline="-25000" dirty="0" err="1">
                    <a:solidFill>
                      <a:srgbClr val="002060"/>
                    </a:solidFill>
                    <a:latin typeface="微软雅黑 Light" panose="020B0502040204020203" pitchFamily="34" charset="-122"/>
                    <a:ea typeface="微软雅黑 Light" panose="020B0502040204020203" pitchFamily="34" charset="-122"/>
                  </a:rPr>
                  <a:t>i</a:t>
                </a:r>
                <a:r>
                  <a:rPr lang="zh-CN" altLang="zh-CN" sz="2000" b="1" dirty="0">
                    <a:solidFill>
                      <a:srgbClr val="002060"/>
                    </a:solidFill>
                    <a:latin typeface="微软雅黑 Light" panose="020B0502040204020203" pitchFamily="34" charset="-122"/>
                    <a:ea typeface="微软雅黑 Light" panose="020B0502040204020203" pitchFamily="34" charset="-122"/>
                  </a:rPr>
                  <a:t>与</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𝒚</m:t>
                            </m:r>
                          </m:e>
                        </m:acc>
                      </m:e>
                      <m:sub>
                        <m:r>
                          <a:rPr lang="en-US" altLang="zh-CN" sz="2000" b="1" i="1">
                            <a:solidFill>
                              <a:srgbClr val="002060"/>
                            </a:solidFill>
                            <a:latin typeface="Cambria Math" panose="02040503050406030204" pitchFamily="18" charset="0"/>
                          </a:rPr>
                          <m:t>𝒊</m:t>
                        </m:r>
                      </m:sub>
                    </m:sSub>
                  </m:oMath>
                </a14:m>
                <a:r>
                  <a:rPr lang="zh-CN" altLang="zh-CN" sz="2000" b="1" dirty="0">
                    <a:solidFill>
                      <a:srgbClr val="002060"/>
                    </a:solidFill>
                    <a:latin typeface="微软雅黑 Light" panose="020B0502040204020203" pitchFamily="34" charset="-122"/>
                    <a:ea typeface="微软雅黑 Light" panose="020B0502040204020203" pitchFamily="34" charset="-122"/>
                  </a:rPr>
                  <a:t>之间的离差为</a:t>
                </a:r>
                <a:r>
                  <a:rPr lang="en-US" altLang="zh-CN" sz="2000" b="1" i="1" dirty="0" err="1">
                    <a:solidFill>
                      <a:srgbClr val="002060"/>
                    </a:solidFill>
                    <a:latin typeface="微软雅黑 Light" panose="020B0502040204020203" pitchFamily="34" charset="-122"/>
                    <a:ea typeface="微软雅黑 Light" panose="020B0502040204020203" pitchFamily="34" charset="-122"/>
                  </a:rPr>
                  <a:t>μ</a:t>
                </a:r>
                <a:r>
                  <a:rPr lang="en-US" altLang="zh-CN" sz="2000" b="1" i="1" baseline="-25000" dirty="0" err="1">
                    <a:solidFill>
                      <a:srgbClr val="002060"/>
                    </a:solidFill>
                    <a:latin typeface="微软雅黑 Light" panose="020B0502040204020203" pitchFamily="34" charset="-122"/>
                    <a:ea typeface="微软雅黑 Light" panose="020B0502040204020203" pitchFamily="34" charset="-122"/>
                  </a:rPr>
                  <a:t>i</a:t>
                </a:r>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err="1">
                    <a:solidFill>
                      <a:srgbClr val="002060"/>
                    </a:solidFill>
                    <a:latin typeface="微软雅黑 Light" panose="020B0502040204020203" pitchFamily="34" charset="-122"/>
                    <a:ea typeface="微软雅黑 Light" panose="020B0502040204020203" pitchFamily="34" charset="-122"/>
                  </a:rPr>
                  <a:t>μ</a:t>
                </a:r>
                <a:r>
                  <a:rPr lang="en-US" altLang="zh-CN" sz="2000" b="1" i="1" baseline="-25000" dirty="0" err="1">
                    <a:solidFill>
                      <a:srgbClr val="002060"/>
                    </a:solidFill>
                    <a:latin typeface="微软雅黑 Light" panose="020B0502040204020203" pitchFamily="34" charset="-122"/>
                    <a:ea typeface="微软雅黑 Light" panose="020B0502040204020203" pitchFamily="34" charset="-122"/>
                  </a:rPr>
                  <a:t>i</a:t>
                </a:r>
                <a:r>
                  <a:rPr lang="en-US" altLang="zh-CN" sz="2000" b="1" i="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err="1">
                    <a:solidFill>
                      <a:srgbClr val="002060"/>
                    </a:solidFill>
                    <a:latin typeface="微软雅黑 Light" panose="020B0502040204020203" pitchFamily="34" charset="-122"/>
                    <a:ea typeface="微软雅黑 Light" panose="020B0502040204020203" pitchFamily="34" charset="-122"/>
                  </a:rPr>
                  <a:t>y</a:t>
                </a:r>
                <a:r>
                  <a:rPr lang="en-US" altLang="zh-CN" sz="2000" b="1" i="1" baseline="-25000" dirty="0" err="1">
                    <a:solidFill>
                      <a:srgbClr val="002060"/>
                    </a:solidFill>
                    <a:latin typeface="微软雅黑 Light" panose="020B0502040204020203" pitchFamily="34" charset="-122"/>
                    <a:ea typeface="微软雅黑 Light" panose="020B0502040204020203" pitchFamily="34" charset="-122"/>
                  </a:rPr>
                  <a:t>i</a:t>
                </a:r>
                <a:r>
                  <a:rPr lang="en-US" altLang="zh-CN" sz="2000" b="1"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𝒚</m:t>
                            </m:r>
                          </m:e>
                        </m:acc>
                      </m:e>
                      <m:sub>
                        <m:r>
                          <a:rPr lang="en-US" altLang="zh-CN" sz="2000" b="1" i="1">
                            <a:solidFill>
                              <a:srgbClr val="002060"/>
                            </a:solidFill>
                            <a:latin typeface="Cambria Math" panose="02040503050406030204" pitchFamily="18" charset="0"/>
                          </a:rPr>
                          <m:t>𝒊</m:t>
                        </m:r>
                      </m:sub>
                    </m:sSub>
                  </m:oMath>
                </a14:m>
                <a:r>
                  <a:rPr lang="zh-CN" altLang="zh-CN" sz="2000" b="1" dirty="0">
                    <a:solidFill>
                      <a:srgbClr val="002060"/>
                    </a:solidFill>
                    <a:latin typeface="微软雅黑 Light" panose="020B0502040204020203" pitchFamily="34" charset="-122"/>
                    <a:ea typeface="微软雅黑 Light" panose="020B0502040204020203" pitchFamily="34" charset="-122"/>
                  </a:rPr>
                  <a:t>）</a:t>
                </a:r>
                <a:r>
                  <a:rPr lang="zh-CN" altLang="zh-CN"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用</a:t>
                </a:r>
                <a:r>
                  <a:rPr lang="zh-CN" altLang="zh-CN" sz="2000" b="1" dirty="0">
                    <a:solidFill>
                      <a:srgbClr val="002060"/>
                    </a:solidFill>
                    <a:latin typeface="微软雅黑 Light" panose="020B0502040204020203" pitchFamily="34" charset="-122"/>
                    <a:ea typeface="微软雅黑 Light" panose="020B0502040204020203" pitchFamily="34" charset="-122"/>
                  </a:rPr>
                  <a:t>最小二乘法求参数</a:t>
                </a:r>
                <a:r>
                  <a:rPr lang="en-US" altLang="zh-CN" sz="2000" b="1" i="1" dirty="0">
                    <a:solidFill>
                      <a:srgbClr val="002060"/>
                    </a:solidFill>
                    <a:latin typeface="微软雅黑 Light" panose="020B0502040204020203" pitchFamily="34" charset="-122"/>
                    <a:ea typeface="微软雅黑 Light" panose="020B0502040204020203" pitchFamily="34" charset="-122"/>
                  </a:rPr>
                  <a:t>α</a:t>
                </a:r>
                <a:r>
                  <a:rPr lang="zh-CN" altLang="zh-CN"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i="1" dirty="0">
                    <a:solidFill>
                      <a:srgbClr val="002060"/>
                    </a:solidFill>
                    <a:latin typeface="微软雅黑 Light" panose="020B0502040204020203" pitchFamily="34" charset="-122"/>
                    <a:ea typeface="微软雅黑 Light" panose="020B0502040204020203" pitchFamily="34" charset="-122"/>
                  </a:rPr>
                  <a:t>β</a:t>
                </a:r>
                <a:r>
                  <a:rPr lang="zh-CN" altLang="zh-CN" sz="2000" b="1" dirty="0">
                    <a:solidFill>
                      <a:srgbClr val="002060"/>
                    </a:solidFill>
                    <a:latin typeface="微软雅黑 Light" panose="020B0502040204020203" pitchFamily="34" charset="-122"/>
                    <a:ea typeface="微软雅黑 Light" panose="020B0502040204020203" pitchFamily="34" charset="-122"/>
                  </a:rPr>
                  <a:t>，也就是使上述离差的平方和</a:t>
                </a:r>
                <a14:m>
                  <m:oMath xmlns:m="http://schemas.openxmlformats.org/officeDocument/2006/math">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bSup>
                      <m:sSubSupPr>
                        <m:ctrlPr>
                          <a:rPr lang="zh-CN" altLang="zh-CN" sz="2000" b="1" i="1">
                            <a:solidFill>
                              <a:srgbClr val="002060"/>
                            </a:solidFill>
                            <a:latin typeface="Cambria Math" panose="02040503050406030204" pitchFamily="18" charset="0"/>
                          </a:rPr>
                        </m:ctrlPr>
                      </m:sSubSupPr>
                      <m:e>
                        <m:r>
                          <a:rPr lang="en-US" altLang="zh-CN" sz="2000" b="1" i="1">
                            <a:solidFill>
                              <a:srgbClr val="002060"/>
                            </a:solidFill>
                            <a:latin typeface="Cambria Math" panose="02040503050406030204" pitchFamily="18" charset="0"/>
                          </a:rPr>
                          <m:t>𝝁</m:t>
                        </m:r>
                      </m:e>
                      <m:sub>
                        <m:r>
                          <a:rPr lang="en-US" altLang="zh-CN" sz="2000" b="1" i="1">
                            <a:solidFill>
                              <a:srgbClr val="002060"/>
                            </a:solidFill>
                            <a:latin typeface="Cambria Math" panose="02040503050406030204" pitchFamily="18" charset="0"/>
                          </a:rPr>
                          <m:t>𝒊</m:t>
                        </m:r>
                      </m:sub>
                      <m:sup>
                        <m:r>
                          <a:rPr lang="en-US" altLang="zh-CN" sz="2000" b="1" i="1">
                            <a:solidFill>
                              <a:srgbClr val="002060"/>
                            </a:solidFill>
                            <a:latin typeface="Cambria Math" panose="02040503050406030204" pitchFamily="18" charset="0"/>
                          </a:rPr>
                          <m:t>𝟐</m:t>
                        </m:r>
                      </m:sup>
                    </m:sSubSup>
                  </m:oMath>
                </a14:m>
                <a:r>
                  <a:rPr lang="zh-CN" altLang="zh-CN" sz="2000" b="1" dirty="0">
                    <a:solidFill>
                      <a:srgbClr val="002060"/>
                    </a:solidFill>
                    <a:latin typeface="微软雅黑 Light" panose="020B0502040204020203" pitchFamily="34" charset="-122"/>
                    <a:ea typeface="微软雅黑 Light" panose="020B0502040204020203" pitchFamily="34" charset="-122"/>
                  </a:rPr>
                  <a:t>的值最小，这时，回归方程</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𝒚</m:t>
                            </m:r>
                          </m:e>
                        </m:acc>
                      </m:e>
                      <m:sub>
                        <m:r>
                          <a:rPr lang="en-US" altLang="zh-CN" sz="2000" b="1" i="1">
                            <a:solidFill>
                              <a:srgbClr val="002060"/>
                            </a:solidFill>
                            <a:latin typeface="Cambria Math" panose="02040503050406030204" pitchFamily="18" charset="0"/>
                          </a:rPr>
                          <m:t>𝒊</m:t>
                        </m:r>
                      </m:sub>
                    </m:sSub>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𝜶</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oMath>
                </a14:m>
                <a:r>
                  <a:rPr lang="zh-CN" altLang="zh-CN" sz="2000" b="1" dirty="0">
                    <a:solidFill>
                      <a:srgbClr val="002060"/>
                    </a:solidFill>
                    <a:latin typeface="微软雅黑 Light" panose="020B0502040204020203" pitchFamily="34" charset="-122"/>
                    <a:ea typeface="微软雅黑 Light" panose="020B0502040204020203" pitchFamily="34" charset="-122"/>
                  </a:rPr>
                  <a:t>能最好地拟合观察数据。</a:t>
                </a:r>
                <a:endParaRPr lang="zh-CN"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3727141"/>
              </a:xfrm>
              <a:prstGeom prst="rect">
                <a:avLst/>
              </a:prstGeom>
              <a:blipFill rotWithShape="1">
                <a:blip r:embed="rId1"/>
                <a:stretch>
                  <a:fillRect l="-1" t="-16"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a:t>
                </a: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𝝁</m:t>
                        </m:r>
                      </m:e>
                      <m:sub>
                        <m:r>
                          <a:rPr lang="en-US" altLang="zh-CN" sz="2000" b="1" i="1">
                            <a:solidFill>
                              <a:srgbClr val="002060"/>
                            </a:solidFill>
                            <a:latin typeface="Cambria Math" panose="02040503050406030204" pitchFamily="18" charset="0"/>
                          </a:rPr>
                          <m:t>𝒊</m:t>
                        </m:r>
                      </m:sub>
                    </m:sSub>
                    <m:r>
                      <a:rPr lang="en-US" altLang="zh-CN" sz="2000" b="1">
                        <a:solidFill>
                          <a:srgbClr val="002060"/>
                        </a:solidFill>
                        <a:latin typeface="Cambria Math" panose="02040503050406030204" pitchFamily="18" charset="0"/>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𝒚</m:t>
                            </m:r>
                          </m:e>
                        </m:acc>
                      </m:e>
                      <m:sub>
                        <m:r>
                          <a:rPr lang="en-US" altLang="zh-CN" sz="2000" b="1" i="1">
                            <a:solidFill>
                              <a:srgbClr val="002060"/>
                            </a:solidFill>
                            <a:latin typeface="Cambria Math" panose="02040503050406030204" pitchFamily="18" charset="0"/>
                          </a:rPr>
                          <m:t>𝒊</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𝒚</m:t>
                            </m:r>
                          </m:e>
                        </m:acc>
                      </m:e>
                      <m:sub>
                        <m:r>
                          <a:rPr lang="en-US" altLang="zh-CN" sz="2000" b="1" i="1">
                            <a:solidFill>
                              <a:srgbClr val="002060"/>
                            </a:solidFill>
                            <a:latin typeface="Cambria Math" panose="02040503050406030204" pitchFamily="18" charset="0"/>
                          </a:rPr>
                          <m:t>𝒊</m:t>
                        </m:r>
                      </m:sub>
                    </m:sSub>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𝜶</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a:t>
                </a: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𝝁</m:t>
                        </m:r>
                      </m:e>
                      <m:sub>
                        <m:r>
                          <a:rPr lang="en-US" altLang="zh-CN" sz="2000" b="1" i="1">
                            <a:solidFill>
                              <a:srgbClr val="002060"/>
                            </a:solidFill>
                            <a:latin typeface="Cambria Math" panose="02040503050406030204" pitchFamily="18" charset="0"/>
                          </a:rPr>
                          <m:t>𝒊</m:t>
                        </m:r>
                      </m:sub>
                    </m:sSub>
                    <m:r>
                      <a:rPr lang="en-US" altLang="zh-CN" sz="2000" b="1">
                        <a:solidFill>
                          <a:srgbClr val="002060"/>
                        </a:solidFill>
                        <a:latin typeface="Cambria Math" panose="02040503050406030204" pitchFamily="18" charset="0"/>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𝜶</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a:solidFill>
                          <a:srgbClr val="002060"/>
                        </a:solidFill>
                        <a:latin typeface="Cambria Math" panose="02040503050406030204" pitchFamily="18" charset="0"/>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𝜶</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14:m>
                  <m:oMath xmlns:m="http://schemas.openxmlformats.org/officeDocument/2006/math">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bSup>
                      <m:sSubSupPr>
                        <m:ctrlPr>
                          <a:rPr lang="zh-CN" altLang="zh-CN" sz="2000" b="1" i="1">
                            <a:solidFill>
                              <a:srgbClr val="002060"/>
                            </a:solidFill>
                            <a:latin typeface="Cambria Math" panose="02040503050406030204" pitchFamily="18" charset="0"/>
                          </a:rPr>
                        </m:ctrlPr>
                      </m:sSubSupPr>
                      <m:e>
                        <m:r>
                          <a:rPr lang="en-US" altLang="zh-CN" sz="2000" b="1" i="1">
                            <a:solidFill>
                              <a:srgbClr val="002060"/>
                            </a:solidFill>
                            <a:latin typeface="Cambria Math" panose="02040503050406030204" pitchFamily="18" charset="0"/>
                          </a:rPr>
                          <m:t>𝝁</m:t>
                        </m:r>
                      </m:e>
                      <m:sub>
                        <m:r>
                          <a:rPr lang="en-US" altLang="zh-CN" sz="2000" b="1" i="1">
                            <a:solidFill>
                              <a:srgbClr val="002060"/>
                            </a:solidFill>
                            <a:latin typeface="Cambria Math" panose="02040503050406030204" pitchFamily="18" charset="0"/>
                          </a:rPr>
                          <m:t>𝒊</m:t>
                        </m:r>
                      </m:sub>
                      <m:sup>
                        <m:r>
                          <a:rPr lang="en-US" altLang="zh-CN" sz="2000" b="1" i="1">
                            <a:solidFill>
                              <a:srgbClr val="002060"/>
                            </a:solidFill>
                            <a:latin typeface="Cambria Math" panose="02040503050406030204" pitchFamily="18" charset="0"/>
                          </a:rPr>
                          <m:t>𝟐</m:t>
                        </m:r>
                      </m:sup>
                    </m:sSubSup>
                    <m:r>
                      <a:rPr lang="en-US" altLang="zh-CN" sz="2000" b="1">
                        <a:solidFill>
                          <a:srgbClr val="002060"/>
                        </a:solidFill>
                        <a:latin typeface="Cambria Math" panose="02040503050406030204" pitchFamily="18" charset="0"/>
                      </a:rPr>
                      <m:t>=</m:t>
                    </m:r>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𝜶</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sSup>
                      <m:sSupPr>
                        <m:ctrlPr>
                          <a:rPr lang="zh-CN" altLang="zh-CN" sz="2000" b="1" i="1">
                            <a:solidFill>
                              <a:srgbClr val="002060"/>
                            </a:solidFill>
                            <a:latin typeface="Cambria Math" panose="02040503050406030204" pitchFamily="18" charset="0"/>
                          </a:rPr>
                        </m:ctrlPr>
                      </m:sSupPr>
                      <m:e>
                        <m:r>
                          <m:rPr>
                            <m:nor/>
                          </m:rPr>
                          <a:rPr lang="zh-CN" altLang="zh-CN" sz="2000" b="1">
                            <a:solidFill>
                              <a:srgbClr val="002060"/>
                            </a:solidFill>
                            <a:latin typeface="微软雅黑 Light" panose="020B0502040204020203" pitchFamily="34" charset="-122"/>
                            <a:ea typeface="微软雅黑 Light" panose="020B0502040204020203" pitchFamily="34" charset="-122"/>
                          </a:rPr>
                          <m:t>）</m:t>
                        </m:r>
                      </m:e>
                      <m:sup>
                        <m:r>
                          <a:rPr lang="en-US" altLang="zh-CN" sz="2000" b="1" i="1">
                            <a:solidFill>
                              <a:srgbClr val="002060"/>
                            </a:solidFill>
                            <a:latin typeface="Cambria Math" panose="02040503050406030204" pitchFamily="18" charset="0"/>
                          </a:rPr>
                          <m:t>𝟐</m:t>
                        </m:r>
                      </m:sup>
                    </m:sSup>
                  </m:oMath>
                </a14:m>
                <a:endParaRPr lang="zh-CN" altLang="en-US" sz="24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3727141"/>
              </a:xfrm>
              <a:prstGeom prst="rect">
                <a:avLst/>
              </a:prstGeom>
              <a:blipFill rotWithShape="1">
                <a:blip r:embed="rId1"/>
                <a:stretch>
                  <a:fillRect l="-1" t="-16"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45999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根据</a:t>
                </a:r>
                <a:r>
                  <a:rPr lang="zh-CN" altLang="zh-CN" sz="2000" b="1" dirty="0">
                    <a:solidFill>
                      <a:srgbClr val="002060"/>
                    </a:solidFill>
                    <a:latin typeface="微软雅黑 Light" panose="020B0502040204020203" pitchFamily="34" charset="-122"/>
                    <a:ea typeface="微软雅黑 Light" panose="020B0502040204020203" pitchFamily="34" charset="-122"/>
                  </a:rPr>
                  <a:t>微分知识，为使上式的值最小，</a:t>
                </a:r>
                <a:r>
                  <a:rPr lang="en-US" altLang="zh-CN" sz="2000" b="1" i="1" dirty="0">
                    <a:solidFill>
                      <a:srgbClr val="002060"/>
                    </a:solidFill>
                    <a:latin typeface="微软雅黑 Light" panose="020B0502040204020203" pitchFamily="34" charset="-122"/>
                    <a:ea typeface="微软雅黑 Light" panose="020B0502040204020203" pitchFamily="34" charset="-122"/>
                  </a:rPr>
                  <a:t>α</a:t>
                </a:r>
                <a:r>
                  <a:rPr lang="zh-CN" altLang="zh-CN"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i="1" dirty="0">
                    <a:solidFill>
                      <a:srgbClr val="002060"/>
                    </a:solidFill>
                    <a:latin typeface="微软雅黑 Light" panose="020B0502040204020203" pitchFamily="34" charset="-122"/>
                    <a:ea typeface="微软雅黑 Light" panose="020B0502040204020203" pitchFamily="34" charset="-122"/>
                  </a:rPr>
                  <a:t>β</a:t>
                </a:r>
                <a:r>
                  <a:rPr lang="zh-CN" altLang="zh-CN" sz="2000" b="1" dirty="0">
                    <a:solidFill>
                      <a:srgbClr val="002060"/>
                    </a:solidFill>
                    <a:latin typeface="微软雅黑 Light" panose="020B0502040204020203" pitchFamily="34" charset="-122"/>
                    <a:ea typeface="微软雅黑 Light" panose="020B0502040204020203" pitchFamily="34" charset="-122"/>
                  </a:rPr>
                  <a:t>必须满足下列条件</a:t>
                </a:r>
                <a:r>
                  <a:rPr lang="zh-CN" altLang="zh-CN"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sz="2000" b="1" i="1">
                            <a:solidFill>
                              <a:srgbClr val="002060"/>
                            </a:solidFill>
                            <a:latin typeface="Cambria Math" panose="02040503050406030204" pitchFamily="18" charset="0"/>
                          </a:rPr>
                        </m:ctrlPr>
                      </m:fPr>
                      <m:num>
                        <m:r>
                          <m:rPr>
                            <m:nor/>
                          </m:rPr>
                          <a:rPr lang="zh-CN" altLang="zh-CN" sz="2000" b="1" i="1">
                            <a:solidFill>
                              <a:srgbClr val="002060"/>
                            </a:solidFill>
                            <a:latin typeface="微软雅黑 Light" panose="020B0502040204020203" pitchFamily="34" charset="-122"/>
                            <a:ea typeface="微软雅黑 Light" panose="020B0502040204020203" pitchFamily="34" charset="-122"/>
                          </a:rPr>
                          <m:t>∂</m:t>
                        </m:r>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p>
                          <m:sSupPr>
                            <m:ctrlPr>
                              <a:rPr lang="zh-CN" altLang="zh-CN" sz="2000" b="1" i="1">
                                <a:solidFill>
                                  <a:srgbClr val="002060"/>
                                </a:solidFill>
                                <a:latin typeface="Cambria Math" panose="02040503050406030204" pitchFamily="18" charset="0"/>
                              </a:rPr>
                            </m:ctrlPr>
                          </m:sSupPr>
                          <m:e>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𝝁</m:t>
                                </m:r>
                              </m:e>
                              <m:sub>
                                <m:r>
                                  <a:rPr lang="en-US" altLang="zh-CN" sz="2000" b="1" i="1">
                                    <a:solidFill>
                                      <a:srgbClr val="002060"/>
                                    </a:solidFill>
                                    <a:latin typeface="Cambria Math" panose="02040503050406030204" pitchFamily="18" charset="0"/>
                                  </a:rPr>
                                  <m:t>𝒊</m:t>
                                </m:r>
                              </m:sub>
                            </m:sSub>
                          </m:e>
                          <m:sup>
                            <m:r>
                              <a:rPr lang="en-US" altLang="zh-CN" sz="2000" b="1" i="1">
                                <a:solidFill>
                                  <a:srgbClr val="002060"/>
                                </a:solidFill>
                                <a:latin typeface="Cambria Math" panose="02040503050406030204" pitchFamily="18" charset="0"/>
                              </a:rPr>
                              <m:t>𝟐</m:t>
                            </m:r>
                          </m:sup>
                        </m:sSup>
                      </m:num>
                      <m:den>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𝜶</m:t>
                        </m:r>
                      </m:den>
                    </m:f>
                  </m:oMath>
                </a14:m>
                <a:r>
                  <a:rPr lang="en-US" altLang="zh-CN" sz="2000" b="1" dirty="0">
                    <a:solidFill>
                      <a:srgbClr val="002060"/>
                    </a:solidFill>
                    <a:latin typeface="微软雅黑 Light" panose="020B0502040204020203" pitchFamily="34" charset="-122"/>
                    <a:ea typeface="微软雅黑 Light" panose="020B0502040204020203" pitchFamily="34" charset="-122"/>
                  </a:rPr>
                  <a:t>=-2</a:t>
                </a:r>
                <a14:m>
                  <m:oMath xmlns:m="http://schemas.openxmlformats.org/officeDocument/2006/math">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𝜶</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𝟎</m:t>
                    </m:r>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sz="2000" b="1" i="1">
                            <a:solidFill>
                              <a:srgbClr val="002060"/>
                            </a:solidFill>
                            <a:latin typeface="Cambria Math" panose="02040503050406030204" pitchFamily="18" charset="0"/>
                          </a:rPr>
                        </m:ctrlPr>
                      </m:fPr>
                      <m:num>
                        <m:r>
                          <m:rPr>
                            <m:nor/>
                          </m:rPr>
                          <a:rPr lang="zh-CN" altLang="zh-CN" sz="2000" b="1" i="1">
                            <a:solidFill>
                              <a:srgbClr val="002060"/>
                            </a:solidFill>
                            <a:latin typeface="微软雅黑 Light" panose="020B0502040204020203" pitchFamily="34" charset="-122"/>
                            <a:ea typeface="微软雅黑 Light" panose="020B0502040204020203" pitchFamily="34" charset="-122"/>
                          </a:rPr>
                          <m:t>∂</m:t>
                        </m:r>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p>
                          <m:sSupPr>
                            <m:ctrlPr>
                              <a:rPr lang="zh-CN" altLang="zh-CN" sz="2000" b="1" i="1">
                                <a:solidFill>
                                  <a:srgbClr val="002060"/>
                                </a:solidFill>
                                <a:latin typeface="Cambria Math" panose="02040503050406030204" pitchFamily="18" charset="0"/>
                              </a:rPr>
                            </m:ctrlPr>
                          </m:sSupPr>
                          <m:e>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𝝁</m:t>
                                </m:r>
                              </m:e>
                              <m:sub>
                                <m:r>
                                  <a:rPr lang="en-US" altLang="zh-CN" sz="2000" b="1" i="1">
                                    <a:solidFill>
                                      <a:srgbClr val="002060"/>
                                    </a:solidFill>
                                    <a:latin typeface="Cambria Math" panose="02040503050406030204" pitchFamily="18" charset="0"/>
                                  </a:rPr>
                                  <m:t>𝒊</m:t>
                                </m:r>
                              </m:sub>
                            </m:sSub>
                          </m:e>
                          <m:sup>
                            <m:r>
                              <a:rPr lang="en-US" altLang="zh-CN" sz="2000" b="1" i="1">
                                <a:solidFill>
                                  <a:srgbClr val="002060"/>
                                </a:solidFill>
                                <a:latin typeface="Cambria Math" panose="02040503050406030204" pitchFamily="18" charset="0"/>
                              </a:rPr>
                              <m:t>𝟐</m:t>
                            </m:r>
                          </m:sup>
                        </m:sSup>
                      </m:num>
                      <m:den>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𝜷</m:t>
                        </m:r>
                      </m:den>
                    </m:f>
                  </m:oMath>
                </a14:m>
                <a:r>
                  <a:rPr lang="en-US" altLang="zh-CN" sz="2000" b="1" dirty="0">
                    <a:solidFill>
                      <a:srgbClr val="002060"/>
                    </a:solidFill>
                    <a:latin typeface="微软雅黑 Light" panose="020B0502040204020203" pitchFamily="34" charset="-122"/>
                    <a:ea typeface="微软雅黑 Light" panose="020B0502040204020203" pitchFamily="34" charset="-122"/>
                  </a:rPr>
                  <a:t>=-2</a:t>
                </a:r>
                <a14:m>
                  <m:oMath xmlns:m="http://schemas.openxmlformats.org/officeDocument/2006/math">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𝜶</m:t>
                    </m:r>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𝜷</m:t>
                    </m:r>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r>
                      <m:rPr>
                        <m:nor/>
                      </m:rPr>
                      <a:rPr lang="zh-CN" altLang="zh-CN" sz="2000" b="1">
                        <a:solidFill>
                          <a:srgbClr val="002060"/>
                        </a:solidFill>
                        <a:latin typeface="微软雅黑 Light" panose="020B0502040204020203" pitchFamily="34" charset="-122"/>
                        <a:ea typeface="微软雅黑 Light" panose="020B0502040204020203" pitchFamily="34" charset="-122"/>
                      </a:rPr>
                      <m:t>）</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𝟎</m:t>
                    </m:r>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4599976"/>
              </a:xfrm>
              <a:prstGeom prst="rect">
                <a:avLst/>
              </a:prstGeom>
              <a:blipFill rotWithShape="1">
                <a:blip r:embed="rId1"/>
                <a:stretch>
                  <a:fillRect l="-1" t="-1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mc:AlternateContent xmlns:mc="http://schemas.openxmlformats.org/markup-compatibility/2006">
        <mc:Choice xmlns:a14="http://schemas.microsoft.com/office/drawing/2010/main" Requires="a14">
          <p:sp>
            <p:nvSpPr>
              <p:cNvPr id="35" name="文本占位符 2"/>
              <p:cNvSpPr txBox="1"/>
              <p:nvPr/>
            </p:nvSpPr>
            <p:spPr>
              <a:xfrm>
                <a:off x="660506" y="1800824"/>
                <a:ext cx="10912369" cy="45999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smtClean="0">
                    <a:solidFill>
                      <a:srgbClr val="002060"/>
                    </a:solidFill>
                    <a:latin typeface="微软雅黑 Light" panose="020B0502040204020203" pitchFamily="34" charset="-122"/>
                    <a:ea typeface="微软雅黑 Light" panose="020B0502040204020203" pitchFamily="34" charset="-122"/>
                  </a:rPr>
                  <a:t>解</a:t>
                </a:r>
                <a:r>
                  <a:rPr lang="zh-CN" altLang="zh-CN" sz="2000" b="1" dirty="0">
                    <a:solidFill>
                      <a:srgbClr val="002060"/>
                    </a:solidFill>
                    <a:latin typeface="微软雅黑 Light" panose="020B0502040204020203" pitchFamily="34" charset="-122"/>
                    <a:ea typeface="微软雅黑 Light" panose="020B0502040204020203" pitchFamily="34" charset="-122"/>
                  </a:rPr>
                  <a:t>上述两个方程，即可求得参数</a:t>
                </a:r>
                <a:r>
                  <a:rPr lang="en-US" altLang="zh-CN" sz="2000" b="1" i="1" dirty="0">
                    <a:solidFill>
                      <a:srgbClr val="002060"/>
                    </a:solidFill>
                    <a:latin typeface="微软雅黑 Light" panose="020B0502040204020203" pitchFamily="34" charset="-122"/>
                    <a:ea typeface="微软雅黑 Light" panose="020B0502040204020203" pitchFamily="34" charset="-122"/>
                  </a:rPr>
                  <a:t>α</a:t>
                </a:r>
                <a:r>
                  <a:rPr lang="zh-CN" altLang="zh-CN"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i="1" dirty="0">
                    <a:solidFill>
                      <a:srgbClr val="002060"/>
                    </a:solidFill>
                    <a:latin typeface="微软雅黑 Light" panose="020B0502040204020203" pitchFamily="34" charset="-122"/>
                    <a:ea typeface="微软雅黑 Light" panose="020B0502040204020203" pitchFamily="34" charset="-122"/>
                  </a:rPr>
                  <a:t>β</a:t>
                </a:r>
                <a:r>
                  <a:rPr lang="zh-CN" altLang="zh-CN" sz="2000" b="1" dirty="0">
                    <a:solidFill>
                      <a:srgbClr val="002060"/>
                    </a:solidFill>
                    <a:latin typeface="微软雅黑 Light" panose="020B0502040204020203" pitchFamily="34" charset="-122"/>
                    <a:ea typeface="微软雅黑 Light" panose="020B0502040204020203" pitchFamily="34" charset="-122"/>
                  </a:rPr>
                  <a:t>的值</a:t>
                </a:r>
                <a:r>
                  <a:rPr lang="zh-CN" altLang="zh-CN"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000" b="1" i="1">
                        <a:solidFill>
                          <a:srgbClr val="002060"/>
                        </a:solidFill>
                        <a:latin typeface="Cambria Math" panose="02040503050406030204" pitchFamily="18" charset="0"/>
                      </a:rPr>
                      <m:t>𝜷</m:t>
                    </m:r>
                    <m:r>
                      <a:rPr lang="en-US" altLang="zh-CN" sz="2000" b="1">
                        <a:solidFill>
                          <a:srgbClr val="002060"/>
                        </a:solidFill>
                        <a:latin typeface="Cambria Math" panose="02040503050406030204" pitchFamily="18" charset="0"/>
                      </a:rPr>
                      <m:t>=</m:t>
                    </m:r>
                    <m:f>
                      <m:fPr>
                        <m:ctrlPr>
                          <a:rPr lang="zh-CN" altLang="zh-CN" sz="2000" b="1" i="1">
                            <a:solidFill>
                              <a:srgbClr val="002060"/>
                            </a:solidFill>
                            <a:latin typeface="Cambria Math" panose="02040503050406030204" pitchFamily="18" charset="0"/>
                          </a:rPr>
                        </m:ctrlPr>
                      </m:fPr>
                      <m:num>
                        <m:r>
                          <a:rPr lang="en-US" altLang="zh-CN" sz="2000" b="1" i="1">
                            <a:solidFill>
                              <a:srgbClr val="002060"/>
                            </a:solidFill>
                            <a:latin typeface="Cambria Math" panose="02040503050406030204" pitchFamily="18" charset="0"/>
                          </a:rPr>
                          <m:t>𝐧</m:t>
                        </m:r>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𝒚</m:t>
                            </m:r>
                          </m:e>
                          <m:sub>
                            <m:r>
                              <a:rPr lang="en-US" altLang="zh-CN" sz="2000" b="1" i="1">
                                <a:solidFill>
                                  <a:srgbClr val="002060"/>
                                </a:solidFill>
                                <a:latin typeface="Cambria Math" panose="02040503050406030204" pitchFamily="18" charset="0"/>
                              </a:rPr>
                              <m:t>𝒊</m:t>
                            </m:r>
                          </m:sub>
                        </m:sSub>
                      </m:num>
                      <m:den>
                        <m:r>
                          <a:rPr lang="en-US" altLang="zh-CN" sz="2000" b="1" i="1">
                            <a:solidFill>
                              <a:srgbClr val="002060"/>
                            </a:solidFill>
                            <a:latin typeface="Cambria Math" panose="02040503050406030204" pitchFamily="18" charset="0"/>
                          </a:rPr>
                          <m:t>𝒏</m:t>
                        </m:r>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p>
                          <m:sSupPr>
                            <m:ctrlPr>
                              <a:rPr lang="zh-CN" altLang="zh-CN" sz="2000" b="1" i="1">
                                <a:solidFill>
                                  <a:srgbClr val="002060"/>
                                </a:solidFill>
                                <a:latin typeface="Cambria Math" panose="02040503050406030204" pitchFamily="18" charset="0"/>
                              </a:rPr>
                            </m:ctrlPr>
                          </m:sSupPr>
                          <m:e>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e>
                          <m:sup>
                            <m:r>
                              <a:rPr lang="en-US" altLang="zh-CN" sz="2000" b="1" i="1">
                                <a:solidFill>
                                  <a:srgbClr val="002060"/>
                                </a:solidFill>
                                <a:latin typeface="Cambria Math" panose="02040503050406030204" pitchFamily="18" charset="0"/>
                              </a:rPr>
                              <m:t>𝟐</m:t>
                            </m:r>
                          </m:sup>
                        </m:sSup>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m:rPr>
                            <m:nor/>
                          </m:rPr>
                          <a:rPr lang="zh-CN" altLang="zh-CN" sz="2000" b="1">
                            <a:solidFill>
                              <a:srgbClr val="002060"/>
                            </a:solidFill>
                            <a:latin typeface="微软雅黑 Light" panose="020B0502040204020203" pitchFamily="34" charset="-122"/>
                            <a:ea typeface="微软雅黑 Light" panose="020B0502040204020203" pitchFamily="34" charset="-122"/>
                          </a:rPr>
                          <m:t>（</m:t>
                        </m:r>
                        <m:limUpp>
                          <m:limUppPr>
                            <m:ctrlPr>
                              <a:rPr lang="zh-CN" altLang="zh-CN" sz="2000" b="1" i="1">
                                <a:solidFill>
                                  <a:srgbClr val="002060"/>
                                </a:solidFill>
                                <a:latin typeface="Cambria Math" panose="02040503050406030204" pitchFamily="18" charset="0"/>
                              </a:rPr>
                            </m:ctrlPr>
                          </m:limUppPr>
                          <m:e>
                            <m:limLow>
                              <m:limLowPr>
                                <m:ctrlPr>
                                  <a:rPr lang="zh-CN" altLang="zh-CN" sz="2000" b="1" i="1">
                                    <a:solidFill>
                                      <a:srgbClr val="002060"/>
                                    </a:solidFill>
                                    <a:latin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rPr>
                                  <m:t>∑</m:t>
                                </m:r>
                              </m:e>
                              <m:lim>
                                <m:r>
                                  <a:rPr lang="en-US" altLang="zh-CN" sz="2000" b="1" i="1">
                                    <a:solidFill>
                                      <a:srgbClr val="002060"/>
                                    </a:solidFill>
                                    <a:latin typeface="Cambria Math" panose="02040503050406030204" pitchFamily="18" charset="0"/>
                                  </a:rPr>
                                  <m:t>𝒊</m:t>
                                </m:r>
                                <m:r>
                                  <a:rPr lang="en-US" altLang="zh-CN" sz="2000" b="1">
                                    <a:solidFill>
                                      <a:srgbClr val="002060"/>
                                    </a:solidFill>
                                    <a:latin typeface="Cambria Math" panose="02040503050406030204" pitchFamily="18" charset="0"/>
                                  </a:rPr>
                                  <m:t>=</m:t>
                                </m:r>
                                <m:r>
                                  <a:rPr lang="en-US" altLang="zh-CN" sz="2000" b="1" i="1">
                                    <a:solidFill>
                                      <a:srgbClr val="002060"/>
                                    </a:solidFill>
                                    <a:latin typeface="Cambria Math" panose="02040503050406030204" pitchFamily="18" charset="0"/>
                                  </a:rPr>
                                  <m:t>𝟏</m:t>
                                </m:r>
                              </m:lim>
                            </m:limLow>
                          </m:e>
                          <m:lim>
                            <m:r>
                              <a:rPr lang="en-US" altLang="zh-CN" sz="2000" b="1" i="1">
                                <a:solidFill>
                                  <a:srgbClr val="002060"/>
                                </a:solidFill>
                                <a:latin typeface="Cambria Math" panose="02040503050406030204" pitchFamily="18" charset="0"/>
                              </a:rPr>
                              <m:t>𝒏</m:t>
                            </m:r>
                          </m:lim>
                        </m:limUpp>
                        <m:sSub>
                          <m:sSubPr>
                            <m:ctrlPr>
                              <a:rPr lang="zh-CN" altLang="zh-CN" sz="2000" b="1" i="1">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𝒙</m:t>
                            </m:r>
                          </m:e>
                          <m:sub>
                            <m:r>
                              <a:rPr lang="en-US" altLang="zh-CN" sz="2000" b="1" i="1">
                                <a:solidFill>
                                  <a:srgbClr val="002060"/>
                                </a:solidFill>
                                <a:latin typeface="Cambria Math" panose="02040503050406030204" pitchFamily="18" charset="0"/>
                              </a:rPr>
                              <m:t>𝒊</m:t>
                            </m:r>
                          </m:sub>
                        </m:sSub>
                        <m:sSup>
                          <m:sSupPr>
                            <m:ctrlPr>
                              <a:rPr lang="zh-CN" altLang="zh-CN" sz="2000" b="1" i="1">
                                <a:solidFill>
                                  <a:srgbClr val="002060"/>
                                </a:solidFill>
                                <a:latin typeface="Cambria Math" panose="02040503050406030204" pitchFamily="18" charset="0"/>
                              </a:rPr>
                            </m:ctrlPr>
                          </m:sSupPr>
                          <m:e>
                            <m:r>
                              <m:rPr>
                                <m:nor/>
                              </m:rPr>
                              <a:rPr lang="zh-CN" altLang="zh-CN" sz="2000" b="1">
                                <a:solidFill>
                                  <a:srgbClr val="002060"/>
                                </a:solidFill>
                                <a:latin typeface="微软雅黑 Light" panose="020B0502040204020203" pitchFamily="34" charset="-122"/>
                                <a:ea typeface="微软雅黑 Light" panose="020B0502040204020203" pitchFamily="34" charset="-122"/>
                              </a:rPr>
                              <m:t>）</m:t>
                            </m:r>
                          </m:e>
                          <m:sup>
                            <m:r>
                              <a:rPr lang="en-US" altLang="zh-CN" sz="2000" b="1" i="1">
                                <a:solidFill>
                                  <a:srgbClr val="002060"/>
                                </a:solidFill>
                                <a:latin typeface="Cambria Math" panose="02040503050406030204" pitchFamily="18" charset="0"/>
                              </a:rPr>
                              <m:t>𝟐</m:t>
                            </m:r>
                          </m:sup>
                        </m:sSup>
                      </m:den>
                    </m:f>
                  </m:oMath>
                </a14:m>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zh-CN" sz="2000" b="1"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sz="2000" b="1" i="1">
                        <a:solidFill>
                          <a:srgbClr val="002060"/>
                        </a:solidFill>
                        <a:latin typeface="Cambria Math" panose="02040503050406030204" pitchFamily="18" charset="0"/>
                      </a:rPr>
                      <m:t>𝜶</m:t>
                    </m:r>
                    <m:r>
                      <a:rPr lang="en-US" altLang="zh-CN" sz="2000" b="1">
                        <a:solidFill>
                          <a:srgbClr val="002060"/>
                        </a:solidFill>
                        <a:latin typeface="Cambria Math" panose="02040503050406030204" pitchFamily="18" charset="0"/>
                      </a:rPr>
                      <m:t>=</m:t>
                    </m:r>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𝒚</m:t>
                        </m:r>
                      </m:e>
                    </m:acc>
                    <m:r>
                      <m:rPr>
                        <m:nor/>
                      </m:rPr>
                      <a:rPr lang="en-US" altLang="zh-CN" sz="2000" b="1" i="1">
                        <a:solidFill>
                          <a:srgbClr val="002060"/>
                        </a:solidFill>
                        <a:latin typeface="微软雅黑 Light" panose="020B0502040204020203" pitchFamily="34" charset="-122"/>
                        <a:ea typeface="微软雅黑 Light" panose="020B0502040204020203" pitchFamily="34" charset="-122"/>
                      </a:rPr>
                      <m:t>−</m:t>
                    </m:r>
                    <m:r>
                      <a:rPr lang="en-US" altLang="zh-CN" sz="2000" b="1" i="1">
                        <a:solidFill>
                          <a:srgbClr val="002060"/>
                        </a:solidFill>
                        <a:latin typeface="Cambria Math" panose="02040503050406030204" pitchFamily="18" charset="0"/>
                      </a:rPr>
                      <m:t>𝜷</m:t>
                    </m:r>
                    <m:acc>
                      <m:accPr>
                        <m:chr m:val="̅"/>
                        <m:ctrlPr>
                          <a:rPr lang="zh-CN" altLang="zh-CN" sz="2000" b="1" i="1">
                            <a:solidFill>
                              <a:srgbClr val="002060"/>
                            </a:solidFill>
                            <a:latin typeface="Cambria Math" panose="02040503050406030204" pitchFamily="18" charset="0"/>
                          </a:rPr>
                        </m:ctrlPr>
                      </m:accPr>
                      <m:e>
                        <m:r>
                          <a:rPr lang="en-US" altLang="zh-CN" sz="2000" b="1" i="1">
                            <a:solidFill>
                              <a:srgbClr val="002060"/>
                            </a:solidFill>
                            <a:latin typeface="Cambria Math" panose="02040503050406030204" pitchFamily="18" charset="0"/>
                          </a:rPr>
                          <m:t>𝒙</m:t>
                        </m:r>
                      </m:e>
                    </m:acc>
                  </m:oMath>
                </a14:m>
                <a:endParaRPr lang="zh-CN" altLang="zh-CN" sz="2000" b="1" dirty="0">
                  <a:latin typeface="微软雅黑 Light" panose="020B0502040204020203" pitchFamily="34" charset="-122"/>
                  <a:ea typeface="微软雅黑 Light" panose="020B0502040204020203" pitchFamily="34" charset="-122"/>
                </a:endParaRPr>
              </a:p>
            </p:txBody>
          </p:sp>
        </mc:Choice>
        <mc:Fallback>
          <p:sp>
            <p:nvSpPr>
              <p:cNvPr id="35" name="文本占位符 2"/>
              <p:cNvSpPr txBox="1">
                <a:spLocks noRot="1" noChangeAspect="1" noMove="1" noResize="1" noEditPoints="1" noAdjustHandles="1" noChangeArrowheads="1" noChangeShapeType="1" noTextEdit="1"/>
              </p:cNvSpPr>
              <p:nvPr/>
            </p:nvSpPr>
            <p:spPr>
              <a:xfrm>
                <a:off x="660506" y="1800824"/>
                <a:ext cx="10912369" cy="4599976"/>
              </a:xfrm>
              <a:prstGeom prst="rect">
                <a:avLst/>
              </a:prstGeom>
              <a:blipFill rotWithShape="1">
                <a:blip r:embed="rId1"/>
                <a:stretch>
                  <a:fillRect l="-1" t="-1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2062103"/>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3-2</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假定一家连锁商店在自己的六家分店中销售蛋糕。这六家分店所在地区居民的收入水平均属中等。最近，各分店都按每千克</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7.9</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元出售，平均每店每月销售</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4 625</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千克（假定各分店的月销售量比较接近）。今连锁商店打算估计蛋糕的需求曲线和价格弹性，为此做了实验：一家分店的价格仍维持每千克</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7.9</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元不变，但其他五家分店的价格都有变动。价格变动后，各分店的月销售量如表所示</a:t>
            </a:r>
            <a:r>
              <a:rPr lang="zh-CN" altLang="en-US"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假定蛋糕的价格与销售量之间的关系为线性关系，其函数形式为：</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y=α+βx</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。请用最小二乘法估计回归方程中</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α</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和</a:t>
            </a:r>
            <a:r>
              <a:rPr lang="en-US"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β</a:t>
            </a: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的值。</a:t>
            </a:r>
            <a:endParaRPr lang="zh-CN" altLang="zh-CN"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4" name="表格 3"/>
          <p:cNvGraphicFramePr>
            <a:graphicFrameLocks noGrp="1"/>
          </p:cNvGraphicFramePr>
          <p:nvPr/>
        </p:nvGraphicFramePr>
        <p:xfrm>
          <a:off x="858889" y="4566452"/>
          <a:ext cx="10515601" cy="961512"/>
        </p:xfrm>
        <a:graphic>
          <a:graphicData uri="http://schemas.openxmlformats.org/drawingml/2006/table">
            <a:tbl>
              <a:tblPr firstRow="1" firstCol="1" bandRow="1">
                <a:tableStyleId>{5C22544A-7EE6-4342-B048-85BDC9FD1C3A}</a:tableStyleId>
              </a:tblPr>
              <a:tblGrid>
                <a:gridCol w="2570854"/>
                <a:gridCol w="1249109"/>
                <a:gridCol w="1250406"/>
                <a:gridCol w="1250406"/>
                <a:gridCol w="1250406"/>
                <a:gridCol w="1250406"/>
                <a:gridCol w="1694014"/>
              </a:tblGrid>
              <a:tr h="320504">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分店编号</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5</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6</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20504">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价格</a:t>
                      </a:r>
                      <a:r>
                        <a:rPr lang="en-US" sz="1600">
                          <a:effectLst/>
                          <a:latin typeface="微软雅黑 Light" panose="020B0502040204020203" pitchFamily="34" charset="-122"/>
                          <a:ea typeface="微软雅黑 Light" panose="020B0502040204020203" pitchFamily="34" charset="-122"/>
                        </a:rPr>
                        <a:t>x</a:t>
                      </a:r>
                      <a:r>
                        <a:rPr lang="en-US" sz="1600" baseline="-25000">
                          <a:effectLst/>
                          <a:latin typeface="微软雅黑 Light" panose="020B0502040204020203" pitchFamily="34" charset="-122"/>
                          <a:ea typeface="微软雅黑 Light" panose="020B0502040204020203" pitchFamily="34" charset="-122"/>
                        </a:rPr>
                        <a:t>i</a:t>
                      </a:r>
                      <a:r>
                        <a:rPr lang="zh-CN" sz="1600">
                          <a:effectLst/>
                          <a:latin typeface="微软雅黑 Light" panose="020B0502040204020203" pitchFamily="34" charset="-122"/>
                          <a:ea typeface="微软雅黑 Light" panose="020B0502040204020203" pitchFamily="34" charset="-122"/>
                        </a:rPr>
                        <a:t>（元）</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7.9</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9.9</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12.5</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8.9</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5.9</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4.5</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20504">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销售量</a:t>
                      </a:r>
                      <a:r>
                        <a:rPr lang="en-US" sz="1600">
                          <a:effectLst/>
                          <a:latin typeface="微软雅黑 Light" panose="020B0502040204020203" pitchFamily="34" charset="-122"/>
                          <a:ea typeface="微软雅黑 Light" panose="020B0502040204020203" pitchFamily="34" charset="-122"/>
                        </a:rPr>
                        <a:t>y</a:t>
                      </a:r>
                      <a:r>
                        <a:rPr lang="en-US" sz="1600" baseline="-25000">
                          <a:effectLst/>
                          <a:latin typeface="微软雅黑 Light" panose="020B0502040204020203" pitchFamily="34" charset="-122"/>
                          <a:ea typeface="微软雅黑 Light" panose="020B0502040204020203" pitchFamily="34" charset="-122"/>
                        </a:rPr>
                        <a:t>i</a:t>
                      </a:r>
                      <a:r>
                        <a:rPr lang="zh-CN" sz="1600">
                          <a:effectLst/>
                          <a:latin typeface="微软雅黑 Light" panose="020B0502040204020203" pitchFamily="34" charset="-122"/>
                          <a:ea typeface="微软雅黑 Light" panose="020B0502040204020203" pitchFamily="34" charset="-122"/>
                        </a:rPr>
                        <a:t>（千克）</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4 650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3 020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2 150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4 400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6 380</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dirty="0">
                          <a:effectLst/>
                          <a:latin typeface="微软雅黑 Light" panose="020B0502040204020203" pitchFamily="34" charset="-122"/>
                          <a:ea typeface="微软雅黑 Light" panose="020B0502040204020203" pitchFamily="34" charset="-122"/>
                        </a:rPr>
                        <a:t>5 500</a:t>
                      </a:r>
                      <a:endParaRPr lang="zh-CN" sz="18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2" name="矩形 1"/>
          <p:cNvSpPr/>
          <p:nvPr/>
        </p:nvSpPr>
        <p:spPr>
          <a:xfrm>
            <a:off x="660506" y="2504351"/>
            <a:ext cx="10912369" cy="677108"/>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六家分店价格和销售量的观察数据以及据此计算出来供最小二乘法使用的各种数字如表所示。</a:t>
            </a: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4" name="表格 3"/>
          <p:cNvGraphicFramePr>
            <a:graphicFrameLocks noGrp="1"/>
          </p:cNvGraphicFramePr>
          <p:nvPr/>
        </p:nvGraphicFramePr>
        <p:xfrm>
          <a:off x="858890" y="3223024"/>
          <a:ext cx="10515600" cy="2730302"/>
        </p:xfrm>
        <a:graphic>
          <a:graphicData uri="http://schemas.openxmlformats.org/drawingml/2006/table">
            <a:tbl>
              <a:tblPr firstRow="1" firstCol="1" bandRow="1">
                <a:tableStyleId>{5C22544A-7EE6-4342-B048-85BDC9FD1C3A}</a:tableStyleId>
              </a:tblPr>
              <a:tblGrid>
                <a:gridCol w="1249109"/>
                <a:gridCol w="1690123"/>
                <a:gridCol w="1691420"/>
                <a:gridCol w="1691420"/>
                <a:gridCol w="1691420"/>
                <a:gridCol w="2502108"/>
              </a:tblGrid>
              <a:tr h="546061">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分店编号</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价格</a:t>
                      </a:r>
                      <a:r>
                        <a:rPr lang="en-US" sz="1600">
                          <a:effectLst/>
                          <a:latin typeface="微软雅黑 Light" panose="020B0502040204020203" pitchFamily="34" charset="-122"/>
                          <a:ea typeface="微软雅黑 Light" panose="020B0502040204020203" pitchFamily="34" charset="-122"/>
                        </a:rPr>
                        <a:t>x</a:t>
                      </a:r>
                      <a:r>
                        <a:rPr lang="en-US" sz="1600" baseline="-25000">
                          <a:effectLst/>
                          <a:latin typeface="微软雅黑 Light" panose="020B0502040204020203" pitchFamily="34" charset="-122"/>
                          <a:ea typeface="微软雅黑 Light" panose="020B0502040204020203" pitchFamily="34" charset="-122"/>
                        </a:rPr>
                        <a:t>i</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（元）</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销售量</a:t>
                      </a:r>
                      <a:r>
                        <a:rPr lang="en-US" sz="1600">
                          <a:effectLst/>
                          <a:latin typeface="微软雅黑 Light" panose="020B0502040204020203" pitchFamily="34" charset="-122"/>
                          <a:ea typeface="微软雅黑 Light" panose="020B0502040204020203" pitchFamily="34" charset="-122"/>
                        </a:rPr>
                        <a:t>y</a:t>
                      </a:r>
                      <a:r>
                        <a:rPr lang="en-US" sz="1600" baseline="-25000">
                          <a:effectLst/>
                          <a:latin typeface="微软雅黑 Light" panose="020B0502040204020203" pitchFamily="34" charset="-122"/>
                          <a:ea typeface="微软雅黑 Light" panose="020B0502040204020203" pitchFamily="34" charset="-122"/>
                        </a:rPr>
                        <a:t>i</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600">
                          <a:effectLst/>
                          <a:latin typeface="微软雅黑 Light" panose="020B0502040204020203" pitchFamily="34" charset="-122"/>
                          <a:ea typeface="微软雅黑 Light" panose="020B0502040204020203" pitchFamily="34" charset="-122"/>
                        </a:rPr>
                        <a:t>（千克）</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x</a:t>
                      </a:r>
                      <a:r>
                        <a:rPr lang="en-US" sz="1600" baseline="-25000">
                          <a:effectLst/>
                          <a:latin typeface="微软雅黑 Light" panose="020B0502040204020203" pitchFamily="34" charset="-122"/>
                          <a:ea typeface="微软雅黑 Light" panose="020B0502040204020203" pitchFamily="34" charset="-122"/>
                        </a:rPr>
                        <a:t>i</a:t>
                      </a:r>
                      <a:r>
                        <a:rPr lang="en-US" sz="1600">
                          <a:effectLst/>
                          <a:latin typeface="微软雅黑 Light" panose="020B0502040204020203" pitchFamily="34" charset="-122"/>
                          <a:ea typeface="微软雅黑 Light" panose="020B0502040204020203" pitchFamily="34" charset="-122"/>
                        </a:rPr>
                        <a:t>y</a:t>
                      </a:r>
                      <a:r>
                        <a:rPr lang="en-US" sz="1600" baseline="-25000">
                          <a:effectLst/>
                          <a:latin typeface="微软雅黑 Light" panose="020B0502040204020203" pitchFamily="34" charset="-122"/>
                          <a:ea typeface="微软雅黑 Light" panose="020B0502040204020203" pitchFamily="34" charset="-122"/>
                        </a:rPr>
                        <a:t>i</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73030">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7.9</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4 650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36 735</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62.41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21 622 500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73030">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9.9</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3 020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29 898</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98.01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9 120 400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73030">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12.5</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2 150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26 875</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156.25</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4 622 500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73030">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8.9</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4 400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39 160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79.21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19 360 000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73030">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5</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5.9</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6 380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37 642</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34.81</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40 704 400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73030">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6</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4.5</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5 500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24 750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20.25</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30 250 000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546061">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=49.6</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=26 100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=195 060</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=450.94</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dirty="0">
                          <a:effectLst/>
                          <a:latin typeface="微软雅黑 Light" panose="020B0502040204020203" pitchFamily="34" charset="-122"/>
                          <a:ea typeface="微软雅黑 Light" panose="020B0502040204020203" pitchFamily="34" charset="-122"/>
                        </a:rPr>
                        <a:t> </a:t>
                      </a:r>
                      <a:endParaRPr lang="zh-CN" sz="1600" dirty="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600" dirty="0">
                          <a:effectLst/>
                          <a:latin typeface="微软雅黑 Light" panose="020B0502040204020203" pitchFamily="34" charset="-122"/>
                          <a:ea typeface="微软雅黑 Light" panose="020B0502040204020203" pitchFamily="34" charset="-122"/>
                        </a:rPr>
                        <a:t>=125 679 800</a:t>
                      </a:r>
                      <a:endParaRPr lang="zh-CN" sz="16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660506" y="2504351"/>
                <a:ext cx="10912369" cy="326288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sz="2000" dirty="0" smtClean="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acc>
                      <m:accPr>
                        <m:chr m:val="̅"/>
                        <m:ctrlPr>
                          <a:rPr lang="zh-CN" altLang="zh-CN" sz="2000" i="1">
                            <a:solidFill>
                              <a:srgbClr val="002060"/>
                            </a:solidFill>
                            <a:latin typeface="Cambria Math" panose="02040503050406030204" pitchFamily="18" charset="0"/>
                          </a:rPr>
                        </m:ctrlPr>
                      </m:accPr>
                      <m:e>
                        <m:r>
                          <a:rPr lang="en-US" altLang="zh-CN" sz="2000" b="0" i="1">
                            <a:solidFill>
                              <a:srgbClr val="002060"/>
                            </a:solidFill>
                            <a:latin typeface="Cambria Math" panose="02040503050406030204" pitchFamily="18" charset="0"/>
                          </a:rPr>
                          <m:t>𝑦</m:t>
                        </m:r>
                      </m:e>
                    </m:acc>
                    <m:r>
                      <a:rPr lang="en-US" altLang="zh-CN" sz="2000" b="0">
                        <a:solidFill>
                          <a:srgbClr val="002060"/>
                        </a:solidFill>
                        <a:latin typeface="Cambria Math" panose="02040503050406030204" pitchFamily="18" charset="0"/>
                      </a:rPr>
                      <m:t>=</m:t>
                    </m:r>
                    <m:f>
                      <m:fPr>
                        <m:ctrlPr>
                          <a:rPr lang="zh-CN" altLang="zh-CN" sz="2000" i="1">
                            <a:solidFill>
                              <a:srgbClr val="002060"/>
                            </a:solidFill>
                            <a:latin typeface="Cambria Math" panose="02040503050406030204" pitchFamily="18" charset="0"/>
                          </a:rPr>
                        </m:ctrlPr>
                      </m:fPr>
                      <m:num>
                        <m:limUpp>
                          <m:limUppPr>
                            <m:ctrlPr>
                              <a:rPr lang="zh-CN" altLang="zh-CN" sz="2000" i="1">
                                <a:solidFill>
                                  <a:srgbClr val="002060"/>
                                </a:solidFill>
                                <a:latin typeface="Cambria Math" panose="02040503050406030204" pitchFamily="18" charset="0"/>
                              </a:rPr>
                            </m:ctrlPr>
                          </m:limUppPr>
                          <m:e>
                            <m:limLow>
                              <m:limLowPr>
                                <m:ctrlPr>
                                  <a:rPr lang="zh-CN" altLang="zh-CN" sz="2000" i="1">
                                    <a:solidFill>
                                      <a:srgbClr val="002060"/>
                                    </a:solidFill>
                                    <a:latin typeface="Cambria Math" panose="02040503050406030204" pitchFamily="18" charset="0"/>
                                  </a:rPr>
                                </m:ctrlPr>
                              </m:limLowPr>
                              <m:e>
                                <m:r>
                                  <m:rPr>
                                    <m:nor/>
                                  </m:rPr>
                                  <a:rPr lang="en-US" altLang="zh-CN" sz="2000">
                                    <a:solidFill>
                                      <a:srgbClr val="002060"/>
                                    </a:solidFill>
                                    <a:latin typeface="微软雅黑 Light" panose="020B0502040204020203" pitchFamily="34" charset="-122"/>
                                    <a:ea typeface="微软雅黑 Light" panose="020B0502040204020203" pitchFamily="34" charset="-122"/>
                                  </a:rPr>
                                  <m:t>∑</m:t>
                                </m:r>
                              </m:e>
                              <m:lim>
                                <m:r>
                                  <a:rPr lang="en-US" altLang="zh-CN" sz="2000" b="0" i="1">
                                    <a:solidFill>
                                      <a:srgbClr val="002060"/>
                                    </a:solidFill>
                                    <a:latin typeface="Cambria Math" panose="02040503050406030204" pitchFamily="18" charset="0"/>
                                  </a:rPr>
                                  <m:t>𝑖</m:t>
                                </m:r>
                                <m:r>
                                  <a:rPr lang="en-US" altLang="zh-CN" sz="2000" b="0">
                                    <a:solidFill>
                                      <a:srgbClr val="002060"/>
                                    </a:solidFill>
                                    <a:latin typeface="Cambria Math" panose="02040503050406030204" pitchFamily="18" charset="0"/>
                                  </a:rPr>
                                  <m:t>=</m:t>
                                </m:r>
                                <m:r>
                                  <a:rPr lang="en-US" altLang="zh-CN" sz="2000" b="0" i="1">
                                    <a:solidFill>
                                      <a:srgbClr val="002060"/>
                                    </a:solidFill>
                                    <a:latin typeface="Cambria Math" panose="02040503050406030204" pitchFamily="18" charset="0"/>
                                  </a:rPr>
                                  <m:t>1</m:t>
                                </m:r>
                              </m:lim>
                            </m:limLow>
                          </m:e>
                          <m:lim>
                            <m:r>
                              <a:rPr lang="en-US" altLang="zh-CN" sz="2000" b="0" i="1">
                                <a:solidFill>
                                  <a:srgbClr val="002060"/>
                                </a:solidFill>
                                <a:latin typeface="Cambria Math" panose="02040503050406030204" pitchFamily="18" charset="0"/>
                              </a:rPr>
                              <m:t>𝑛</m:t>
                            </m:r>
                          </m:lim>
                        </m:limUpp>
                        <m:sSub>
                          <m:sSubPr>
                            <m:ctrlPr>
                              <a:rPr lang="zh-CN" altLang="zh-CN" sz="2000" i="1">
                                <a:solidFill>
                                  <a:srgbClr val="002060"/>
                                </a:solidFill>
                                <a:latin typeface="Cambria Math" panose="02040503050406030204" pitchFamily="18" charset="0"/>
                              </a:rPr>
                            </m:ctrlPr>
                          </m:sSubPr>
                          <m:e>
                            <m:r>
                              <a:rPr lang="en-US" altLang="zh-CN" sz="2000" b="0" i="1">
                                <a:solidFill>
                                  <a:srgbClr val="002060"/>
                                </a:solidFill>
                                <a:latin typeface="Cambria Math" panose="02040503050406030204" pitchFamily="18" charset="0"/>
                              </a:rPr>
                              <m:t>𝑦</m:t>
                            </m:r>
                          </m:e>
                          <m:sub>
                            <m:r>
                              <a:rPr lang="en-US" altLang="zh-CN" sz="2000" b="0" i="1">
                                <a:solidFill>
                                  <a:srgbClr val="002060"/>
                                </a:solidFill>
                                <a:latin typeface="Cambria Math" panose="02040503050406030204" pitchFamily="18" charset="0"/>
                              </a:rPr>
                              <m:t>𝑖</m:t>
                            </m:r>
                          </m:sub>
                        </m:sSub>
                      </m:num>
                      <m:den>
                        <m:r>
                          <a:rPr lang="en-US" altLang="zh-CN" sz="2000" b="0" i="1">
                            <a:solidFill>
                              <a:srgbClr val="002060"/>
                            </a:solidFill>
                            <a:latin typeface="Cambria Math" panose="02040503050406030204" pitchFamily="18" charset="0"/>
                          </a:rPr>
                          <m:t>𝑛</m:t>
                        </m:r>
                      </m:den>
                    </m:f>
                    <m:r>
                      <a:rPr lang="en-US" altLang="zh-CN" sz="2000" b="0">
                        <a:solidFill>
                          <a:srgbClr val="002060"/>
                        </a:solidFill>
                        <a:latin typeface="Cambria Math" panose="02040503050406030204" pitchFamily="18" charset="0"/>
                      </a:rPr>
                      <m:t>=</m:t>
                    </m:r>
                    <m:f>
                      <m:fPr>
                        <m:ctrlPr>
                          <a:rPr lang="zh-CN" altLang="zh-CN" sz="2000" i="1">
                            <a:solidFill>
                              <a:srgbClr val="002060"/>
                            </a:solidFill>
                            <a:latin typeface="Cambria Math" panose="02040503050406030204" pitchFamily="18" charset="0"/>
                          </a:rPr>
                        </m:ctrlPr>
                      </m:fPr>
                      <m:num>
                        <m:r>
                          <a:rPr lang="en-US" altLang="zh-CN" sz="2000" b="0" i="1">
                            <a:solidFill>
                              <a:srgbClr val="002060"/>
                            </a:solidFill>
                            <a:latin typeface="Cambria Math" panose="02040503050406030204" pitchFamily="18" charset="0"/>
                          </a:rPr>
                          <m:t>26</m:t>
                        </m:r>
                        <m:r>
                          <m:rPr>
                            <m:nor/>
                          </m:rPr>
                          <a:rPr lang="en-US" altLang="zh-CN" sz="2000">
                            <a:solidFill>
                              <a:srgbClr val="002060"/>
                            </a:solidFill>
                            <a:latin typeface="微软雅黑 Light" panose="020B0502040204020203" pitchFamily="34" charset="-122"/>
                            <a:ea typeface="微软雅黑 Light" panose="020B0502040204020203" pitchFamily="34" charset="-122"/>
                          </a:rPr>
                          <m:t> </m:t>
                        </m:r>
                        <m:r>
                          <a:rPr lang="en-US" altLang="zh-CN" sz="2000" b="0" i="1">
                            <a:solidFill>
                              <a:srgbClr val="002060"/>
                            </a:solidFill>
                            <a:latin typeface="Cambria Math" panose="02040503050406030204" pitchFamily="18" charset="0"/>
                          </a:rPr>
                          <m:t>100</m:t>
                        </m:r>
                      </m:num>
                      <m:den>
                        <m:r>
                          <a:rPr lang="en-US" altLang="zh-CN" sz="2000" b="0" i="1">
                            <a:solidFill>
                              <a:srgbClr val="002060"/>
                            </a:solidFill>
                            <a:latin typeface="Cambria Math" panose="02040503050406030204" pitchFamily="18" charset="0"/>
                          </a:rPr>
                          <m:t>6</m:t>
                        </m:r>
                      </m:den>
                    </m:f>
                  </m:oMath>
                </a14:m>
                <a:r>
                  <a:rPr lang="en-US" altLang="zh-CN" sz="2000" dirty="0">
                    <a:solidFill>
                      <a:srgbClr val="002060"/>
                    </a:solidFill>
                    <a:latin typeface="微软雅黑 Light" panose="020B0502040204020203" pitchFamily="34" charset="-122"/>
                    <a:ea typeface="微软雅黑 Light" panose="020B0502040204020203" pitchFamily="34" charset="-122"/>
                  </a:rPr>
                  <a:t>=4 </a:t>
                </a:r>
                <a:r>
                  <a:rPr lang="en-US" altLang="zh-CN" sz="2000" dirty="0" smtClean="0">
                    <a:solidFill>
                      <a:srgbClr val="002060"/>
                    </a:solidFill>
                    <a:latin typeface="微软雅黑 Light" panose="020B0502040204020203" pitchFamily="34" charset="-122"/>
                    <a:ea typeface="微软雅黑 Light" panose="020B0502040204020203" pitchFamily="34" charset="-122"/>
                  </a:rPr>
                  <a:t>350</a:t>
                </a:r>
                <a:endParaRPr lang="en-US" altLang="zh-CN" sz="2000"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sz="2000"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acc>
                      <m:accPr>
                        <m:chr m:val="̅"/>
                        <m:ctrlPr>
                          <a:rPr lang="zh-CN" altLang="zh-CN" sz="2000" i="1">
                            <a:solidFill>
                              <a:srgbClr val="002060"/>
                            </a:solidFill>
                            <a:latin typeface="Cambria Math" panose="02040503050406030204" pitchFamily="18" charset="0"/>
                          </a:rPr>
                        </m:ctrlPr>
                      </m:accPr>
                      <m:e>
                        <m:r>
                          <a:rPr lang="en-US" altLang="zh-CN" sz="2000" b="0" i="1">
                            <a:solidFill>
                              <a:srgbClr val="002060"/>
                            </a:solidFill>
                            <a:latin typeface="Cambria Math" panose="02040503050406030204" pitchFamily="18" charset="0"/>
                          </a:rPr>
                          <m:t>𝑥</m:t>
                        </m:r>
                      </m:e>
                    </m:acc>
                    <m:r>
                      <a:rPr lang="en-US" altLang="zh-CN" sz="2000" b="0">
                        <a:solidFill>
                          <a:srgbClr val="002060"/>
                        </a:solidFill>
                        <a:latin typeface="Cambria Math" panose="02040503050406030204" pitchFamily="18" charset="0"/>
                      </a:rPr>
                      <m:t>=</m:t>
                    </m:r>
                    <m:f>
                      <m:fPr>
                        <m:ctrlPr>
                          <a:rPr lang="zh-CN" altLang="zh-CN" sz="2000" i="1">
                            <a:solidFill>
                              <a:srgbClr val="002060"/>
                            </a:solidFill>
                            <a:latin typeface="Cambria Math" panose="02040503050406030204" pitchFamily="18" charset="0"/>
                          </a:rPr>
                        </m:ctrlPr>
                      </m:fPr>
                      <m:num>
                        <m:limUpp>
                          <m:limUppPr>
                            <m:ctrlPr>
                              <a:rPr lang="zh-CN" altLang="zh-CN" sz="2000" i="1">
                                <a:solidFill>
                                  <a:srgbClr val="002060"/>
                                </a:solidFill>
                                <a:latin typeface="Cambria Math" panose="02040503050406030204" pitchFamily="18" charset="0"/>
                              </a:rPr>
                            </m:ctrlPr>
                          </m:limUppPr>
                          <m:e>
                            <m:limLow>
                              <m:limLowPr>
                                <m:ctrlPr>
                                  <a:rPr lang="zh-CN" altLang="zh-CN" sz="2000" i="1">
                                    <a:solidFill>
                                      <a:srgbClr val="002060"/>
                                    </a:solidFill>
                                    <a:latin typeface="Cambria Math" panose="02040503050406030204" pitchFamily="18" charset="0"/>
                                  </a:rPr>
                                </m:ctrlPr>
                              </m:limLowPr>
                              <m:e>
                                <m:r>
                                  <m:rPr>
                                    <m:nor/>
                                  </m:rPr>
                                  <a:rPr lang="en-US" altLang="zh-CN" sz="2000">
                                    <a:solidFill>
                                      <a:srgbClr val="002060"/>
                                    </a:solidFill>
                                    <a:latin typeface="微软雅黑 Light" panose="020B0502040204020203" pitchFamily="34" charset="-122"/>
                                    <a:ea typeface="微软雅黑 Light" panose="020B0502040204020203" pitchFamily="34" charset="-122"/>
                                  </a:rPr>
                                  <m:t>∑</m:t>
                                </m:r>
                              </m:e>
                              <m:lim>
                                <m:r>
                                  <a:rPr lang="en-US" altLang="zh-CN" sz="2000" b="0" i="1">
                                    <a:solidFill>
                                      <a:srgbClr val="002060"/>
                                    </a:solidFill>
                                    <a:latin typeface="Cambria Math" panose="02040503050406030204" pitchFamily="18" charset="0"/>
                                  </a:rPr>
                                  <m:t>𝑖</m:t>
                                </m:r>
                                <m:r>
                                  <a:rPr lang="en-US" altLang="zh-CN" sz="2000" b="0">
                                    <a:solidFill>
                                      <a:srgbClr val="002060"/>
                                    </a:solidFill>
                                    <a:latin typeface="Cambria Math" panose="02040503050406030204" pitchFamily="18" charset="0"/>
                                  </a:rPr>
                                  <m:t>=</m:t>
                                </m:r>
                                <m:r>
                                  <a:rPr lang="en-US" altLang="zh-CN" sz="2000" b="0" i="1">
                                    <a:solidFill>
                                      <a:srgbClr val="002060"/>
                                    </a:solidFill>
                                    <a:latin typeface="Cambria Math" panose="02040503050406030204" pitchFamily="18" charset="0"/>
                                  </a:rPr>
                                  <m:t>1</m:t>
                                </m:r>
                              </m:lim>
                            </m:limLow>
                          </m:e>
                          <m:lim>
                            <m:r>
                              <a:rPr lang="en-US" altLang="zh-CN" sz="2000" b="0" i="1">
                                <a:solidFill>
                                  <a:srgbClr val="002060"/>
                                </a:solidFill>
                                <a:latin typeface="Cambria Math" panose="02040503050406030204" pitchFamily="18" charset="0"/>
                              </a:rPr>
                              <m:t>𝑛</m:t>
                            </m:r>
                          </m:lim>
                        </m:limUpp>
                        <m:sSub>
                          <m:sSubPr>
                            <m:ctrlPr>
                              <a:rPr lang="zh-CN" altLang="zh-CN" sz="2000" i="1">
                                <a:solidFill>
                                  <a:srgbClr val="002060"/>
                                </a:solidFill>
                                <a:latin typeface="Cambria Math" panose="02040503050406030204" pitchFamily="18" charset="0"/>
                              </a:rPr>
                            </m:ctrlPr>
                          </m:sSubPr>
                          <m:e>
                            <m:r>
                              <a:rPr lang="en-US" altLang="zh-CN" sz="2000" b="0" i="1">
                                <a:solidFill>
                                  <a:srgbClr val="002060"/>
                                </a:solidFill>
                                <a:latin typeface="Cambria Math" panose="02040503050406030204" pitchFamily="18" charset="0"/>
                              </a:rPr>
                              <m:t>𝑥</m:t>
                            </m:r>
                          </m:e>
                          <m:sub>
                            <m:r>
                              <a:rPr lang="en-US" altLang="zh-CN" sz="2000" b="0" i="1">
                                <a:solidFill>
                                  <a:srgbClr val="002060"/>
                                </a:solidFill>
                                <a:latin typeface="Cambria Math" panose="02040503050406030204" pitchFamily="18" charset="0"/>
                              </a:rPr>
                              <m:t>𝑖</m:t>
                            </m:r>
                          </m:sub>
                        </m:sSub>
                      </m:num>
                      <m:den>
                        <m:r>
                          <a:rPr lang="en-US" altLang="zh-CN" sz="2000" b="0" i="1">
                            <a:solidFill>
                              <a:srgbClr val="002060"/>
                            </a:solidFill>
                            <a:latin typeface="Cambria Math" panose="02040503050406030204" pitchFamily="18" charset="0"/>
                          </a:rPr>
                          <m:t>𝑛</m:t>
                        </m:r>
                      </m:den>
                    </m:f>
                    <m:r>
                      <a:rPr lang="en-US" altLang="zh-CN" sz="2000" b="0">
                        <a:solidFill>
                          <a:srgbClr val="002060"/>
                        </a:solidFill>
                        <a:latin typeface="Cambria Math" panose="02040503050406030204" pitchFamily="18" charset="0"/>
                      </a:rPr>
                      <m:t>=</m:t>
                    </m:r>
                    <m:f>
                      <m:fPr>
                        <m:ctrlPr>
                          <a:rPr lang="zh-CN" altLang="zh-CN" sz="2000" i="1">
                            <a:solidFill>
                              <a:srgbClr val="002060"/>
                            </a:solidFill>
                            <a:latin typeface="Cambria Math" panose="02040503050406030204" pitchFamily="18" charset="0"/>
                          </a:rPr>
                        </m:ctrlPr>
                      </m:fPr>
                      <m:num>
                        <m:r>
                          <a:rPr lang="en-US" altLang="zh-CN" sz="2000" b="0" i="1">
                            <a:solidFill>
                              <a:srgbClr val="002060"/>
                            </a:solidFill>
                            <a:latin typeface="Cambria Math" panose="02040503050406030204" pitchFamily="18" charset="0"/>
                          </a:rPr>
                          <m:t>49</m:t>
                        </m:r>
                        <m:r>
                          <m:rPr>
                            <m:nor/>
                          </m:rPr>
                          <a:rPr lang="en-US" altLang="zh-CN" sz="2000">
                            <a:solidFill>
                              <a:srgbClr val="002060"/>
                            </a:solidFill>
                            <a:latin typeface="微软雅黑 Light" panose="020B0502040204020203" pitchFamily="34" charset="-122"/>
                            <a:ea typeface="微软雅黑 Light" panose="020B0502040204020203" pitchFamily="34" charset="-122"/>
                          </a:rPr>
                          <m:t>.</m:t>
                        </m:r>
                        <m:r>
                          <a:rPr lang="en-US" altLang="zh-CN" sz="2000" b="0" i="1">
                            <a:solidFill>
                              <a:srgbClr val="002060"/>
                            </a:solidFill>
                            <a:latin typeface="Cambria Math" panose="02040503050406030204" pitchFamily="18" charset="0"/>
                          </a:rPr>
                          <m:t>6</m:t>
                        </m:r>
                      </m:num>
                      <m:den>
                        <m:r>
                          <a:rPr lang="en-US" altLang="zh-CN" sz="2000" b="0" i="1">
                            <a:solidFill>
                              <a:srgbClr val="002060"/>
                            </a:solidFill>
                            <a:latin typeface="Cambria Math" panose="02040503050406030204" pitchFamily="18" charset="0"/>
                          </a:rPr>
                          <m:t>6</m:t>
                        </m:r>
                      </m:den>
                    </m:f>
                  </m:oMath>
                </a14:m>
                <a:r>
                  <a:rPr lang="en-US" altLang="zh-CN" sz="2000" dirty="0">
                    <a:solidFill>
                      <a:srgbClr val="002060"/>
                    </a:solidFill>
                    <a:latin typeface="微软雅黑 Light" panose="020B0502040204020203" pitchFamily="34" charset="-122"/>
                    <a:ea typeface="微软雅黑 Light" panose="020B0502040204020203" pitchFamily="34" charset="-122"/>
                  </a:rPr>
                  <a:t>=</a:t>
                </a:r>
                <a:r>
                  <a:rPr lang="en-US" altLang="zh-CN" sz="2000" dirty="0" smtClean="0">
                    <a:solidFill>
                      <a:srgbClr val="002060"/>
                    </a:solidFill>
                    <a:latin typeface="微软雅黑 Light" panose="020B0502040204020203" pitchFamily="34" charset="-122"/>
                    <a:ea typeface="微软雅黑 Light" panose="020B0502040204020203" pitchFamily="34" charset="-122"/>
                  </a:rPr>
                  <a:t>8.267</a:t>
                </a:r>
                <a:endParaRPr lang="en-US" altLang="zh-CN" sz="2000"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sz="2000" dirty="0" smtClean="0">
                    <a:solidFill>
                      <a:srgbClr val="002060"/>
                    </a:solidFill>
                    <a:latin typeface="微软雅黑 Light" panose="020B0502040204020203" pitchFamily="34" charset="-122"/>
                    <a:ea typeface="微软雅黑 Light" panose="020B0502040204020203" pitchFamily="34" charset="-122"/>
                  </a:rPr>
                  <a:t>代入</a:t>
                </a:r>
                <a:r>
                  <a:rPr lang="zh-CN" altLang="zh-CN" sz="2000" dirty="0">
                    <a:solidFill>
                      <a:srgbClr val="002060"/>
                    </a:solidFill>
                    <a:latin typeface="微软雅黑 Light" panose="020B0502040204020203" pitchFamily="34" charset="-122"/>
                    <a:ea typeface="微软雅黑 Light" panose="020B0502040204020203" pitchFamily="34" charset="-122"/>
                  </a:rPr>
                  <a:t>式（</a:t>
                </a:r>
                <a:r>
                  <a:rPr lang="en-US" altLang="zh-CN" sz="2000" dirty="0">
                    <a:solidFill>
                      <a:srgbClr val="002060"/>
                    </a:solidFill>
                    <a:latin typeface="微软雅黑 Light" panose="020B0502040204020203" pitchFamily="34" charset="-122"/>
                    <a:ea typeface="微软雅黑 Light" panose="020B0502040204020203" pitchFamily="34" charset="-122"/>
                  </a:rPr>
                  <a:t>3-4</a:t>
                </a:r>
                <a:r>
                  <a:rPr lang="zh-CN" altLang="zh-CN" sz="2000" dirty="0">
                    <a:solidFill>
                      <a:srgbClr val="002060"/>
                    </a:solidFill>
                    <a:latin typeface="微软雅黑 Light" panose="020B0502040204020203" pitchFamily="34" charset="-122"/>
                    <a:ea typeface="微软雅黑 Light" panose="020B0502040204020203" pitchFamily="34" charset="-122"/>
                  </a:rPr>
                  <a:t>），得</a:t>
                </a:r>
                <a14:m>
                  <m:oMath xmlns:m="http://schemas.openxmlformats.org/officeDocument/2006/math">
                    <m:r>
                      <a:rPr lang="en-US" altLang="zh-CN" sz="2000" b="0" i="1">
                        <a:solidFill>
                          <a:srgbClr val="002060"/>
                        </a:solidFill>
                        <a:latin typeface="Cambria Math" panose="02040503050406030204" pitchFamily="18" charset="0"/>
                      </a:rPr>
                      <m:t>𝛽</m:t>
                    </m:r>
                    <m:r>
                      <a:rPr lang="en-US" altLang="zh-CN" sz="2000" b="0">
                        <a:solidFill>
                          <a:srgbClr val="002060"/>
                        </a:solidFill>
                        <a:latin typeface="Cambria Math" panose="02040503050406030204" pitchFamily="18" charset="0"/>
                      </a:rPr>
                      <m:t>=</m:t>
                    </m:r>
                    <m:f>
                      <m:fPr>
                        <m:ctrlPr>
                          <a:rPr lang="zh-CN" altLang="zh-CN" sz="2000" i="1">
                            <a:solidFill>
                              <a:srgbClr val="002060"/>
                            </a:solidFill>
                            <a:latin typeface="Cambria Math" panose="02040503050406030204" pitchFamily="18" charset="0"/>
                          </a:rPr>
                        </m:ctrlPr>
                      </m:fPr>
                      <m:num>
                        <m:r>
                          <a:rPr lang="en-US" altLang="zh-CN" sz="2000" b="0" i="1">
                            <a:solidFill>
                              <a:srgbClr val="002060"/>
                            </a:solidFill>
                            <a:latin typeface="Cambria Math" panose="02040503050406030204" pitchFamily="18" charset="0"/>
                          </a:rPr>
                          <m:t>6</m:t>
                        </m:r>
                        <m:r>
                          <a:rPr lang="en-US" altLang="zh-CN" sz="2000" b="0">
                            <a:solidFill>
                              <a:srgbClr val="002060"/>
                            </a:solidFill>
                            <a:latin typeface="Cambria Math" panose="02040503050406030204" pitchFamily="18" charset="0"/>
                          </a:rPr>
                          <m:t>×</m:t>
                        </m:r>
                        <m:r>
                          <a:rPr lang="en-US" altLang="zh-CN" sz="2000" b="0" i="1">
                            <a:solidFill>
                              <a:srgbClr val="002060"/>
                            </a:solidFill>
                            <a:latin typeface="Cambria Math" panose="02040503050406030204" pitchFamily="18" charset="0"/>
                          </a:rPr>
                          <m:t>195</m:t>
                        </m:r>
                        <m:r>
                          <m:rPr>
                            <m:nor/>
                          </m:rPr>
                          <a:rPr lang="en-US" altLang="zh-CN" sz="2000">
                            <a:solidFill>
                              <a:srgbClr val="002060"/>
                            </a:solidFill>
                            <a:latin typeface="微软雅黑 Light" panose="020B0502040204020203" pitchFamily="34" charset="-122"/>
                            <a:ea typeface="微软雅黑 Light" panose="020B0502040204020203" pitchFamily="34" charset="-122"/>
                          </a:rPr>
                          <m:t> </m:t>
                        </m:r>
                        <m:r>
                          <a:rPr lang="en-US" altLang="zh-CN" sz="2000" b="0" i="1">
                            <a:solidFill>
                              <a:srgbClr val="002060"/>
                            </a:solidFill>
                            <a:latin typeface="Cambria Math" panose="02040503050406030204" pitchFamily="18" charset="0"/>
                          </a:rPr>
                          <m:t>060</m:t>
                        </m:r>
                        <m:r>
                          <m:rPr>
                            <m:nor/>
                          </m:rPr>
                          <a:rPr lang="en-US" altLang="zh-CN" sz="2000" i="1">
                            <a:solidFill>
                              <a:srgbClr val="002060"/>
                            </a:solidFill>
                            <a:latin typeface="微软雅黑 Light" panose="020B0502040204020203" pitchFamily="34" charset="-122"/>
                            <a:ea typeface="微软雅黑 Light" panose="020B0502040204020203" pitchFamily="34" charset="-122"/>
                          </a:rPr>
                          <m:t>−</m:t>
                        </m:r>
                        <m:r>
                          <a:rPr lang="en-US" altLang="zh-CN" sz="2000" b="0" i="1">
                            <a:solidFill>
                              <a:srgbClr val="002060"/>
                            </a:solidFill>
                            <a:latin typeface="Cambria Math" panose="02040503050406030204" pitchFamily="18" charset="0"/>
                          </a:rPr>
                          <m:t>49</m:t>
                        </m:r>
                        <m:r>
                          <m:rPr>
                            <m:nor/>
                          </m:rPr>
                          <a:rPr lang="en-US" altLang="zh-CN" sz="2000">
                            <a:solidFill>
                              <a:srgbClr val="002060"/>
                            </a:solidFill>
                            <a:latin typeface="微软雅黑 Light" panose="020B0502040204020203" pitchFamily="34" charset="-122"/>
                            <a:ea typeface="微软雅黑 Light" panose="020B0502040204020203" pitchFamily="34" charset="-122"/>
                          </a:rPr>
                          <m:t>.</m:t>
                        </m:r>
                        <m:r>
                          <a:rPr lang="en-US" altLang="zh-CN" sz="2000" b="0" i="1">
                            <a:solidFill>
                              <a:srgbClr val="002060"/>
                            </a:solidFill>
                            <a:latin typeface="Cambria Math" panose="02040503050406030204" pitchFamily="18" charset="0"/>
                          </a:rPr>
                          <m:t>6</m:t>
                        </m:r>
                        <m:r>
                          <a:rPr lang="en-US" altLang="zh-CN" sz="2000" b="0">
                            <a:solidFill>
                              <a:srgbClr val="002060"/>
                            </a:solidFill>
                            <a:latin typeface="Cambria Math" panose="02040503050406030204" pitchFamily="18" charset="0"/>
                          </a:rPr>
                          <m:t>×</m:t>
                        </m:r>
                        <m:r>
                          <a:rPr lang="en-US" altLang="zh-CN" sz="2000" b="0" i="1">
                            <a:solidFill>
                              <a:srgbClr val="002060"/>
                            </a:solidFill>
                            <a:latin typeface="Cambria Math" panose="02040503050406030204" pitchFamily="18" charset="0"/>
                          </a:rPr>
                          <m:t>26</m:t>
                        </m:r>
                        <m:r>
                          <m:rPr>
                            <m:nor/>
                          </m:rPr>
                          <a:rPr lang="en-US" altLang="zh-CN" sz="2000">
                            <a:solidFill>
                              <a:srgbClr val="002060"/>
                            </a:solidFill>
                            <a:latin typeface="微软雅黑 Light" panose="020B0502040204020203" pitchFamily="34" charset="-122"/>
                            <a:ea typeface="微软雅黑 Light" panose="020B0502040204020203" pitchFamily="34" charset="-122"/>
                          </a:rPr>
                          <m:t> </m:t>
                        </m:r>
                        <m:r>
                          <a:rPr lang="en-US" altLang="zh-CN" sz="2000" b="0" i="1">
                            <a:solidFill>
                              <a:srgbClr val="002060"/>
                            </a:solidFill>
                            <a:latin typeface="Cambria Math" panose="02040503050406030204" pitchFamily="18" charset="0"/>
                          </a:rPr>
                          <m:t>100</m:t>
                        </m:r>
                      </m:num>
                      <m:den>
                        <m:r>
                          <a:rPr lang="en-US" altLang="zh-CN" sz="2000" b="0" i="1">
                            <a:solidFill>
                              <a:srgbClr val="002060"/>
                            </a:solidFill>
                            <a:latin typeface="Cambria Math" panose="02040503050406030204" pitchFamily="18" charset="0"/>
                          </a:rPr>
                          <m:t>6</m:t>
                        </m:r>
                        <m:r>
                          <a:rPr lang="en-US" altLang="zh-CN" sz="2000" b="0">
                            <a:solidFill>
                              <a:srgbClr val="002060"/>
                            </a:solidFill>
                            <a:latin typeface="Cambria Math" panose="02040503050406030204" pitchFamily="18" charset="0"/>
                          </a:rPr>
                          <m:t>×</m:t>
                        </m:r>
                        <m:r>
                          <a:rPr lang="en-US" altLang="zh-CN" sz="2000" b="0" i="1">
                            <a:solidFill>
                              <a:srgbClr val="002060"/>
                            </a:solidFill>
                            <a:latin typeface="Cambria Math" panose="02040503050406030204" pitchFamily="18" charset="0"/>
                          </a:rPr>
                          <m:t>450</m:t>
                        </m:r>
                        <m:r>
                          <m:rPr>
                            <m:nor/>
                          </m:rPr>
                          <a:rPr lang="en-US" altLang="zh-CN" sz="2000">
                            <a:solidFill>
                              <a:srgbClr val="002060"/>
                            </a:solidFill>
                            <a:latin typeface="微软雅黑 Light" panose="020B0502040204020203" pitchFamily="34" charset="-122"/>
                            <a:ea typeface="微软雅黑 Light" panose="020B0502040204020203" pitchFamily="34" charset="-122"/>
                          </a:rPr>
                          <m:t>.</m:t>
                        </m:r>
                        <m:r>
                          <a:rPr lang="en-US" altLang="zh-CN" sz="2000" b="0" i="1">
                            <a:solidFill>
                              <a:srgbClr val="002060"/>
                            </a:solidFill>
                            <a:latin typeface="Cambria Math" panose="02040503050406030204" pitchFamily="18" charset="0"/>
                          </a:rPr>
                          <m:t>94</m:t>
                        </m:r>
                        <m:r>
                          <m:rPr>
                            <m:nor/>
                          </m:rPr>
                          <a:rPr lang="en-US" altLang="zh-CN" sz="2000" i="1">
                            <a:solidFill>
                              <a:srgbClr val="002060"/>
                            </a:solidFill>
                            <a:latin typeface="微软雅黑 Light" panose="020B0502040204020203" pitchFamily="34" charset="-122"/>
                            <a:ea typeface="微软雅黑 Light" panose="020B0502040204020203" pitchFamily="34" charset="-122"/>
                          </a:rPr>
                          <m:t>−</m:t>
                        </m:r>
                        <m:r>
                          <a:rPr lang="en-US" altLang="zh-CN" sz="2000" b="0" i="1">
                            <a:solidFill>
                              <a:srgbClr val="002060"/>
                            </a:solidFill>
                            <a:latin typeface="Cambria Math" panose="02040503050406030204" pitchFamily="18" charset="0"/>
                          </a:rPr>
                          <m:t>49</m:t>
                        </m:r>
                        <m:r>
                          <m:rPr>
                            <m:nor/>
                          </m:rPr>
                          <a:rPr lang="en-US" altLang="zh-CN" sz="2000">
                            <a:solidFill>
                              <a:srgbClr val="002060"/>
                            </a:solidFill>
                            <a:latin typeface="微软雅黑 Light" panose="020B0502040204020203" pitchFamily="34" charset="-122"/>
                            <a:ea typeface="微软雅黑 Light" panose="020B0502040204020203" pitchFamily="34" charset="-122"/>
                          </a:rPr>
                          <m:t>.</m:t>
                        </m:r>
                        <m:sSup>
                          <m:sSupPr>
                            <m:ctrlPr>
                              <a:rPr lang="zh-CN" altLang="zh-CN" sz="2000" i="1">
                                <a:solidFill>
                                  <a:srgbClr val="002060"/>
                                </a:solidFill>
                                <a:latin typeface="Cambria Math" panose="02040503050406030204" pitchFamily="18" charset="0"/>
                              </a:rPr>
                            </m:ctrlPr>
                          </m:sSupPr>
                          <m:e>
                            <m:r>
                              <a:rPr lang="en-US" altLang="zh-CN" sz="2000" b="0" i="1">
                                <a:solidFill>
                                  <a:srgbClr val="002060"/>
                                </a:solidFill>
                                <a:latin typeface="Cambria Math" panose="02040503050406030204" pitchFamily="18" charset="0"/>
                              </a:rPr>
                              <m:t>6</m:t>
                            </m:r>
                          </m:e>
                          <m:sup>
                            <m:r>
                              <a:rPr lang="en-US" altLang="zh-CN" sz="2000" b="0" i="1">
                                <a:solidFill>
                                  <a:srgbClr val="002060"/>
                                </a:solidFill>
                                <a:latin typeface="Cambria Math" panose="02040503050406030204" pitchFamily="18" charset="0"/>
                              </a:rPr>
                              <m:t>2</m:t>
                            </m:r>
                          </m:sup>
                        </m:sSup>
                      </m:den>
                    </m:f>
                  </m:oMath>
                </a14:m>
                <a:r>
                  <a:rPr lang="en-US" altLang="zh-CN" sz="2000" dirty="0">
                    <a:solidFill>
                      <a:srgbClr val="002060"/>
                    </a:solidFill>
                    <a:latin typeface="微软雅黑 Light" panose="020B0502040204020203" pitchFamily="34" charset="-122"/>
                    <a:ea typeface="微软雅黑 Light" panose="020B0502040204020203" pitchFamily="34" charset="-122"/>
                  </a:rPr>
                  <a:t>=-</a:t>
                </a:r>
                <a:r>
                  <a:rPr lang="en-US" altLang="zh-CN" sz="2000" dirty="0" smtClean="0">
                    <a:solidFill>
                      <a:srgbClr val="002060"/>
                    </a:solidFill>
                    <a:latin typeface="微软雅黑 Light" panose="020B0502040204020203" pitchFamily="34" charset="-122"/>
                    <a:ea typeface="微软雅黑 Light" panose="020B0502040204020203" pitchFamily="34" charset="-122"/>
                  </a:rPr>
                  <a:t>505.95</a:t>
                </a:r>
                <a:endParaRPr lang="en-US" altLang="zh-CN" sz="2000"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sz="2000" dirty="0" smtClean="0">
                    <a:solidFill>
                      <a:srgbClr val="002060"/>
                    </a:solidFill>
                    <a:latin typeface="微软雅黑 Light" panose="020B0502040204020203" pitchFamily="34" charset="-122"/>
                    <a:ea typeface="微软雅黑 Light" panose="020B0502040204020203" pitchFamily="34" charset="-122"/>
                  </a:rPr>
                  <a:t>代入</a:t>
                </a:r>
                <a:r>
                  <a:rPr lang="zh-CN" altLang="zh-CN" sz="2000" dirty="0">
                    <a:solidFill>
                      <a:srgbClr val="002060"/>
                    </a:solidFill>
                    <a:latin typeface="微软雅黑 Light" panose="020B0502040204020203" pitchFamily="34" charset="-122"/>
                    <a:ea typeface="微软雅黑 Light" panose="020B0502040204020203" pitchFamily="34" charset="-122"/>
                  </a:rPr>
                  <a:t>式（</a:t>
                </a:r>
                <a:r>
                  <a:rPr lang="en-US" altLang="zh-CN" sz="2000" dirty="0">
                    <a:solidFill>
                      <a:srgbClr val="002060"/>
                    </a:solidFill>
                    <a:latin typeface="微软雅黑 Light" panose="020B0502040204020203" pitchFamily="34" charset="-122"/>
                    <a:ea typeface="微软雅黑 Light" panose="020B0502040204020203" pitchFamily="34" charset="-122"/>
                  </a:rPr>
                  <a:t>3-5</a:t>
                </a:r>
                <a:r>
                  <a:rPr lang="zh-CN" altLang="zh-CN" sz="2000" dirty="0">
                    <a:solidFill>
                      <a:srgbClr val="002060"/>
                    </a:solidFill>
                    <a:latin typeface="微软雅黑 Light" panose="020B0502040204020203" pitchFamily="34" charset="-122"/>
                    <a:ea typeface="微软雅黑 Light" panose="020B0502040204020203" pitchFamily="34" charset="-122"/>
                  </a:rPr>
                  <a:t>），得</a:t>
                </a:r>
                <a14:m>
                  <m:oMath xmlns:m="http://schemas.openxmlformats.org/officeDocument/2006/math">
                    <m:r>
                      <a:rPr lang="en-US" altLang="zh-CN" sz="2000" b="0" i="1">
                        <a:solidFill>
                          <a:srgbClr val="002060"/>
                        </a:solidFill>
                        <a:latin typeface="Cambria Math" panose="02040503050406030204" pitchFamily="18" charset="0"/>
                      </a:rPr>
                      <m:t>𝛼</m:t>
                    </m:r>
                  </m:oMath>
                </a14:m>
                <a:r>
                  <a:rPr lang="en-US" altLang="zh-CN" sz="2000" dirty="0">
                    <a:solidFill>
                      <a:srgbClr val="002060"/>
                    </a:solidFill>
                    <a:latin typeface="微软雅黑 Light" panose="020B0502040204020203" pitchFamily="34" charset="-122"/>
                    <a:ea typeface="微软雅黑 Light" panose="020B0502040204020203" pitchFamily="34" charset="-122"/>
                  </a:rPr>
                  <a:t>=4 350-</a:t>
                </a:r>
                <a:r>
                  <a:rPr lang="zh-CN" altLang="zh-CN" sz="2000" dirty="0">
                    <a:solidFill>
                      <a:srgbClr val="002060"/>
                    </a:solidFill>
                    <a:latin typeface="微软雅黑 Light" panose="020B0502040204020203" pitchFamily="34" charset="-122"/>
                    <a:ea typeface="微软雅黑 Light" panose="020B0502040204020203" pitchFamily="34" charset="-122"/>
                  </a:rPr>
                  <a:t>（</a:t>
                </a:r>
                <a:r>
                  <a:rPr lang="en-US" altLang="zh-CN" sz="2000" dirty="0">
                    <a:solidFill>
                      <a:srgbClr val="002060"/>
                    </a:solidFill>
                    <a:latin typeface="微软雅黑 Light" panose="020B0502040204020203" pitchFamily="34" charset="-122"/>
                    <a:ea typeface="微软雅黑 Light" panose="020B0502040204020203" pitchFamily="34" charset="-122"/>
                  </a:rPr>
                  <a:t>-505.95×8.267</a:t>
                </a:r>
                <a:r>
                  <a:rPr lang="zh-CN" altLang="zh-CN" sz="2000" dirty="0">
                    <a:solidFill>
                      <a:srgbClr val="002060"/>
                    </a:solidFill>
                    <a:latin typeface="微软雅黑 Light" panose="020B0502040204020203" pitchFamily="34" charset="-122"/>
                    <a:ea typeface="微软雅黑 Light" panose="020B0502040204020203" pitchFamily="34" charset="-122"/>
                  </a:rPr>
                  <a:t>）</a:t>
                </a:r>
                <a:r>
                  <a:rPr lang="en-US" altLang="zh-CN" sz="2000" dirty="0">
                    <a:solidFill>
                      <a:srgbClr val="002060"/>
                    </a:solidFill>
                    <a:latin typeface="微软雅黑 Light" panose="020B0502040204020203" pitchFamily="34" charset="-122"/>
                    <a:ea typeface="微软雅黑 Light" panose="020B0502040204020203" pitchFamily="34" charset="-122"/>
                  </a:rPr>
                  <a:t>=8 </a:t>
                </a:r>
                <a:r>
                  <a:rPr lang="en-US" altLang="zh-CN" sz="2000" dirty="0" smtClean="0">
                    <a:solidFill>
                      <a:srgbClr val="002060"/>
                    </a:solidFill>
                    <a:latin typeface="微软雅黑 Light" panose="020B0502040204020203" pitchFamily="34" charset="-122"/>
                    <a:ea typeface="微软雅黑 Light" panose="020B0502040204020203" pitchFamily="34" charset="-122"/>
                  </a:rPr>
                  <a:t>532.7</a:t>
                </a:r>
                <a:endParaRPr lang="en-US" altLang="zh-CN" sz="2000"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sz="2000" dirty="0" smtClean="0">
                    <a:solidFill>
                      <a:srgbClr val="002060"/>
                    </a:solidFill>
                    <a:latin typeface="微软雅黑 Light" panose="020B0502040204020203" pitchFamily="34" charset="-122"/>
                    <a:ea typeface="微软雅黑 Light" panose="020B0502040204020203" pitchFamily="34" charset="-122"/>
                  </a:rPr>
                  <a:t>所以</a:t>
                </a:r>
                <a:r>
                  <a:rPr lang="zh-CN" altLang="zh-CN" sz="2000" dirty="0">
                    <a:solidFill>
                      <a:srgbClr val="002060"/>
                    </a:solidFill>
                    <a:latin typeface="微软雅黑 Light" panose="020B0502040204020203" pitchFamily="34" charset="-122"/>
                    <a:ea typeface="微软雅黑 Light" panose="020B0502040204020203" pitchFamily="34" charset="-122"/>
                  </a:rPr>
                  <a:t>，拟合观察数据的回归方程应为</a:t>
                </a:r>
                <a:r>
                  <a:rPr lang="zh-CN" altLang="zh-CN" sz="2000" dirty="0" smtClean="0">
                    <a:solidFill>
                      <a:srgbClr val="002060"/>
                    </a:solidFill>
                    <a:latin typeface="微软雅黑 Light" panose="020B0502040204020203" pitchFamily="34" charset="-122"/>
                    <a:ea typeface="微软雅黑 Light" panose="020B0502040204020203" pitchFamily="34" charset="-122"/>
                  </a:rPr>
                  <a:t>：</a:t>
                </a:r>
                <a:r>
                  <a:rPr lang="en-US" altLang="zh-CN" sz="2000" i="1" dirty="0" smtClean="0">
                    <a:solidFill>
                      <a:srgbClr val="002060"/>
                    </a:solidFill>
                    <a:latin typeface="微软雅黑 Light" panose="020B0502040204020203" pitchFamily="34" charset="-122"/>
                    <a:ea typeface="微软雅黑 Light" panose="020B0502040204020203" pitchFamily="34" charset="-122"/>
                  </a:rPr>
                  <a:t>y=</a:t>
                </a:r>
                <a:r>
                  <a:rPr lang="en-US" altLang="zh-CN" sz="2000" dirty="0" smtClean="0">
                    <a:solidFill>
                      <a:srgbClr val="002060"/>
                    </a:solidFill>
                    <a:latin typeface="微软雅黑 Light" panose="020B0502040204020203" pitchFamily="34" charset="-122"/>
                    <a:ea typeface="微软雅黑 Light" panose="020B0502040204020203" pitchFamily="34" charset="-122"/>
                  </a:rPr>
                  <a:t>8 </a:t>
                </a:r>
                <a:r>
                  <a:rPr lang="en-US" altLang="zh-CN" sz="2000" dirty="0">
                    <a:solidFill>
                      <a:srgbClr val="002060"/>
                    </a:solidFill>
                    <a:latin typeface="微软雅黑 Light" panose="020B0502040204020203" pitchFamily="34" charset="-122"/>
                    <a:ea typeface="微软雅黑 Light" panose="020B0502040204020203" pitchFamily="34" charset="-122"/>
                  </a:rPr>
                  <a:t>532</a:t>
                </a:r>
                <a:r>
                  <a:rPr lang="en-US" altLang="zh-CN" sz="2000" i="1" dirty="0">
                    <a:solidFill>
                      <a:srgbClr val="002060"/>
                    </a:solidFill>
                    <a:latin typeface="微软雅黑 Light" panose="020B0502040204020203" pitchFamily="34" charset="-122"/>
                    <a:ea typeface="微软雅黑 Light" panose="020B0502040204020203" pitchFamily="34" charset="-122"/>
                  </a:rPr>
                  <a:t>.</a:t>
                </a:r>
                <a:r>
                  <a:rPr lang="en-US" altLang="zh-CN" sz="2000" dirty="0">
                    <a:solidFill>
                      <a:srgbClr val="002060"/>
                    </a:solidFill>
                    <a:latin typeface="微软雅黑 Light" panose="020B0502040204020203" pitchFamily="34" charset="-122"/>
                    <a:ea typeface="微软雅黑 Light" panose="020B0502040204020203" pitchFamily="34" charset="-122"/>
                  </a:rPr>
                  <a:t>7</a:t>
                </a:r>
                <a:r>
                  <a:rPr lang="en-US" altLang="zh-CN" sz="2000" i="1" dirty="0">
                    <a:solidFill>
                      <a:srgbClr val="002060"/>
                    </a:solidFill>
                    <a:latin typeface="微软雅黑 Light" panose="020B0502040204020203" pitchFamily="34" charset="-122"/>
                    <a:ea typeface="微软雅黑 Light" panose="020B0502040204020203" pitchFamily="34" charset="-122"/>
                  </a:rPr>
                  <a:t>-</a:t>
                </a:r>
                <a:r>
                  <a:rPr lang="en-US" altLang="zh-CN" sz="2000" dirty="0">
                    <a:solidFill>
                      <a:srgbClr val="002060"/>
                    </a:solidFill>
                    <a:latin typeface="微软雅黑 Light" panose="020B0502040204020203" pitchFamily="34" charset="-122"/>
                    <a:ea typeface="微软雅黑 Light" panose="020B0502040204020203" pitchFamily="34" charset="-122"/>
                  </a:rPr>
                  <a:t>505</a:t>
                </a:r>
                <a:r>
                  <a:rPr lang="en-US" altLang="zh-CN" sz="2000" i="1" dirty="0">
                    <a:solidFill>
                      <a:srgbClr val="002060"/>
                    </a:solidFill>
                    <a:latin typeface="微软雅黑 Light" panose="020B0502040204020203" pitchFamily="34" charset="-122"/>
                    <a:ea typeface="微软雅黑 Light" panose="020B0502040204020203" pitchFamily="34" charset="-122"/>
                  </a:rPr>
                  <a:t>.</a:t>
                </a:r>
                <a:r>
                  <a:rPr lang="en-US" altLang="zh-CN" sz="2000" dirty="0">
                    <a:solidFill>
                      <a:srgbClr val="002060"/>
                    </a:solidFill>
                    <a:latin typeface="微软雅黑 Light" panose="020B0502040204020203" pitchFamily="34" charset="-122"/>
                    <a:ea typeface="微软雅黑 Light" panose="020B0502040204020203" pitchFamily="34" charset="-122"/>
                  </a:rPr>
                  <a:t>95</a:t>
                </a:r>
                <a:r>
                  <a:rPr lang="en-US" altLang="zh-CN" sz="2000" i="1" dirty="0">
                    <a:solidFill>
                      <a:srgbClr val="002060"/>
                    </a:solidFill>
                    <a:latin typeface="微软雅黑 Light" panose="020B0502040204020203" pitchFamily="34" charset="-122"/>
                    <a:ea typeface="微软雅黑 Light" panose="020B0502040204020203" pitchFamily="34" charset="-122"/>
                  </a:rPr>
                  <a:t>x</a:t>
                </a:r>
                <a:endParaRPr lang="zh-CN" altLang="zh-CN" sz="2000"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2" name="矩形 1"/>
              <p:cNvSpPr>
                <a:spLocks noRot="1" noChangeAspect="1" noMove="1" noResize="1" noEditPoints="1" noAdjustHandles="1" noChangeArrowheads="1" noChangeShapeType="1" noTextEdit="1"/>
              </p:cNvSpPr>
              <p:nvPr/>
            </p:nvSpPr>
            <p:spPr>
              <a:xfrm>
                <a:off x="660506" y="2504351"/>
                <a:ext cx="10912369" cy="3262881"/>
              </a:xfrm>
              <a:prstGeom prst="rect">
                <a:avLst/>
              </a:prstGeom>
              <a:blipFill rotWithShape="1">
                <a:blip r:embed="rId1"/>
                <a:stretch>
                  <a:fillRect l="-1" t="-17" b="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需求估计</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二、统计法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运用回归分析应注意的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问题</a:t>
            </a:r>
            <a:endParaRPr lang="zh-CN" altLang="en-US" b="1" dirty="0">
              <a:solidFill>
                <a:srgbClr val="C0000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2975119"/>
          <a:ext cx="6096000" cy="25555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879383" y="307451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690489" y="3035961"/>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872413" y="321403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492923" y="3259020"/>
            <a:ext cx="2313254" cy="369332"/>
          </a:xfrm>
          <a:prstGeom prst="rect">
            <a:avLst/>
          </a:prstGeom>
          <a:noFill/>
        </p:spPr>
        <p:txBody>
          <a:bodyPr wrap="square" rtlCol="0">
            <a:spAutoFit/>
          </a:bodyPr>
          <a:lstStyle/>
          <a:p>
            <a:pPr algn="ctr"/>
            <a:r>
              <a:rPr lang="zh-CN" altLang="en-US" dirty="0"/>
              <a:t>需求估计</a:t>
            </a:r>
            <a:endParaRPr lang="zh-CN" altLang="en-US" sz="2400" b="1" spc="100" dirty="0">
              <a:solidFill>
                <a:schemeClr val="tx1">
                  <a:lumMod val="75000"/>
                  <a:lumOff val="25000"/>
                </a:schemeClr>
              </a:solidFill>
            </a:endParaRPr>
          </a:p>
        </p:txBody>
      </p:sp>
      <p:sp>
        <p:nvSpPr>
          <p:cNvPr id="33" name="矩形: 圆角 32"/>
          <p:cNvSpPr/>
          <p:nvPr/>
        </p:nvSpPr>
        <p:spPr>
          <a:xfrm>
            <a:off x="5476664" y="307451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287770" y="3035961"/>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469694" y="321403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090204" y="3259020"/>
            <a:ext cx="2313254" cy="369332"/>
          </a:xfrm>
          <a:prstGeom prst="rect">
            <a:avLst/>
          </a:prstGeom>
          <a:noFill/>
        </p:spPr>
        <p:txBody>
          <a:bodyPr wrap="square" rtlCol="0">
            <a:spAutoFit/>
          </a:bodyPr>
          <a:lstStyle/>
          <a:p>
            <a:pPr algn="ctr"/>
            <a:r>
              <a:rPr lang="zh-CN" altLang="zh-CN" dirty="0"/>
              <a:t>需求预测</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德尔菲法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德尔菲法（</a:t>
            </a:r>
            <a:r>
              <a:rPr lang="en-US" altLang="zh-CN" sz="2000" b="1" dirty="0">
                <a:solidFill>
                  <a:srgbClr val="002060"/>
                </a:solidFill>
                <a:latin typeface="微软雅黑 Light" panose="020B0502040204020203" pitchFamily="34" charset="-122"/>
                <a:ea typeface="微软雅黑 Light" panose="020B0502040204020203" pitchFamily="34" charset="-122"/>
              </a:rPr>
              <a:t>Delphi method</a:t>
            </a:r>
            <a:r>
              <a:rPr lang="zh-CN" altLang="en-US" sz="2000" b="1" dirty="0">
                <a:solidFill>
                  <a:srgbClr val="002060"/>
                </a:solidFill>
                <a:latin typeface="微软雅黑 Light" panose="020B0502040204020203" pitchFamily="34" charset="-122"/>
                <a:ea typeface="微软雅黑 Light" panose="020B0502040204020203" pitchFamily="34" charset="-122"/>
              </a:rPr>
              <a:t>）又称专家调查法，采取背靠背征求专家意见的方式。</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其具体步骤如下。</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356622" y="3664394"/>
          <a:ext cx="9520136" cy="254933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德尔菲法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运用该方法的关键：</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356622" y="3073940"/>
          <a:ext cx="9520136" cy="313979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smtClean="0">
                <a:solidFill>
                  <a:srgbClr val="7030A0"/>
                </a:solidFill>
                <a:latin typeface="微软雅黑 Light" panose="020B0502040204020203" pitchFamily="34" charset="-122"/>
                <a:ea typeface="微软雅黑 Light" panose="020B0502040204020203" pitchFamily="34" charset="-122"/>
              </a:rPr>
              <a:t>二、时间序列分解法</a:t>
            </a:r>
            <a:endParaRPr lang="zh-CN" altLang="en-US" sz="2400" b="1"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smtClean="0">
                <a:solidFill>
                  <a:srgbClr val="002060"/>
                </a:solidFill>
                <a:latin typeface="微软雅黑 Light" panose="020B0502040204020203" pitchFamily="34" charset="-122"/>
                <a:ea typeface="微软雅黑 Light" panose="020B0502040204020203" pitchFamily="34" charset="-122"/>
              </a:rPr>
              <a:t>1.</a:t>
            </a:r>
            <a:r>
              <a:rPr lang="zh-CN" altLang="en-US" sz="2000" b="1" smtClean="0">
                <a:solidFill>
                  <a:srgbClr val="002060"/>
                </a:solidFill>
                <a:latin typeface="微软雅黑 Light" panose="020B0502040204020203" pitchFamily="34" charset="-122"/>
                <a:ea typeface="微软雅黑 Light" panose="020B0502040204020203" pitchFamily="34" charset="-122"/>
              </a:rPr>
              <a:t>概述</a:t>
            </a:r>
            <a:endParaRPr lang="zh-CN" altLang="en-US" sz="2000" b="1"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smtClean="0">
                <a:solidFill>
                  <a:srgbClr val="0070C0"/>
                </a:solidFill>
                <a:latin typeface="微软雅黑 Light" panose="020B0502040204020203" pitchFamily="34" charset="-122"/>
                <a:ea typeface="微软雅黑 Light" panose="020B0502040204020203" pitchFamily="34" charset="-122"/>
              </a:rPr>
              <a:t>有些经济数据的长期趋势可以用前面介绍过的线性回归模型来估计，但是有些数据序列的长期趋势往往受季节性、周期性和一些不规则因素的影响。</a:t>
            </a:r>
            <a:endParaRPr lang="zh-CN" altLang="en-US" b="1"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smtClean="0">
                <a:solidFill>
                  <a:srgbClr val="0070C0"/>
                </a:solidFill>
                <a:latin typeface="微软雅黑 Light" panose="020B0502040204020203" pitchFamily="34" charset="-122"/>
                <a:ea typeface="微软雅黑 Light" panose="020B0502040204020203" pitchFamily="34" charset="-122"/>
              </a:rPr>
              <a:t>这里要介绍的时间序列分解法假定时间序列的各因子间呈乘法关系，即</a:t>
            </a:r>
            <a:endParaRPr lang="en-US" altLang="zh-CN"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5415408" y="4236556"/>
                <a:ext cx="1276503" cy="33855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1600" b="1" i="1" smtClean="0">
                          <a:solidFill>
                            <a:srgbClr val="002060"/>
                          </a:solidFill>
                          <a:latin typeface="Cambria Math" panose="02040503050406030204" pitchFamily="18" charset="0"/>
                        </a:rPr>
                        <m:t>𝑸</m:t>
                      </m:r>
                      <m:r>
                        <a:rPr lang="zh-CN" altLang="en-US" sz="1600" b="1" i="0">
                          <a:solidFill>
                            <a:srgbClr val="002060"/>
                          </a:solidFill>
                          <a:latin typeface="Cambria Math" panose="02040503050406030204" pitchFamily="18" charset="0"/>
                        </a:rPr>
                        <m:t>=</m:t>
                      </m:r>
                      <m:r>
                        <a:rPr lang="zh-CN" altLang="en-US" sz="1600" b="1" i="1">
                          <a:solidFill>
                            <a:srgbClr val="002060"/>
                          </a:solidFill>
                          <a:latin typeface="Cambria Math" panose="02040503050406030204" pitchFamily="18" charset="0"/>
                        </a:rPr>
                        <m:t>𝑻</m:t>
                      </m:r>
                      <m:r>
                        <m:rPr>
                          <m:nor/>
                        </m:rPr>
                        <a:rPr lang="zh-CN" altLang="en-US" sz="1600" b="1" i="1">
                          <a:solidFill>
                            <a:srgbClr val="002060"/>
                          </a:solidFill>
                          <a:latin typeface="微软雅黑 Light" panose="020B0502040204020203" pitchFamily="34" charset="-122"/>
                          <a:ea typeface="微软雅黑 Light" panose="020B0502040204020203" pitchFamily="34" charset="-122"/>
                        </a:rPr>
                        <m:t>·</m:t>
                      </m:r>
                      <m:r>
                        <a:rPr lang="zh-CN" altLang="en-US" sz="1600" b="1" i="1">
                          <a:solidFill>
                            <a:srgbClr val="002060"/>
                          </a:solidFill>
                          <a:latin typeface="Cambria Math" panose="02040503050406030204" pitchFamily="18" charset="0"/>
                        </a:rPr>
                        <m:t>𝑺</m:t>
                      </m:r>
                      <m:r>
                        <m:rPr>
                          <m:nor/>
                        </m:rPr>
                        <a:rPr lang="zh-CN" altLang="en-US" sz="1600" b="1" i="1">
                          <a:solidFill>
                            <a:srgbClr val="002060"/>
                          </a:solidFill>
                          <a:latin typeface="微软雅黑 Light" panose="020B0502040204020203" pitchFamily="34" charset="-122"/>
                          <a:ea typeface="微软雅黑 Light" panose="020B0502040204020203" pitchFamily="34" charset="-122"/>
                        </a:rPr>
                        <m:t>·</m:t>
                      </m:r>
                      <m:r>
                        <a:rPr lang="zh-CN" altLang="en-US" sz="1600" b="1" i="1">
                          <a:solidFill>
                            <a:srgbClr val="002060"/>
                          </a:solidFill>
                          <a:latin typeface="Cambria Math" panose="02040503050406030204" pitchFamily="18" charset="0"/>
                        </a:rPr>
                        <m:t>𝑪</m:t>
                      </m:r>
                      <m:r>
                        <m:rPr>
                          <m:nor/>
                        </m:rPr>
                        <a:rPr lang="zh-CN" altLang="en-US" sz="1600" b="1" i="1">
                          <a:solidFill>
                            <a:srgbClr val="002060"/>
                          </a:solidFill>
                          <a:latin typeface="微软雅黑 Light" panose="020B0502040204020203" pitchFamily="34" charset="-122"/>
                          <a:ea typeface="微软雅黑 Light" panose="020B0502040204020203" pitchFamily="34" charset="-122"/>
                        </a:rPr>
                        <m:t>·</m:t>
                      </m:r>
                      <m:r>
                        <a:rPr lang="zh-CN" altLang="en-US" sz="1600" b="1" i="1">
                          <a:solidFill>
                            <a:srgbClr val="002060"/>
                          </a:solidFill>
                          <a:latin typeface="Cambria Math" panose="02040503050406030204" pitchFamily="18" charset="0"/>
                        </a:rPr>
                        <m:t>𝑰</m:t>
                      </m:r>
                    </m:oMath>
                  </m:oMathPara>
                </a14:m>
                <a:endParaRPr lang="zh-CN" altLang="en-US" sz="16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5415408" y="4236556"/>
                <a:ext cx="1276503" cy="338554"/>
              </a:xfrm>
              <a:prstGeom prst="rect">
                <a:avLst/>
              </a:prstGeom>
              <a:blipFill rotWithShape="1">
                <a:blip r:embed="rId1"/>
                <a:stretch>
                  <a:fillRect l="-10" t="-139" r="-31467" b="16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二、时间序列分解法</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表格 3"/>
          <p:cNvGraphicFramePr>
            <a:graphicFrameLocks noGrp="1"/>
          </p:cNvGraphicFramePr>
          <p:nvPr/>
        </p:nvGraphicFramePr>
        <p:xfrm>
          <a:off x="742947" y="2506671"/>
          <a:ext cx="10591802" cy="3320724"/>
        </p:xfrm>
        <a:graphic>
          <a:graphicData uri="http://schemas.openxmlformats.org/drawingml/2006/table">
            <a:tbl>
              <a:tblPr firstRow="1" firstCol="1" bandRow="1">
                <a:tableStyleId>{5C22544A-7EE6-4342-B048-85BDC9FD1C3A}</a:tableStyleId>
              </a:tblPr>
              <a:tblGrid>
                <a:gridCol w="1259001"/>
                <a:gridCol w="814956"/>
                <a:gridCol w="1110114"/>
                <a:gridCol w="1036978"/>
                <a:gridCol w="1259001"/>
                <a:gridCol w="1259001"/>
                <a:gridCol w="962535"/>
                <a:gridCol w="962535"/>
                <a:gridCol w="962535"/>
                <a:gridCol w="965146"/>
              </a:tblGrid>
              <a:tr h="760404">
                <a:tc>
                  <a:txBody>
                    <a:bodyPr/>
                    <a:lstStyle/>
                    <a:p>
                      <a:pPr algn="ctr">
                        <a:lnSpc>
                          <a:spcPct val="100000"/>
                        </a:lnSpc>
                        <a:spcAft>
                          <a:spcPts val="0"/>
                        </a:spcAft>
                      </a:pPr>
                      <a:r>
                        <a:rPr lang="zh-CN" sz="1200" dirty="0">
                          <a:effectLst/>
                          <a:latin typeface="微软雅黑 Light" panose="020B0502040204020203" pitchFamily="34" charset="-122"/>
                          <a:ea typeface="微软雅黑 Light" panose="020B0502040204020203" pitchFamily="34" charset="-122"/>
                        </a:rPr>
                        <a:t>观察时间</a:t>
                      </a:r>
                      <a:endParaRPr lang="zh-CN" sz="1200" dirty="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dirty="0">
                          <a:effectLst/>
                          <a:latin typeface="微软雅黑 Light" panose="020B0502040204020203" pitchFamily="34" charset="-122"/>
                          <a:ea typeface="微软雅黑 Light" panose="020B0502040204020203" pitchFamily="34" charset="-122"/>
                        </a:rPr>
                        <a:t>（年</a:t>
                      </a:r>
                      <a:r>
                        <a:rPr lang="en-US" sz="1200" dirty="0">
                          <a:effectLst/>
                          <a:latin typeface="微软雅黑 Light" panose="020B0502040204020203" pitchFamily="34" charset="-122"/>
                          <a:ea typeface="微软雅黑 Light" panose="020B0502040204020203" pitchFamily="34" charset="-122"/>
                        </a:rPr>
                        <a:t>/</a:t>
                      </a:r>
                      <a:r>
                        <a:rPr lang="zh-CN" sz="1200" dirty="0">
                          <a:effectLst/>
                          <a:latin typeface="微软雅黑 Light" panose="020B0502040204020203" pitchFamily="34" charset="-122"/>
                          <a:ea typeface="微软雅黑 Light" panose="020B0502040204020203" pitchFamily="34" charset="-122"/>
                        </a:rPr>
                        <a:t>季度）</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期数</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销售量</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Q</a:t>
                      </a:r>
                      <a:r>
                        <a:rPr lang="zh-CN" sz="1200">
                          <a:effectLst/>
                          <a:latin typeface="微软雅黑 Light" panose="020B0502040204020203" pitchFamily="34" charset="-122"/>
                          <a:ea typeface="微软雅黑 Light" panose="020B0502040204020203" pitchFamily="34" charset="-122"/>
                        </a:rPr>
                        <a:t>）</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（千件）</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移动</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平均数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MA</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移动平均</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中心值</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CMA</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长期</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趋势值</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CMAT</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季节</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系数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SF</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周期</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系数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CF</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季节</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指数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SI</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预计</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销售量</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2011/1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5.073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1.237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2011/2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5.446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2011/3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5.75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5.875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5.819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0.681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1.010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0.759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4.46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2011/4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6.125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6.192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0.980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0.989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2012/1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6.25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6.500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6.565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1.231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1.237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8.04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2012/2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6.875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6.938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1.018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6.94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2012/3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7.250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7.311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0.828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0.759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5.50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2012/4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7.750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7.684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0.903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7.71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2013/1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8.000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8.057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1.237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9.90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2013/2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latin typeface="微软雅黑 Light" panose="020B0502040204020203" pitchFamily="34" charset="-122"/>
                          <a:ea typeface="微软雅黑 Light" panose="020B0502040204020203" pitchFamily="34" charset="-122"/>
                        </a:rPr>
                        <a:t>8.00</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8.250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8.430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1.091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0.979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8.33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2013/3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8.750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8.803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0.686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0.759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6.64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2013/4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9.125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9.176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0.986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latin typeface="微软雅黑 Light" panose="020B0502040204020203" pitchFamily="34" charset="-122"/>
                          <a:ea typeface="微软雅黑 Light" panose="020B0502040204020203" pitchFamily="34" charset="-122"/>
                        </a:rPr>
                        <a:t>9.08</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二、时间序列分解法</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表格 3"/>
          <p:cNvGraphicFramePr>
            <a:graphicFrameLocks noGrp="1"/>
          </p:cNvGraphicFramePr>
          <p:nvPr/>
        </p:nvGraphicFramePr>
        <p:xfrm>
          <a:off x="742947" y="2506671"/>
          <a:ext cx="10591802" cy="3320724"/>
        </p:xfrm>
        <a:graphic>
          <a:graphicData uri="http://schemas.openxmlformats.org/drawingml/2006/table">
            <a:tbl>
              <a:tblPr firstRow="1" firstCol="1" bandRow="1">
                <a:tableStyleId>{5C22544A-7EE6-4342-B048-85BDC9FD1C3A}</a:tableStyleId>
              </a:tblPr>
              <a:tblGrid>
                <a:gridCol w="1259001"/>
                <a:gridCol w="814956"/>
                <a:gridCol w="1110114"/>
                <a:gridCol w="1036978"/>
                <a:gridCol w="1259001"/>
                <a:gridCol w="1259001"/>
                <a:gridCol w="962535"/>
                <a:gridCol w="962535"/>
                <a:gridCol w="962535"/>
                <a:gridCol w="965146"/>
              </a:tblGrid>
              <a:tr h="760404">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观察时间</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（年</a:t>
                      </a:r>
                      <a:r>
                        <a:rPr lang="en-US" sz="1200">
                          <a:effectLst/>
                          <a:latin typeface="微软雅黑 Light" panose="020B0502040204020203" pitchFamily="34" charset="-122"/>
                          <a:ea typeface="微软雅黑 Light" panose="020B0502040204020203" pitchFamily="34" charset="-122"/>
                        </a:rPr>
                        <a:t>/</a:t>
                      </a:r>
                      <a:r>
                        <a:rPr lang="zh-CN" sz="1200">
                          <a:effectLst/>
                          <a:latin typeface="微软雅黑 Light" panose="020B0502040204020203" pitchFamily="34" charset="-122"/>
                          <a:ea typeface="微软雅黑 Light" panose="020B0502040204020203" pitchFamily="34" charset="-122"/>
                        </a:rPr>
                        <a:t>季度）</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期数</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销售量</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Q</a:t>
                      </a:r>
                      <a:r>
                        <a:rPr lang="zh-CN" sz="1200">
                          <a:effectLst/>
                          <a:latin typeface="微软雅黑 Light" panose="020B0502040204020203" pitchFamily="34" charset="-122"/>
                          <a:ea typeface="微软雅黑 Light" panose="020B0502040204020203" pitchFamily="34" charset="-122"/>
                        </a:rPr>
                        <a:t>）</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（千件）</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移动</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平均数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MA</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移动平均</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中心值</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CMA</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长期</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趋势值</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CMAT</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季节</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系数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SF</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周期</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系数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CF</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季节</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指数</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a:t>
                      </a:r>
                      <a:r>
                        <a:rPr lang="en-US" sz="1200">
                          <a:effectLst/>
                          <a:latin typeface="微软雅黑 Light" panose="020B0502040204020203" pitchFamily="34" charset="-122"/>
                          <a:ea typeface="微软雅黑 Light" panose="020B0502040204020203" pitchFamily="34" charset="-122"/>
                        </a:rPr>
                        <a:t>SI</a:t>
                      </a:r>
                      <a:r>
                        <a:rPr lang="zh-CN" sz="1200">
                          <a:effectLst/>
                          <a:latin typeface="微软雅黑 Light" panose="020B0502040204020203" pitchFamily="34" charset="-122"/>
                          <a:ea typeface="微软雅黑 Light" panose="020B0502040204020203" pitchFamily="34" charset="-122"/>
                        </a:rPr>
                        <a:t>）</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预计</a:t>
                      </a:r>
                      <a:endParaRPr lang="zh-CN" sz="12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200">
                          <a:effectLst/>
                          <a:latin typeface="微软雅黑 Light" panose="020B0502040204020203" pitchFamily="34" charset="-122"/>
                          <a:ea typeface="微软雅黑 Light" panose="020B0502040204020203" pitchFamily="34" charset="-122"/>
                        </a:rPr>
                        <a:t>销售量</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dirty="0">
                          <a:effectLst/>
                          <a:latin typeface="微软雅黑 Light" panose="020B0502040204020203" pitchFamily="34" charset="-122"/>
                          <a:ea typeface="微软雅黑 Light" panose="020B0502040204020203" pitchFamily="34" charset="-122"/>
                        </a:rPr>
                        <a:t>2014/1</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9.25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9.625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9.549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latin typeface="微软雅黑 Light" panose="020B0502040204020203" pitchFamily="34" charset="-122"/>
                          <a:ea typeface="微软雅黑 Light" panose="020B0502040204020203" pitchFamily="34" charset="-122"/>
                        </a:rPr>
                        <a:t>1.247</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latin typeface="微软雅黑 Light" panose="020B0502040204020203" pitchFamily="34" charset="-122"/>
                          <a:ea typeface="微软雅黑 Light" panose="020B0502040204020203" pitchFamily="34" charset="-122"/>
                        </a:rPr>
                        <a:t>1.008</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latin typeface="微软雅黑 Light" panose="020B0502040204020203" pitchFamily="34" charset="-122"/>
                          <a:ea typeface="微软雅黑 Light" panose="020B0502040204020203" pitchFamily="34" charset="-122"/>
                        </a:rPr>
                        <a:t>1.237</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a:effectLst/>
                          <a:latin typeface="微软雅黑 Light" panose="020B0502040204020203" pitchFamily="34" charset="-122"/>
                          <a:ea typeface="微软雅黑 Light" panose="020B0502040204020203" pitchFamily="34" charset="-122"/>
                        </a:rPr>
                        <a:t>11.91</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2014/2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10.375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9.922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0.964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1.046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10.47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2014/3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10.875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10.295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0.826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1.056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0.759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8.25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2014/4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11.000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10.668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1.091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1.031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10.96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2015/1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11.00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10.875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11.041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0.985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1.237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13.45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2015/2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10.75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10.625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11.414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0.941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0.931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10.72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2015/3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10.50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11.787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0.97</a:t>
                      </a:r>
                      <a:r>
                        <a:rPr lang="en-US" sz="1200" baseline="30000" dirty="0" smtClean="0">
                          <a:effectLst/>
                          <a:latin typeface="微软雅黑 Light" panose="020B0502040204020203" pitchFamily="34" charset="-122"/>
                          <a:ea typeface="微软雅黑 Light" panose="020B0502040204020203" pitchFamily="34" charset="-122"/>
                        </a:rPr>
                        <a:t>a</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0.759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8.68</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2015/4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12.160</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0.98</a:t>
                      </a:r>
                      <a:r>
                        <a:rPr lang="en-US" sz="1200" baseline="30000" dirty="0" smtClean="0">
                          <a:effectLst/>
                          <a:latin typeface="微软雅黑 Light" panose="020B0502040204020203" pitchFamily="34" charset="-122"/>
                          <a:ea typeface="微软雅黑 Light" panose="020B0502040204020203" pitchFamily="34" charset="-122"/>
                        </a:rPr>
                        <a:t>a</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11.86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2016/1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21</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dirty="0" smtClean="0">
                          <a:effectLst/>
                          <a:latin typeface="微软雅黑 Light" panose="020B0502040204020203" pitchFamily="34" charset="-122"/>
                          <a:ea typeface="微软雅黑 Light" panose="020B0502040204020203" pitchFamily="34" charset="-122"/>
                        </a:rPr>
                        <a:t>？</a:t>
                      </a:r>
                      <a:r>
                        <a:rPr lang="en-US" sz="1200" baseline="30000" dirty="0" smtClean="0">
                          <a:effectLst/>
                          <a:latin typeface="微软雅黑 Light" panose="020B0502040204020203" pitchFamily="34" charset="-122"/>
                          <a:ea typeface="微软雅黑 Light" panose="020B0502040204020203" pitchFamily="34" charset="-122"/>
                        </a:rPr>
                        <a:t>b</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12.533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1.01</a:t>
                      </a:r>
                      <a:r>
                        <a:rPr lang="en-US" sz="1200" baseline="30000" dirty="0" smtClean="0">
                          <a:effectLst/>
                          <a:latin typeface="微软雅黑 Light" panose="020B0502040204020203" pitchFamily="34" charset="-122"/>
                          <a:ea typeface="微软雅黑 Light" panose="020B0502040204020203" pitchFamily="34" charset="-122"/>
                        </a:rPr>
                        <a:t>a</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1.237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15.66</a:t>
                      </a:r>
                      <a:r>
                        <a:rPr lang="en-US" sz="1200" baseline="30000" dirty="0" smtClean="0">
                          <a:effectLst/>
                          <a:latin typeface="微软雅黑 Light" panose="020B0502040204020203" pitchFamily="34" charset="-122"/>
                          <a:ea typeface="微软雅黑 Light" panose="020B0502040204020203" pitchFamily="34" charset="-122"/>
                        </a:rPr>
                        <a:t>c</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2016/2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dirty="0" smtClean="0">
                          <a:effectLst/>
                          <a:latin typeface="微软雅黑 Light" panose="020B0502040204020203" pitchFamily="34" charset="-122"/>
                          <a:ea typeface="微软雅黑 Light" panose="020B0502040204020203" pitchFamily="34" charset="-122"/>
                        </a:rPr>
                        <a:t>？</a:t>
                      </a:r>
                      <a:r>
                        <a:rPr lang="en-US" sz="1200" baseline="30000" dirty="0" smtClean="0">
                          <a:effectLst/>
                          <a:latin typeface="微软雅黑 Light" panose="020B0502040204020203" pitchFamily="34" charset="-122"/>
                          <a:ea typeface="微软雅黑 Light" panose="020B0502040204020203" pitchFamily="34" charset="-122"/>
                        </a:rPr>
                        <a:t>b</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12.906</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1.04</a:t>
                      </a:r>
                      <a:r>
                        <a:rPr lang="en-US" sz="1200" baseline="30000" dirty="0" smtClean="0">
                          <a:effectLst/>
                          <a:latin typeface="微软雅黑 Light" panose="020B0502040204020203" pitchFamily="34" charset="-122"/>
                          <a:ea typeface="微软雅黑 Light" panose="020B0502040204020203" pitchFamily="34" charset="-122"/>
                        </a:rPr>
                        <a:t>a</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1.009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13.54</a:t>
                      </a:r>
                      <a:r>
                        <a:rPr lang="en-US" sz="1200" baseline="30000" dirty="0" smtClean="0">
                          <a:effectLst/>
                          <a:latin typeface="微软雅黑 Light" panose="020B0502040204020203" pitchFamily="34" charset="-122"/>
                          <a:ea typeface="微软雅黑 Light" panose="020B0502040204020203" pitchFamily="34" charset="-122"/>
                        </a:rPr>
                        <a:t>c</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2016/3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23</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dirty="0" smtClean="0">
                          <a:effectLst/>
                          <a:latin typeface="微软雅黑 Light" panose="020B0502040204020203" pitchFamily="34" charset="-122"/>
                          <a:ea typeface="微软雅黑 Light" panose="020B0502040204020203" pitchFamily="34" charset="-122"/>
                        </a:rPr>
                        <a:t>？</a:t>
                      </a:r>
                      <a:r>
                        <a:rPr lang="en-US" sz="1200" baseline="30000" dirty="0" smtClean="0">
                          <a:effectLst/>
                          <a:latin typeface="微软雅黑 Light" panose="020B0502040204020203" pitchFamily="34" charset="-122"/>
                          <a:ea typeface="微软雅黑 Light" panose="020B0502040204020203" pitchFamily="34" charset="-122"/>
                        </a:rPr>
                        <a:t>b</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13.297</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1.06</a:t>
                      </a:r>
                      <a:r>
                        <a:rPr lang="en-US" sz="1200" baseline="30000" dirty="0" smtClean="0">
                          <a:effectLst/>
                          <a:latin typeface="微软雅黑 Light" panose="020B0502040204020203" pitchFamily="34" charset="-122"/>
                          <a:ea typeface="微软雅黑 Light" panose="020B0502040204020203" pitchFamily="34" charset="-122"/>
                        </a:rPr>
                        <a:t>a</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0.759</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10.68</a:t>
                      </a:r>
                      <a:r>
                        <a:rPr lang="en-US" sz="1200" baseline="30000" dirty="0" smtClean="0">
                          <a:effectLst/>
                          <a:latin typeface="微软雅黑 Light" panose="020B0502040204020203" pitchFamily="34" charset="-122"/>
                          <a:ea typeface="微软雅黑 Light" panose="020B0502040204020203" pitchFamily="34" charset="-122"/>
                        </a:rPr>
                        <a:t>c</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135979">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2016/4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24</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200" dirty="0" smtClean="0">
                          <a:effectLst/>
                          <a:latin typeface="微软雅黑 Light" panose="020B0502040204020203" pitchFamily="34" charset="-122"/>
                          <a:ea typeface="微软雅黑 Light" panose="020B0502040204020203" pitchFamily="34" charset="-122"/>
                        </a:rPr>
                        <a:t>？</a:t>
                      </a:r>
                      <a:r>
                        <a:rPr lang="en-US" sz="1200" baseline="30000" dirty="0" smtClean="0">
                          <a:effectLst/>
                          <a:latin typeface="微软雅黑 Light" panose="020B0502040204020203" pitchFamily="34" charset="-122"/>
                          <a:ea typeface="微软雅黑 Light" panose="020B0502040204020203" pitchFamily="34" charset="-122"/>
                        </a:rPr>
                        <a:t>b</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13.652</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 </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1.04</a:t>
                      </a:r>
                      <a:r>
                        <a:rPr lang="en-US" sz="1200" baseline="30000" dirty="0" smtClean="0">
                          <a:effectLst/>
                          <a:latin typeface="微软雅黑 Light" panose="020B0502040204020203" pitchFamily="34" charset="-122"/>
                          <a:ea typeface="微软雅黑 Light" panose="020B0502040204020203" pitchFamily="34" charset="-122"/>
                        </a:rPr>
                        <a:t>a</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a:effectLst/>
                          <a:latin typeface="微软雅黑 Light" panose="020B0502040204020203" pitchFamily="34" charset="-122"/>
                          <a:ea typeface="微软雅黑 Light" panose="020B0502040204020203" pitchFamily="34" charset="-122"/>
                        </a:rPr>
                        <a:t>0.995</a:t>
                      </a:r>
                      <a:endParaRPr lang="zh-CN" sz="12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200" dirty="0" smtClean="0">
                          <a:effectLst/>
                          <a:latin typeface="微软雅黑 Light" panose="020B0502040204020203" pitchFamily="34" charset="-122"/>
                          <a:ea typeface="微软雅黑 Light" panose="020B0502040204020203" pitchFamily="34" charset="-122"/>
                        </a:rPr>
                        <a:t>14.13</a:t>
                      </a:r>
                      <a:r>
                        <a:rPr lang="en-US" sz="1200" baseline="30000" dirty="0" smtClean="0">
                          <a:effectLst/>
                          <a:latin typeface="微软雅黑 Light" panose="020B0502040204020203" pitchFamily="34" charset="-122"/>
                          <a:ea typeface="微软雅黑 Light" panose="020B0502040204020203" pitchFamily="34" charset="-122"/>
                        </a:rPr>
                        <a:t>c</a:t>
                      </a:r>
                      <a:endParaRPr lang="zh-CN" sz="12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二、时间序列分解法</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计算时间序列分解模型的各因子，并利用模型进行</a:t>
            </a:r>
            <a:r>
              <a:rPr lang="zh-CN" altLang="en-US" sz="2000" b="1" dirty="0" smtClean="0">
                <a:solidFill>
                  <a:srgbClr val="002060"/>
                </a:solidFill>
                <a:latin typeface="微软雅黑 Light" panose="020B0502040204020203" pitchFamily="34" charset="-122"/>
                <a:ea typeface="微软雅黑 Light" panose="020B0502040204020203" pitchFamily="34" charset="-122"/>
              </a:rPr>
              <a:t>预测</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5" name="图示 4"/>
          <p:cNvGraphicFramePr/>
          <p:nvPr/>
        </p:nvGraphicFramePr>
        <p:xfrm>
          <a:off x="3068690" y="3010564"/>
          <a:ext cx="6096000" cy="184718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三、指数平滑</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预测模型为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经过整理，上式可变为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4561168" y="2991415"/>
                <a:ext cx="3111044" cy="40011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𝑭</m:t>
                          </m:r>
                        </m:e>
                        <m:sub>
                          <m:r>
                            <a:rPr lang="zh-CN" altLang="en-US" sz="2000" b="1" i="1">
                              <a:solidFill>
                                <a:srgbClr val="002060"/>
                              </a:solidFill>
                              <a:latin typeface="Cambria Math" panose="02040503050406030204" pitchFamily="18" charset="0"/>
                            </a:rPr>
                            <m:t>𝒕</m:t>
                          </m:r>
                          <m:r>
                            <a:rPr lang="zh-CN" altLang="en-US" sz="2000" b="1" i="0">
                              <a:solidFill>
                                <a:srgbClr val="002060"/>
                              </a:solidFill>
                              <a:latin typeface="Cambria Math" panose="02040503050406030204" pitchFamily="18" charset="0"/>
                            </a:rPr>
                            <m:t>+</m:t>
                          </m:r>
                          <m:r>
                            <a:rPr lang="zh-CN" altLang="en-US" sz="2000" b="1" i="0">
                              <a:solidFill>
                                <a:srgbClr val="002060"/>
                              </a:solidFill>
                              <a:latin typeface="Cambria Math" panose="02040503050406030204" pitchFamily="18" charset="0"/>
                            </a:rPr>
                            <m:t>𝟏</m:t>
                          </m:r>
                        </m:sub>
                      </m:sSub>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𝑭</m:t>
                          </m:r>
                        </m:e>
                        <m:sub>
                          <m:r>
                            <a:rPr lang="zh-CN" altLang="en-US" sz="2000" b="1" i="1">
                              <a:solidFill>
                                <a:srgbClr val="002060"/>
                              </a:solidFill>
                              <a:latin typeface="Cambria Math" panose="02040503050406030204" pitchFamily="18" charset="0"/>
                            </a:rPr>
                            <m:t>𝒕</m:t>
                          </m:r>
                        </m:sub>
                      </m:sSub>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𝑾</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𝑨</m:t>
                          </m:r>
                        </m:e>
                        <m:sub>
                          <m:r>
                            <a:rPr lang="zh-CN" altLang="en-US" sz="2000" b="1" i="1">
                              <a:solidFill>
                                <a:srgbClr val="002060"/>
                              </a:solidFill>
                              <a:latin typeface="Cambria Math" panose="02040503050406030204" pitchFamily="18" charset="0"/>
                            </a:rPr>
                            <m:t>𝒕</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𝑭</m:t>
                          </m:r>
                        </m:e>
                        <m:sub>
                          <m:r>
                            <a:rPr lang="zh-CN" altLang="en-US" sz="2000" b="1" i="1">
                              <a:solidFill>
                                <a:srgbClr val="002060"/>
                              </a:solidFill>
                              <a:latin typeface="Cambria Math" panose="02040503050406030204" pitchFamily="18" charset="0"/>
                            </a:rPr>
                            <m:t>𝒕</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561168" y="2991415"/>
                <a:ext cx="3111044" cy="400110"/>
              </a:xfrm>
              <a:prstGeom prst="rect">
                <a:avLst/>
              </a:prstGeom>
              <a:blipFill rotWithShape="1">
                <a:blip r:embed="rId1"/>
                <a:stretch>
                  <a:fillRect l="-19" t="-141" r="5" b="156"/>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4484736" y="4059635"/>
                <a:ext cx="3263907" cy="40011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𝑭</m:t>
                          </m:r>
                        </m:e>
                        <m:sub>
                          <m:r>
                            <a:rPr lang="zh-CN" altLang="en-US" sz="2000" b="1" i="1">
                              <a:solidFill>
                                <a:srgbClr val="002060"/>
                              </a:solidFill>
                              <a:latin typeface="Cambria Math" panose="02040503050406030204" pitchFamily="18" charset="0"/>
                            </a:rPr>
                            <m:t>𝒕</m:t>
                          </m:r>
                          <m:r>
                            <a:rPr lang="zh-CN" altLang="en-US" sz="2000" b="1" i="0">
                              <a:solidFill>
                                <a:srgbClr val="002060"/>
                              </a:solidFill>
                              <a:latin typeface="Cambria Math" panose="02040503050406030204" pitchFamily="18" charset="0"/>
                            </a:rPr>
                            <m:t>+</m:t>
                          </m:r>
                          <m:r>
                            <a:rPr lang="zh-CN" altLang="en-US" sz="2000" b="1" i="0">
                              <a:solidFill>
                                <a:srgbClr val="002060"/>
                              </a:solidFill>
                              <a:latin typeface="Cambria Math" panose="02040503050406030204" pitchFamily="18" charset="0"/>
                            </a:rPr>
                            <m:t>𝟏</m:t>
                          </m:r>
                        </m:sub>
                      </m:sSub>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𝑾</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𝑨</m:t>
                          </m:r>
                        </m:e>
                        <m:sub>
                          <m:r>
                            <a:rPr lang="zh-CN" altLang="en-US" sz="2000" b="1" i="1">
                              <a:solidFill>
                                <a:srgbClr val="002060"/>
                              </a:solidFill>
                              <a:latin typeface="Cambria Math" panose="02040503050406030204" pitchFamily="18" charset="0"/>
                            </a:rPr>
                            <m:t>𝒕</m:t>
                          </m:r>
                        </m:sub>
                      </m:sSub>
                      <m:r>
                        <a:rPr lang="zh-CN" altLang="en-US" sz="2000" b="1" i="0">
                          <a:solidFill>
                            <a:srgbClr val="002060"/>
                          </a:solidFill>
                          <a:latin typeface="Cambria Math" panose="02040503050406030204" pitchFamily="18" charset="0"/>
                        </a:rPr>
                        <m:t>+</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0">
                          <a:solidFill>
                            <a:srgbClr val="002060"/>
                          </a:solidFill>
                          <a:latin typeface="Cambria Math" panose="02040503050406030204" pitchFamily="18" charset="0"/>
                        </a:rPr>
                        <m:t>𝟏</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r>
                        <a:rPr lang="zh-CN" altLang="en-US" sz="2000" b="1" i="1">
                          <a:solidFill>
                            <a:srgbClr val="002060"/>
                          </a:solidFill>
                          <a:latin typeface="Cambria Math" panose="02040503050406030204" pitchFamily="18" charset="0"/>
                        </a:rPr>
                        <m:t>𝑾</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𝑭</m:t>
                          </m:r>
                        </m:e>
                        <m:sub>
                          <m:r>
                            <a:rPr lang="zh-CN" altLang="en-US" sz="2000" b="1" i="1">
                              <a:solidFill>
                                <a:srgbClr val="002060"/>
                              </a:solidFill>
                              <a:latin typeface="Cambria Math" panose="02040503050406030204" pitchFamily="18" charset="0"/>
                            </a:rPr>
                            <m:t>𝒕</m:t>
                          </m:r>
                        </m:sub>
                      </m:sSub>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4484736" y="4059635"/>
                <a:ext cx="3263907" cy="400110"/>
              </a:xfrm>
              <a:prstGeom prst="rect">
                <a:avLst/>
              </a:prstGeom>
              <a:blipFill rotWithShape="1">
                <a:blip r:embed="rId2"/>
                <a:stretch>
                  <a:fillRect l="-11" t="-20" r="11" b="3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三、指数平滑</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对</a:t>
            </a:r>
            <a:r>
              <a:rPr lang="zh-CN" altLang="en-US" sz="2000" b="1" dirty="0">
                <a:solidFill>
                  <a:srgbClr val="002060"/>
                </a:solidFill>
                <a:latin typeface="微软雅黑 Light" panose="020B0502040204020203" pitchFamily="34" charset="-122"/>
                <a:ea typeface="微软雅黑 Light" panose="020B0502040204020203" pitchFamily="34" charset="-122"/>
              </a:rPr>
              <a:t>当期的实际销售量和当期的预期销售量赋予一定的权值，就可以预测下一期的销售量。</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1" y="3076086"/>
          <a:ext cx="10515598" cy="3413760"/>
        </p:xfrm>
        <a:graphic>
          <a:graphicData uri="http://schemas.openxmlformats.org/drawingml/2006/table">
            <a:tbl>
              <a:tblPr firstRow="1" firstCol="1" bandRow="1">
                <a:tableStyleId>{5C22544A-7EE6-4342-B048-85BDC9FD1C3A}</a:tableStyleId>
              </a:tblPr>
              <a:tblGrid>
                <a:gridCol w="1612314"/>
                <a:gridCol w="1612314"/>
                <a:gridCol w="1473968"/>
                <a:gridCol w="1473968"/>
                <a:gridCol w="1473968"/>
                <a:gridCol w="1473968"/>
                <a:gridCol w="1395098"/>
              </a:tblGrid>
              <a:tr h="0">
                <a:tc rowSpan="2">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时间</a:t>
                      </a:r>
                      <a:endParaRPr lang="zh-CN" sz="14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（年</a:t>
                      </a:r>
                      <a:r>
                        <a:rPr lang="en-US" sz="1400">
                          <a:effectLst/>
                          <a:latin typeface="微软雅黑 Light" panose="020B0502040204020203" pitchFamily="34" charset="-122"/>
                          <a:ea typeface="微软雅黑 Light" panose="020B0502040204020203" pitchFamily="34" charset="-122"/>
                        </a:rPr>
                        <a:t>/</a:t>
                      </a:r>
                      <a:r>
                        <a:rPr lang="zh-CN" sz="1400">
                          <a:effectLst/>
                          <a:latin typeface="微软雅黑 Light" panose="020B0502040204020203" pitchFamily="34" charset="-122"/>
                          <a:ea typeface="微软雅黑 Light" panose="020B0502040204020203" pitchFamily="34" charset="-122"/>
                        </a:rPr>
                        <a:t>季度）</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rowSpan="2">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实际销售量</a:t>
                      </a:r>
                      <a:endParaRPr lang="zh-CN" sz="140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（万件）</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gridSpan="5">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W</a:t>
                      </a:r>
                      <a:r>
                        <a:rPr lang="zh-CN" sz="1400">
                          <a:effectLst/>
                          <a:latin typeface="微软雅黑 Light" panose="020B0502040204020203" pitchFamily="34" charset="-122"/>
                          <a:ea typeface="微软雅黑 Light" panose="020B0502040204020203" pitchFamily="34" charset="-122"/>
                        </a:rPr>
                        <a:t>取不同值时的销售量预测值（万件）</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hMerge="1">
                  <a:tcPr/>
                </a:tc>
                <a:tc hMerge="1">
                  <a:tcPr/>
                </a:tc>
                <a:tc hMerge="1">
                  <a:tcPr/>
                </a:tc>
                <a:tc hMerge="1">
                  <a:tcPr/>
                </a:tc>
              </a:tr>
              <a:tr h="0">
                <a:tc vMerge="1">
                  <a:tcPr/>
                </a:tc>
                <a:tc vMerge="1">
                  <a:tcP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W=0.1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W=0.3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W=0.5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W=0.7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W=0.9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2018/1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2018/2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2018/3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2018/4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1.51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1.43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2019/1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1.55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1.50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1.49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2019/2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2019/3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2019/4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1.60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2020/1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1.76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2020/2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1.83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1.90</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2.15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2.26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2020/3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2.14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2.36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2.54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2.66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2020/4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1.95</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2.19</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2.33</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2.37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2.34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2021/1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1.97</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2.16</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2.22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2.18</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2.12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r h="0">
                <a:tc gridSpan="2">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RMSE</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hMerge="1">
                  <a:tcP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0.374</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0.341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0.311</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0.292</a:t>
                      </a:r>
                      <a:endParaRPr lang="zh-CN" sz="14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c>
                  <a:txBody>
                    <a:bodyPr/>
                    <a:lstStyle/>
                    <a:p>
                      <a:pPr algn="ctr">
                        <a:lnSpc>
                          <a:spcPct val="100000"/>
                        </a:lnSpc>
                        <a:spcAft>
                          <a:spcPts val="0"/>
                        </a:spcAft>
                      </a:pPr>
                      <a:r>
                        <a:rPr lang="en-US" sz="1400" dirty="0">
                          <a:effectLst/>
                          <a:latin typeface="微软雅黑 Light" panose="020B0502040204020203" pitchFamily="34" charset="-122"/>
                          <a:ea typeface="微软雅黑 Light" panose="020B0502040204020203" pitchFamily="34" charset="-122"/>
                        </a:rPr>
                        <a:t>0.277</a:t>
                      </a:r>
                      <a:endParaRPr lang="zh-CN" sz="14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219710" marR="21971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四、在预测中使用回归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660506" y="2504351"/>
                <a:ext cx="10912369" cy="2339102"/>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3-4</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假设</a:t>
                </a:r>
                <a:r>
                  <a:rPr lang="zh-CN" altLang="zh-CN" dirty="0">
                    <a:solidFill>
                      <a:srgbClr val="002060"/>
                    </a:solidFill>
                    <a:latin typeface="微软雅黑 Light" panose="020B0502040204020203" pitchFamily="34" charset="-122"/>
                    <a:ea typeface="微软雅黑 Light" panose="020B0502040204020203" pitchFamily="34" charset="-122"/>
                  </a:rPr>
                  <a:t>已知太阳食品公司的需求函数为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15</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939</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9</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057</m:t>
                    </m:r>
                    <m:r>
                      <a:rPr lang="en-US" altLang="zh-CN" i="1">
                        <a:solidFill>
                          <a:srgbClr val="002060"/>
                        </a:solidFill>
                        <a:latin typeface="Cambria Math" panose="02040503050406030204" pitchFamily="18" charset="0"/>
                      </a:rPr>
                      <m:t>𝑃</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009</m:t>
                    </m:r>
                    <m:r>
                      <a:rPr lang="en-US" altLang="zh-CN" i="1">
                        <a:solidFill>
                          <a:srgbClr val="002060"/>
                        </a:solidFill>
                        <a:latin typeface="Cambria Math" panose="02040503050406030204" pitchFamily="18" charset="0"/>
                      </a:rPr>
                      <m:t>𝐼</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092</m:t>
                    </m:r>
                    <m:r>
                      <a:rPr lang="en-US" altLang="zh-CN" i="1">
                        <a:solidFill>
                          <a:srgbClr val="002060"/>
                        </a:solidFill>
                        <a:latin typeface="Cambria Math" panose="02040503050406030204" pitchFamily="18" charset="0"/>
                      </a:rPr>
                      <m:t>𝐶</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式中，</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为销售量（吨）；</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zh-CN" altLang="zh-CN" dirty="0">
                    <a:solidFill>
                      <a:srgbClr val="002060"/>
                    </a:solidFill>
                    <a:latin typeface="微软雅黑 Light" panose="020B0502040204020203" pitchFamily="34" charset="-122"/>
                    <a:ea typeface="微软雅黑 Light" panose="020B0502040204020203" pitchFamily="34" charset="-122"/>
                  </a:rPr>
                  <a:t>为太阳食品公司食品的价格（元）；</a:t>
                </a:r>
                <a:r>
                  <a:rPr lang="en-US" altLang="zh-CN" i="1" dirty="0">
                    <a:solidFill>
                      <a:srgbClr val="002060"/>
                    </a:solidFill>
                    <a:latin typeface="微软雅黑 Light" panose="020B0502040204020203" pitchFamily="34" charset="-122"/>
                    <a:ea typeface="微软雅黑 Light" panose="020B0502040204020203" pitchFamily="34" charset="-122"/>
                  </a:rPr>
                  <a:t>I</a:t>
                </a:r>
                <a:r>
                  <a:rPr lang="zh-CN" altLang="zh-CN" dirty="0">
                    <a:solidFill>
                      <a:srgbClr val="002060"/>
                    </a:solidFill>
                    <a:latin typeface="微软雅黑 Light" panose="020B0502040204020203" pitchFamily="34" charset="-122"/>
                    <a:ea typeface="微软雅黑 Light" panose="020B0502040204020203" pitchFamily="34" charset="-122"/>
                  </a:rPr>
                  <a:t>为社会人均收入水平（元）；</a:t>
                </a:r>
                <a:r>
                  <a:rPr lang="en-US" altLang="zh-CN" i="1"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为主要竞争对手的定价水平（元）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该公司下个季度的价格预计为</a:t>
                </a:r>
                <a:r>
                  <a:rPr lang="en-US" altLang="zh-CN" dirty="0">
                    <a:solidFill>
                      <a:srgbClr val="002060"/>
                    </a:solidFill>
                    <a:latin typeface="微软雅黑 Light" panose="020B0502040204020203" pitchFamily="34" charset="-122"/>
                    <a:ea typeface="微软雅黑 Light" panose="020B0502040204020203" pitchFamily="34" charset="-122"/>
                  </a:rPr>
                  <a:t>5.85</a:t>
                </a:r>
                <a:r>
                  <a:rPr lang="zh-CN" altLang="zh-CN" dirty="0">
                    <a:solidFill>
                      <a:srgbClr val="002060"/>
                    </a:solidFill>
                    <a:latin typeface="微软雅黑 Light" panose="020B0502040204020203" pitchFamily="34" charset="-122"/>
                    <a:ea typeface="微软雅黑 Light" panose="020B0502040204020203" pitchFamily="34" charset="-122"/>
                  </a:rPr>
                  <a:t>元，主要竞争对手的价格预计为</a:t>
                </a:r>
                <a:r>
                  <a:rPr lang="en-US" altLang="zh-CN" dirty="0">
                    <a:solidFill>
                      <a:srgbClr val="002060"/>
                    </a:solidFill>
                    <a:latin typeface="微软雅黑 Light" panose="020B0502040204020203" pitchFamily="34" charset="-122"/>
                    <a:ea typeface="微软雅黑 Light" panose="020B0502040204020203" pitchFamily="34" charset="-122"/>
                  </a:rPr>
                  <a:t>4.99</a:t>
                </a:r>
                <a:r>
                  <a:rPr lang="zh-CN" altLang="zh-CN" dirty="0">
                    <a:solidFill>
                      <a:srgbClr val="002060"/>
                    </a:solidFill>
                    <a:latin typeface="微软雅黑 Light" panose="020B0502040204020203" pitchFamily="34" charset="-122"/>
                    <a:ea typeface="微软雅黑 Light" panose="020B0502040204020203" pitchFamily="34" charset="-122"/>
                  </a:rPr>
                  <a:t>元，收入预测值为</a:t>
                </a:r>
                <a:r>
                  <a:rPr lang="en-US" altLang="zh-CN" dirty="0">
                    <a:solidFill>
                      <a:srgbClr val="002060"/>
                    </a:solidFill>
                    <a:latin typeface="微软雅黑 Light" panose="020B0502040204020203" pitchFamily="34" charset="-122"/>
                    <a:ea typeface="微软雅黑 Light" panose="020B0502040204020203" pitchFamily="34" charset="-122"/>
                  </a:rPr>
                  <a:t>4 800</a:t>
                </a:r>
                <a:r>
                  <a:rPr lang="zh-CN" altLang="zh-CN" dirty="0">
                    <a:solidFill>
                      <a:srgbClr val="002060"/>
                    </a:solidFill>
                    <a:latin typeface="微软雅黑 Light" panose="020B0502040204020203" pitchFamily="34" charset="-122"/>
                    <a:ea typeface="微软雅黑 Light" panose="020B0502040204020203" pitchFamily="34" charset="-122"/>
                  </a:rPr>
                  <a:t>元，请预测销售量。</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endParaRPr lang="zh-CN" altLang="en-US"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2" name="矩形 1"/>
              <p:cNvSpPr>
                <a:spLocks noRot="1" noChangeAspect="1" noMove="1" noResize="1" noEditPoints="1" noAdjustHandles="1" noChangeArrowheads="1" noChangeShapeType="1" noTextEdit="1"/>
              </p:cNvSpPr>
              <p:nvPr/>
            </p:nvSpPr>
            <p:spPr>
              <a:xfrm>
                <a:off x="660506" y="2504351"/>
                <a:ext cx="10912369" cy="2339102"/>
              </a:xfrm>
              <a:prstGeom prst="rect">
                <a:avLst/>
              </a:prstGeom>
              <a:blipFill rotWithShape="1">
                <a:blip r:embed="rId1"/>
                <a:stretch>
                  <a:fillRect l="-1" t="-23" r="-343" b="1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需求预测</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四、在预测中使用回归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660506" y="2504351"/>
                <a:ext cx="10912369" cy="1785104"/>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把</a:t>
                </a:r>
                <a:r>
                  <a:rPr lang="zh-CN" altLang="zh-CN" dirty="0">
                    <a:solidFill>
                      <a:srgbClr val="002060"/>
                    </a:solidFill>
                    <a:latin typeface="微软雅黑 Light" panose="020B0502040204020203" pitchFamily="34" charset="-122"/>
                    <a:ea typeface="微软雅黑 Light" panose="020B0502040204020203" pitchFamily="34" charset="-122"/>
                  </a:rPr>
                  <a:t>已知数据代入需求函数，</a:t>
                </a:r>
                <a:r>
                  <a:rPr lang="zh-CN" altLang="zh-CN" dirty="0" smtClean="0">
                    <a:solidFill>
                      <a:srgbClr val="002060"/>
                    </a:solidFill>
                    <a:latin typeface="微软雅黑 Light" panose="020B0502040204020203" pitchFamily="34" charset="-122"/>
                    <a:ea typeface="微软雅黑 Light" panose="020B0502040204020203" pitchFamily="34" charset="-122"/>
                  </a:rPr>
                  <a:t>得</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𝑄</m:t>
                    </m:r>
                  </m:oMath>
                </a14:m>
                <a:r>
                  <a:rPr lang="en-US" altLang="zh-CN" dirty="0">
                    <a:solidFill>
                      <a:srgbClr val="002060"/>
                    </a:solidFill>
                    <a:latin typeface="微软雅黑 Light" panose="020B0502040204020203" pitchFamily="34" charset="-122"/>
                    <a:ea typeface="微软雅黑 Light" panose="020B0502040204020203" pitchFamily="34" charset="-122"/>
                  </a:rPr>
                  <a:t>=15.939-9.057×5.85+0.009×4 </a:t>
                </a:r>
                <a:r>
                  <a:rPr lang="en-US" altLang="zh-CN" dirty="0" smtClean="0">
                    <a:solidFill>
                      <a:srgbClr val="002060"/>
                    </a:solidFill>
                    <a:latin typeface="微软雅黑 Light" panose="020B0502040204020203" pitchFamily="34" charset="-122"/>
                    <a:ea typeface="微软雅黑 Light" panose="020B0502040204020203" pitchFamily="34" charset="-122"/>
                  </a:rPr>
                  <a:t>800+5.092×4.99=31.565</a:t>
                </a:r>
                <a:r>
                  <a:rPr lang="zh-CN" altLang="zh-CN" dirty="0">
                    <a:solidFill>
                      <a:srgbClr val="002060"/>
                    </a:solidFill>
                    <a:latin typeface="微软雅黑 Light" panose="020B0502040204020203" pitchFamily="34" charset="-122"/>
                    <a:ea typeface="微软雅黑 Light" panose="020B0502040204020203" pitchFamily="34" charset="-122"/>
                  </a:rPr>
                  <a:t>（吨</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该公司下个季度的预计销售量为</a:t>
                </a:r>
                <a:r>
                  <a:rPr lang="en-US" altLang="zh-CN" dirty="0">
                    <a:solidFill>
                      <a:srgbClr val="002060"/>
                    </a:solidFill>
                    <a:latin typeface="微软雅黑 Light" panose="020B0502040204020203" pitchFamily="34" charset="-122"/>
                    <a:ea typeface="微软雅黑 Light" panose="020B0502040204020203" pitchFamily="34" charset="-122"/>
                  </a:rPr>
                  <a:t>31.565</a:t>
                </a:r>
                <a:r>
                  <a:rPr lang="zh-CN" altLang="zh-CN" dirty="0">
                    <a:solidFill>
                      <a:srgbClr val="002060"/>
                    </a:solidFill>
                    <a:latin typeface="微软雅黑 Light" panose="020B0502040204020203" pitchFamily="34" charset="-122"/>
                    <a:ea typeface="微软雅黑 Light" panose="020B0502040204020203" pitchFamily="34" charset="-122"/>
                  </a:rPr>
                  <a:t>吨</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smtClean="0">
                    <a:solidFill>
                      <a:srgbClr val="002060"/>
                    </a:solidFill>
                    <a:latin typeface="微软雅黑 Light" panose="020B0502040204020203" pitchFamily="34" charset="-122"/>
                    <a:ea typeface="微软雅黑 Light" panose="020B0502040204020203" pitchFamily="34" charset="-122"/>
                  </a:rPr>
                  <a:t>应</a:t>
                </a:r>
                <a:r>
                  <a:rPr lang="zh-CN" altLang="zh-CN" dirty="0">
                    <a:solidFill>
                      <a:srgbClr val="002060"/>
                    </a:solidFill>
                    <a:latin typeface="微软雅黑 Light" panose="020B0502040204020203" pitchFamily="34" charset="-122"/>
                    <a:ea typeface="微软雅黑 Light" panose="020B0502040204020203" pitchFamily="34" charset="-122"/>
                  </a:rPr>
                  <a:t>注意的是，该公司必须在预测社会人均收入水平和竞争对手的可能定价水平后，再根据自己产品的定价预测未来产品的销售量</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660506" y="2504351"/>
                <a:ext cx="10912369" cy="1785104"/>
              </a:xfrm>
              <a:prstGeom prst="rect">
                <a:avLst/>
              </a:prstGeom>
              <a:blipFill rotWithShape="1">
                <a:blip r:embed="rId1"/>
                <a:stretch>
                  <a:fillRect l="-1" t="-31" b="2"/>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需求估计</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需求预测</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访问调查法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市场实验</a:t>
            </a:r>
            <a:r>
              <a:rPr lang="zh-CN" altLang="en-US" sz="2000" spc="100" dirty="0" smtClean="0">
                <a:solidFill>
                  <a:srgbClr val="4B0C77"/>
                </a:solidFill>
                <a:latin typeface="Arial" panose="020B0604020202020204" pitchFamily="34" charset="0"/>
              </a:rPr>
              <a:t>法</a:t>
            </a:r>
            <a:endParaRPr lang="en-US" altLang="zh-CN" sz="2000" spc="100" dirty="0" smtClean="0">
              <a:solidFill>
                <a:srgbClr val="4B0C77"/>
              </a:solidFill>
              <a:latin typeface="Arial" panose="020B0604020202020204" pitchFamily="34" charset="0"/>
            </a:endParaRPr>
          </a:p>
          <a:p>
            <a:pPr>
              <a:lnSpc>
                <a:spcPct val="130000"/>
              </a:lnSpc>
            </a:pP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需求估计的回归分析法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可决系数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估计</a:t>
            </a:r>
            <a:r>
              <a:rPr lang="zh-CN" altLang="en-US" sz="2000" spc="100" dirty="0" smtClean="0">
                <a:solidFill>
                  <a:srgbClr val="4B0C77"/>
                </a:solidFill>
                <a:latin typeface="Arial" panose="020B0604020202020204" pitchFamily="34" charset="0"/>
              </a:rPr>
              <a:t>标准误差</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smtClean="0">
                <a:solidFill>
                  <a:srgbClr val="4B0C77"/>
                </a:solidFill>
                <a:latin typeface="Arial" panose="020B0604020202020204" pitchFamily="34" charset="0"/>
              </a:rPr>
              <a:t>系数</a:t>
            </a:r>
            <a:r>
              <a:rPr lang="zh-CN" altLang="en-US" sz="2000" spc="100" dirty="0">
                <a:solidFill>
                  <a:srgbClr val="4B0C77"/>
                </a:solidFill>
                <a:latin typeface="Arial" panose="020B0604020202020204" pitchFamily="34" charset="0"/>
              </a:rPr>
              <a:t>标准误差</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鉴别问题</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多重共线性问题</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自</a:t>
            </a:r>
            <a:r>
              <a:rPr lang="zh-CN" altLang="en-US" sz="2000" spc="100" dirty="0" smtClean="0">
                <a:solidFill>
                  <a:srgbClr val="4B0C77"/>
                </a:solidFill>
                <a:latin typeface="Arial" panose="020B0604020202020204" pitchFamily="34" charset="0"/>
              </a:rPr>
              <a:t>相关</a:t>
            </a:r>
            <a:endParaRPr lang="en-US" altLang="zh-CN" sz="2000" spc="100" dirty="0" smtClean="0">
              <a:solidFill>
                <a:srgbClr val="4B0C77"/>
              </a:solidFill>
              <a:latin typeface="Arial" panose="020B0604020202020204" pitchFamily="34" charset="0"/>
            </a:endParaRPr>
          </a:p>
          <a:p>
            <a:pPr>
              <a:lnSpc>
                <a:spcPct val="130000"/>
              </a:lnSpc>
            </a:pP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德尔菲法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时间序列分解法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指数平滑法</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5487</Words>
  <Application>WPS 演示</Application>
  <PresentationFormat>宽屏</PresentationFormat>
  <Paragraphs>1400</Paragraphs>
  <Slides>31</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31</vt:i4>
      </vt:variant>
    </vt:vector>
  </HeadingPairs>
  <TitlesOfParts>
    <vt:vector size="47" baseType="lpstr">
      <vt:lpstr>Arial</vt:lpstr>
      <vt:lpstr>宋体</vt:lpstr>
      <vt:lpstr>Wingdings</vt:lpstr>
      <vt:lpstr>等线</vt:lpstr>
      <vt:lpstr>微软雅黑 Light</vt:lpstr>
      <vt:lpstr>黑体</vt:lpstr>
      <vt:lpstr>DIN Black</vt:lpstr>
      <vt:lpstr>Segoe Print</vt:lpstr>
      <vt:lpstr>Times New Roman</vt:lpstr>
      <vt:lpstr>NEU-BZ-S92</vt:lpstr>
      <vt:lpstr>方正书宋_GBK</vt:lpstr>
      <vt:lpstr>微软雅黑</vt:lpstr>
      <vt:lpstr>Arial Unicode MS</vt:lpstr>
      <vt:lpstr>Calibri</vt:lpstr>
      <vt:lpstr>Cambria Math</vt:lpstr>
      <vt:lpstr>Office 主题</vt:lpstr>
      <vt:lpstr>PowerPoint 演示文稿</vt:lpstr>
      <vt:lpstr>PowerPoint 演示文稿</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第1节　需求估计</vt:lpstr>
      <vt:lpstr>PowerPoint 演示文稿</vt:lpstr>
      <vt:lpstr>第2节　需求预测</vt:lpstr>
      <vt:lpstr>第2节　需求预测</vt:lpstr>
      <vt:lpstr>第2节　需求预测</vt:lpstr>
      <vt:lpstr>第2节　需求预测</vt:lpstr>
      <vt:lpstr>第2节　需求预测</vt:lpstr>
      <vt:lpstr>第2节　需求预测</vt:lpstr>
      <vt:lpstr>第2节　需求预测</vt:lpstr>
      <vt:lpstr>第2节　需求预测</vt:lpstr>
      <vt:lpstr>第2节　需求预测</vt:lpstr>
      <vt:lpstr>第2节　需求预测</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83</cp:revision>
  <dcterms:created xsi:type="dcterms:W3CDTF">2021-12-09T11:43:00Z</dcterms:created>
  <dcterms:modified xsi:type="dcterms:W3CDTF">2023-12-12T01:20:53Z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0079383732E44C59A0BB69C199A89E68_12</vt:lpwstr>
  </property>
  <property fmtid="{D5CDD505-2E9C-101B-9397-08002B2CF9AE}" pid="3" name="KSOProductBuildVer">
    <vt:lpwstr>2052-12.1.0.15374</vt:lpwstr>
  </property>
</Properties>
</file>