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4"/>
  </p:notesMasterIdLst>
  <p:sldIdLst>
    <p:sldId id="256" r:id="rId2"/>
    <p:sldId id="297" r:id="rId3"/>
    <p:sldId id="310" r:id="rId4"/>
    <p:sldId id="300" r:id="rId5"/>
    <p:sldId id="302" r:id="rId6"/>
    <p:sldId id="298" r:id="rId7"/>
    <p:sldId id="320" r:id="rId8"/>
    <p:sldId id="323" r:id="rId9"/>
    <p:sldId id="321" r:id="rId10"/>
    <p:sldId id="312" r:id="rId11"/>
    <p:sldId id="315" r:id="rId12"/>
    <p:sldId id="316" r:id="rId13"/>
    <p:sldId id="317" r:id="rId14"/>
    <p:sldId id="318" r:id="rId15"/>
    <p:sldId id="319" r:id="rId16"/>
    <p:sldId id="306" r:id="rId17"/>
    <p:sldId id="324" r:id="rId18"/>
    <p:sldId id="325" r:id="rId19"/>
    <p:sldId id="326" r:id="rId20"/>
    <p:sldId id="327" r:id="rId21"/>
    <p:sldId id="328" r:id="rId22"/>
    <p:sldId id="329" r:id="rId23"/>
    <p:sldId id="338" r:id="rId24"/>
    <p:sldId id="330" r:id="rId25"/>
    <p:sldId id="331" r:id="rId26"/>
    <p:sldId id="332" r:id="rId27"/>
    <p:sldId id="333" r:id="rId28"/>
    <p:sldId id="334" r:id="rId29"/>
    <p:sldId id="335" r:id="rId30"/>
    <p:sldId id="336" r:id="rId31"/>
    <p:sldId id="340" r:id="rId32"/>
    <p:sldId id="371" r:id="rId33"/>
    <p:sldId id="355" r:id="rId34"/>
    <p:sldId id="337" r:id="rId35"/>
    <p:sldId id="339" r:id="rId36"/>
    <p:sldId id="341" r:id="rId37"/>
    <p:sldId id="356" r:id="rId38"/>
    <p:sldId id="367" r:id="rId39"/>
    <p:sldId id="357" r:id="rId40"/>
    <p:sldId id="358" r:id="rId41"/>
    <p:sldId id="368" r:id="rId42"/>
    <p:sldId id="369" r:id="rId43"/>
    <p:sldId id="359" r:id="rId44"/>
    <p:sldId id="370" r:id="rId45"/>
    <p:sldId id="373" r:id="rId46"/>
    <p:sldId id="360" r:id="rId47"/>
    <p:sldId id="349" r:id="rId48"/>
    <p:sldId id="343" r:id="rId49"/>
    <p:sldId id="345" r:id="rId50"/>
    <p:sldId id="350" r:id="rId51"/>
    <p:sldId id="346" r:id="rId52"/>
    <p:sldId id="347" r:id="rId53"/>
    <p:sldId id="344" r:id="rId54"/>
    <p:sldId id="352" r:id="rId55"/>
    <p:sldId id="361" r:id="rId56"/>
    <p:sldId id="362" r:id="rId57"/>
    <p:sldId id="363" r:id="rId58"/>
    <p:sldId id="372" r:id="rId59"/>
    <p:sldId id="364" r:id="rId60"/>
    <p:sldId id="366" r:id="rId61"/>
    <p:sldId id="365" r:id="rId62"/>
    <p:sldId id="353" r:id="rId6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33"/>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4660"/>
  </p:normalViewPr>
  <p:slideViewPr>
    <p:cSldViewPr snapToGrid="0">
      <p:cViewPr varScale="1">
        <p:scale>
          <a:sx n="63" d="100"/>
          <a:sy n="63" d="100"/>
        </p:scale>
        <p:origin x="138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80A3FB-4DEB-4DC9-991C-018AA2A10075}" type="datetimeFigureOut">
              <a:rPr lang="zh-CN" altLang="en-US" smtClean="0"/>
              <a:t>2021/12/5</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040905-AC9C-4977-BD21-5FCB7BB4000C}" type="slidenum">
              <a:rPr lang="zh-CN" altLang="en-US" smtClean="0"/>
              <a:t>‹#›</a:t>
            </a:fld>
            <a:endParaRPr lang="zh-CN" altLang="en-US"/>
          </a:p>
        </p:txBody>
      </p:sp>
    </p:spTree>
    <p:extLst>
      <p:ext uri="{BB962C8B-B14F-4D97-AF65-F5344CB8AC3E}">
        <p14:creationId xmlns:p14="http://schemas.microsoft.com/office/powerpoint/2010/main" val="35689299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8</a:t>
            </a:fld>
            <a:endParaRPr lang="zh-CN" altLang="en-US"/>
          </a:p>
        </p:txBody>
      </p:sp>
    </p:spTree>
    <p:extLst>
      <p:ext uri="{BB962C8B-B14F-4D97-AF65-F5344CB8AC3E}">
        <p14:creationId xmlns:p14="http://schemas.microsoft.com/office/powerpoint/2010/main" val="4068328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16</a:t>
            </a:fld>
            <a:endParaRPr lang="zh-CN" altLang="en-US"/>
          </a:p>
        </p:txBody>
      </p:sp>
    </p:spTree>
    <p:extLst>
      <p:ext uri="{BB962C8B-B14F-4D97-AF65-F5344CB8AC3E}">
        <p14:creationId xmlns:p14="http://schemas.microsoft.com/office/powerpoint/2010/main" val="24249734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17</a:t>
            </a:fld>
            <a:endParaRPr lang="zh-CN" altLang="en-US"/>
          </a:p>
        </p:txBody>
      </p:sp>
    </p:spTree>
    <p:extLst>
      <p:ext uri="{BB962C8B-B14F-4D97-AF65-F5344CB8AC3E}">
        <p14:creationId xmlns:p14="http://schemas.microsoft.com/office/powerpoint/2010/main" val="38445177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18</a:t>
            </a:fld>
            <a:endParaRPr lang="zh-CN" altLang="en-US"/>
          </a:p>
        </p:txBody>
      </p:sp>
    </p:spTree>
    <p:extLst>
      <p:ext uri="{BB962C8B-B14F-4D97-AF65-F5344CB8AC3E}">
        <p14:creationId xmlns:p14="http://schemas.microsoft.com/office/powerpoint/2010/main" val="2652886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19</a:t>
            </a:fld>
            <a:endParaRPr lang="zh-CN" altLang="en-US"/>
          </a:p>
        </p:txBody>
      </p:sp>
    </p:spTree>
    <p:extLst>
      <p:ext uri="{BB962C8B-B14F-4D97-AF65-F5344CB8AC3E}">
        <p14:creationId xmlns:p14="http://schemas.microsoft.com/office/powerpoint/2010/main" val="13894508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20</a:t>
            </a:fld>
            <a:endParaRPr lang="zh-CN" altLang="en-US"/>
          </a:p>
        </p:txBody>
      </p:sp>
    </p:spTree>
    <p:extLst>
      <p:ext uri="{BB962C8B-B14F-4D97-AF65-F5344CB8AC3E}">
        <p14:creationId xmlns:p14="http://schemas.microsoft.com/office/powerpoint/2010/main" val="15604102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21</a:t>
            </a:fld>
            <a:endParaRPr lang="zh-CN" altLang="en-US"/>
          </a:p>
        </p:txBody>
      </p:sp>
    </p:spTree>
    <p:extLst>
      <p:ext uri="{BB962C8B-B14F-4D97-AF65-F5344CB8AC3E}">
        <p14:creationId xmlns:p14="http://schemas.microsoft.com/office/powerpoint/2010/main" val="21561363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22</a:t>
            </a:fld>
            <a:endParaRPr lang="zh-CN" altLang="en-US"/>
          </a:p>
        </p:txBody>
      </p:sp>
    </p:spTree>
    <p:extLst>
      <p:ext uri="{BB962C8B-B14F-4D97-AF65-F5344CB8AC3E}">
        <p14:creationId xmlns:p14="http://schemas.microsoft.com/office/powerpoint/2010/main" val="4558866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23</a:t>
            </a:fld>
            <a:endParaRPr lang="zh-CN" altLang="en-US"/>
          </a:p>
        </p:txBody>
      </p:sp>
    </p:spTree>
    <p:extLst>
      <p:ext uri="{BB962C8B-B14F-4D97-AF65-F5344CB8AC3E}">
        <p14:creationId xmlns:p14="http://schemas.microsoft.com/office/powerpoint/2010/main" val="2309687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24</a:t>
            </a:fld>
            <a:endParaRPr lang="zh-CN" altLang="en-US"/>
          </a:p>
        </p:txBody>
      </p:sp>
    </p:spTree>
    <p:extLst>
      <p:ext uri="{BB962C8B-B14F-4D97-AF65-F5344CB8AC3E}">
        <p14:creationId xmlns:p14="http://schemas.microsoft.com/office/powerpoint/2010/main" val="12060863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25</a:t>
            </a:fld>
            <a:endParaRPr lang="zh-CN" altLang="en-US"/>
          </a:p>
        </p:txBody>
      </p:sp>
    </p:spTree>
    <p:extLst>
      <p:ext uri="{BB962C8B-B14F-4D97-AF65-F5344CB8AC3E}">
        <p14:creationId xmlns:p14="http://schemas.microsoft.com/office/powerpoint/2010/main" val="35802194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26</a:t>
            </a:fld>
            <a:endParaRPr lang="zh-CN" altLang="en-US"/>
          </a:p>
        </p:txBody>
      </p:sp>
    </p:spTree>
    <p:extLst>
      <p:ext uri="{BB962C8B-B14F-4D97-AF65-F5344CB8AC3E}">
        <p14:creationId xmlns:p14="http://schemas.microsoft.com/office/powerpoint/2010/main" val="31820869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27</a:t>
            </a:fld>
            <a:endParaRPr lang="zh-CN" altLang="en-US"/>
          </a:p>
        </p:txBody>
      </p:sp>
    </p:spTree>
    <p:extLst>
      <p:ext uri="{BB962C8B-B14F-4D97-AF65-F5344CB8AC3E}">
        <p14:creationId xmlns:p14="http://schemas.microsoft.com/office/powerpoint/2010/main" val="30989432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28</a:t>
            </a:fld>
            <a:endParaRPr lang="zh-CN" altLang="en-US"/>
          </a:p>
        </p:txBody>
      </p:sp>
    </p:spTree>
    <p:extLst>
      <p:ext uri="{BB962C8B-B14F-4D97-AF65-F5344CB8AC3E}">
        <p14:creationId xmlns:p14="http://schemas.microsoft.com/office/powerpoint/2010/main" val="10267732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29</a:t>
            </a:fld>
            <a:endParaRPr lang="zh-CN" altLang="en-US"/>
          </a:p>
        </p:txBody>
      </p:sp>
    </p:spTree>
    <p:extLst>
      <p:ext uri="{BB962C8B-B14F-4D97-AF65-F5344CB8AC3E}">
        <p14:creationId xmlns:p14="http://schemas.microsoft.com/office/powerpoint/2010/main" val="3298517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30</a:t>
            </a:fld>
            <a:endParaRPr lang="zh-CN" altLang="en-US"/>
          </a:p>
        </p:txBody>
      </p:sp>
    </p:spTree>
    <p:extLst>
      <p:ext uri="{BB962C8B-B14F-4D97-AF65-F5344CB8AC3E}">
        <p14:creationId xmlns:p14="http://schemas.microsoft.com/office/powerpoint/2010/main" val="42186858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31</a:t>
            </a:fld>
            <a:endParaRPr lang="zh-CN" altLang="en-US"/>
          </a:p>
        </p:txBody>
      </p:sp>
    </p:spTree>
    <p:extLst>
      <p:ext uri="{BB962C8B-B14F-4D97-AF65-F5344CB8AC3E}">
        <p14:creationId xmlns:p14="http://schemas.microsoft.com/office/powerpoint/2010/main" val="29872071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32</a:t>
            </a:fld>
            <a:endParaRPr lang="zh-CN" altLang="en-US"/>
          </a:p>
        </p:txBody>
      </p:sp>
    </p:spTree>
    <p:extLst>
      <p:ext uri="{BB962C8B-B14F-4D97-AF65-F5344CB8AC3E}">
        <p14:creationId xmlns:p14="http://schemas.microsoft.com/office/powerpoint/2010/main" val="1196623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4040905-AC9C-4977-BD21-5FCB7BB4000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33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6636677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4040905-AC9C-4977-BD21-5FCB7BB4000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34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0370304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35</a:t>
            </a:fld>
            <a:endParaRPr lang="zh-CN" altLang="en-US"/>
          </a:p>
        </p:txBody>
      </p:sp>
    </p:spTree>
    <p:extLst>
      <p:ext uri="{BB962C8B-B14F-4D97-AF65-F5344CB8AC3E}">
        <p14:creationId xmlns:p14="http://schemas.microsoft.com/office/powerpoint/2010/main" val="1669672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36</a:t>
            </a:fld>
            <a:endParaRPr lang="zh-CN" altLang="en-US"/>
          </a:p>
        </p:txBody>
      </p:sp>
    </p:spTree>
    <p:extLst>
      <p:ext uri="{BB962C8B-B14F-4D97-AF65-F5344CB8AC3E}">
        <p14:creationId xmlns:p14="http://schemas.microsoft.com/office/powerpoint/2010/main" val="8611736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37</a:t>
            </a:fld>
            <a:endParaRPr lang="zh-CN" altLang="en-US"/>
          </a:p>
        </p:txBody>
      </p:sp>
    </p:spTree>
    <p:extLst>
      <p:ext uri="{BB962C8B-B14F-4D97-AF65-F5344CB8AC3E}">
        <p14:creationId xmlns:p14="http://schemas.microsoft.com/office/powerpoint/2010/main" val="21305379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38</a:t>
            </a:fld>
            <a:endParaRPr lang="zh-CN" altLang="en-US"/>
          </a:p>
        </p:txBody>
      </p:sp>
    </p:spTree>
    <p:extLst>
      <p:ext uri="{BB962C8B-B14F-4D97-AF65-F5344CB8AC3E}">
        <p14:creationId xmlns:p14="http://schemas.microsoft.com/office/powerpoint/2010/main" val="20268770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39</a:t>
            </a:fld>
            <a:endParaRPr lang="zh-CN" altLang="en-US"/>
          </a:p>
        </p:txBody>
      </p:sp>
    </p:spTree>
    <p:extLst>
      <p:ext uri="{BB962C8B-B14F-4D97-AF65-F5344CB8AC3E}">
        <p14:creationId xmlns:p14="http://schemas.microsoft.com/office/powerpoint/2010/main" val="27538164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40</a:t>
            </a:fld>
            <a:endParaRPr lang="zh-CN" altLang="en-US"/>
          </a:p>
        </p:txBody>
      </p:sp>
    </p:spTree>
    <p:extLst>
      <p:ext uri="{BB962C8B-B14F-4D97-AF65-F5344CB8AC3E}">
        <p14:creationId xmlns:p14="http://schemas.microsoft.com/office/powerpoint/2010/main" val="35351442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41</a:t>
            </a:fld>
            <a:endParaRPr lang="zh-CN" altLang="en-US"/>
          </a:p>
        </p:txBody>
      </p:sp>
    </p:spTree>
    <p:extLst>
      <p:ext uri="{BB962C8B-B14F-4D97-AF65-F5344CB8AC3E}">
        <p14:creationId xmlns:p14="http://schemas.microsoft.com/office/powerpoint/2010/main" val="17492701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42</a:t>
            </a:fld>
            <a:endParaRPr lang="zh-CN" altLang="en-US"/>
          </a:p>
        </p:txBody>
      </p:sp>
    </p:spTree>
    <p:extLst>
      <p:ext uri="{BB962C8B-B14F-4D97-AF65-F5344CB8AC3E}">
        <p14:creationId xmlns:p14="http://schemas.microsoft.com/office/powerpoint/2010/main" val="8797278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43</a:t>
            </a:fld>
            <a:endParaRPr lang="zh-CN" altLang="en-US"/>
          </a:p>
        </p:txBody>
      </p:sp>
    </p:spTree>
    <p:extLst>
      <p:ext uri="{BB962C8B-B14F-4D97-AF65-F5344CB8AC3E}">
        <p14:creationId xmlns:p14="http://schemas.microsoft.com/office/powerpoint/2010/main" val="13025672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44</a:t>
            </a:fld>
            <a:endParaRPr lang="zh-CN" altLang="en-US"/>
          </a:p>
        </p:txBody>
      </p:sp>
    </p:spTree>
    <p:extLst>
      <p:ext uri="{BB962C8B-B14F-4D97-AF65-F5344CB8AC3E}">
        <p14:creationId xmlns:p14="http://schemas.microsoft.com/office/powerpoint/2010/main" val="26762386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45</a:t>
            </a:fld>
            <a:endParaRPr lang="zh-CN" altLang="en-US"/>
          </a:p>
        </p:txBody>
      </p:sp>
    </p:spTree>
    <p:extLst>
      <p:ext uri="{BB962C8B-B14F-4D97-AF65-F5344CB8AC3E}">
        <p14:creationId xmlns:p14="http://schemas.microsoft.com/office/powerpoint/2010/main" val="4362516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46</a:t>
            </a:fld>
            <a:endParaRPr lang="zh-CN" altLang="en-US"/>
          </a:p>
        </p:txBody>
      </p:sp>
    </p:spTree>
    <p:extLst>
      <p:ext uri="{BB962C8B-B14F-4D97-AF65-F5344CB8AC3E}">
        <p14:creationId xmlns:p14="http://schemas.microsoft.com/office/powerpoint/2010/main" val="20403992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47</a:t>
            </a:fld>
            <a:endParaRPr lang="zh-CN" altLang="en-US"/>
          </a:p>
        </p:txBody>
      </p:sp>
    </p:spTree>
    <p:extLst>
      <p:ext uri="{BB962C8B-B14F-4D97-AF65-F5344CB8AC3E}">
        <p14:creationId xmlns:p14="http://schemas.microsoft.com/office/powerpoint/2010/main" val="17829550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4040905-AC9C-4977-BD21-5FCB7BB4000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48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97010243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49</a:t>
            </a:fld>
            <a:endParaRPr lang="zh-CN" altLang="en-US"/>
          </a:p>
        </p:txBody>
      </p:sp>
    </p:spTree>
    <p:extLst>
      <p:ext uri="{BB962C8B-B14F-4D97-AF65-F5344CB8AC3E}">
        <p14:creationId xmlns:p14="http://schemas.microsoft.com/office/powerpoint/2010/main" val="145266070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50</a:t>
            </a:fld>
            <a:endParaRPr lang="zh-CN" altLang="en-US"/>
          </a:p>
        </p:txBody>
      </p:sp>
    </p:spTree>
    <p:extLst>
      <p:ext uri="{BB962C8B-B14F-4D97-AF65-F5344CB8AC3E}">
        <p14:creationId xmlns:p14="http://schemas.microsoft.com/office/powerpoint/2010/main" val="99841341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51</a:t>
            </a:fld>
            <a:endParaRPr lang="zh-CN" altLang="en-US"/>
          </a:p>
        </p:txBody>
      </p:sp>
    </p:spTree>
    <p:extLst>
      <p:ext uri="{BB962C8B-B14F-4D97-AF65-F5344CB8AC3E}">
        <p14:creationId xmlns:p14="http://schemas.microsoft.com/office/powerpoint/2010/main" val="236975741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52</a:t>
            </a:fld>
            <a:endParaRPr lang="zh-CN" altLang="en-US"/>
          </a:p>
        </p:txBody>
      </p:sp>
    </p:spTree>
    <p:extLst>
      <p:ext uri="{BB962C8B-B14F-4D97-AF65-F5344CB8AC3E}">
        <p14:creationId xmlns:p14="http://schemas.microsoft.com/office/powerpoint/2010/main" val="290814336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53</a:t>
            </a:fld>
            <a:endParaRPr lang="zh-CN" altLang="en-US"/>
          </a:p>
        </p:txBody>
      </p:sp>
    </p:spTree>
    <p:extLst>
      <p:ext uri="{BB962C8B-B14F-4D97-AF65-F5344CB8AC3E}">
        <p14:creationId xmlns:p14="http://schemas.microsoft.com/office/powerpoint/2010/main" val="23518694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54</a:t>
            </a:fld>
            <a:endParaRPr lang="zh-CN" altLang="en-US"/>
          </a:p>
        </p:txBody>
      </p:sp>
    </p:spTree>
    <p:extLst>
      <p:ext uri="{BB962C8B-B14F-4D97-AF65-F5344CB8AC3E}">
        <p14:creationId xmlns:p14="http://schemas.microsoft.com/office/powerpoint/2010/main" val="297636481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55</a:t>
            </a:fld>
            <a:endParaRPr lang="zh-CN" altLang="en-US"/>
          </a:p>
        </p:txBody>
      </p:sp>
    </p:spTree>
    <p:extLst>
      <p:ext uri="{BB962C8B-B14F-4D97-AF65-F5344CB8AC3E}">
        <p14:creationId xmlns:p14="http://schemas.microsoft.com/office/powerpoint/2010/main" val="253868782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56</a:t>
            </a:fld>
            <a:endParaRPr lang="zh-CN" altLang="en-US"/>
          </a:p>
        </p:txBody>
      </p:sp>
    </p:spTree>
    <p:extLst>
      <p:ext uri="{BB962C8B-B14F-4D97-AF65-F5344CB8AC3E}">
        <p14:creationId xmlns:p14="http://schemas.microsoft.com/office/powerpoint/2010/main" val="312668113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57</a:t>
            </a:fld>
            <a:endParaRPr lang="zh-CN" altLang="en-US"/>
          </a:p>
        </p:txBody>
      </p:sp>
    </p:spTree>
    <p:extLst>
      <p:ext uri="{BB962C8B-B14F-4D97-AF65-F5344CB8AC3E}">
        <p14:creationId xmlns:p14="http://schemas.microsoft.com/office/powerpoint/2010/main" val="183921286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58</a:t>
            </a:fld>
            <a:endParaRPr lang="zh-CN" altLang="en-US"/>
          </a:p>
        </p:txBody>
      </p:sp>
    </p:spTree>
    <p:extLst>
      <p:ext uri="{BB962C8B-B14F-4D97-AF65-F5344CB8AC3E}">
        <p14:creationId xmlns:p14="http://schemas.microsoft.com/office/powerpoint/2010/main" val="214178532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59</a:t>
            </a:fld>
            <a:endParaRPr lang="zh-CN" altLang="en-US"/>
          </a:p>
        </p:txBody>
      </p:sp>
    </p:spTree>
    <p:extLst>
      <p:ext uri="{BB962C8B-B14F-4D97-AF65-F5344CB8AC3E}">
        <p14:creationId xmlns:p14="http://schemas.microsoft.com/office/powerpoint/2010/main" val="25694150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60</a:t>
            </a:fld>
            <a:endParaRPr lang="zh-CN" altLang="en-US"/>
          </a:p>
        </p:txBody>
      </p:sp>
    </p:spTree>
    <p:extLst>
      <p:ext uri="{BB962C8B-B14F-4D97-AF65-F5344CB8AC3E}">
        <p14:creationId xmlns:p14="http://schemas.microsoft.com/office/powerpoint/2010/main" val="268574186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61</a:t>
            </a:fld>
            <a:endParaRPr lang="zh-CN" altLang="en-US"/>
          </a:p>
        </p:txBody>
      </p:sp>
    </p:spTree>
    <p:extLst>
      <p:ext uri="{BB962C8B-B14F-4D97-AF65-F5344CB8AC3E}">
        <p14:creationId xmlns:p14="http://schemas.microsoft.com/office/powerpoint/2010/main" val="404461362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4040905-AC9C-4977-BD21-5FCB7BB4000C}" type="slidenum">
              <a:rPr lang="zh-CN" altLang="en-US" smtClean="0"/>
              <a:t>62</a:t>
            </a:fld>
            <a:endParaRPr lang="zh-CN" altLang="en-US"/>
          </a:p>
        </p:txBody>
      </p:sp>
    </p:spTree>
    <p:extLst>
      <p:ext uri="{BB962C8B-B14F-4D97-AF65-F5344CB8AC3E}">
        <p14:creationId xmlns:p14="http://schemas.microsoft.com/office/powerpoint/2010/main" val="11123108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30754623-E770-499D-9FC9-1E8C05147640}" type="datetime1">
              <a:rPr lang="zh-CN" altLang="en-US" smtClean="0"/>
              <a:t>2021/12/5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34565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5603D99B-32C1-40C8-81AC-3F2E7910D22C}" type="datetime1">
              <a:rPr lang="zh-CN" altLang="en-US" smtClean="0"/>
              <a:t>2021/12/5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35344587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03D101BE-B1D5-4820-BAAB-A95941785F1E}" type="datetime1">
              <a:rPr lang="zh-CN" altLang="en-US" smtClean="0"/>
              <a:t>2021/12/5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307720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fld id="{6BCE0B84-5C8E-44F9-AC61-FAEBD9056178}" type="datetime1">
              <a:rPr lang="zh-CN" altLang="en-US" smtClean="0"/>
              <a:t>2021/12/5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580303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629842" y="2505075"/>
            <a:ext cx="3868340"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4629150" y="2505075"/>
            <a:ext cx="3887391"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fld id="{AD9F0AC8-08C9-4228-BB77-3C513AC6A3ED}" type="datetime1">
              <a:rPr lang="zh-CN" altLang="en-US" smtClean="0"/>
              <a:t>2021/12/5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3359687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579F00DC-BA09-4B12-8398-E6C538C7EECF}" type="datetime1">
              <a:rPr lang="zh-CN" altLang="en-US" smtClean="0"/>
              <a:t>2021/12/5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492250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75A3F2-44C1-4C0C-8A8E-B6F283EFF269}" type="datetime1">
              <a:rPr lang="zh-CN" altLang="en-US" smtClean="0"/>
              <a:t>2021/12/5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005541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22075341-0484-4F71-9FFD-8C3E4B3EDA87}" type="datetime1">
              <a:rPr lang="zh-CN" altLang="en-US" smtClean="0"/>
              <a:t>2021/12/5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4194469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08A26007-BF8F-4557-AE59-619314D6470B}" type="datetime1">
              <a:rPr lang="zh-CN" altLang="en-US" smtClean="0"/>
              <a:t>2021/12/5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39068443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4CD54D80-483B-4095-826A-3C20306F1AC0}" type="datetime1">
              <a:rPr lang="zh-CN" altLang="en-US" smtClean="0"/>
              <a:t>2021/12/5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14105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4E29BF5F-2FB9-4B3B-A9C6-89163A22A46F}" type="datetime1">
              <a:rPr lang="zh-CN" altLang="en-US" smtClean="0"/>
              <a:t>2021/12/5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3642100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31D79C-E45A-41CC-BDAC-9F0F7F928BD7}" type="datetime1">
              <a:rPr lang="zh-CN" altLang="en-US" smtClean="0"/>
              <a:t>2021/12/5</a:t>
            </a:fld>
            <a:endParaRPr lang="zh-CN"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0769761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hyperlink" Target="https://baike.baidu.com/item/%E6%B0%A2%E6%B0%9F%E9%85%B8"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hyperlink" Target="https://baike.baidu.com/item/%E6%B0%9F%E5%8C%96%E9%94%82" TargetMode="External"/><Relationship Id="rId5" Type="http://schemas.openxmlformats.org/officeDocument/2006/relationships/hyperlink" Target="https://baike.baidu.com/item/%E7%9B%90%E9%85%B8" TargetMode="External"/><Relationship Id="rId4" Type="http://schemas.openxmlformats.org/officeDocument/2006/relationships/hyperlink" Target="https://baike.baidu.com/item/%E6%B0%9F%E5%8C%96%E6%B0%A2%E9%93%B5"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32.png"/><Relationship Id="rId4" Type="http://schemas.openxmlformats.org/officeDocument/2006/relationships/image" Target="../media/image31.png"/></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4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3.xml"/><Relationship Id="rId1" Type="http://schemas.openxmlformats.org/officeDocument/2006/relationships/slideLayout" Target="../slideLayouts/slideLayout1.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5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4DF4DFFA-B6D8-45E8-B3FF-75DE518ACD02}"/>
              </a:ext>
            </a:extLst>
          </p:cNvPr>
          <p:cNvSpPr txBox="1"/>
          <p:nvPr/>
        </p:nvSpPr>
        <p:spPr>
          <a:xfrm>
            <a:off x="1487662" y="2616695"/>
            <a:ext cx="6168676" cy="707886"/>
          </a:xfrm>
          <a:prstGeom prst="rect">
            <a:avLst/>
          </a:prstGeom>
          <a:noFill/>
        </p:spPr>
        <p:txBody>
          <a:bodyPr wrap="none" rtlCol="0">
            <a:spAutoFit/>
          </a:bodyPr>
          <a:lstStyle/>
          <a:p>
            <a:r>
              <a:rPr lang="zh-CN" altLang="en-US" sz="4000" dirty="0">
                <a:latin typeface="黑体" panose="02010609060101010101" pitchFamily="49" charset="-122"/>
                <a:ea typeface="黑体" panose="02010609060101010101" pitchFamily="49" charset="-122"/>
              </a:rPr>
              <a:t>第八章  </a:t>
            </a:r>
            <a:r>
              <a:rPr lang="zh-CN" altLang="en-US" sz="4000" dirty="0">
                <a:latin typeface="Arial" panose="020B0604020202020204" pitchFamily="34" charset="0"/>
                <a:ea typeface="黑体" panose="02010609060101010101" pitchFamily="49" charset="-122"/>
                <a:cs typeface="Arial" panose="020B0604020202020204" pitchFamily="34" charset="0"/>
              </a:rPr>
              <a:t>纳滤</a:t>
            </a:r>
            <a:r>
              <a:rPr lang="en-US" altLang="zh-CN" sz="4000" dirty="0">
                <a:latin typeface="Arial" panose="020B0604020202020204" pitchFamily="34" charset="0"/>
                <a:ea typeface="黑体" panose="02010609060101010101" pitchFamily="49" charset="-122"/>
                <a:cs typeface="Arial" panose="020B0604020202020204" pitchFamily="34" charset="0"/>
              </a:rPr>
              <a:t>&amp;</a:t>
            </a:r>
            <a:r>
              <a:rPr lang="zh-CN" altLang="en-US" sz="4000" dirty="0">
                <a:latin typeface="Arial" panose="020B0604020202020204" pitchFamily="34" charset="0"/>
                <a:ea typeface="黑体" panose="02010609060101010101" pitchFamily="49" charset="-122"/>
                <a:cs typeface="Arial" panose="020B0604020202020204" pitchFamily="34" charset="0"/>
              </a:rPr>
              <a:t>纳米复合膜</a:t>
            </a:r>
          </a:p>
        </p:txBody>
      </p:sp>
      <p:sp>
        <p:nvSpPr>
          <p:cNvPr id="2" name="灯片编号占位符 1">
            <a:extLst>
              <a:ext uri="{FF2B5EF4-FFF2-40B4-BE49-F238E27FC236}">
                <a16:creationId xmlns:a16="http://schemas.microsoft.com/office/drawing/2014/main" id="{8804E60A-EBE5-4260-9EE1-F075E17AC894}"/>
              </a:ext>
            </a:extLst>
          </p:cNvPr>
          <p:cNvSpPr>
            <a:spLocks noGrp="1"/>
          </p:cNvSpPr>
          <p:nvPr>
            <p:ph type="sldNum" sz="quarter" idx="12"/>
          </p:nvPr>
        </p:nvSpPr>
        <p:spPr/>
        <p:txBody>
          <a:bodyPr/>
          <a:lstStyle/>
          <a:p>
            <a:fld id="{BBC2FF01-D777-4C71-9C84-F2B3332F6256}" type="slidenum">
              <a:rPr lang="zh-CN" altLang="en-US" smtClean="0"/>
              <a:t>1</a:t>
            </a:fld>
            <a:endParaRPr lang="zh-CN" altLang="en-US"/>
          </a:p>
        </p:txBody>
      </p:sp>
    </p:spTree>
    <p:extLst>
      <p:ext uri="{BB962C8B-B14F-4D97-AF65-F5344CB8AC3E}">
        <p14:creationId xmlns:p14="http://schemas.microsoft.com/office/powerpoint/2010/main" val="39347976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5089855"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Nanofiltration</a:t>
            </a:r>
            <a:r>
              <a:rPr lang="zh-CN" altLang="en-US" sz="2800" dirty="0">
                <a:latin typeface="黑体" panose="02010609060101010101" pitchFamily="49" charset="-122"/>
                <a:ea typeface="黑体" panose="02010609060101010101" pitchFamily="49" charset="-122"/>
              </a:rPr>
              <a:t>）发展历史</a:t>
            </a:r>
          </a:p>
        </p:txBody>
      </p:sp>
      <p:sp>
        <p:nvSpPr>
          <p:cNvPr id="8" name="文本框 7">
            <a:extLst>
              <a:ext uri="{FF2B5EF4-FFF2-40B4-BE49-F238E27FC236}">
                <a16:creationId xmlns:a16="http://schemas.microsoft.com/office/drawing/2014/main" id="{2E840D24-6891-4613-9A3D-D938E19AAF35}"/>
              </a:ext>
            </a:extLst>
          </p:cNvPr>
          <p:cNvSpPr txBox="1"/>
          <p:nvPr/>
        </p:nvSpPr>
        <p:spPr>
          <a:xfrm>
            <a:off x="173736" y="1062508"/>
            <a:ext cx="8554720" cy="4437753"/>
          </a:xfrm>
          <a:prstGeom prst="rect">
            <a:avLst/>
          </a:prstGeom>
          <a:noFill/>
        </p:spPr>
        <p:txBody>
          <a:bodyPr wrap="square">
            <a:spAutoFit/>
          </a:bodyPr>
          <a:lstStyle/>
          <a:p>
            <a:pPr marL="342900" indent="-342900" algn="just">
              <a:lnSpc>
                <a:spcPct val="150000"/>
              </a:lnSpc>
              <a:buFont typeface="Wingdings" panose="05000000000000000000" pitchFamily="2" charset="2"/>
              <a:buChar char="Ø"/>
            </a:pP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1976</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年，</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Film Tec </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公司，</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North Star </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研究所，用哌嗪与均苯三甲酰氯与间苯二甲酰氯通过界面聚合得到</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NS-300</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膜。</a:t>
            </a:r>
            <a:endParaRPr lang="en-US" altLang="zh-CN" sz="2400" dirty="0">
              <a:latin typeface="Times New Roman" panose="02020603050405020304" pitchFamily="18" charset="0"/>
              <a:ea typeface="黑体" panose="02010609060101010101" pitchFamily="49" charset="-122"/>
              <a:cs typeface="Times New Roman" panose="02020603050405020304" pitchFamily="18" charset="0"/>
            </a:endParaRPr>
          </a:p>
          <a:p>
            <a:pPr marL="342900" indent="-342900" algn="just">
              <a:lnSpc>
                <a:spcPct val="150000"/>
              </a:lnSpc>
              <a:buFont typeface="Wingdings" panose="05000000000000000000" pitchFamily="2" charset="2"/>
              <a:buChar char="Ø"/>
            </a:pP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早期称为“低压反渗透”、“疏松反渗透”、“反渗透</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超滤复合膜”。</a:t>
            </a:r>
            <a:endParaRPr lang="en-US" altLang="zh-CN" sz="2400" dirty="0">
              <a:latin typeface="Times New Roman" panose="02020603050405020304" pitchFamily="18" charset="0"/>
              <a:ea typeface="黑体" panose="02010609060101010101" pitchFamily="49" charset="-122"/>
              <a:cs typeface="Times New Roman" panose="02020603050405020304" pitchFamily="18" charset="0"/>
            </a:endParaRPr>
          </a:p>
          <a:p>
            <a:pPr marL="342900" indent="-342900" algn="just">
              <a:lnSpc>
                <a:spcPct val="150000"/>
              </a:lnSpc>
              <a:buFont typeface="Wingdings" panose="05000000000000000000" pitchFamily="2" charset="2"/>
              <a:buChar char="Ø"/>
            </a:pP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20</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世纪</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80</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年代初期，美国</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Film Tec</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的科学家研制了一种薄层复合膜，能出去尺寸约</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1nm</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的分子</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纳滤膜名称的由来（</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1984</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年）。</a:t>
            </a:r>
            <a:endParaRPr lang="en-US" altLang="zh-CN" sz="2400" dirty="0">
              <a:latin typeface="Times New Roman" panose="02020603050405020304" pitchFamily="18" charset="0"/>
              <a:ea typeface="黑体" panose="02010609060101010101" pitchFamily="49" charset="-122"/>
              <a:cs typeface="Times New Roman" panose="02020603050405020304" pitchFamily="18" charset="0"/>
            </a:endParaRPr>
          </a:p>
          <a:p>
            <a:pPr marL="342900" indent="-342900" algn="just">
              <a:lnSpc>
                <a:spcPct val="150000"/>
              </a:lnSpc>
              <a:buFont typeface="Wingdings" panose="05000000000000000000" pitchFamily="2" charset="2"/>
              <a:buChar char="Ø"/>
            </a:pP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20</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世纪</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80</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年代，纳滤膜飞速发展，并产业化。</a:t>
            </a:r>
          </a:p>
        </p:txBody>
      </p:sp>
      <p:sp>
        <p:nvSpPr>
          <p:cNvPr id="9" name="灯片编号占位符 8">
            <a:extLst>
              <a:ext uri="{FF2B5EF4-FFF2-40B4-BE49-F238E27FC236}">
                <a16:creationId xmlns:a16="http://schemas.microsoft.com/office/drawing/2014/main" id="{24273122-6C50-46A1-861F-5489DEA0B466}"/>
              </a:ext>
            </a:extLst>
          </p:cNvPr>
          <p:cNvSpPr>
            <a:spLocks noGrp="1"/>
          </p:cNvSpPr>
          <p:nvPr>
            <p:ph type="sldNum" sz="quarter" idx="12"/>
          </p:nvPr>
        </p:nvSpPr>
        <p:spPr/>
        <p:txBody>
          <a:bodyPr/>
          <a:lstStyle/>
          <a:p>
            <a:fld id="{BBC2FF01-D777-4C71-9C84-F2B3332F6256}" type="slidenum">
              <a:rPr lang="zh-CN" altLang="en-US" smtClean="0"/>
              <a:t>2</a:t>
            </a:fld>
            <a:endParaRPr lang="zh-CN" altLang="en-US"/>
          </a:p>
        </p:txBody>
      </p:sp>
    </p:spTree>
    <p:extLst>
      <p:ext uri="{BB962C8B-B14F-4D97-AF65-F5344CB8AC3E}">
        <p14:creationId xmlns:p14="http://schemas.microsoft.com/office/powerpoint/2010/main" val="8791238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3531736" cy="523220"/>
          </a:xfrm>
          <a:prstGeom prst="rect">
            <a:avLst/>
          </a:prstGeom>
          <a:noFill/>
        </p:spPr>
        <p:txBody>
          <a:bodyPr wrap="none" rtlCol="0">
            <a:spAutoFit/>
          </a:bodyPr>
          <a:lstStyle/>
          <a:p>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Nanofiltration in China</a:t>
            </a:r>
            <a:endParaRPr lang="zh-CN" altLang="en-US" sz="2800" dirty="0">
              <a:latin typeface="黑体" panose="02010609060101010101" pitchFamily="49" charset="-122"/>
              <a:ea typeface="黑体" panose="02010609060101010101" pitchFamily="49" charset="-122"/>
            </a:endParaRPr>
          </a:p>
        </p:txBody>
      </p:sp>
      <p:sp>
        <p:nvSpPr>
          <p:cNvPr id="8" name="文本框 7">
            <a:extLst>
              <a:ext uri="{FF2B5EF4-FFF2-40B4-BE49-F238E27FC236}">
                <a16:creationId xmlns:a16="http://schemas.microsoft.com/office/drawing/2014/main" id="{2E840D24-6891-4613-9A3D-D938E19AAF35}"/>
              </a:ext>
            </a:extLst>
          </p:cNvPr>
          <p:cNvSpPr txBox="1"/>
          <p:nvPr/>
        </p:nvSpPr>
        <p:spPr>
          <a:xfrm>
            <a:off x="173736" y="1062508"/>
            <a:ext cx="8554720" cy="3900235"/>
          </a:xfrm>
          <a:prstGeom prst="rect">
            <a:avLst/>
          </a:prstGeom>
          <a:noFill/>
        </p:spPr>
        <p:txBody>
          <a:bodyPr wrap="square">
            <a:spAutoFit/>
          </a:bodyPr>
          <a:lstStyle/>
          <a:p>
            <a:pPr marL="342900" indent="-342900" algn="just">
              <a:lnSpc>
                <a:spcPct val="150000"/>
              </a:lnSpc>
              <a:buFont typeface="Wingdings" panose="05000000000000000000" pitchFamily="2" charset="2"/>
              <a:buChar char="Ø"/>
            </a:pP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国内超滤技术的研究始于</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20</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世纪</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90</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年代。</a:t>
            </a:r>
            <a:endParaRPr lang="en-US" altLang="zh-CN" sz="2400" dirty="0">
              <a:latin typeface="Times New Roman" panose="02020603050405020304" pitchFamily="18" charset="0"/>
              <a:ea typeface="黑体" panose="02010609060101010101" pitchFamily="49" charset="-122"/>
              <a:cs typeface="Times New Roman" panose="02020603050405020304" pitchFamily="18" charset="0"/>
            </a:endParaRPr>
          </a:p>
          <a:p>
            <a:pPr marL="342900" indent="-342900" algn="just">
              <a:lnSpc>
                <a:spcPct val="150000"/>
              </a:lnSpc>
              <a:buFont typeface="Wingdings" panose="05000000000000000000" pitchFamily="2" charset="2"/>
              <a:buChar char="Ø"/>
            </a:pP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1993</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年，高从堦院士在兴城会议上首次提出了“纳滤膜”概念。</a:t>
            </a:r>
            <a:endParaRPr lang="en-US" altLang="zh-CN" sz="2400" dirty="0">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50000"/>
              </a:lnSpc>
            </a:pP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     https://3g.163.com/v/video/VL5CAO57R.html</a:t>
            </a:r>
          </a:p>
          <a:p>
            <a:pPr marL="342900" indent="-342900" algn="just">
              <a:lnSpc>
                <a:spcPct val="150000"/>
              </a:lnSpc>
              <a:buFont typeface="Wingdings" panose="05000000000000000000" pitchFamily="2" charset="2"/>
              <a:buChar char="Ø"/>
            </a:pP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相继开发了</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CA-CTA</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纳滤膜，</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S-PES</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涂层纳滤膜和芳香聚酰胺复合纳米膜。</a:t>
            </a:r>
            <a:endParaRPr lang="en-US" altLang="zh-CN" sz="2400" dirty="0">
              <a:latin typeface="Times New Roman" panose="02020603050405020304" pitchFamily="18" charset="0"/>
              <a:ea typeface="黑体" panose="02010609060101010101" pitchFamily="49" charset="-122"/>
              <a:cs typeface="Times New Roman" panose="02020603050405020304" pitchFamily="18" charset="0"/>
            </a:endParaRPr>
          </a:p>
          <a:p>
            <a:pPr marL="342900" indent="-342900" algn="just">
              <a:lnSpc>
                <a:spcPct val="150000"/>
              </a:lnSpc>
              <a:buFont typeface="Wingdings" panose="05000000000000000000" pitchFamily="2" charset="2"/>
              <a:buChar char="Ø"/>
            </a:pP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研究了纳滤膜的分离机理。</a:t>
            </a:r>
          </a:p>
        </p:txBody>
      </p:sp>
      <p:sp>
        <p:nvSpPr>
          <p:cNvPr id="9" name="灯片编号占位符 8">
            <a:extLst>
              <a:ext uri="{FF2B5EF4-FFF2-40B4-BE49-F238E27FC236}">
                <a16:creationId xmlns:a16="http://schemas.microsoft.com/office/drawing/2014/main" id="{24273122-6C50-46A1-861F-5489DEA0B466}"/>
              </a:ext>
            </a:extLst>
          </p:cNvPr>
          <p:cNvSpPr>
            <a:spLocks noGrp="1"/>
          </p:cNvSpPr>
          <p:nvPr>
            <p:ph type="sldNum" sz="quarter" idx="12"/>
          </p:nvPr>
        </p:nvSpPr>
        <p:spPr/>
        <p:txBody>
          <a:bodyPr/>
          <a:lstStyle/>
          <a:p>
            <a:fld id="{BBC2FF01-D777-4C71-9C84-F2B3332F6256}" type="slidenum">
              <a:rPr lang="zh-CN" altLang="en-US" smtClean="0"/>
              <a:t>3</a:t>
            </a:fld>
            <a:endParaRPr lang="zh-CN" altLang="en-US"/>
          </a:p>
        </p:txBody>
      </p:sp>
    </p:spTree>
    <p:extLst>
      <p:ext uri="{BB962C8B-B14F-4D97-AF65-F5344CB8AC3E}">
        <p14:creationId xmlns:p14="http://schemas.microsoft.com/office/powerpoint/2010/main" val="24749325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4071949" cy="523220"/>
          </a:xfrm>
          <a:prstGeom prst="rect">
            <a:avLst/>
          </a:prstGeom>
          <a:noFill/>
        </p:spPr>
        <p:txBody>
          <a:bodyPr wrap="none" rtlCol="0">
            <a:spAutoFit/>
          </a:bodyPr>
          <a:lstStyle/>
          <a:p>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Properties</a:t>
            </a:r>
            <a:r>
              <a:rPr lang="zh-CN" altLang="en-US" sz="2800" dirty="0">
                <a:latin typeface="Times New Roman" panose="02020603050405020304" pitchFamily="18" charset="0"/>
                <a:ea typeface="黑体" panose="02010609060101010101" pitchFamily="49" charset="-122"/>
                <a:cs typeface="Times New Roman" panose="02020603050405020304" pitchFamily="18" charset="0"/>
              </a:rPr>
              <a:t> </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of</a:t>
            </a:r>
            <a:r>
              <a:rPr lang="zh-CN" altLang="en-US" sz="2800" dirty="0">
                <a:latin typeface="Times New Roman" panose="02020603050405020304" pitchFamily="18" charset="0"/>
                <a:ea typeface="黑体" panose="02010609060101010101" pitchFamily="49" charset="-122"/>
                <a:cs typeface="Times New Roman" panose="02020603050405020304" pitchFamily="18" charset="0"/>
              </a:rPr>
              <a:t> </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nanofiltration</a:t>
            </a:r>
            <a:endParaRPr lang="zh-CN" altLang="en-US" sz="2800"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9" name="灯片编号占位符 8">
            <a:extLst>
              <a:ext uri="{FF2B5EF4-FFF2-40B4-BE49-F238E27FC236}">
                <a16:creationId xmlns:a16="http://schemas.microsoft.com/office/drawing/2014/main" id="{956ED16F-2A77-4C05-B852-A5E8EF6A4FC3}"/>
              </a:ext>
            </a:extLst>
          </p:cNvPr>
          <p:cNvSpPr>
            <a:spLocks noGrp="1"/>
          </p:cNvSpPr>
          <p:nvPr>
            <p:ph type="sldNum" sz="quarter" idx="12"/>
          </p:nvPr>
        </p:nvSpPr>
        <p:spPr/>
        <p:txBody>
          <a:bodyPr/>
          <a:lstStyle/>
          <a:p>
            <a:fld id="{BBC2FF01-D777-4C71-9C84-F2B3332F6256}" type="slidenum">
              <a:rPr lang="zh-CN" altLang="en-US" smtClean="0"/>
              <a:t>4</a:t>
            </a:fld>
            <a:endParaRPr lang="zh-CN" altLang="en-US"/>
          </a:p>
        </p:txBody>
      </p:sp>
      <p:sp>
        <p:nvSpPr>
          <p:cNvPr id="10" name="文本框 9">
            <a:extLst>
              <a:ext uri="{FF2B5EF4-FFF2-40B4-BE49-F238E27FC236}">
                <a16:creationId xmlns:a16="http://schemas.microsoft.com/office/drawing/2014/main" id="{9C5EFC76-BB7B-4AEB-A33F-BB130ACAA71A}"/>
              </a:ext>
            </a:extLst>
          </p:cNvPr>
          <p:cNvSpPr txBox="1"/>
          <p:nvPr/>
        </p:nvSpPr>
        <p:spPr>
          <a:xfrm>
            <a:off x="173736" y="796372"/>
            <a:ext cx="8796528" cy="5730415"/>
          </a:xfrm>
          <a:prstGeom prst="rect">
            <a:avLst/>
          </a:prstGeom>
          <a:noFill/>
        </p:spPr>
        <p:txBody>
          <a:bodyPr wrap="square">
            <a:spAutoFit/>
          </a:bodyPr>
          <a:lstStyle/>
          <a:p>
            <a:pPr algn="just">
              <a:lnSpc>
                <a:spcPct val="150000"/>
              </a:lnSpc>
            </a:pPr>
            <a:r>
              <a:rPr lang="zh-CN" altLang="en-US" sz="2400"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     操作压力≤</a:t>
            </a:r>
            <a:r>
              <a:rPr lang="en-US" altLang="zh-CN" sz="2400"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1.5MPa</a:t>
            </a:r>
            <a:r>
              <a:rPr lang="zh-CN" altLang="en-US" sz="2400"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，截留分子量为</a:t>
            </a:r>
            <a:r>
              <a:rPr lang="en-US" altLang="zh-CN" sz="2400"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200~1000</a:t>
            </a:r>
            <a:r>
              <a:rPr lang="zh-CN" altLang="en-US" sz="2400"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a:t>
            </a:r>
            <a:r>
              <a:rPr lang="en-US" altLang="zh-CN" sz="2400"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NaCl</a:t>
            </a:r>
            <a:r>
              <a:rPr lang="zh-CN" altLang="en-US" sz="2400"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的截留率≤</a:t>
            </a:r>
            <a:r>
              <a:rPr lang="en-US" altLang="zh-CN" sz="2400"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90%</a:t>
            </a:r>
            <a:r>
              <a:rPr lang="zh-CN" altLang="en-US" sz="2400"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的膜可以认为是纳滤膜，主要有以下特点：</a:t>
            </a:r>
            <a:endParaRPr lang="en-US" altLang="zh-CN" sz="2400"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endParaRPr>
          </a:p>
          <a:p>
            <a:pPr marL="457200" indent="-457200" algn="just">
              <a:lnSpc>
                <a:spcPct val="150000"/>
              </a:lnSpc>
              <a:buAutoNum type="arabicPeriod"/>
            </a:pPr>
            <a:r>
              <a:rPr lang="zh-CN" altLang="en-US" sz="2200" dirty="0">
                <a:latin typeface="Times New Roman" panose="02020603050405020304" pitchFamily="18" charset="0"/>
                <a:ea typeface="黑体" panose="02010609060101010101" pitchFamily="49" charset="-122"/>
                <a:cs typeface="Times New Roman" panose="02020603050405020304" pitchFamily="18" charset="0"/>
              </a:rPr>
              <a:t>纳米级孔径</a:t>
            </a:r>
            <a:endParaRPr lang="en-US" altLang="zh-CN" sz="2200" dirty="0">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50000"/>
              </a:lnSpc>
            </a:pPr>
            <a:r>
              <a:rPr lang="en-US" altLang="zh-CN" sz="2200" dirty="0">
                <a:latin typeface="Times New Roman" panose="02020603050405020304" pitchFamily="18" charset="0"/>
                <a:ea typeface="黑体" panose="02010609060101010101" pitchFamily="49" charset="-122"/>
                <a:cs typeface="Times New Roman" panose="02020603050405020304" pitchFamily="18" charset="0"/>
              </a:rPr>
              <a:t>        </a:t>
            </a:r>
            <a:r>
              <a:rPr lang="zh-CN" altLang="en-US" sz="2200" dirty="0">
                <a:latin typeface="Times New Roman" panose="02020603050405020304" pitchFamily="18" charset="0"/>
                <a:ea typeface="黑体" panose="02010609060101010101" pitchFamily="49" charset="-122"/>
                <a:cs typeface="Times New Roman" panose="02020603050405020304" pitchFamily="18" charset="0"/>
              </a:rPr>
              <a:t>分离对象主要为</a:t>
            </a:r>
            <a:r>
              <a:rPr lang="en-US" altLang="zh-CN" sz="2200" dirty="0">
                <a:latin typeface="Times New Roman" panose="02020603050405020304" pitchFamily="18" charset="0"/>
                <a:ea typeface="黑体" panose="02010609060101010101" pitchFamily="49" charset="-122"/>
                <a:cs typeface="Times New Roman" panose="02020603050405020304" pitchFamily="18" charset="0"/>
              </a:rPr>
              <a:t>1nm</a:t>
            </a:r>
            <a:r>
              <a:rPr lang="zh-CN" altLang="en-US" sz="2200" dirty="0">
                <a:latin typeface="Times New Roman" panose="02020603050405020304" pitchFamily="18" charset="0"/>
                <a:ea typeface="黑体" panose="02010609060101010101" pitchFamily="49" charset="-122"/>
                <a:cs typeface="Times New Roman" panose="02020603050405020304" pitchFamily="18" charset="0"/>
              </a:rPr>
              <a:t>左右的溶解组分，特别适合分离分子量为几百的有机小分子物质。对于电中性体系，主要通过筛分效应截留分离粒径大于膜孔径的溶质。</a:t>
            </a:r>
            <a:endParaRPr lang="en-US" altLang="zh-CN" sz="2200" dirty="0">
              <a:latin typeface="Times New Roman" panose="02020603050405020304" pitchFamily="18" charset="0"/>
              <a:ea typeface="黑体" panose="02010609060101010101" pitchFamily="49" charset="-122"/>
              <a:cs typeface="Times New Roman" panose="02020603050405020304" pitchFamily="18" charset="0"/>
            </a:endParaRPr>
          </a:p>
          <a:p>
            <a:pPr marL="457200" indent="-457200" algn="just">
              <a:lnSpc>
                <a:spcPct val="150000"/>
              </a:lnSpc>
              <a:buAutoNum type="arabicPeriod" startAt="2"/>
            </a:pPr>
            <a:r>
              <a:rPr lang="zh-CN" altLang="en-US" sz="2200" dirty="0">
                <a:latin typeface="Times New Roman" panose="02020603050405020304" pitchFamily="18" charset="0"/>
                <a:ea typeface="黑体" panose="02010609060101010101" pitchFamily="49" charset="-122"/>
                <a:cs typeface="Times New Roman" panose="02020603050405020304" pitchFamily="18" charset="0"/>
              </a:rPr>
              <a:t>离子选择性</a:t>
            </a:r>
            <a:endParaRPr lang="en-US" altLang="zh-CN" sz="2200" dirty="0">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50000"/>
              </a:lnSpc>
            </a:pPr>
            <a:r>
              <a:rPr lang="en-US" altLang="zh-CN" sz="2200" dirty="0">
                <a:latin typeface="Times New Roman" panose="02020603050405020304" pitchFamily="18" charset="0"/>
                <a:ea typeface="黑体" panose="02010609060101010101" pitchFamily="49" charset="-122"/>
                <a:cs typeface="Times New Roman" panose="02020603050405020304" pitchFamily="18" charset="0"/>
              </a:rPr>
              <a:t>        </a:t>
            </a:r>
            <a:r>
              <a:rPr lang="zh-CN" altLang="en-US" sz="2200" dirty="0">
                <a:latin typeface="Times New Roman" panose="02020603050405020304" pitchFamily="18" charset="0"/>
                <a:ea typeface="黑体" panose="02010609060101010101" pitchFamily="49" charset="-122"/>
                <a:cs typeface="Times New Roman" panose="02020603050405020304" pitchFamily="18" charset="0"/>
              </a:rPr>
              <a:t>纳滤膜一般为复合膜，在膜表面上带有电荷基团，通过静电相互作用同溶液中的多价离子产生</a:t>
            </a:r>
            <a:r>
              <a:rPr lang="en-US" altLang="zh-CN" sz="2200" dirty="0" err="1">
                <a:latin typeface="Times New Roman" panose="02020603050405020304" pitchFamily="18" charset="0"/>
                <a:ea typeface="黑体" panose="02010609060101010101" pitchFamily="49" charset="-122"/>
                <a:cs typeface="Times New Roman" panose="02020603050405020304" pitchFamily="18" charset="0"/>
              </a:rPr>
              <a:t>Donnan</a:t>
            </a:r>
            <a:r>
              <a:rPr lang="zh-CN" altLang="en-US" sz="2200" dirty="0">
                <a:latin typeface="Times New Roman" panose="02020603050405020304" pitchFamily="18" charset="0"/>
                <a:ea typeface="黑体" panose="02010609060101010101" pitchFamily="49" charset="-122"/>
                <a:cs typeface="Times New Roman" panose="02020603050405020304" pitchFamily="18" charset="0"/>
              </a:rPr>
              <a:t>效应，可实现对不同价态离子的分离。</a:t>
            </a:r>
            <a:endParaRPr lang="en-US" altLang="zh-CN" sz="2200" dirty="0">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50000"/>
              </a:lnSpc>
            </a:pPr>
            <a:r>
              <a:rPr lang="en-US" altLang="zh-CN" sz="2400" dirty="0">
                <a:latin typeface="黑体" panose="02010609060101010101" pitchFamily="49" charset="-122"/>
                <a:ea typeface="黑体" panose="02010609060101010101" pitchFamily="49" charset="-122"/>
              </a:rPr>
              <a:t> </a:t>
            </a:r>
          </a:p>
        </p:txBody>
      </p:sp>
    </p:spTree>
    <p:extLst>
      <p:ext uri="{BB962C8B-B14F-4D97-AF65-F5344CB8AC3E}">
        <p14:creationId xmlns:p14="http://schemas.microsoft.com/office/powerpoint/2010/main" val="14861177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9" name="灯片编号占位符 8">
            <a:extLst>
              <a:ext uri="{FF2B5EF4-FFF2-40B4-BE49-F238E27FC236}">
                <a16:creationId xmlns:a16="http://schemas.microsoft.com/office/drawing/2014/main" id="{956ED16F-2A77-4C05-B852-A5E8EF6A4FC3}"/>
              </a:ext>
            </a:extLst>
          </p:cNvPr>
          <p:cNvSpPr>
            <a:spLocks noGrp="1"/>
          </p:cNvSpPr>
          <p:nvPr>
            <p:ph type="sldNum" sz="quarter" idx="12"/>
          </p:nvPr>
        </p:nvSpPr>
        <p:spPr/>
        <p:txBody>
          <a:bodyPr/>
          <a:lstStyle/>
          <a:p>
            <a:fld id="{BBC2FF01-D777-4C71-9C84-F2B3332F6256}" type="slidenum">
              <a:rPr lang="zh-CN" altLang="en-US" smtClean="0"/>
              <a:t>5</a:t>
            </a:fld>
            <a:endParaRPr lang="zh-CN" altLang="en-US"/>
          </a:p>
        </p:txBody>
      </p:sp>
      <p:sp>
        <p:nvSpPr>
          <p:cNvPr id="8" name="文本框 7">
            <a:extLst>
              <a:ext uri="{FF2B5EF4-FFF2-40B4-BE49-F238E27FC236}">
                <a16:creationId xmlns:a16="http://schemas.microsoft.com/office/drawing/2014/main" id="{E7EF8132-3DFD-4948-B1C7-5D602FC280B2}"/>
              </a:ext>
            </a:extLst>
          </p:cNvPr>
          <p:cNvSpPr txBox="1"/>
          <p:nvPr/>
        </p:nvSpPr>
        <p:spPr>
          <a:xfrm>
            <a:off x="142240" y="39004"/>
            <a:ext cx="8554720" cy="559769"/>
          </a:xfrm>
          <a:prstGeom prst="rect">
            <a:avLst/>
          </a:prstGeom>
          <a:noFill/>
        </p:spPr>
        <p:txBody>
          <a:bodyPr wrap="square">
            <a:spAutoFit/>
          </a:bodyPr>
          <a:lstStyle/>
          <a:p>
            <a:pPr algn="just">
              <a:lnSpc>
                <a:spcPct val="150000"/>
              </a:lnSpc>
            </a:pPr>
            <a:r>
              <a:rPr lang="zh-CN" altLang="en-US" sz="2400" b="1" dirty="0">
                <a:solidFill>
                  <a:srgbClr val="FF0000"/>
                </a:solidFill>
                <a:latin typeface="黑体" panose="02010609060101010101" pitchFamily="49" charset="-122"/>
                <a:ea typeface="黑体" panose="02010609060101010101" pitchFamily="49" charset="-122"/>
              </a:rPr>
              <a:t>纳滤原理</a:t>
            </a:r>
            <a:endParaRPr lang="en-US" altLang="zh-CN" sz="2200" dirty="0">
              <a:latin typeface="黑体" panose="02010609060101010101" pitchFamily="49" charset="-122"/>
              <a:ea typeface="黑体" panose="02010609060101010101" pitchFamily="49" charset="-122"/>
            </a:endParaRPr>
          </a:p>
        </p:txBody>
      </p:sp>
      <p:sp>
        <p:nvSpPr>
          <p:cNvPr id="11" name="AutoShape 6">
            <a:extLst>
              <a:ext uri="{FF2B5EF4-FFF2-40B4-BE49-F238E27FC236}">
                <a16:creationId xmlns:a16="http://schemas.microsoft.com/office/drawing/2014/main" id="{C867EABE-B92A-4E8A-A465-59A771132CEF}"/>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AutoShape 8">
            <a:extLst>
              <a:ext uri="{FF2B5EF4-FFF2-40B4-BE49-F238E27FC236}">
                <a16:creationId xmlns:a16="http://schemas.microsoft.com/office/drawing/2014/main" id="{D6B98C80-2538-4068-AD0B-56554F965D0D}"/>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文本框 9">
            <a:extLst>
              <a:ext uri="{FF2B5EF4-FFF2-40B4-BE49-F238E27FC236}">
                <a16:creationId xmlns:a16="http://schemas.microsoft.com/office/drawing/2014/main" id="{1F2113CA-0269-444D-9140-8B025698364E}"/>
              </a:ext>
            </a:extLst>
          </p:cNvPr>
          <p:cNvSpPr txBox="1"/>
          <p:nvPr/>
        </p:nvSpPr>
        <p:spPr>
          <a:xfrm>
            <a:off x="173736" y="1049483"/>
            <a:ext cx="8796528" cy="4454233"/>
          </a:xfrm>
          <a:prstGeom prst="rect">
            <a:avLst/>
          </a:prstGeom>
          <a:noFill/>
        </p:spPr>
        <p:txBody>
          <a:bodyPr wrap="square">
            <a:spAutoFit/>
          </a:bodyPr>
          <a:lstStyle/>
          <a:p>
            <a:pPr algn="just">
              <a:lnSpc>
                <a:spcPct val="150000"/>
              </a:lnSpc>
            </a:pPr>
            <a:r>
              <a:rPr lang="zh-CN" altLang="en-US" sz="2400"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     纳滤膜的性能评价：</a:t>
            </a:r>
            <a:endParaRPr lang="en-US" altLang="zh-CN" sz="2400"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50000"/>
              </a:lnSpc>
            </a:pPr>
            <a:r>
              <a:rPr lang="zh-CN" altLang="en-US" sz="2200" dirty="0">
                <a:latin typeface="Times New Roman" panose="02020603050405020304" pitchFamily="18" charset="0"/>
                <a:ea typeface="黑体" panose="02010609060101010101" pitchFamily="49" charset="-122"/>
                <a:cs typeface="Times New Roman" panose="02020603050405020304" pitchFamily="18" charset="0"/>
              </a:rPr>
              <a:t>      </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纳滤膜的分离性能评价主要有三个指标：</a:t>
            </a:r>
            <a:r>
              <a:rPr lang="zh-CN" altLang="en-US" sz="2400" b="1" dirty="0">
                <a:solidFill>
                  <a:schemeClr val="accent6">
                    <a:lumMod val="75000"/>
                  </a:schemeClr>
                </a:solidFill>
                <a:latin typeface="Times New Roman" panose="02020603050405020304" pitchFamily="18" charset="0"/>
                <a:ea typeface="黑体" panose="02010609060101010101" pitchFamily="49" charset="-122"/>
                <a:cs typeface="Times New Roman" panose="02020603050405020304" pitchFamily="18" charset="0"/>
              </a:rPr>
              <a:t>渗透通量、截留率和截留分子量</a:t>
            </a:r>
            <a:endParaRPr lang="en-US" altLang="zh-CN" sz="2400" b="1" dirty="0">
              <a:solidFill>
                <a:schemeClr val="accent6">
                  <a:lumMod val="75000"/>
                </a:schemeClr>
              </a:solidFill>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50000"/>
              </a:lnSpc>
            </a:pPr>
            <a:r>
              <a:rPr lang="en-US" altLang="zh-CN" sz="2400" dirty="0">
                <a:latin typeface="黑体" panose="02010609060101010101" pitchFamily="49" charset="-122"/>
                <a:ea typeface="黑体" panose="02010609060101010101" pitchFamily="49" charset="-122"/>
              </a:rPr>
              <a:t>   </a:t>
            </a:r>
            <a:r>
              <a:rPr lang="zh-CN" altLang="en-US" sz="2400" dirty="0">
                <a:latin typeface="黑体" panose="02010609060101010101" pitchFamily="49" charset="-122"/>
                <a:ea typeface="黑体" panose="02010609060101010101" pitchFamily="49" charset="-122"/>
              </a:rPr>
              <a:t>纳滤膜对</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NaCl</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的截留率一般小于</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50%</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，但对二价离子的截留率可以大于</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90%</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。纳滤膜对一、二价离子截留率的差别，主要由于</a:t>
            </a:r>
            <a:r>
              <a:rPr lang="en-US" altLang="zh-CN" sz="2400" dirty="0" err="1">
                <a:latin typeface="Times New Roman" panose="02020603050405020304" pitchFamily="18" charset="0"/>
                <a:ea typeface="黑体" panose="02010609060101010101" pitchFamily="49" charset="-122"/>
                <a:cs typeface="Times New Roman" panose="02020603050405020304" pitchFamily="18" charset="0"/>
              </a:rPr>
              <a:t>Donnan</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效应的影响，随着二价离子浓度的增加，由于</a:t>
            </a:r>
            <a:r>
              <a:rPr lang="en-US" altLang="zh-CN" sz="2400" dirty="0" err="1">
                <a:latin typeface="Times New Roman" panose="02020603050405020304" pitchFamily="18" charset="0"/>
                <a:ea typeface="黑体" panose="02010609060101010101" pitchFamily="49" charset="-122"/>
                <a:cs typeface="Times New Roman" panose="02020603050405020304" pitchFamily="18" charset="0"/>
              </a:rPr>
              <a:t>Donnan</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平衡，一价离子将进入透过液测，由于膜本体带有电荷，因此在很低压力下仍具有较高脱盐率。</a:t>
            </a:r>
            <a:endParaRPr lang="en-US" altLang="zh-CN" sz="2400" dirty="0">
              <a:latin typeface="Times New Roman" panose="02020603050405020304" pitchFamily="18" charset="0"/>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41007141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3416320"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纳滤过程的数学模型</a:t>
            </a:r>
          </a:p>
        </p:txBody>
      </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6</a:t>
            </a:fld>
            <a:endParaRPr lang="zh-CN" altLang="en-US"/>
          </a:p>
        </p:txBody>
      </p:sp>
      <p:sp>
        <p:nvSpPr>
          <p:cNvPr id="9" name="文本框 8">
            <a:extLst>
              <a:ext uri="{FF2B5EF4-FFF2-40B4-BE49-F238E27FC236}">
                <a16:creationId xmlns:a16="http://schemas.microsoft.com/office/drawing/2014/main" id="{EAAB2C7C-8B52-4947-9E7E-CBC4F856A8CB}"/>
              </a:ext>
            </a:extLst>
          </p:cNvPr>
          <p:cNvSpPr txBox="1"/>
          <p:nvPr/>
        </p:nvSpPr>
        <p:spPr>
          <a:xfrm>
            <a:off x="173736" y="566757"/>
            <a:ext cx="8796528" cy="2899320"/>
          </a:xfrm>
          <a:prstGeom prst="rect">
            <a:avLst/>
          </a:prstGeom>
          <a:noFill/>
        </p:spPr>
        <p:txBody>
          <a:bodyPr wrap="square">
            <a:spAutoFit/>
          </a:bodyPr>
          <a:lstStyle/>
          <a:p>
            <a:pPr algn="just">
              <a:lnSpc>
                <a:spcPct val="150000"/>
              </a:lnSpc>
            </a:pPr>
            <a:r>
              <a:rPr lang="zh-CN" altLang="en-US" sz="2400" dirty="0">
                <a:latin typeface="黑体" panose="02010609060101010101" pitchFamily="49" charset="-122"/>
                <a:ea typeface="黑体" panose="02010609060101010101" pitchFamily="49" charset="-122"/>
              </a:rPr>
              <a:t>   </a:t>
            </a:r>
            <a:r>
              <a:rPr lang="zh-CN" altLang="en-US" sz="2000" dirty="0">
                <a:latin typeface="黑体" panose="02010609060101010101" pitchFamily="49" charset="-122"/>
                <a:ea typeface="黑体" panose="02010609060101010101" pitchFamily="49" charset="-122"/>
              </a:rPr>
              <a:t>大多数纳滤膜是具有交联结构的复合膜，与反渗透膜相比，纳滤膜的三维交联结构更疏松，即网络具有更大的立体空间。不少纳滤膜表面荷负电，对不同价态电荷和不同价态的离子有不同的</a:t>
            </a:r>
            <a:r>
              <a:rPr lang="en-US" altLang="zh-CN" sz="2000" dirty="0" err="1">
                <a:latin typeface="Times New Roman" panose="02020603050405020304" pitchFamily="18" charset="0"/>
                <a:ea typeface="黑体" panose="02010609060101010101" pitchFamily="49" charset="-122"/>
                <a:cs typeface="Times New Roman" panose="02020603050405020304" pitchFamily="18" charset="0"/>
              </a:rPr>
              <a:t>Donnan</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效应。纳滤膜的这些“孔结构”和表面特性决定了其独特的分离性能。</a:t>
            </a:r>
            <a:endParaRPr lang="en-US" altLang="zh-CN" sz="2000" dirty="0">
              <a:latin typeface="Times New Roman" panose="02020603050405020304" pitchFamily="18" charset="0"/>
              <a:ea typeface="黑体" panose="02010609060101010101" pitchFamily="49" charset="-122"/>
              <a:cs typeface="Times New Roman" panose="02020603050405020304" pitchFamily="18" charset="0"/>
            </a:endParaRPr>
          </a:p>
          <a:p>
            <a:pPr marL="514350" indent="-514350" algn="just">
              <a:lnSpc>
                <a:spcPct val="150000"/>
              </a:lnSpc>
              <a:buFont typeface="+mj-lt"/>
              <a:buAutoNum type="romanUcPeriod"/>
            </a:pPr>
            <a:r>
              <a:rPr lang="zh-CN" altLang="en-US"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rPr>
              <a:t>中性溶质体系（筛分效应或尺寸效应）</a:t>
            </a:r>
            <a:endParaRPr lang="en-US" altLang="zh-CN"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50000"/>
              </a:lnSpc>
            </a:pPr>
            <a:r>
              <a:rPr lang="zh-CN" altLang="en-US"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rPr>
              <a:t>细孔模型</a:t>
            </a:r>
            <a:endParaRPr lang="en-US" altLang="zh-CN"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10" name="图片 9">
            <a:extLst>
              <a:ext uri="{FF2B5EF4-FFF2-40B4-BE49-F238E27FC236}">
                <a16:creationId xmlns:a16="http://schemas.microsoft.com/office/drawing/2014/main" id="{3AB86399-3A8C-4153-86D7-D7EDD5E5B7CC}"/>
              </a:ext>
            </a:extLst>
          </p:cNvPr>
          <p:cNvPicPr>
            <a:picLocks noChangeAspect="1"/>
          </p:cNvPicPr>
          <p:nvPr/>
        </p:nvPicPr>
        <p:blipFill>
          <a:blip r:embed="rId2"/>
          <a:stretch>
            <a:fillRect/>
          </a:stretch>
        </p:blipFill>
        <p:spPr>
          <a:xfrm>
            <a:off x="1556689" y="3095896"/>
            <a:ext cx="6334584" cy="3444144"/>
          </a:xfrm>
          <a:prstGeom prst="rect">
            <a:avLst/>
          </a:prstGeom>
        </p:spPr>
      </p:pic>
    </p:spTree>
    <p:extLst>
      <p:ext uri="{BB962C8B-B14F-4D97-AF65-F5344CB8AC3E}">
        <p14:creationId xmlns:p14="http://schemas.microsoft.com/office/powerpoint/2010/main" val="6840008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3416320"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纳滤过程的数学模型</a:t>
            </a:r>
          </a:p>
        </p:txBody>
      </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7</a:t>
            </a:fld>
            <a:endParaRPr lang="zh-CN" altLang="en-US"/>
          </a:p>
        </p:txBody>
      </p:sp>
      <p:sp>
        <p:nvSpPr>
          <p:cNvPr id="9" name="文本框 8">
            <a:extLst>
              <a:ext uri="{FF2B5EF4-FFF2-40B4-BE49-F238E27FC236}">
                <a16:creationId xmlns:a16="http://schemas.microsoft.com/office/drawing/2014/main" id="{EAAB2C7C-8B52-4947-9E7E-CBC4F856A8CB}"/>
              </a:ext>
            </a:extLst>
          </p:cNvPr>
          <p:cNvSpPr txBox="1"/>
          <p:nvPr/>
        </p:nvSpPr>
        <p:spPr>
          <a:xfrm>
            <a:off x="173736" y="695897"/>
            <a:ext cx="8796528" cy="957250"/>
          </a:xfrm>
          <a:prstGeom prst="rect">
            <a:avLst/>
          </a:prstGeom>
          <a:noFill/>
        </p:spPr>
        <p:txBody>
          <a:bodyPr wrap="square">
            <a:spAutoFit/>
          </a:bodyPr>
          <a:lstStyle/>
          <a:p>
            <a:pPr algn="just">
              <a:lnSpc>
                <a:spcPct val="150000"/>
              </a:lnSpc>
            </a:pPr>
            <a:r>
              <a:rPr lang="en-US" altLang="zh-CN"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rPr>
              <a:t>II.</a:t>
            </a:r>
            <a:r>
              <a:rPr lang="zh-CN" altLang="en-US"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rPr>
              <a:t> 电解质体系（电荷模型或</a:t>
            </a:r>
            <a:r>
              <a:rPr lang="en-US" altLang="zh-CN" sz="2000" b="1" dirty="0" err="1">
                <a:solidFill>
                  <a:srgbClr val="00B0F0"/>
                </a:solidFill>
                <a:latin typeface="Times New Roman" panose="02020603050405020304" pitchFamily="18" charset="0"/>
                <a:ea typeface="黑体" panose="02010609060101010101" pitchFamily="49" charset="-122"/>
                <a:cs typeface="Times New Roman" panose="02020603050405020304" pitchFamily="18" charset="0"/>
              </a:rPr>
              <a:t>Donnan</a:t>
            </a:r>
            <a:r>
              <a:rPr lang="zh-CN" altLang="en-US"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rPr>
              <a:t>效应）</a:t>
            </a:r>
            <a:endParaRPr lang="en-US" altLang="zh-CN"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50000"/>
              </a:lnSpc>
            </a:pPr>
            <a:r>
              <a:rPr lang="en-US" altLang="zh-CN" sz="2000" b="1" dirty="0" err="1">
                <a:solidFill>
                  <a:srgbClr val="00B0F0"/>
                </a:solidFill>
                <a:latin typeface="Times New Roman" panose="02020603050405020304" pitchFamily="18" charset="0"/>
                <a:ea typeface="黑体" panose="02010609060101010101" pitchFamily="49" charset="-122"/>
                <a:cs typeface="Times New Roman" panose="02020603050405020304" pitchFamily="18" charset="0"/>
              </a:rPr>
              <a:t>Donnan</a:t>
            </a:r>
            <a:r>
              <a:rPr lang="zh-CN" altLang="en-US"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rPr>
              <a:t>平衡及</a:t>
            </a:r>
            <a:r>
              <a:rPr lang="en-US" altLang="zh-CN" sz="2000" b="1" dirty="0" err="1">
                <a:solidFill>
                  <a:srgbClr val="00B0F0"/>
                </a:solidFill>
                <a:latin typeface="Times New Roman" panose="02020603050405020304" pitchFamily="18" charset="0"/>
                <a:ea typeface="黑体" panose="02010609060101010101" pitchFamily="49" charset="-122"/>
                <a:cs typeface="Times New Roman" panose="02020603050405020304" pitchFamily="18" charset="0"/>
              </a:rPr>
              <a:t>Donnan</a:t>
            </a:r>
            <a:r>
              <a:rPr lang="zh-CN" altLang="en-US"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rPr>
              <a:t>模型</a:t>
            </a:r>
            <a:endParaRPr lang="en-US" altLang="zh-CN"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endParaRPr>
          </a:p>
        </p:txBody>
      </p:sp>
      <p:grpSp>
        <p:nvGrpSpPr>
          <p:cNvPr id="21" name="组合 20">
            <a:extLst>
              <a:ext uri="{FF2B5EF4-FFF2-40B4-BE49-F238E27FC236}">
                <a16:creationId xmlns:a16="http://schemas.microsoft.com/office/drawing/2014/main" id="{81C86ABC-66C7-4799-B86E-E5FC54C09C44}"/>
              </a:ext>
            </a:extLst>
          </p:cNvPr>
          <p:cNvGrpSpPr/>
          <p:nvPr/>
        </p:nvGrpSpPr>
        <p:grpSpPr>
          <a:xfrm>
            <a:off x="438912" y="2028051"/>
            <a:ext cx="3429000" cy="3292015"/>
            <a:chOff x="420624" y="2115661"/>
            <a:chExt cx="3429000" cy="3292015"/>
          </a:xfrm>
        </p:grpSpPr>
        <p:sp>
          <p:nvSpPr>
            <p:cNvPr id="11" name="矩形 10">
              <a:extLst>
                <a:ext uri="{FF2B5EF4-FFF2-40B4-BE49-F238E27FC236}">
                  <a16:creationId xmlns:a16="http://schemas.microsoft.com/office/drawing/2014/main" id="{C341AA51-2B0E-46A4-A1DF-A3B2FEFF312A}"/>
                </a:ext>
              </a:extLst>
            </p:cNvPr>
            <p:cNvSpPr/>
            <p:nvPr/>
          </p:nvSpPr>
          <p:spPr>
            <a:xfrm>
              <a:off x="420624" y="2487168"/>
              <a:ext cx="3429000" cy="2130552"/>
            </a:xfrm>
            <a:prstGeom prst="rect">
              <a:avLst/>
            </a:prstGeom>
            <a:noFill/>
            <a:ln w="412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a:extLst>
                <a:ext uri="{FF2B5EF4-FFF2-40B4-BE49-F238E27FC236}">
                  <a16:creationId xmlns:a16="http://schemas.microsoft.com/office/drawing/2014/main" id="{C7E35C5E-BF8F-4191-8968-2BDF98F85C92}"/>
                </a:ext>
              </a:extLst>
            </p:cNvPr>
            <p:cNvCxnSpPr>
              <a:stCxn id="11" idx="0"/>
              <a:endCxn id="11" idx="2"/>
            </p:cNvCxnSpPr>
            <p:nvPr/>
          </p:nvCxnSpPr>
          <p:spPr>
            <a:xfrm>
              <a:off x="2135124" y="2487168"/>
              <a:ext cx="0" cy="2130552"/>
            </a:xfrm>
            <a:prstGeom prst="line">
              <a:avLst/>
            </a:prstGeom>
            <a:ln w="38100">
              <a:prstDash val="sysDash"/>
            </a:ln>
          </p:spPr>
          <p:style>
            <a:lnRef idx="1">
              <a:schemeClr val="accent1"/>
            </a:lnRef>
            <a:fillRef idx="0">
              <a:schemeClr val="accent1"/>
            </a:fillRef>
            <a:effectRef idx="0">
              <a:schemeClr val="accent1"/>
            </a:effectRef>
            <a:fontRef idx="minor">
              <a:schemeClr val="tx1"/>
            </a:fontRef>
          </p:style>
        </p:cxnSp>
        <p:sp>
          <p:nvSpPr>
            <p:cNvPr id="14" name="文本框 13">
              <a:extLst>
                <a:ext uri="{FF2B5EF4-FFF2-40B4-BE49-F238E27FC236}">
                  <a16:creationId xmlns:a16="http://schemas.microsoft.com/office/drawing/2014/main" id="{E58E8D3A-BD22-4119-92B0-9994E2497290}"/>
                </a:ext>
              </a:extLst>
            </p:cNvPr>
            <p:cNvSpPr txBox="1"/>
            <p:nvPr/>
          </p:nvSpPr>
          <p:spPr>
            <a:xfrm>
              <a:off x="997990" y="2506093"/>
              <a:ext cx="559769" cy="2126864"/>
            </a:xfrm>
            <a:prstGeom prst="rect">
              <a:avLst/>
            </a:prstGeom>
            <a:noFill/>
          </p:spPr>
          <p:txBody>
            <a:bodyPr wrap="none" rtlCol="0">
              <a:spAutoFit/>
            </a:bodyPr>
            <a:lstStyle/>
            <a:p>
              <a:pPr>
                <a:lnSpc>
                  <a:spcPct val="150000"/>
                </a:lnSpc>
              </a:pPr>
              <a:r>
                <a:rPr lang="en-US" altLang="zh-CN" dirty="0"/>
                <a:t>H</a:t>
              </a:r>
              <a:r>
                <a:rPr lang="en-US" altLang="zh-CN" baseline="-25000" dirty="0"/>
                <a:t>2</a:t>
              </a:r>
              <a:r>
                <a:rPr lang="en-US" altLang="zh-CN" dirty="0"/>
                <a:t>O</a:t>
              </a:r>
            </a:p>
            <a:p>
              <a:pPr>
                <a:lnSpc>
                  <a:spcPct val="150000"/>
                </a:lnSpc>
              </a:pPr>
              <a:r>
                <a:rPr lang="en-US" altLang="zh-CN" dirty="0"/>
                <a:t>Na</a:t>
              </a:r>
              <a:r>
                <a:rPr lang="en-US" altLang="zh-CN" baseline="30000" dirty="0"/>
                <a:t>+</a:t>
              </a:r>
            </a:p>
            <a:p>
              <a:pPr>
                <a:lnSpc>
                  <a:spcPct val="150000"/>
                </a:lnSpc>
              </a:pPr>
              <a:r>
                <a:rPr lang="en-US" altLang="zh-CN" dirty="0"/>
                <a:t>Cl</a:t>
              </a:r>
              <a:r>
                <a:rPr lang="en-US" altLang="zh-CN" baseline="30000" dirty="0"/>
                <a:t>-</a:t>
              </a:r>
            </a:p>
            <a:p>
              <a:pPr>
                <a:lnSpc>
                  <a:spcPct val="150000"/>
                </a:lnSpc>
              </a:pPr>
              <a:r>
                <a:rPr lang="en-US" altLang="zh-CN" dirty="0"/>
                <a:t>Na</a:t>
              </a:r>
              <a:r>
                <a:rPr lang="en-US" altLang="zh-CN" baseline="30000" dirty="0"/>
                <a:t>+</a:t>
              </a:r>
            </a:p>
            <a:p>
              <a:pPr>
                <a:lnSpc>
                  <a:spcPct val="150000"/>
                </a:lnSpc>
              </a:pPr>
              <a:r>
                <a:rPr lang="en-US" altLang="zh-CN" dirty="0"/>
                <a:t>X</a:t>
              </a:r>
              <a:r>
                <a:rPr lang="en-US" altLang="zh-CN" baseline="30000" dirty="0"/>
                <a:t>-</a:t>
              </a:r>
              <a:endParaRPr lang="zh-CN" altLang="en-US" baseline="30000" dirty="0"/>
            </a:p>
          </p:txBody>
        </p:sp>
        <p:cxnSp>
          <p:nvCxnSpPr>
            <p:cNvPr id="16" name="直接箭头连接符 15">
              <a:extLst>
                <a:ext uri="{FF2B5EF4-FFF2-40B4-BE49-F238E27FC236}">
                  <a16:creationId xmlns:a16="http://schemas.microsoft.com/office/drawing/2014/main" id="{44EABBE2-B276-40EF-AE0A-2824034AA323}"/>
                </a:ext>
              </a:extLst>
            </p:cNvPr>
            <p:cNvCxnSpPr>
              <a:stCxn id="11" idx="2"/>
            </p:cNvCxnSpPr>
            <p:nvPr/>
          </p:nvCxnSpPr>
          <p:spPr>
            <a:xfrm>
              <a:off x="2135124" y="4617720"/>
              <a:ext cx="205740" cy="420624"/>
            </a:xfrm>
            <a:prstGeom prst="straightConnector1">
              <a:avLst/>
            </a:prstGeom>
            <a:ln>
              <a:headEnd type="none"/>
              <a:tailEnd type="triangle"/>
            </a:ln>
          </p:spPr>
          <p:style>
            <a:lnRef idx="1">
              <a:schemeClr val="accent1"/>
            </a:lnRef>
            <a:fillRef idx="0">
              <a:schemeClr val="accent1"/>
            </a:fillRef>
            <a:effectRef idx="0">
              <a:schemeClr val="accent1"/>
            </a:effectRef>
            <a:fontRef idx="minor">
              <a:schemeClr val="tx1"/>
            </a:fontRef>
          </p:style>
        </p:cxnSp>
        <p:sp>
          <p:nvSpPr>
            <p:cNvPr id="17" name="文本框 16">
              <a:extLst>
                <a:ext uri="{FF2B5EF4-FFF2-40B4-BE49-F238E27FC236}">
                  <a16:creationId xmlns:a16="http://schemas.microsoft.com/office/drawing/2014/main" id="{8FA86AF2-BC66-44E2-B8A0-247E3B75A5E2}"/>
                </a:ext>
              </a:extLst>
            </p:cNvPr>
            <p:cNvSpPr txBox="1"/>
            <p:nvPr/>
          </p:nvSpPr>
          <p:spPr>
            <a:xfrm>
              <a:off x="1965960" y="5038344"/>
              <a:ext cx="1338828" cy="369332"/>
            </a:xfrm>
            <a:prstGeom prst="rect">
              <a:avLst/>
            </a:prstGeom>
            <a:noFill/>
          </p:spPr>
          <p:txBody>
            <a:bodyPr wrap="none" rtlCol="0">
              <a:spAutoFit/>
            </a:bodyPr>
            <a:lstStyle/>
            <a:p>
              <a:r>
                <a:rPr lang="zh-CN" altLang="en-US" b="1" dirty="0"/>
                <a:t>离子选择膜</a:t>
              </a:r>
            </a:p>
          </p:txBody>
        </p:sp>
        <p:sp>
          <p:nvSpPr>
            <p:cNvPr id="18" name="矩形 17">
              <a:extLst>
                <a:ext uri="{FF2B5EF4-FFF2-40B4-BE49-F238E27FC236}">
                  <a16:creationId xmlns:a16="http://schemas.microsoft.com/office/drawing/2014/main" id="{DB2AB954-3DEE-4797-B348-6E13C0544C26}"/>
                </a:ext>
              </a:extLst>
            </p:cNvPr>
            <p:cNvSpPr/>
            <p:nvPr/>
          </p:nvSpPr>
          <p:spPr>
            <a:xfrm>
              <a:off x="932688" y="3913632"/>
              <a:ext cx="559769" cy="630936"/>
            </a:xfrm>
            <a:prstGeom prst="rect">
              <a:avLst/>
            </a:prstGeom>
            <a:noFill/>
            <a:ln w="2540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a:extLst>
                <a:ext uri="{FF2B5EF4-FFF2-40B4-BE49-F238E27FC236}">
                  <a16:creationId xmlns:a16="http://schemas.microsoft.com/office/drawing/2014/main" id="{ACED32B9-7405-45A8-9A70-983EC4054C02}"/>
                </a:ext>
              </a:extLst>
            </p:cNvPr>
            <p:cNvSpPr txBox="1"/>
            <p:nvPr/>
          </p:nvSpPr>
          <p:spPr>
            <a:xfrm>
              <a:off x="2720070" y="2506093"/>
              <a:ext cx="559769" cy="1295868"/>
            </a:xfrm>
            <a:prstGeom prst="rect">
              <a:avLst/>
            </a:prstGeom>
            <a:noFill/>
          </p:spPr>
          <p:txBody>
            <a:bodyPr wrap="none" rtlCol="0">
              <a:spAutoFit/>
            </a:bodyPr>
            <a:lstStyle/>
            <a:p>
              <a:pPr>
                <a:lnSpc>
                  <a:spcPct val="150000"/>
                </a:lnSpc>
              </a:pPr>
              <a:r>
                <a:rPr lang="en-US" altLang="zh-CN" dirty="0"/>
                <a:t>H</a:t>
              </a:r>
              <a:r>
                <a:rPr lang="en-US" altLang="zh-CN" baseline="-25000" dirty="0"/>
                <a:t>2</a:t>
              </a:r>
              <a:r>
                <a:rPr lang="en-US" altLang="zh-CN" dirty="0"/>
                <a:t>O</a:t>
              </a:r>
            </a:p>
            <a:p>
              <a:pPr>
                <a:lnSpc>
                  <a:spcPct val="150000"/>
                </a:lnSpc>
              </a:pPr>
              <a:r>
                <a:rPr lang="en-US" altLang="zh-CN" dirty="0"/>
                <a:t>Na</a:t>
              </a:r>
              <a:r>
                <a:rPr lang="en-US" altLang="zh-CN" baseline="30000" dirty="0"/>
                <a:t>+</a:t>
              </a:r>
            </a:p>
            <a:p>
              <a:pPr>
                <a:lnSpc>
                  <a:spcPct val="150000"/>
                </a:lnSpc>
              </a:pPr>
              <a:r>
                <a:rPr lang="en-US" altLang="zh-CN" dirty="0"/>
                <a:t>Cl</a:t>
              </a:r>
              <a:r>
                <a:rPr lang="en-US" altLang="zh-CN" baseline="30000" dirty="0"/>
                <a:t>-</a:t>
              </a:r>
            </a:p>
          </p:txBody>
        </p:sp>
        <p:sp>
          <p:nvSpPr>
            <p:cNvPr id="20" name="文本框 19">
              <a:extLst>
                <a:ext uri="{FF2B5EF4-FFF2-40B4-BE49-F238E27FC236}">
                  <a16:creationId xmlns:a16="http://schemas.microsoft.com/office/drawing/2014/main" id="{27636956-2BDD-4A0D-9099-FFEFF62E90A9}"/>
                </a:ext>
              </a:extLst>
            </p:cNvPr>
            <p:cNvSpPr txBox="1"/>
            <p:nvPr/>
          </p:nvSpPr>
          <p:spPr>
            <a:xfrm>
              <a:off x="932688" y="2115661"/>
              <a:ext cx="2367956" cy="369332"/>
            </a:xfrm>
            <a:prstGeom prst="rect">
              <a:avLst/>
            </a:prstGeom>
            <a:noFill/>
          </p:spPr>
          <p:txBody>
            <a:bodyPr wrap="none" rtlCol="0">
              <a:spAutoFit/>
            </a:bodyPr>
            <a:lstStyle/>
            <a:p>
              <a:r>
                <a:rPr lang="en-US" altLang="zh-CN" dirty="0"/>
                <a:t>I                                     II</a:t>
              </a:r>
              <a:endParaRPr lang="zh-CN" altLang="en-US" dirty="0"/>
            </a:p>
          </p:txBody>
        </p:sp>
      </p:grpSp>
      <p:sp>
        <p:nvSpPr>
          <p:cNvPr id="22" name="文本框 21">
            <a:extLst>
              <a:ext uri="{FF2B5EF4-FFF2-40B4-BE49-F238E27FC236}">
                <a16:creationId xmlns:a16="http://schemas.microsoft.com/office/drawing/2014/main" id="{3446D36B-CAA4-4397-92AF-84E4A71018FE}"/>
              </a:ext>
            </a:extLst>
          </p:cNvPr>
          <p:cNvSpPr txBox="1"/>
          <p:nvPr/>
        </p:nvSpPr>
        <p:spPr>
          <a:xfrm>
            <a:off x="4160520" y="2147028"/>
            <a:ext cx="4736592" cy="3693319"/>
          </a:xfrm>
          <a:prstGeom prst="rect">
            <a:avLst/>
          </a:prstGeom>
          <a:noFill/>
        </p:spPr>
        <p:txBody>
          <a:bodyPr wrap="square" rtlCol="0">
            <a:spAutoFit/>
          </a:bodyPr>
          <a:lstStyle/>
          <a:p>
            <a:pPr algn="just">
              <a:lnSpc>
                <a:spcPct val="150000"/>
              </a:lnSpc>
            </a:pPr>
            <a:r>
              <a:rPr lang="en-US" altLang="zh-CN" b="1" dirty="0" err="1">
                <a:latin typeface="Arial" panose="020B0604020202020204" pitchFamily="34" charset="0"/>
                <a:ea typeface="黑体" panose="02010609060101010101" pitchFamily="49" charset="-122"/>
                <a:cs typeface="Arial" panose="020B0604020202020204" pitchFamily="34" charset="0"/>
              </a:rPr>
              <a:t>Donnan</a:t>
            </a:r>
            <a:r>
              <a:rPr lang="zh-CN" altLang="en-US" b="1" dirty="0">
                <a:latin typeface="Arial" panose="020B0604020202020204" pitchFamily="34" charset="0"/>
                <a:ea typeface="黑体" panose="02010609060101010101" pitchFamily="49" charset="-122"/>
                <a:cs typeface="Arial" panose="020B0604020202020204" pitchFamily="34" charset="0"/>
              </a:rPr>
              <a:t>平衡理论：</a:t>
            </a:r>
            <a:r>
              <a:rPr lang="zh-CN" altLang="en-US" dirty="0">
                <a:latin typeface="Arial" panose="020B0604020202020204" pitchFamily="34" charset="0"/>
                <a:ea typeface="黑体" panose="02010609060101010101" pitchFamily="49" charset="-122"/>
                <a:cs typeface="Arial" panose="020B0604020202020204" pitchFamily="34" charset="0"/>
              </a:rPr>
              <a:t>在大分子电解质溶液中，因大离子不能透过半透膜，而小离子受大离子电荷影响，能够通过半透膜，当渗透达到平衡时，膜两边离子浓度不相等，这种现象叫</a:t>
            </a:r>
            <a:r>
              <a:rPr lang="en-US" altLang="zh-CN" dirty="0" err="1">
                <a:latin typeface="Arial" panose="020B0604020202020204" pitchFamily="34" charset="0"/>
                <a:ea typeface="黑体" panose="02010609060101010101" pitchFamily="49" charset="-122"/>
                <a:cs typeface="Arial" panose="020B0604020202020204" pitchFamily="34" charset="0"/>
              </a:rPr>
              <a:t>Donnan</a:t>
            </a:r>
            <a:r>
              <a:rPr lang="zh-CN" altLang="en-US" dirty="0">
                <a:latin typeface="Arial" panose="020B0604020202020204" pitchFamily="34" charset="0"/>
                <a:ea typeface="黑体" panose="02010609060101010101" pitchFamily="49" charset="-122"/>
                <a:cs typeface="Arial" panose="020B0604020202020204" pitchFamily="34" charset="0"/>
              </a:rPr>
              <a:t>平衡。</a:t>
            </a:r>
            <a:endParaRPr lang="en-US" altLang="zh-CN" dirty="0">
              <a:latin typeface="Arial" panose="020B0604020202020204" pitchFamily="34" charset="0"/>
              <a:ea typeface="黑体" panose="02010609060101010101" pitchFamily="49" charset="-122"/>
              <a:cs typeface="Arial" panose="020B0604020202020204" pitchFamily="34" charset="0"/>
            </a:endParaRPr>
          </a:p>
          <a:p>
            <a:pPr algn="just">
              <a:lnSpc>
                <a:spcPct val="150000"/>
              </a:lnSpc>
            </a:pPr>
            <a:r>
              <a:rPr lang="zh-CN" altLang="en-US" dirty="0">
                <a:latin typeface="Arial" panose="020B0604020202020204" pitchFamily="34" charset="0"/>
                <a:ea typeface="黑体" panose="02010609060101010101" pitchFamily="49" charset="-122"/>
                <a:cs typeface="Arial" panose="020B0604020202020204" pitchFamily="34" charset="0"/>
              </a:rPr>
              <a:t>通过加入一种不能通过膜的离子的廉价的盐</a:t>
            </a:r>
            <a:r>
              <a:rPr lang="en-US" altLang="zh-CN" dirty="0" err="1">
                <a:latin typeface="Arial" panose="020B0604020202020204" pitchFamily="34" charset="0"/>
                <a:ea typeface="黑体" panose="02010609060101010101" pitchFamily="49" charset="-122"/>
                <a:cs typeface="Arial" panose="020B0604020202020204" pitchFamily="34" charset="0"/>
              </a:rPr>
              <a:t>NaX</a:t>
            </a:r>
            <a:r>
              <a:rPr lang="zh-CN" altLang="en-US" dirty="0">
                <a:latin typeface="Arial" panose="020B0604020202020204" pitchFamily="34" charset="0"/>
                <a:ea typeface="黑体" panose="02010609060101010101" pitchFamily="49" charset="-122"/>
                <a:cs typeface="Arial" panose="020B0604020202020204" pitchFamily="34" charset="0"/>
              </a:rPr>
              <a:t>，造成膜两侧浓度差，可以达到从稀溶液中“挤出”贵重组分的目的。</a:t>
            </a:r>
            <a:endParaRPr lang="en-US" altLang="zh-CN" dirty="0">
              <a:latin typeface="Arial" panose="020B0604020202020204" pitchFamily="34" charset="0"/>
              <a:ea typeface="黑体" panose="02010609060101010101" pitchFamily="49" charset="-122"/>
              <a:cs typeface="Arial" panose="020B0604020202020204" pitchFamily="34" charset="0"/>
            </a:endParaRPr>
          </a:p>
          <a:p>
            <a:endParaRPr lang="zh-CN" altLang="en-US" dirty="0"/>
          </a:p>
        </p:txBody>
      </p:sp>
    </p:spTree>
    <p:extLst>
      <p:ext uri="{BB962C8B-B14F-4D97-AF65-F5344CB8AC3E}">
        <p14:creationId xmlns:p14="http://schemas.microsoft.com/office/powerpoint/2010/main" val="28856972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3416320"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纳滤过程的数学模型</a:t>
            </a:r>
          </a:p>
        </p:txBody>
      </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8</a:t>
            </a:fld>
            <a:endParaRPr lang="zh-CN" altLang="en-US"/>
          </a:p>
        </p:txBody>
      </p:sp>
      <p:sp>
        <p:nvSpPr>
          <p:cNvPr id="9" name="文本框 8">
            <a:extLst>
              <a:ext uri="{FF2B5EF4-FFF2-40B4-BE49-F238E27FC236}">
                <a16:creationId xmlns:a16="http://schemas.microsoft.com/office/drawing/2014/main" id="{EAAB2C7C-8B52-4947-9E7E-CBC4F856A8CB}"/>
              </a:ext>
            </a:extLst>
          </p:cNvPr>
          <p:cNvSpPr txBox="1"/>
          <p:nvPr/>
        </p:nvSpPr>
        <p:spPr>
          <a:xfrm>
            <a:off x="173736" y="695897"/>
            <a:ext cx="8796528" cy="3127075"/>
          </a:xfrm>
          <a:prstGeom prst="rect">
            <a:avLst/>
          </a:prstGeom>
          <a:noFill/>
        </p:spPr>
        <p:txBody>
          <a:bodyPr wrap="square">
            <a:spAutoFit/>
          </a:bodyPr>
          <a:lstStyle/>
          <a:p>
            <a:pPr algn="just">
              <a:lnSpc>
                <a:spcPct val="150000"/>
              </a:lnSpc>
            </a:pPr>
            <a:r>
              <a:rPr lang="en-US" altLang="zh-CN"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rPr>
              <a:t>II.</a:t>
            </a:r>
            <a:r>
              <a:rPr lang="zh-CN" altLang="en-US"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rPr>
              <a:t> 电解质体系（电荷模型或</a:t>
            </a:r>
            <a:r>
              <a:rPr lang="en-US" altLang="zh-CN" sz="2000" b="1" dirty="0" err="1">
                <a:solidFill>
                  <a:srgbClr val="00B0F0"/>
                </a:solidFill>
                <a:latin typeface="Times New Roman" panose="02020603050405020304" pitchFamily="18" charset="0"/>
                <a:ea typeface="黑体" panose="02010609060101010101" pitchFamily="49" charset="-122"/>
                <a:cs typeface="Times New Roman" panose="02020603050405020304" pitchFamily="18" charset="0"/>
              </a:rPr>
              <a:t>Donnan</a:t>
            </a:r>
            <a:r>
              <a:rPr lang="zh-CN" altLang="en-US"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rPr>
              <a:t>效应）</a:t>
            </a:r>
            <a:endParaRPr lang="en-US" altLang="zh-CN"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50000"/>
              </a:lnSpc>
            </a:pPr>
            <a:r>
              <a:rPr lang="en-US" altLang="zh-CN" sz="2000" b="1" dirty="0" err="1">
                <a:solidFill>
                  <a:srgbClr val="00B0F0"/>
                </a:solidFill>
                <a:latin typeface="Times New Roman" panose="02020603050405020304" pitchFamily="18" charset="0"/>
                <a:ea typeface="黑体" panose="02010609060101010101" pitchFamily="49" charset="-122"/>
                <a:cs typeface="Times New Roman" panose="02020603050405020304" pitchFamily="18" charset="0"/>
              </a:rPr>
              <a:t>Donnan</a:t>
            </a:r>
            <a:r>
              <a:rPr lang="zh-CN" altLang="en-US"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rPr>
              <a:t>平衡模型</a:t>
            </a:r>
            <a:endParaRPr lang="en-US" altLang="zh-CN"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50000"/>
              </a:lnSpc>
            </a:pPr>
            <a:r>
              <a:rPr lang="zh-CN" altLang="en-US" dirty="0">
                <a:solidFill>
                  <a:schemeClr val="tx1">
                    <a:lumMod val="85000"/>
                    <a:lumOff val="15000"/>
                  </a:schemeClr>
                </a:solidFill>
                <a:latin typeface="Times New Roman" panose="02020603050405020304" pitchFamily="18" charset="0"/>
                <a:ea typeface="黑体" panose="02010609060101010101" pitchFamily="49" charset="-122"/>
                <a:cs typeface="Times New Roman" panose="02020603050405020304" pitchFamily="18" charset="0"/>
              </a:rPr>
              <a:t>       将荷电基团的膜置于盐溶液时，溶液中的反离子在膜内浓度大于其在主体溶液中的浓度，而相同离子在膜内的浓度低于其在主体溶液中的浓度。由此形成了</a:t>
            </a:r>
            <a:r>
              <a:rPr lang="en-US" altLang="zh-CN" dirty="0" err="1">
                <a:solidFill>
                  <a:schemeClr val="tx1">
                    <a:lumMod val="85000"/>
                    <a:lumOff val="15000"/>
                  </a:schemeClr>
                </a:solidFill>
                <a:latin typeface="Times New Roman" panose="02020603050405020304" pitchFamily="18" charset="0"/>
                <a:ea typeface="黑体" panose="02010609060101010101" pitchFamily="49" charset="-122"/>
                <a:cs typeface="Times New Roman" panose="02020603050405020304" pitchFamily="18" charset="0"/>
              </a:rPr>
              <a:t>Donnan</a:t>
            </a:r>
            <a:r>
              <a:rPr lang="zh-CN" altLang="en-US" dirty="0">
                <a:solidFill>
                  <a:schemeClr val="tx1">
                    <a:lumMod val="85000"/>
                    <a:lumOff val="15000"/>
                  </a:schemeClr>
                </a:solidFill>
                <a:latin typeface="Times New Roman" panose="02020603050405020304" pitchFamily="18" charset="0"/>
                <a:ea typeface="黑体" panose="02010609060101010101" pitchFamily="49" charset="-122"/>
                <a:cs typeface="Times New Roman" panose="02020603050405020304" pitchFamily="18" charset="0"/>
              </a:rPr>
              <a:t>位差阻止了同名离子从主体溶液向膜内的扩散，为保持电中性，反离子也被膜截留。</a:t>
            </a:r>
            <a:endParaRPr lang="en-US" altLang="zh-CN" dirty="0">
              <a:solidFill>
                <a:schemeClr val="tx1">
                  <a:lumMod val="85000"/>
                  <a:lumOff val="15000"/>
                </a:schemeClr>
              </a:solidFill>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50000"/>
              </a:lnSpc>
            </a:pPr>
            <a:r>
              <a:rPr lang="en-US" altLang="zh-CN" sz="2000" b="1" dirty="0">
                <a:solidFill>
                  <a:schemeClr val="tx1">
                    <a:lumMod val="85000"/>
                    <a:lumOff val="15000"/>
                  </a:schemeClr>
                </a:solidFill>
                <a:latin typeface="Times New Roman" panose="02020603050405020304" pitchFamily="18" charset="0"/>
                <a:ea typeface="黑体" panose="02010609060101010101" pitchFamily="49" charset="-122"/>
                <a:cs typeface="Times New Roman" panose="02020603050405020304" pitchFamily="18" charset="0"/>
              </a:rPr>
              <a:t>       </a:t>
            </a:r>
            <a:r>
              <a:rPr lang="en-US" altLang="zh-CN" sz="2000" b="1" dirty="0" err="1">
                <a:solidFill>
                  <a:schemeClr val="tx1">
                    <a:lumMod val="85000"/>
                    <a:lumOff val="15000"/>
                  </a:schemeClr>
                </a:solidFill>
                <a:latin typeface="Times New Roman" panose="02020603050405020304" pitchFamily="18" charset="0"/>
                <a:ea typeface="黑体" panose="02010609060101010101" pitchFamily="49" charset="-122"/>
                <a:cs typeface="Times New Roman" panose="02020603050405020304" pitchFamily="18" charset="0"/>
              </a:rPr>
              <a:t>Donnan</a:t>
            </a:r>
            <a:r>
              <a:rPr lang="zh-CN" altLang="en-US" sz="2000" b="1" dirty="0">
                <a:solidFill>
                  <a:schemeClr val="tx1">
                    <a:lumMod val="85000"/>
                    <a:lumOff val="15000"/>
                  </a:schemeClr>
                </a:solidFill>
                <a:latin typeface="Times New Roman" panose="02020603050405020304" pitchFamily="18" charset="0"/>
                <a:ea typeface="黑体" panose="02010609060101010101" pitchFamily="49" charset="-122"/>
                <a:cs typeface="Times New Roman" panose="02020603050405020304" pitchFamily="18" charset="0"/>
              </a:rPr>
              <a:t>平衡模型常用于荷电膜的脱盐过程，如图所示，这里的膜为固定负电荷型。</a:t>
            </a:r>
            <a:endParaRPr lang="en-US" altLang="zh-CN" sz="2000" b="1" dirty="0">
              <a:solidFill>
                <a:schemeClr val="tx1">
                  <a:lumMod val="85000"/>
                  <a:lumOff val="15000"/>
                </a:schemeClr>
              </a:solidFill>
              <a:latin typeface="Times New Roman" panose="02020603050405020304" pitchFamily="18" charset="0"/>
              <a:ea typeface="黑体" panose="02010609060101010101" pitchFamily="49" charset="-122"/>
              <a:cs typeface="Times New Roman" panose="02020603050405020304" pitchFamily="18" charset="0"/>
            </a:endParaRPr>
          </a:p>
        </p:txBody>
      </p:sp>
      <p:grpSp>
        <p:nvGrpSpPr>
          <p:cNvPr id="26" name="组合 25">
            <a:extLst>
              <a:ext uri="{FF2B5EF4-FFF2-40B4-BE49-F238E27FC236}">
                <a16:creationId xmlns:a16="http://schemas.microsoft.com/office/drawing/2014/main" id="{575E168F-A3BE-4C77-9857-483EC9AD63D3}"/>
              </a:ext>
            </a:extLst>
          </p:cNvPr>
          <p:cNvGrpSpPr/>
          <p:nvPr/>
        </p:nvGrpSpPr>
        <p:grpSpPr>
          <a:xfrm>
            <a:off x="500974" y="4041435"/>
            <a:ext cx="8014376" cy="2360603"/>
            <a:chOff x="411480" y="1725240"/>
            <a:chExt cx="8014376" cy="2360603"/>
          </a:xfrm>
        </p:grpSpPr>
        <p:grpSp>
          <p:nvGrpSpPr>
            <p:cNvPr id="3" name="组合 2">
              <a:extLst>
                <a:ext uri="{FF2B5EF4-FFF2-40B4-BE49-F238E27FC236}">
                  <a16:creationId xmlns:a16="http://schemas.microsoft.com/office/drawing/2014/main" id="{8D2C7317-E0B0-4FC5-A8B5-9B794A519827}"/>
                </a:ext>
              </a:extLst>
            </p:cNvPr>
            <p:cNvGrpSpPr/>
            <p:nvPr/>
          </p:nvGrpSpPr>
          <p:grpSpPr>
            <a:xfrm>
              <a:off x="411480" y="1725240"/>
              <a:ext cx="8014376" cy="2360603"/>
              <a:chOff x="438912" y="2343171"/>
              <a:chExt cx="8014376" cy="2360603"/>
            </a:xfrm>
          </p:grpSpPr>
          <p:grpSp>
            <p:nvGrpSpPr>
              <p:cNvPr id="10" name="组合 9">
                <a:extLst>
                  <a:ext uri="{FF2B5EF4-FFF2-40B4-BE49-F238E27FC236}">
                    <a16:creationId xmlns:a16="http://schemas.microsoft.com/office/drawing/2014/main" id="{0395C7FA-E46A-4EB9-9417-2A5B8F2C1166}"/>
                  </a:ext>
                </a:extLst>
              </p:cNvPr>
              <p:cNvGrpSpPr/>
              <p:nvPr/>
            </p:nvGrpSpPr>
            <p:grpSpPr>
              <a:xfrm>
                <a:off x="438912" y="2347397"/>
                <a:ext cx="3519652" cy="1831412"/>
                <a:chOff x="420624" y="2487168"/>
                <a:chExt cx="3519652" cy="2130552"/>
              </a:xfrm>
            </p:grpSpPr>
            <p:sp>
              <p:nvSpPr>
                <p:cNvPr id="11" name="矩形 10">
                  <a:extLst>
                    <a:ext uri="{FF2B5EF4-FFF2-40B4-BE49-F238E27FC236}">
                      <a16:creationId xmlns:a16="http://schemas.microsoft.com/office/drawing/2014/main" id="{4663B6A0-8AC9-4753-BD61-B9D6A4B988F9}"/>
                    </a:ext>
                  </a:extLst>
                </p:cNvPr>
                <p:cNvSpPr/>
                <p:nvPr/>
              </p:nvSpPr>
              <p:spPr>
                <a:xfrm>
                  <a:off x="420624" y="2487168"/>
                  <a:ext cx="3429000" cy="2130552"/>
                </a:xfrm>
                <a:prstGeom prst="rect">
                  <a:avLst/>
                </a:prstGeom>
                <a:noFill/>
                <a:ln w="412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a:extLst>
                    <a:ext uri="{FF2B5EF4-FFF2-40B4-BE49-F238E27FC236}">
                      <a16:creationId xmlns:a16="http://schemas.microsoft.com/office/drawing/2014/main" id="{366C3730-858B-4C5C-ABCD-027C114B7C1A}"/>
                    </a:ext>
                  </a:extLst>
                </p:cNvPr>
                <p:cNvCxnSpPr>
                  <a:stCxn id="11" idx="0"/>
                  <a:endCxn id="11" idx="2"/>
                </p:cNvCxnSpPr>
                <p:nvPr/>
              </p:nvCxnSpPr>
              <p:spPr>
                <a:xfrm>
                  <a:off x="2135124" y="2487168"/>
                  <a:ext cx="0" cy="2130552"/>
                </a:xfrm>
                <a:prstGeom prst="line">
                  <a:avLst/>
                </a:prstGeom>
                <a:ln w="38100">
                  <a:prstDash val="sysDash"/>
                </a:ln>
              </p:spPr>
              <p:style>
                <a:lnRef idx="1">
                  <a:schemeClr val="accent1"/>
                </a:lnRef>
                <a:fillRef idx="0">
                  <a:schemeClr val="accent1"/>
                </a:fillRef>
                <a:effectRef idx="0">
                  <a:schemeClr val="accent1"/>
                </a:effectRef>
                <a:fontRef idx="minor">
                  <a:schemeClr val="tx1"/>
                </a:fontRef>
              </p:style>
            </p:cxnSp>
            <p:sp>
              <p:nvSpPr>
                <p:cNvPr id="13" name="文本框 12">
                  <a:extLst>
                    <a:ext uri="{FF2B5EF4-FFF2-40B4-BE49-F238E27FC236}">
                      <a16:creationId xmlns:a16="http://schemas.microsoft.com/office/drawing/2014/main" id="{6535C2D9-1843-4344-8E66-B2C07920F63D}"/>
                    </a:ext>
                  </a:extLst>
                </p:cNvPr>
                <p:cNvSpPr txBox="1"/>
                <p:nvPr/>
              </p:nvSpPr>
              <p:spPr>
                <a:xfrm>
                  <a:off x="786975" y="2586613"/>
                  <a:ext cx="1135247" cy="1846485"/>
                </a:xfrm>
                <a:prstGeom prst="rect">
                  <a:avLst/>
                </a:prstGeom>
                <a:noFill/>
              </p:spPr>
              <p:txBody>
                <a:bodyPr wrap="none" rtlCol="0">
                  <a:spAutoFit/>
                </a:bodyPr>
                <a:lstStyle/>
                <a:p>
                  <a:pPr>
                    <a:lnSpc>
                      <a:spcPct val="150000"/>
                    </a:lnSpc>
                  </a:pPr>
                  <a:r>
                    <a:rPr lang="en-US" altLang="zh-CN" dirty="0"/>
                    <a:t>Na</a:t>
                  </a:r>
                  <a:r>
                    <a:rPr lang="en-US" altLang="zh-CN" baseline="30000" dirty="0"/>
                    <a:t>+</a:t>
                  </a:r>
                  <a:r>
                    <a:rPr lang="en-US" altLang="zh-CN" dirty="0"/>
                    <a:t> </a:t>
                  </a:r>
                  <a:r>
                    <a:rPr lang="zh-CN" altLang="en-US" dirty="0"/>
                    <a:t>（</a:t>
                  </a:r>
                  <a:r>
                    <a:rPr lang="en-US" altLang="zh-CN" dirty="0"/>
                    <a:t>x</a:t>
                  </a:r>
                  <a:r>
                    <a:rPr lang="zh-CN" altLang="en-US" dirty="0"/>
                    <a:t>）</a:t>
                  </a:r>
                  <a:endParaRPr lang="en-US" altLang="zh-CN" baseline="30000" dirty="0"/>
                </a:p>
                <a:p>
                  <a:pPr>
                    <a:lnSpc>
                      <a:spcPct val="150000"/>
                    </a:lnSpc>
                  </a:pPr>
                  <a:r>
                    <a:rPr lang="en-US" altLang="zh-CN" dirty="0"/>
                    <a:t>P</a:t>
                  </a:r>
                  <a:r>
                    <a:rPr lang="en-US" altLang="zh-CN" baseline="30000" dirty="0"/>
                    <a:t>-  </a:t>
                  </a:r>
                  <a:r>
                    <a:rPr lang="zh-CN" altLang="en-US" dirty="0"/>
                    <a:t>（</a:t>
                  </a:r>
                  <a:r>
                    <a:rPr lang="en-US" altLang="zh-CN" dirty="0"/>
                    <a:t>x</a:t>
                  </a:r>
                  <a:r>
                    <a:rPr lang="zh-CN" altLang="en-US" dirty="0"/>
                    <a:t>）</a:t>
                  </a:r>
                  <a:endParaRPr lang="en-US" altLang="zh-CN" baseline="30000" dirty="0"/>
                </a:p>
                <a:p>
                  <a:pPr>
                    <a:lnSpc>
                      <a:spcPct val="150000"/>
                    </a:lnSpc>
                  </a:pPr>
                  <a:r>
                    <a:rPr lang="zh-CN" altLang="en-US" dirty="0"/>
                    <a:t>膜相</a:t>
                  </a:r>
                  <a:endParaRPr lang="en-US" altLang="zh-CN" dirty="0"/>
                </a:p>
                <a:p>
                  <a:pPr>
                    <a:lnSpc>
                      <a:spcPct val="150000"/>
                    </a:lnSpc>
                  </a:pPr>
                  <a:endParaRPr lang="zh-CN" altLang="en-US" baseline="30000" dirty="0"/>
                </a:p>
              </p:txBody>
            </p:sp>
            <p:sp>
              <p:nvSpPr>
                <p:cNvPr id="17" name="文本框 16">
                  <a:extLst>
                    <a:ext uri="{FF2B5EF4-FFF2-40B4-BE49-F238E27FC236}">
                      <a16:creationId xmlns:a16="http://schemas.microsoft.com/office/drawing/2014/main" id="{B2AADA29-FAB8-44D5-B2E4-EBED54031DC5}"/>
                    </a:ext>
                  </a:extLst>
                </p:cNvPr>
                <p:cNvSpPr txBox="1"/>
                <p:nvPr/>
              </p:nvSpPr>
              <p:spPr>
                <a:xfrm>
                  <a:off x="2720070" y="2506093"/>
                  <a:ext cx="1220206" cy="1846485"/>
                </a:xfrm>
                <a:prstGeom prst="rect">
                  <a:avLst/>
                </a:prstGeom>
                <a:noFill/>
              </p:spPr>
              <p:txBody>
                <a:bodyPr wrap="none" rtlCol="0">
                  <a:spAutoFit/>
                </a:bodyPr>
                <a:lstStyle/>
                <a:p>
                  <a:pPr>
                    <a:lnSpc>
                      <a:spcPct val="150000"/>
                    </a:lnSpc>
                  </a:pPr>
                  <a:r>
                    <a:rPr lang="en-US" altLang="zh-CN" dirty="0"/>
                    <a:t>Na</a:t>
                  </a:r>
                  <a:r>
                    <a:rPr lang="en-US" altLang="zh-CN" baseline="30000" dirty="0"/>
                    <a:t>+ </a:t>
                  </a:r>
                  <a:r>
                    <a:rPr lang="zh-CN" altLang="en-US" dirty="0"/>
                    <a:t>（</a:t>
                  </a:r>
                  <a:r>
                    <a:rPr lang="en-US" altLang="zh-CN" dirty="0"/>
                    <a:t>C</a:t>
                  </a:r>
                  <a:r>
                    <a:rPr lang="en-US" altLang="zh-CN" baseline="-25000" dirty="0"/>
                    <a:t>0</a:t>
                  </a:r>
                  <a:r>
                    <a:rPr lang="zh-CN" altLang="en-US" dirty="0"/>
                    <a:t>）</a:t>
                  </a:r>
                  <a:endParaRPr lang="en-US" altLang="zh-CN" baseline="30000" dirty="0"/>
                </a:p>
                <a:p>
                  <a:pPr>
                    <a:lnSpc>
                      <a:spcPct val="150000"/>
                    </a:lnSpc>
                  </a:pPr>
                  <a:r>
                    <a:rPr lang="en-US" altLang="zh-CN" dirty="0"/>
                    <a:t>Cl</a:t>
                  </a:r>
                  <a:r>
                    <a:rPr lang="en-US" altLang="zh-CN" baseline="30000" dirty="0"/>
                    <a:t>-</a:t>
                  </a:r>
                  <a:r>
                    <a:rPr lang="zh-CN" altLang="en-US" dirty="0"/>
                    <a:t>（</a:t>
                  </a:r>
                  <a:r>
                    <a:rPr lang="en-US" altLang="zh-CN" dirty="0"/>
                    <a:t>C</a:t>
                  </a:r>
                  <a:r>
                    <a:rPr lang="en-US" altLang="zh-CN" baseline="-25000" dirty="0"/>
                    <a:t>0</a:t>
                  </a:r>
                  <a:r>
                    <a:rPr lang="zh-CN" altLang="en-US" dirty="0"/>
                    <a:t>）</a:t>
                  </a:r>
                  <a:endParaRPr lang="en-US" altLang="zh-CN" dirty="0"/>
                </a:p>
                <a:p>
                  <a:pPr>
                    <a:lnSpc>
                      <a:spcPct val="150000"/>
                    </a:lnSpc>
                  </a:pPr>
                  <a:r>
                    <a:rPr lang="zh-CN" altLang="en-US" dirty="0"/>
                    <a:t>溶液相</a:t>
                  </a:r>
                  <a:endParaRPr lang="en-US" altLang="zh-CN" dirty="0"/>
                </a:p>
                <a:p>
                  <a:pPr>
                    <a:lnSpc>
                      <a:spcPct val="150000"/>
                    </a:lnSpc>
                  </a:pPr>
                  <a:endParaRPr lang="en-US" altLang="zh-CN" baseline="30000" dirty="0"/>
                </a:p>
              </p:txBody>
            </p:sp>
          </p:grpSp>
          <p:grpSp>
            <p:nvGrpSpPr>
              <p:cNvPr id="19" name="组合 18">
                <a:extLst>
                  <a:ext uri="{FF2B5EF4-FFF2-40B4-BE49-F238E27FC236}">
                    <a16:creationId xmlns:a16="http://schemas.microsoft.com/office/drawing/2014/main" id="{D238661F-A2CC-4794-81C4-4D56CD7CE7AE}"/>
                  </a:ext>
                </a:extLst>
              </p:cNvPr>
              <p:cNvGrpSpPr/>
              <p:nvPr/>
            </p:nvGrpSpPr>
            <p:grpSpPr>
              <a:xfrm>
                <a:off x="5024288" y="2343171"/>
                <a:ext cx="3429000" cy="2035386"/>
                <a:chOff x="420624" y="2487168"/>
                <a:chExt cx="3429000" cy="2367842"/>
              </a:xfrm>
            </p:grpSpPr>
            <p:sp>
              <p:nvSpPr>
                <p:cNvPr id="20" name="矩形 19">
                  <a:extLst>
                    <a:ext uri="{FF2B5EF4-FFF2-40B4-BE49-F238E27FC236}">
                      <a16:creationId xmlns:a16="http://schemas.microsoft.com/office/drawing/2014/main" id="{5685D8E0-DCB7-4F20-B05E-F982C91A8F44}"/>
                    </a:ext>
                  </a:extLst>
                </p:cNvPr>
                <p:cNvSpPr/>
                <p:nvPr/>
              </p:nvSpPr>
              <p:spPr>
                <a:xfrm>
                  <a:off x="420624" y="2487168"/>
                  <a:ext cx="3429000" cy="2130552"/>
                </a:xfrm>
                <a:prstGeom prst="rect">
                  <a:avLst/>
                </a:prstGeom>
                <a:noFill/>
                <a:ln w="412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 name="直接连接符 20">
                  <a:extLst>
                    <a:ext uri="{FF2B5EF4-FFF2-40B4-BE49-F238E27FC236}">
                      <a16:creationId xmlns:a16="http://schemas.microsoft.com/office/drawing/2014/main" id="{D2E2D76D-11CB-4386-B4CC-ED11796C1A87}"/>
                    </a:ext>
                  </a:extLst>
                </p:cNvPr>
                <p:cNvCxnSpPr>
                  <a:stCxn id="20" idx="0"/>
                  <a:endCxn id="20" idx="2"/>
                </p:cNvCxnSpPr>
                <p:nvPr/>
              </p:nvCxnSpPr>
              <p:spPr>
                <a:xfrm>
                  <a:off x="2135124" y="2487168"/>
                  <a:ext cx="0" cy="2130552"/>
                </a:xfrm>
                <a:prstGeom prst="line">
                  <a:avLst/>
                </a:prstGeom>
                <a:ln w="38100">
                  <a:prstDash val="sysDash"/>
                </a:ln>
              </p:spPr>
              <p:style>
                <a:lnRef idx="1">
                  <a:schemeClr val="accent1"/>
                </a:lnRef>
                <a:fillRef idx="0">
                  <a:schemeClr val="accent1"/>
                </a:fillRef>
                <a:effectRef idx="0">
                  <a:schemeClr val="accent1"/>
                </a:effectRef>
                <a:fontRef idx="minor">
                  <a:schemeClr val="tx1"/>
                </a:fontRef>
              </p:style>
            </p:cxnSp>
            <p:sp>
              <p:nvSpPr>
                <p:cNvPr id="22" name="文本框 21">
                  <a:extLst>
                    <a:ext uri="{FF2B5EF4-FFF2-40B4-BE49-F238E27FC236}">
                      <a16:creationId xmlns:a16="http://schemas.microsoft.com/office/drawing/2014/main" id="{3CC7505B-E6F0-4860-ABDC-B705B16C16BF}"/>
                    </a:ext>
                  </a:extLst>
                </p:cNvPr>
                <p:cNvSpPr txBox="1"/>
                <p:nvPr/>
              </p:nvSpPr>
              <p:spPr>
                <a:xfrm>
                  <a:off x="583538" y="2525160"/>
                  <a:ext cx="1574470" cy="2329850"/>
                </a:xfrm>
                <a:prstGeom prst="rect">
                  <a:avLst/>
                </a:prstGeom>
                <a:noFill/>
              </p:spPr>
              <p:txBody>
                <a:bodyPr wrap="none" rtlCol="0">
                  <a:spAutoFit/>
                </a:bodyPr>
                <a:lstStyle/>
                <a:p>
                  <a:pPr>
                    <a:lnSpc>
                      <a:spcPct val="150000"/>
                    </a:lnSpc>
                  </a:pPr>
                  <a:r>
                    <a:rPr lang="en-US" altLang="zh-CN" dirty="0"/>
                    <a:t>Na</a:t>
                  </a:r>
                  <a:r>
                    <a:rPr lang="en-US" altLang="zh-CN" baseline="30000" dirty="0"/>
                    <a:t>+</a:t>
                  </a:r>
                  <a:r>
                    <a:rPr lang="en-US" altLang="zh-CN" dirty="0"/>
                    <a:t> </a:t>
                  </a:r>
                  <a:r>
                    <a:rPr lang="zh-CN" altLang="en-US" dirty="0"/>
                    <a:t>（</a:t>
                  </a:r>
                  <a:r>
                    <a:rPr lang="en-US" altLang="zh-CN" dirty="0" err="1"/>
                    <a:t>x+C</a:t>
                  </a:r>
                  <a:r>
                    <a:rPr lang="en-US" altLang="zh-CN" baseline="-25000" dirty="0" err="1"/>
                    <a:t>m</a:t>
                  </a:r>
                  <a:r>
                    <a:rPr lang="en-US" altLang="zh-CN" baseline="30000" dirty="0"/>
                    <a:t>+</a:t>
                  </a:r>
                  <a:r>
                    <a:rPr lang="zh-CN" altLang="en-US" dirty="0"/>
                    <a:t>）</a:t>
                  </a:r>
                  <a:endParaRPr lang="en-US" altLang="zh-CN" baseline="30000" dirty="0"/>
                </a:p>
                <a:p>
                  <a:pPr>
                    <a:lnSpc>
                      <a:spcPct val="150000"/>
                    </a:lnSpc>
                  </a:pPr>
                  <a:r>
                    <a:rPr lang="en-US" altLang="zh-CN" dirty="0"/>
                    <a:t>P</a:t>
                  </a:r>
                  <a:r>
                    <a:rPr lang="en-US" altLang="zh-CN" baseline="30000" dirty="0"/>
                    <a:t>- </a:t>
                  </a:r>
                  <a:r>
                    <a:rPr lang="zh-CN" altLang="en-US" dirty="0"/>
                    <a:t>（</a:t>
                  </a:r>
                  <a:r>
                    <a:rPr lang="en-US" altLang="zh-CN" dirty="0"/>
                    <a:t>x</a:t>
                  </a:r>
                  <a:r>
                    <a:rPr lang="zh-CN" altLang="en-US" dirty="0"/>
                    <a:t>）</a:t>
                  </a:r>
                  <a:endParaRPr lang="en-US" altLang="zh-CN" baseline="30000" dirty="0"/>
                </a:p>
                <a:p>
                  <a:pPr>
                    <a:lnSpc>
                      <a:spcPct val="150000"/>
                    </a:lnSpc>
                  </a:pPr>
                  <a:r>
                    <a:rPr lang="en-US" altLang="zh-CN" dirty="0"/>
                    <a:t>Cl</a:t>
                  </a:r>
                  <a:r>
                    <a:rPr lang="en-US" altLang="zh-CN" baseline="30000" dirty="0"/>
                    <a:t>-</a:t>
                  </a:r>
                  <a:r>
                    <a:rPr lang="en-US" altLang="zh-CN" dirty="0"/>
                    <a:t> (C</a:t>
                  </a:r>
                  <a:r>
                    <a:rPr lang="en-US" altLang="zh-CN" baseline="-25000" dirty="0"/>
                    <a:t>m</a:t>
                  </a:r>
                  <a:r>
                    <a:rPr lang="en-US" altLang="zh-CN" baseline="30000" dirty="0"/>
                    <a:t>-</a:t>
                  </a:r>
                  <a:r>
                    <a:rPr lang="en-US" altLang="zh-CN" dirty="0"/>
                    <a:t>)</a:t>
                  </a:r>
                </a:p>
                <a:p>
                  <a:pPr>
                    <a:lnSpc>
                      <a:spcPct val="150000"/>
                    </a:lnSpc>
                  </a:pPr>
                  <a:r>
                    <a:rPr lang="zh-CN" altLang="en-US" dirty="0"/>
                    <a:t>膜相</a:t>
                  </a:r>
                  <a:endParaRPr lang="en-US" altLang="zh-CN" dirty="0"/>
                </a:p>
                <a:p>
                  <a:pPr>
                    <a:lnSpc>
                      <a:spcPct val="150000"/>
                    </a:lnSpc>
                  </a:pPr>
                  <a:endParaRPr lang="zh-CN" altLang="en-US" baseline="30000" dirty="0"/>
                </a:p>
              </p:txBody>
            </p:sp>
          </p:grpSp>
          <p:sp>
            <p:nvSpPr>
              <p:cNvPr id="2" name="文本框 1">
                <a:extLst>
                  <a:ext uri="{FF2B5EF4-FFF2-40B4-BE49-F238E27FC236}">
                    <a16:creationId xmlns:a16="http://schemas.microsoft.com/office/drawing/2014/main" id="{73EA30C7-8C28-4DD7-8520-B1C8B060736B}"/>
                  </a:ext>
                </a:extLst>
              </p:cNvPr>
              <p:cNvSpPr txBox="1"/>
              <p:nvPr/>
            </p:nvSpPr>
            <p:spPr>
              <a:xfrm>
                <a:off x="1940510" y="4334442"/>
                <a:ext cx="5262979" cy="369332"/>
              </a:xfrm>
              <a:prstGeom prst="rect">
                <a:avLst/>
              </a:prstGeom>
              <a:noFill/>
            </p:spPr>
            <p:txBody>
              <a:bodyPr wrap="none" rtlCol="0">
                <a:spAutoFit/>
              </a:bodyPr>
              <a:lstStyle/>
              <a:p>
                <a:r>
                  <a:rPr lang="zh-CN" altLang="en-US" dirty="0">
                    <a:latin typeface="黑体" panose="02010609060101010101" pitchFamily="49" charset="-122"/>
                    <a:ea typeface="黑体" panose="02010609060101010101" pitchFamily="49" charset="-122"/>
                  </a:rPr>
                  <a:t>平衡前                               平衡后</a:t>
                </a:r>
              </a:p>
            </p:txBody>
          </p:sp>
        </p:grpSp>
        <p:sp>
          <p:nvSpPr>
            <p:cNvPr id="25" name="文本框 24">
              <a:extLst>
                <a:ext uri="{FF2B5EF4-FFF2-40B4-BE49-F238E27FC236}">
                  <a16:creationId xmlns:a16="http://schemas.microsoft.com/office/drawing/2014/main" id="{A41D0D14-0873-4A7B-99F4-9FE3A225D47A}"/>
                </a:ext>
              </a:extLst>
            </p:cNvPr>
            <p:cNvSpPr txBox="1"/>
            <p:nvPr/>
          </p:nvSpPr>
          <p:spPr>
            <a:xfrm>
              <a:off x="6699415" y="1969423"/>
              <a:ext cx="1632178" cy="1587229"/>
            </a:xfrm>
            <a:prstGeom prst="rect">
              <a:avLst/>
            </a:prstGeom>
            <a:noFill/>
          </p:spPr>
          <p:txBody>
            <a:bodyPr wrap="none" rtlCol="0">
              <a:spAutoFit/>
            </a:bodyPr>
            <a:lstStyle/>
            <a:p>
              <a:pPr>
                <a:lnSpc>
                  <a:spcPct val="150000"/>
                </a:lnSpc>
              </a:pPr>
              <a:r>
                <a:rPr lang="en-US" altLang="zh-CN" dirty="0"/>
                <a:t>Na</a:t>
              </a:r>
              <a:r>
                <a:rPr lang="en-US" altLang="zh-CN" baseline="30000" dirty="0"/>
                <a:t>+</a:t>
              </a:r>
              <a:r>
                <a:rPr lang="en-US" altLang="zh-CN" dirty="0"/>
                <a:t> </a:t>
              </a:r>
              <a:r>
                <a:rPr lang="zh-CN" altLang="en-US" dirty="0"/>
                <a:t>（</a:t>
              </a:r>
              <a:r>
                <a:rPr lang="en-US" altLang="zh-CN" dirty="0"/>
                <a:t>C</a:t>
              </a:r>
              <a:r>
                <a:rPr lang="en-US" altLang="zh-CN" baseline="-25000" dirty="0"/>
                <a:t>0</a:t>
              </a:r>
              <a:r>
                <a:rPr lang="en-US" altLang="zh-CN" dirty="0"/>
                <a:t>-C</a:t>
              </a:r>
              <a:r>
                <a:rPr lang="en-US" altLang="zh-CN" baseline="-25000" dirty="0"/>
                <a:t>m</a:t>
              </a:r>
              <a:r>
                <a:rPr lang="en-US" altLang="zh-CN" baseline="30000" dirty="0"/>
                <a:t>+</a:t>
              </a:r>
              <a:r>
                <a:rPr lang="zh-CN" altLang="en-US" dirty="0"/>
                <a:t>）</a:t>
              </a:r>
              <a:endParaRPr lang="en-US" altLang="zh-CN" baseline="30000" dirty="0"/>
            </a:p>
            <a:p>
              <a:pPr>
                <a:lnSpc>
                  <a:spcPct val="150000"/>
                </a:lnSpc>
              </a:pPr>
              <a:r>
                <a:rPr lang="en-US" altLang="zh-CN" dirty="0"/>
                <a:t>Cl</a:t>
              </a:r>
              <a:r>
                <a:rPr lang="en-US" altLang="zh-CN" baseline="30000" dirty="0"/>
                <a:t>-</a:t>
              </a:r>
              <a:r>
                <a:rPr lang="en-US" altLang="zh-CN" dirty="0"/>
                <a:t> (C</a:t>
              </a:r>
              <a:r>
                <a:rPr lang="en-US" altLang="zh-CN" baseline="-25000" dirty="0"/>
                <a:t>0</a:t>
              </a:r>
              <a:r>
                <a:rPr lang="en-US" altLang="zh-CN" dirty="0"/>
                <a:t>-C</a:t>
              </a:r>
              <a:r>
                <a:rPr lang="en-US" altLang="zh-CN" baseline="-25000" dirty="0"/>
                <a:t>m</a:t>
              </a:r>
              <a:r>
                <a:rPr lang="en-US" altLang="zh-CN" baseline="30000" dirty="0"/>
                <a:t>-</a:t>
              </a:r>
              <a:r>
                <a:rPr lang="en-US" altLang="zh-CN" dirty="0"/>
                <a:t>)</a:t>
              </a:r>
            </a:p>
            <a:p>
              <a:pPr>
                <a:lnSpc>
                  <a:spcPct val="150000"/>
                </a:lnSpc>
              </a:pPr>
              <a:r>
                <a:rPr lang="zh-CN" altLang="en-US" dirty="0"/>
                <a:t>溶液相</a:t>
              </a:r>
              <a:endParaRPr lang="en-US" altLang="zh-CN" dirty="0"/>
            </a:p>
            <a:p>
              <a:pPr>
                <a:lnSpc>
                  <a:spcPct val="150000"/>
                </a:lnSpc>
              </a:pPr>
              <a:endParaRPr lang="zh-CN" altLang="en-US" baseline="30000" dirty="0"/>
            </a:p>
          </p:txBody>
        </p:sp>
      </p:grpSp>
    </p:spTree>
    <p:extLst>
      <p:ext uri="{BB962C8B-B14F-4D97-AF65-F5344CB8AC3E}">
        <p14:creationId xmlns:p14="http://schemas.microsoft.com/office/powerpoint/2010/main" val="28205074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3416320"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纳滤过程的数学模型</a:t>
            </a:r>
          </a:p>
        </p:txBody>
      </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9</a:t>
            </a:fld>
            <a:endParaRPr lang="zh-CN" altLang="en-US"/>
          </a:p>
        </p:txBody>
      </p:sp>
      <p:sp>
        <p:nvSpPr>
          <p:cNvPr id="9" name="文本框 8">
            <a:extLst>
              <a:ext uri="{FF2B5EF4-FFF2-40B4-BE49-F238E27FC236}">
                <a16:creationId xmlns:a16="http://schemas.microsoft.com/office/drawing/2014/main" id="{EAAB2C7C-8B52-4947-9E7E-CBC4F856A8CB}"/>
              </a:ext>
            </a:extLst>
          </p:cNvPr>
          <p:cNvSpPr txBox="1"/>
          <p:nvPr/>
        </p:nvSpPr>
        <p:spPr>
          <a:xfrm>
            <a:off x="173736" y="695897"/>
            <a:ext cx="8796528" cy="960328"/>
          </a:xfrm>
          <a:prstGeom prst="rect">
            <a:avLst/>
          </a:prstGeom>
          <a:noFill/>
        </p:spPr>
        <p:txBody>
          <a:bodyPr wrap="square">
            <a:spAutoFit/>
          </a:bodyPr>
          <a:lstStyle/>
          <a:p>
            <a:pPr algn="just">
              <a:lnSpc>
                <a:spcPct val="150000"/>
              </a:lnSpc>
            </a:pPr>
            <a:r>
              <a:rPr lang="en-US" altLang="zh-CN"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rPr>
              <a:t>III.</a:t>
            </a:r>
            <a:r>
              <a:rPr lang="zh-CN" altLang="en-US"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rPr>
              <a:t> 中性溶质和电解质混合体系</a:t>
            </a:r>
            <a:endParaRPr lang="en-US" altLang="zh-CN"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50000"/>
              </a:lnSpc>
            </a:pPr>
            <a:r>
              <a:rPr lang="zh-CN" altLang="en-US"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rPr>
              <a:t>静电位阻模型</a:t>
            </a:r>
            <a:r>
              <a:rPr lang="en-US" altLang="zh-CN" sz="2000" b="1" dirty="0">
                <a:solidFill>
                  <a:srgbClr val="00B0F0"/>
                </a:solidFill>
                <a:latin typeface="Times New Roman" panose="02020603050405020304" pitchFamily="18" charset="0"/>
                <a:ea typeface="黑体" panose="02010609060101010101" pitchFamily="49" charset="-122"/>
                <a:cs typeface="Times New Roman" panose="02020603050405020304" pitchFamily="18" charset="0"/>
              </a:rPr>
              <a:t>(electrostatic and steric-hindrance model)</a:t>
            </a:r>
          </a:p>
        </p:txBody>
      </p:sp>
      <p:pic>
        <p:nvPicPr>
          <p:cNvPr id="3" name="图片 2">
            <a:extLst>
              <a:ext uri="{FF2B5EF4-FFF2-40B4-BE49-F238E27FC236}">
                <a16:creationId xmlns:a16="http://schemas.microsoft.com/office/drawing/2014/main" id="{6EA9FE67-7840-44B4-893E-87A401968BCC}"/>
              </a:ext>
            </a:extLst>
          </p:cNvPr>
          <p:cNvPicPr>
            <a:picLocks noChangeAspect="1"/>
          </p:cNvPicPr>
          <p:nvPr/>
        </p:nvPicPr>
        <p:blipFill>
          <a:blip r:embed="rId2"/>
          <a:stretch>
            <a:fillRect/>
          </a:stretch>
        </p:blipFill>
        <p:spPr>
          <a:xfrm>
            <a:off x="701476" y="1919506"/>
            <a:ext cx="7518980" cy="3731733"/>
          </a:xfrm>
          <a:prstGeom prst="rect">
            <a:avLst/>
          </a:prstGeom>
        </p:spPr>
      </p:pic>
    </p:spTree>
    <p:extLst>
      <p:ext uri="{BB962C8B-B14F-4D97-AF65-F5344CB8AC3E}">
        <p14:creationId xmlns:p14="http://schemas.microsoft.com/office/powerpoint/2010/main" val="15200871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2698175"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纳滤工艺及应用</a:t>
            </a:r>
          </a:p>
        </p:txBody>
      </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10</a:t>
            </a:fld>
            <a:endParaRPr lang="zh-CN" altLang="en-US"/>
          </a:p>
        </p:txBody>
      </p:sp>
      <p:pic>
        <p:nvPicPr>
          <p:cNvPr id="3" name="图片 2">
            <a:extLst>
              <a:ext uri="{FF2B5EF4-FFF2-40B4-BE49-F238E27FC236}">
                <a16:creationId xmlns:a16="http://schemas.microsoft.com/office/drawing/2014/main" id="{5231652E-7B64-4906-B98F-070EFEEF9205}"/>
              </a:ext>
            </a:extLst>
          </p:cNvPr>
          <p:cNvPicPr>
            <a:picLocks noChangeAspect="1"/>
          </p:cNvPicPr>
          <p:nvPr/>
        </p:nvPicPr>
        <p:blipFill>
          <a:blip r:embed="rId2"/>
          <a:stretch>
            <a:fillRect/>
          </a:stretch>
        </p:blipFill>
        <p:spPr>
          <a:xfrm>
            <a:off x="62110" y="1229656"/>
            <a:ext cx="4520182" cy="2468628"/>
          </a:xfrm>
          <a:prstGeom prst="rect">
            <a:avLst/>
          </a:prstGeom>
        </p:spPr>
      </p:pic>
      <p:sp>
        <p:nvSpPr>
          <p:cNvPr id="9" name="文本框 8">
            <a:extLst>
              <a:ext uri="{FF2B5EF4-FFF2-40B4-BE49-F238E27FC236}">
                <a16:creationId xmlns:a16="http://schemas.microsoft.com/office/drawing/2014/main" id="{F79049C2-0447-4D58-AE7E-EAF975D3F680}"/>
              </a:ext>
            </a:extLst>
          </p:cNvPr>
          <p:cNvSpPr txBox="1"/>
          <p:nvPr/>
        </p:nvSpPr>
        <p:spPr>
          <a:xfrm>
            <a:off x="173736" y="767991"/>
            <a:ext cx="1723549" cy="461665"/>
          </a:xfrm>
          <a:prstGeom prst="rect">
            <a:avLst/>
          </a:prstGeom>
          <a:noFill/>
        </p:spPr>
        <p:txBody>
          <a:bodyPr wrap="none" rtlCol="0">
            <a:spAutoFit/>
          </a:bodyPr>
          <a:lstStyle/>
          <a:p>
            <a:r>
              <a:rPr lang="zh-CN" altLang="en-US" sz="2400" dirty="0">
                <a:latin typeface="黑体" panose="02010609060101010101" pitchFamily="49" charset="-122"/>
                <a:ea typeface="黑体" panose="02010609060101010101" pitchFamily="49" charset="-122"/>
              </a:rPr>
              <a:t>纳滤膜组件</a:t>
            </a:r>
          </a:p>
        </p:txBody>
      </p:sp>
      <p:pic>
        <p:nvPicPr>
          <p:cNvPr id="10" name="图片 9">
            <a:extLst>
              <a:ext uri="{FF2B5EF4-FFF2-40B4-BE49-F238E27FC236}">
                <a16:creationId xmlns:a16="http://schemas.microsoft.com/office/drawing/2014/main" id="{CD9D6EC2-745C-4079-8993-291987332821}"/>
              </a:ext>
            </a:extLst>
          </p:cNvPr>
          <p:cNvPicPr>
            <a:picLocks noChangeAspect="1"/>
          </p:cNvPicPr>
          <p:nvPr/>
        </p:nvPicPr>
        <p:blipFill>
          <a:blip r:embed="rId3"/>
          <a:stretch>
            <a:fillRect/>
          </a:stretch>
        </p:blipFill>
        <p:spPr>
          <a:xfrm>
            <a:off x="789170" y="4792819"/>
            <a:ext cx="2619514" cy="1922666"/>
          </a:xfrm>
          <a:prstGeom prst="rect">
            <a:avLst/>
          </a:prstGeom>
        </p:spPr>
      </p:pic>
      <p:pic>
        <p:nvPicPr>
          <p:cNvPr id="12" name="图片 11">
            <a:extLst>
              <a:ext uri="{FF2B5EF4-FFF2-40B4-BE49-F238E27FC236}">
                <a16:creationId xmlns:a16="http://schemas.microsoft.com/office/drawing/2014/main" id="{83161F01-3576-42D3-B8C9-2BABF60A1ABF}"/>
              </a:ext>
            </a:extLst>
          </p:cNvPr>
          <p:cNvPicPr>
            <a:picLocks noChangeAspect="1"/>
          </p:cNvPicPr>
          <p:nvPr/>
        </p:nvPicPr>
        <p:blipFill>
          <a:blip r:embed="rId4"/>
          <a:stretch>
            <a:fillRect/>
          </a:stretch>
        </p:blipFill>
        <p:spPr>
          <a:xfrm>
            <a:off x="62110" y="4027920"/>
            <a:ext cx="4743433" cy="696616"/>
          </a:xfrm>
          <a:prstGeom prst="rect">
            <a:avLst/>
          </a:prstGeom>
        </p:spPr>
      </p:pic>
      <p:pic>
        <p:nvPicPr>
          <p:cNvPr id="14" name="图片 13">
            <a:extLst>
              <a:ext uri="{FF2B5EF4-FFF2-40B4-BE49-F238E27FC236}">
                <a16:creationId xmlns:a16="http://schemas.microsoft.com/office/drawing/2014/main" id="{E9A71FC1-A8A8-48B8-BBF8-B1A289C51AE9}"/>
              </a:ext>
            </a:extLst>
          </p:cNvPr>
          <p:cNvPicPr>
            <a:picLocks noChangeAspect="1"/>
          </p:cNvPicPr>
          <p:nvPr/>
        </p:nvPicPr>
        <p:blipFill>
          <a:blip r:embed="rId5"/>
          <a:stretch>
            <a:fillRect/>
          </a:stretch>
        </p:blipFill>
        <p:spPr>
          <a:xfrm>
            <a:off x="4693918" y="939620"/>
            <a:ext cx="4520182" cy="580071"/>
          </a:xfrm>
          <a:prstGeom prst="rect">
            <a:avLst/>
          </a:prstGeom>
        </p:spPr>
      </p:pic>
      <p:pic>
        <p:nvPicPr>
          <p:cNvPr id="16" name="图片 15">
            <a:extLst>
              <a:ext uri="{FF2B5EF4-FFF2-40B4-BE49-F238E27FC236}">
                <a16:creationId xmlns:a16="http://schemas.microsoft.com/office/drawing/2014/main" id="{19BB0F26-3447-4948-A215-15DB6C955AA2}"/>
              </a:ext>
            </a:extLst>
          </p:cNvPr>
          <p:cNvPicPr>
            <a:picLocks noChangeAspect="1"/>
          </p:cNvPicPr>
          <p:nvPr/>
        </p:nvPicPr>
        <p:blipFill>
          <a:blip r:embed="rId6"/>
          <a:stretch>
            <a:fillRect/>
          </a:stretch>
        </p:blipFill>
        <p:spPr>
          <a:xfrm>
            <a:off x="5619059" y="1514313"/>
            <a:ext cx="2529700" cy="2440081"/>
          </a:xfrm>
          <a:prstGeom prst="rect">
            <a:avLst/>
          </a:prstGeom>
        </p:spPr>
      </p:pic>
      <p:pic>
        <p:nvPicPr>
          <p:cNvPr id="18" name="图片 17">
            <a:extLst>
              <a:ext uri="{FF2B5EF4-FFF2-40B4-BE49-F238E27FC236}">
                <a16:creationId xmlns:a16="http://schemas.microsoft.com/office/drawing/2014/main" id="{3AFE9439-9FF3-4FB9-A0F7-00B5B1D82E20}"/>
              </a:ext>
            </a:extLst>
          </p:cNvPr>
          <p:cNvPicPr>
            <a:picLocks noChangeAspect="1"/>
          </p:cNvPicPr>
          <p:nvPr/>
        </p:nvPicPr>
        <p:blipFill>
          <a:blip r:embed="rId7"/>
          <a:stretch>
            <a:fillRect/>
          </a:stretch>
        </p:blipFill>
        <p:spPr>
          <a:xfrm>
            <a:off x="4164722" y="4319190"/>
            <a:ext cx="4917168" cy="580072"/>
          </a:xfrm>
          <a:prstGeom prst="rect">
            <a:avLst/>
          </a:prstGeom>
        </p:spPr>
      </p:pic>
      <p:pic>
        <p:nvPicPr>
          <p:cNvPr id="20" name="图片 19">
            <a:extLst>
              <a:ext uri="{FF2B5EF4-FFF2-40B4-BE49-F238E27FC236}">
                <a16:creationId xmlns:a16="http://schemas.microsoft.com/office/drawing/2014/main" id="{A6197662-3D43-489F-BFEB-D35DEA072839}"/>
              </a:ext>
            </a:extLst>
          </p:cNvPr>
          <p:cNvPicPr>
            <a:picLocks noChangeAspect="1"/>
          </p:cNvPicPr>
          <p:nvPr/>
        </p:nvPicPr>
        <p:blipFill>
          <a:blip r:embed="rId8"/>
          <a:stretch>
            <a:fillRect/>
          </a:stretch>
        </p:blipFill>
        <p:spPr>
          <a:xfrm>
            <a:off x="6205007" y="4701197"/>
            <a:ext cx="1260445" cy="2056900"/>
          </a:xfrm>
          <a:prstGeom prst="rect">
            <a:avLst/>
          </a:prstGeom>
        </p:spPr>
      </p:pic>
    </p:spTree>
    <p:extLst>
      <p:ext uri="{BB962C8B-B14F-4D97-AF65-F5344CB8AC3E}">
        <p14:creationId xmlns:p14="http://schemas.microsoft.com/office/powerpoint/2010/main" val="42513389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2698175"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纳滤工艺及应用</a:t>
            </a:r>
          </a:p>
        </p:txBody>
      </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11</a:t>
            </a:fld>
            <a:endParaRPr lang="zh-CN" altLang="en-US"/>
          </a:p>
        </p:txBody>
      </p:sp>
      <p:sp>
        <p:nvSpPr>
          <p:cNvPr id="9" name="文本框 8">
            <a:extLst>
              <a:ext uri="{FF2B5EF4-FFF2-40B4-BE49-F238E27FC236}">
                <a16:creationId xmlns:a16="http://schemas.microsoft.com/office/drawing/2014/main" id="{F79049C2-0447-4D58-AE7E-EAF975D3F680}"/>
              </a:ext>
            </a:extLst>
          </p:cNvPr>
          <p:cNvSpPr txBox="1"/>
          <p:nvPr/>
        </p:nvSpPr>
        <p:spPr>
          <a:xfrm>
            <a:off x="173736" y="623804"/>
            <a:ext cx="8878824" cy="5804731"/>
          </a:xfrm>
          <a:prstGeom prst="rect">
            <a:avLst/>
          </a:prstGeom>
          <a:noFill/>
        </p:spPr>
        <p:txBody>
          <a:bodyPr wrap="square" rtlCol="0">
            <a:spAutoFit/>
          </a:bodyPr>
          <a:lstStyle/>
          <a:p>
            <a:pPr>
              <a:lnSpc>
                <a:spcPct val="150000"/>
              </a:lnSpc>
            </a:pPr>
            <a:r>
              <a:rPr lang="zh-CN" altLang="en-US" sz="2400" dirty="0">
                <a:latin typeface="黑体" panose="02010609060101010101" pitchFamily="49" charset="-122"/>
                <a:ea typeface="黑体" panose="02010609060101010101" pitchFamily="49" charset="-122"/>
              </a:rPr>
              <a:t>纳滤应用</a:t>
            </a:r>
            <a:endParaRPr lang="en-US" altLang="zh-CN" sz="2400" dirty="0">
              <a:latin typeface="黑体" panose="02010609060101010101" pitchFamily="49" charset="-122"/>
              <a:ea typeface="黑体" panose="02010609060101010101" pitchFamily="49" charset="-122"/>
            </a:endParaRPr>
          </a:p>
          <a:p>
            <a:pPr marL="514350" indent="-514350">
              <a:lnSpc>
                <a:spcPct val="150000"/>
              </a:lnSpc>
              <a:buFont typeface="+mj-lt"/>
              <a:buAutoNum type="romanUcPeriod"/>
            </a:pPr>
            <a:r>
              <a:rPr lang="zh-CN" altLang="en-US" sz="2400" b="1" dirty="0">
                <a:solidFill>
                  <a:srgbClr val="33CC33"/>
                </a:solidFill>
                <a:latin typeface="黑体" panose="02010609060101010101" pitchFamily="49" charset="-122"/>
                <a:ea typeface="黑体" panose="02010609060101010101" pitchFamily="49" charset="-122"/>
              </a:rPr>
              <a:t>水处理方面的应用：</a:t>
            </a:r>
            <a:r>
              <a:rPr lang="zh-CN" altLang="en-US" sz="2000" dirty="0">
                <a:latin typeface="黑体" panose="02010609060101010101" pitchFamily="49" charset="-122"/>
                <a:ea typeface="黑体" panose="02010609060101010101" pitchFamily="49" charset="-122"/>
              </a:rPr>
              <a:t>软化水是</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NF</a:t>
            </a:r>
            <a:r>
              <a:rPr lang="zh-CN" altLang="en-US" sz="2000" dirty="0">
                <a:latin typeface="黑体" panose="02010609060101010101" pitchFamily="49" charset="-122"/>
                <a:ea typeface="黑体" panose="02010609060101010101" pitchFamily="49" charset="-122"/>
              </a:rPr>
              <a:t>膜最重要的工业应用之一。</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NF</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膜可去除</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Ca</a:t>
            </a:r>
            <a:r>
              <a:rPr lang="en-US" altLang="zh-CN" sz="2000" baseline="30000" dirty="0">
                <a:latin typeface="Times New Roman" panose="02020603050405020304" pitchFamily="18" charset="0"/>
                <a:ea typeface="黑体" panose="02010609060101010101" pitchFamily="49" charset="-122"/>
                <a:cs typeface="Times New Roman" panose="02020603050405020304" pitchFamily="18" charset="0"/>
              </a:rPr>
              <a:t>2+</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Mg</a:t>
            </a:r>
            <a:r>
              <a:rPr lang="en-US" altLang="zh-CN" sz="2000" baseline="30000" dirty="0">
                <a:latin typeface="Times New Roman" panose="02020603050405020304" pitchFamily="18" charset="0"/>
                <a:ea typeface="黑体" panose="02010609060101010101" pitchFamily="49" charset="-122"/>
                <a:cs typeface="Times New Roman" panose="02020603050405020304" pitchFamily="18" charset="0"/>
              </a:rPr>
              <a:t>2+ </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等硬度成分、三卤甲烷中间体（致癌前驱物）、异味、色度、农药、可溶性有机物及蒸发残留物质，并在低压下实现水的软化及脱盐。</a:t>
            </a:r>
            <a:endParaRPr lang="en-US" altLang="zh-CN" sz="2000" dirty="0">
              <a:latin typeface="Times New Roman" panose="02020603050405020304" pitchFamily="18" charset="0"/>
              <a:ea typeface="黑体" panose="02010609060101010101" pitchFamily="49" charset="-122"/>
              <a:cs typeface="Times New Roman" panose="02020603050405020304" pitchFamily="18" charset="0"/>
            </a:endParaRPr>
          </a:p>
          <a:p>
            <a:pPr marL="514350" indent="-514350">
              <a:lnSpc>
                <a:spcPct val="150000"/>
              </a:lnSpc>
              <a:buFont typeface="+mj-lt"/>
              <a:buAutoNum type="romanUcPeriod"/>
            </a:pPr>
            <a:r>
              <a:rPr lang="zh-CN" altLang="en-US" sz="2200" b="1" dirty="0">
                <a:solidFill>
                  <a:srgbClr val="33CC33"/>
                </a:solidFill>
                <a:latin typeface="Times New Roman" panose="02020603050405020304" pitchFamily="18" charset="0"/>
                <a:ea typeface="黑体" panose="02010609060101010101" pitchFamily="49" charset="-122"/>
                <a:cs typeface="Times New Roman" panose="02020603050405020304" pitchFamily="18" charset="0"/>
              </a:rPr>
              <a:t>食品加工方面：</a:t>
            </a:r>
            <a:endParaRPr lang="en-US" altLang="zh-CN" sz="2200" b="1" dirty="0">
              <a:solidFill>
                <a:srgbClr val="33CC33"/>
              </a:solidFill>
              <a:latin typeface="Times New Roman" panose="02020603050405020304" pitchFamily="18" charset="0"/>
              <a:ea typeface="黑体" panose="02010609060101010101" pitchFamily="49" charset="-122"/>
              <a:cs typeface="Times New Roman" panose="02020603050405020304" pitchFamily="18" charset="0"/>
            </a:endParaRPr>
          </a:p>
          <a:p>
            <a:pPr>
              <a:lnSpc>
                <a:spcPct val="150000"/>
              </a:lnSpc>
            </a:pPr>
            <a:r>
              <a:rPr lang="zh-CN" altLang="en-US" sz="2000" b="1" dirty="0">
                <a:latin typeface="Times New Roman" panose="02020603050405020304" pitchFamily="18" charset="0"/>
                <a:ea typeface="黑体" panose="02010609060101010101" pitchFamily="49" charset="-122"/>
                <a:cs typeface="Times New Roman" panose="02020603050405020304" pitchFamily="18" charset="0"/>
              </a:rPr>
              <a:t>（</a:t>
            </a:r>
            <a:r>
              <a:rPr lang="en-US" altLang="zh-CN" sz="2000" b="1" dirty="0">
                <a:latin typeface="Times New Roman" panose="02020603050405020304" pitchFamily="18" charset="0"/>
                <a:ea typeface="黑体" panose="02010609060101010101" pitchFamily="49" charset="-122"/>
                <a:cs typeface="Times New Roman" panose="02020603050405020304" pitchFamily="18" charset="0"/>
              </a:rPr>
              <a:t>1</a:t>
            </a:r>
            <a:r>
              <a:rPr lang="zh-CN" altLang="en-US" sz="2000" b="1" dirty="0">
                <a:latin typeface="Times New Roman" panose="02020603050405020304" pitchFamily="18" charset="0"/>
                <a:ea typeface="黑体" panose="02010609060101010101" pitchFamily="49" charset="-122"/>
                <a:cs typeface="Times New Roman" panose="02020603050405020304" pitchFamily="18" charset="0"/>
              </a:rPr>
              <a:t>）乳品加工：</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乳清脱盐，乳清中含有</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4%~6%</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的</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NaCl</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和</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6%</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的乳清固体物，</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BOD</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达</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45000mg/m</a:t>
            </a:r>
            <a:r>
              <a:rPr lang="en-US" altLang="zh-CN" sz="2000" baseline="30000" dirty="0">
                <a:latin typeface="Times New Roman" panose="02020603050405020304" pitchFamily="18" charset="0"/>
                <a:ea typeface="黑体" panose="02010609060101010101" pitchFamily="49" charset="-122"/>
                <a:cs typeface="Times New Roman" panose="02020603050405020304" pitchFamily="18" charset="0"/>
              </a:rPr>
              <a:t>3</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。由于含盐，所以既不能与正常的乳清混合，又不能直接排放。用</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NF</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可以有效处理含盐乳清，不破坏牛奶的风味和营养价值。</a:t>
            </a:r>
            <a:endParaRPr lang="en-US" altLang="zh-CN" sz="2000" dirty="0">
              <a:latin typeface="Times New Roman" panose="02020603050405020304" pitchFamily="18" charset="0"/>
              <a:ea typeface="黑体" panose="02010609060101010101" pitchFamily="49" charset="-122"/>
              <a:cs typeface="Times New Roman" panose="02020603050405020304" pitchFamily="18" charset="0"/>
            </a:endParaRPr>
          </a:p>
          <a:p>
            <a:pPr>
              <a:lnSpc>
                <a:spcPct val="150000"/>
              </a:lnSpc>
            </a:pPr>
            <a:r>
              <a:rPr lang="zh-CN" altLang="en-US" sz="2000" b="1" dirty="0">
                <a:latin typeface="Times New Roman" panose="02020603050405020304" pitchFamily="18" charset="0"/>
                <a:ea typeface="黑体" panose="02010609060101010101" pitchFamily="49" charset="-122"/>
                <a:cs typeface="Times New Roman" panose="02020603050405020304" pitchFamily="18" charset="0"/>
              </a:rPr>
              <a:t>（</a:t>
            </a:r>
            <a:r>
              <a:rPr lang="en-US" altLang="zh-CN" sz="2000" b="1" dirty="0">
                <a:latin typeface="Times New Roman" panose="02020603050405020304" pitchFamily="18" charset="0"/>
                <a:ea typeface="黑体" panose="02010609060101010101" pitchFamily="49" charset="-122"/>
                <a:cs typeface="Times New Roman" panose="02020603050405020304" pitchFamily="18" charset="0"/>
              </a:rPr>
              <a:t>2</a:t>
            </a:r>
            <a:r>
              <a:rPr lang="zh-CN" altLang="en-US" sz="2000" b="1" dirty="0">
                <a:latin typeface="Times New Roman" panose="02020603050405020304" pitchFamily="18" charset="0"/>
                <a:ea typeface="黑体" panose="02010609060101010101" pitchFamily="49" charset="-122"/>
                <a:cs typeface="Times New Roman" panose="02020603050405020304" pitchFamily="18" charset="0"/>
              </a:rPr>
              <a:t>）果汁浓缩：</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利用</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RO</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和</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NF</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连用，用于果汁浓缩，可以保证果汁的色、香、味不变，又节省能源（与蒸馏与冷冻法相比）。如将</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10%</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的葡萄糖浓缩到</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45%</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所需能耗，仅为通常蒸馏法的</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1/8</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，冷冻法的</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1/5</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a:t>
            </a:r>
          </a:p>
        </p:txBody>
      </p:sp>
    </p:spTree>
    <p:extLst>
      <p:ext uri="{BB962C8B-B14F-4D97-AF65-F5344CB8AC3E}">
        <p14:creationId xmlns:p14="http://schemas.microsoft.com/office/powerpoint/2010/main" val="33153723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2698175"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纳滤工艺及应用</a:t>
            </a:r>
          </a:p>
        </p:txBody>
      </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12</a:t>
            </a:fld>
            <a:endParaRPr lang="zh-CN" altLang="en-US"/>
          </a:p>
        </p:txBody>
      </p:sp>
      <p:sp>
        <p:nvSpPr>
          <p:cNvPr id="9" name="文本框 8">
            <a:extLst>
              <a:ext uri="{FF2B5EF4-FFF2-40B4-BE49-F238E27FC236}">
                <a16:creationId xmlns:a16="http://schemas.microsoft.com/office/drawing/2014/main" id="{F79049C2-0447-4D58-AE7E-EAF975D3F680}"/>
              </a:ext>
            </a:extLst>
          </p:cNvPr>
          <p:cNvSpPr txBox="1"/>
          <p:nvPr/>
        </p:nvSpPr>
        <p:spPr>
          <a:xfrm>
            <a:off x="173736" y="767991"/>
            <a:ext cx="8878824" cy="5250733"/>
          </a:xfrm>
          <a:prstGeom prst="rect">
            <a:avLst/>
          </a:prstGeom>
          <a:noFill/>
        </p:spPr>
        <p:txBody>
          <a:bodyPr wrap="square" rtlCol="0">
            <a:spAutoFit/>
          </a:bodyPr>
          <a:lstStyle/>
          <a:p>
            <a:pPr>
              <a:lnSpc>
                <a:spcPct val="150000"/>
              </a:lnSpc>
            </a:pPr>
            <a:r>
              <a:rPr lang="zh-CN" altLang="en-US" sz="2400" dirty="0">
                <a:latin typeface="黑体" panose="02010609060101010101" pitchFamily="49" charset="-122"/>
                <a:ea typeface="黑体" panose="02010609060101010101" pitchFamily="49" charset="-122"/>
              </a:rPr>
              <a:t>纳滤应用</a:t>
            </a:r>
            <a:endParaRPr lang="en-US" altLang="zh-CN" sz="2400" dirty="0">
              <a:latin typeface="黑体" panose="02010609060101010101" pitchFamily="49" charset="-122"/>
              <a:ea typeface="黑体" panose="02010609060101010101" pitchFamily="49" charset="-122"/>
            </a:endParaRPr>
          </a:p>
          <a:p>
            <a:pPr>
              <a:lnSpc>
                <a:spcPct val="150000"/>
              </a:lnSpc>
            </a:pPr>
            <a:r>
              <a:rPr lang="zh-CN" altLang="en-US" sz="2000" b="1" dirty="0">
                <a:latin typeface="Times New Roman" panose="02020603050405020304" pitchFamily="18" charset="0"/>
                <a:ea typeface="黑体" panose="02010609060101010101" pitchFamily="49" charset="-122"/>
                <a:cs typeface="Times New Roman" panose="02020603050405020304" pitchFamily="18" charset="0"/>
              </a:rPr>
              <a:t>（</a:t>
            </a:r>
            <a:r>
              <a:rPr lang="en-US" altLang="zh-CN" sz="2000" b="1" dirty="0">
                <a:latin typeface="Times New Roman" panose="02020603050405020304" pitchFamily="18" charset="0"/>
                <a:ea typeface="黑体" panose="02010609060101010101" pitchFamily="49" charset="-122"/>
                <a:cs typeface="Times New Roman" panose="02020603050405020304" pitchFamily="18" charset="0"/>
              </a:rPr>
              <a:t>3</a:t>
            </a:r>
            <a:r>
              <a:rPr lang="zh-CN" altLang="en-US" sz="2000" b="1" dirty="0">
                <a:latin typeface="Times New Roman" panose="02020603050405020304" pitchFamily="18" charset="0"/>
                <a:ea typeface="黑体" panose="02010609060101010101" pitchFamily="49" charset="-122"/>
                <a:cs typeface="Times New Roman" panose="02020603050405020304" pitchFamily="18" charset="0"/>
              </a:rPr>
              <a:t>）低聚糖的分离和精制：</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低聚糖是两个以上单糖组成的碳水化合物，可改善体内的微生态环境，提高人体免疫，降低血脂，抗衰老抗癌。天然低聚糖从菊芋或大豆中提取，大豆低聚糖从大豆乳清中分离。可以通过</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NF</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膜分离和精制低聚糖。</a:t>
            </a:r>
            <a:endParaRPr lang="en-US" altLang="zh-CN" sz="2000" dirty="0">
              <a:latin typeface="Times New Roman" panose="02020603050405020304" pitchFamily="18" charset="0"/>
              <a:ea typeface="黑体" panose="02010609060101010101" pitchFamily="49" charset="-122"/>
              <a:cs typeface="Times New Roman" panose="02020603050405020304" pitchFamily="18" charset="0"/>
            </a:endParaRPr>
          </a:p>
          <a:p>
            <a:pPr>
              <a:lnSpc>
                <a:spcPct val="150000"/>
              </a:lnSpc>
            </a:pPr>
            <a:r>
              <a:rPr lang="zh-CN" altLang="en-US" sz="2000" b="1" dirty="0">
                <a:latin typeface="Times New Roman" panose="02020603050405020304" pitchFamily="18" charset="0"/>
                <a:ea typeface="黑体" panose="02010609060101010101" pitchFamily="49" charset="-122"/>
                <a:cs typeface="Times New Roman" panose="02020603050405020304" pitchFamily="18" charset="0"/>
              </a:rPr>
              <a:t>（</a:t>
            </a:r>
            <a:r>
              <a:rPr lang="en-US" altLang="zh-CN" sz="2000" b="1" dirty="0">
                <a:latin typeface="Times New Roman" panose="02020603050405020304" pitchFamily="18" charset="0"/>
                <a:ea typeface="黑体" panose="02010609060101010101" pitchFamily="49" charset="-122"/>
                <a:cs typeface="Times New Roman" panose="02020603050405020304" pitchFamily="18" charset="0"/>
              </a:rPr>
              <a:t>4</a:t>
            </a:r>
            <a:r>
              <a:rPr lang="zh-CN" altLang="en-US" sz="2000" b="1" dirty="0">
                <a:latin typeface="Times New Roman" panose="02020603050405020304" pitchFamily="18" charset="0"/>
                <a:ea typeface="黑体" panose="02010609060101010101" pitchFamily="49" charset="-122"/>
                <a:cs typeface="Times New Roman" panose="02020603050405020304" pitchFamily="18" charset="0"/>
              </a:rPr>
              <a:t>）环糊精的生产：</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环糊精通过液状淀粉在酶的作用下生产，如在反应过程中和后处理过程中加入膜处理步骤可以大大提高产率，</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UF</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膜能够分离出环糊精，同时将活性酶返回反应釜，再通过</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NF</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膜浓缩环糊精。</a:t>
            </a:r>
            <a:endParaRPr lang="en-US" altLang="zh-CN" sz="2000" dirty="0">
              <a:latin typeface="Times New Roman" panose="02020603050405020304" pitchFamily="18" charset="0"/>
              <a:ea typeface="黑体" panose="02010609060101010101" pitchFamily="49" charset="-122"/>
              <a:cs typeface="Times New Roman" panose="02020603050405020304" pitchFamily="18" charset="0"/>
            </a:endParaRPr>
          </a:p>
          <a:p>
            <a:pPr>
              <a:lnSpc>
                <a:spcPct val="150000"/>
              </a:lnSpc>
            </a:pPr>
            <a:r>
              <a:rPr lang="en-US" altLang="zh-CN" sz="2200" b="1" dirty="0">
                <a:solidFill>
                  <a:srgbClr val="33CC33"/>
                </a:solidFill>
                <a:latin typeface="Times New Roman" panose="02020603050405020304" pitchFamily="18" charset="0"/>
                <a:ea typeface="黑体" panose="02010609060101010101" pitchFamily="49" charset="-122"/>
                <a:cs typeface="Times New Roman" panose="02020603050405020304" pitchFamily="18" charset="0"/>
              </a:rPr>
              <a:t>III.</a:t>
            </a:r>
            <a:r>
              <a:rPr lang="zh-CN" altLang="en-US" sz="2200" b="1" dirty="0">
                <a:solidFill>
                  <a:srgbClr val="33CC33"/>
                </a:solidFill>
                <a:latin typeface="Times New Roman" panose="02020603050405020304" pitchFamily="18" charset="0"/>
                <a:ea typeface="黑体" panose="02010609060101010101" pitchFamily="49" charset="-122"/>
                <a:cs typeface="Times New Roman" panose="02020603050405020304" pitchFamily="18" charset="0"/>
              </a:rPr>
              <a:t> 在染料工业的应用</a:t>
            </a:r>
            <a:endParaRPr lang="en-US" altLang="zh-CN" sz="2200" b="1" dirty="0">
              <a:solidFill>
                <a:srgbClr val="33CC33"/>
              </a:solidFill>
              <a:latin typeface="Times New Roman" panose="02020603050405020304" pitchFamily="18" charset="0"/>
              <a:ea typeface="黑体" panose="02010609060101010101" pitchFamily="49" charset="-122"/>
              <a:cs typeface="Times New Roman" panose="02020603050405020304" pitchFamily="18" charset="0"/>
            </a:endParaRPr>
          </a:p>
          <a:p>
            <a:pPr>
              <a:lnSpc>
                <a:spcPct val="150000"/>
              </a:lnSpc>
            </a:pP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    </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应用于染料脱盐、纯化、浓度等方面，可提高各类染料如酸性染料、活性染料等的纯度。</a:t>
            </a:r>
          </a:p>
        </p:txBody>
      </p:sp>
    </p:spTree>
    <p:extLst>
      <p:ext uri="{BB962C8B-B14F-4D97-AF65-F5344CB8AC3E}">
        <p14:creationId xmlns:p14="http://schemas.microsoft.com/office/powerpoint/2010/main" val="41232964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2698175"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纳滤工艺及应用</a:t>
            </a:r>
          </a:p>
        </p:txBody>
      </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13</a:t>
            </a:fld>
            <a:endParaRPr lang="zh-CN" altLang="en-US"/>
          </a:p>
        </p:txBody>
      </p:sp>
      <p:sp>
        <p:nvSpPr>
          <p:cNvPr id="9" name="文本框 8">
            <a:extLst>
              <a:ext uri="{FF2B5EF4-FFF2-40B4-BE49-F238E27FC236}">
                <a16:creationId xmlns:a16="http://schemas.microsoft.com/office/drawing/2014/main" id="{F79049C2-0447-4D58-AE7E-EAF975D3F680}"/>
              </a:ext>
            </a:extLst>
          </p:cNvPr>
          <p:cNvSpPr txBox="1"/>
          <p:nvPr/>
        </p:nvSpPr>
        <p:spPr>
          <a:xfrm>
            <a:off x="214757" y="623804"/>
            <a:ext cx="8878824" cy="5761642"/>
          </a:xfrm>
          <a:prstGeom prst="rect">
            <a:avLst/>
          </a:prstGeom>
          <a:noFill/>
        </p:spPr>
        <p:txBody>
          <a:bodyPr wrap="square" rtlCol="0">
            <a:spAutoFit/>
          </a:bodyPr>
          <a:lstStyle/>
          <a:p>
            <a:pPr>
              <a:lnSpc>
                <a:spcPct val="150000"/>
              </a:lnSpc>
            </a:pPr>
            <a:r>
              <a:rPr lang="zh-CN" altLang="en-US" sz="2400" dirty="0">
                <a:latin typeface="黑体" panose="02010609060101010101" pitchFamily="49" charset="-122"/>
                <a:ea typeface="黑体" panose="02010609060101010101" pitchFamily="49" charset="-122"/>
              </a:rPr>
              <a:t>纳滤应用</a:t>
            </a:r>
            <a:endParaRPr lang="en-US" altLang="zh-CN" sz="2400" dirty="0">
              <a:latin typeface="黑体" panose="02010609060101010101" pitchFamily="49" charset="-122"/>
              <a:ea typeface="黑体" panose="02010609060101010101" pitchFamily="49" charset="-122"/>
            </a:endParaRPr>
          </a:p>
          <a:p>
            <a:pPr>
              <a:lnSpc>
                <a:spcPct val="150000"/>
              </a:lnSpc>
            </a:pPr>
            <a:r>
              <a:rPr lang="en-US" altLang="zh-CN" sz="2200" b="1" dirty="0">
                <a:solidFill>
                  <a:srgbClr val="33CC33"/>
                </a:solidFill>
                <a:latin typeface="Times New Roman" panose="02020603050405020304" pitchFamily="18" charset="0"/>
                <a:ea typeface="黑体" panose="02010609060101010101" pitchFamily="49" charset="-122"/>
                <a:cs typeface="Times New Roman" panose="02020603050405020304" pitchFamily="18" charset="0"/>
              </a:rPr>
              <a:t>IV.</a:t>
            </a:r>
            <a:r>
              <a:rPr lang="zh-CN" altLang="en-US" sz="2200" b="1" dirty="0">
                <a:solidFill>
                  <a:srgbClr val="33CC33"/>
                </a:solidFill>
                <a:latin typeface="Times New Roman" panose="02020603050405020304" pitchFamily="18" charset="0"/>
                <a:ea typeface="黑体" panose="02010609060101010101" pitchFamily="49" charset="-122"/>
                <a:cs typeface="Times New Roman" panose="02020603050405020304" pitchFamily="18" charset="0"/>
              </a:rPr>
              <a:t> 医药方面：</a:t>
            </a:r>
            <a:endParaRPr lang="en-US" altLang="zh-CN" sz="2200" b="1" dirty="0">
              <a:solidFill>
                <a:srgbClr val="33CC33"/>
              </a:solidFill>
              <a:latin typeface="Times New Roman" panose="02020603050405020304" pitchFamily="18" charset="0"/>
              <a:ea typeface="黑体" panose="02010609060101010101" pitchFamily="49" charset="-122"/>
              <a:cs typeface="Times New Roman" panose="02020603050405020304" pitchFamily="18" charset="0"/>
            </a:endParaRPr>
          </a:p>
          <a:p>
            <a:pPr>
              <a:lnSpc>
                <a:spcPct val="150000"/>
              </a:lnSpc>
            </a:pP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     </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NF</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主要集中在生化试剂生产，生化试剂多具有热敏性，在加工过程中易受热而破坏。利用</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NF</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对生化试剂进行提纯与浓缩，不仅可降低有机溶剂与水的消耗量，可将微量的有机污染物和低分子盐除去，节约能耗，提高产品质量。</a:t>
            </a:r>
            <a:r>
              <a:rPr lang="en-US" altLang="zh-CN" sz="2200" b="1" dirty="0">
                <a:solidFill>
                  <a:srgbClr val="33CC33"/>
                </a:solidFill>
                <a:latin typeface="Times New Roman" panose="02020603050405020304" pitchFamily="18" charset="0"/>
                <a:ea typeface="黑体" panose="02010609060101010101" pitchFamily="49" charset="-122"/>
                <a:cs typeface="Times New Roman" panose="02020603050405020304" pitchFamily="18" charset="0"/>
              </a:rPr>
              <a:t>V.</a:t>
            </a:r>
            <a:r>
              <a:rPr lang="zh-CN" altLang="en-US" sz="2200" b="1" dirty="0">
                <a:solidFill>
                  <a:srgbClr val="33CC33"/>
                </a:solidFill>
                <a:latin typeface="Times New Roman" panose="02020603050405020304" pitchFamily="18" charset="0"/>
                <a:ea typeface="黑体" panose="02010609060101010101" pitchFamily="49" charset="-122"/>
                <a:cs typeface="Times New Roman" panose="02020603050405020304" pitchFamily="18" charset="0"/>
              </a:rPr>
              <a:t> 废水处理中的应用</a:t>
            </a:r>
            <a:endParaRPr lang="en-US" altLang="zh-CN" sz="2200" b="1" dirty="0">
              <a:solidFill>
                <a:srgbClr val="33CC33"/>
              </a:solidFill>
              <a:latin typeface="Times New Roman" panose="02020603050405020304" pitchFamily="18" charset="0"/>
              <a:ea typeface="黑体" panose="02010609060101010101" pitchFamily="49" charset="-122"/>
              <a:cs typeface="Times New Roman" panose="02020603050405020304" pitchFamily="18" charset="0"/>
            </a:endParaRPr>
          </a:p>
          <a:p>
            <a:pPr>
              <a:lnSpc>
                <a:spcPct val="150000"/>
              </a:lnSpc>
            </a:pP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    </a:t>
            </a:r>
            <a:r>
              <a:rPr lang="zh-CN" altLang="en-US" sz="2000" b="1" dirty="0">
                <a:latin typeface="Times New Roman" panose="02020603050405020304" pitchFamily="18" charset="0"/>
                <a:ea typeface="黑体" panose="02010609060101010101" pitchFamily="49" charset="-122"/>
                <a:cs typeface="Times New Roman" panose="02020603050405020304" pitchFamily="18" charset="0"/>
              </a:rPr>
              <a:t>（</a:t>
            </a:r>
            <a:r>
              <a:rPr lang="en-US" altLang="zh-CN" sz="2000" b="1" dirty="0">
                <a:latin typeface="Times New Roman" panose="02020603050405020304" pitchFamily="18" charset="0"/>
                <a:ea typeface="黑体" panose="02010609060101010101" pitchFamily="49" charset="-122"/>
                <a:cs typeface="Times New Roman" panose="02020603050405020304" pitchFamily="18" charset="0"/>
              </a:rPr>
              <a:t>1</a:t>
            </a:r>
            <a:r>
              <a:rPr lang="zh-CN" altLang="en-US" sz="2000" b="1" dirty="0">
                <a:latin typeface="Times New Roman" panose="02020603050405020304" pitchFamily="18" charset="0"/>
                <a:ea typeface="黑体" panose="02010609060101010101" pitchFamily="49" charset="-122"/>
                <a:cs typeface="Times New Roman" panose="02020603050405020304" pitchFamily="18" charset="0"/>
              </a:rPr>
              <a:t>）造纸废水处理：</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NF</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膜可以替代吸附与电化学方法除去纸浆厂冲洗水中的深色木质素和漂白过程中产生的氯化木质素，因为许多</a:t>
            </a:r>
            <a:r>
              <a:rPr lang="zh-CN" altLang="en-US" sz="2000" b="1"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有色有机物带电负性，易被带荷负电的</a:t>
            </a:r>
            <a:r>
              <a:rPr lang="en-US" altLang="zh-CN" sz="2000" b="1"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NF</a:t>
            </a:r>
            <a:r>
              <a:rPr lang="zh-CN" altLang="en-US" sz="2000" b="1"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rPr>
              <a:t>所截留</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a:t>
            </a:r>
            <a:endParaRPr lang="en-US" altLang="zh-CN" sz="2000" dirty="0">
              <a:latin typeface="Times New Roman" panose="02020603050405020304" pitchFamily="18" charset="0"/>
              <a:ea typeface="黑体" panose="02010609060101010101" pitchFamily="49" charset="-122"/>
              <a:cs typeface="Times New Roman" panose="02020603050405020304" pitchFamily="18" charset="0"/>
            </a:endParaRPr>
          </a:p>
          <a:p>
            <a:pPr>
              <a:lnSpc>
                <a:spcPct val="150000"/>
              </a:lnSpc>
            </a:pP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    </a:t>
            </a:r>
            <a:r>
              <a:rPr lang="zh-CN" altLang="en-US" sz="2000" b="1" dirty="0">
                <a:latin typeface="Times New Roman" panose="02020603050405020304" pitchFamily="18" charset="0"/>
                <a:ea typeface="黑体" panose="02010609060101010101" pitchFamily="49" charset="-122"/>
                <a:cs typeface="Times New Roman" panose="02020603050405020304" pitchFamily="18" charset="0"/>
              </a:rPr>
              <a:t>（</a:t>
            </a:r>
            <a:r>
              <a:rPr lang="en-US" altLang="zh-CN" sz="2000" b="1" dirty="0">
                <a:latin typeface="Times New Roman" panose="02020603050405020304" pitchFamily="18" charset="0"/>
                <a:ea typeface="黑体" panose="02010609060101010101" pitchFamily="49" charset="-122"/>
                <a:cs typeface="Times New Roman" panose="02020603050405020304" pitchFamily="18" charset="0"/>
              </a:rPr>
              <a:t>2</a:t>
            </a:r>
            <a:r>
              <a:rPr lang="zh-CN" altLang="en-US" sz="2000" b="1" dirty="0">
                <a:latin typeface="Times New Roman" panose="02020603050405020304" pitchFamily="18" charset="0"/>
                <a:ea typeface="黑体" panose="02010609060101010101" pitchFamily="49" charset="-122"/>
                <a:cs typeface="Times New Roman" panose="02020603050405020304" pitchFamily="18" charset="0"/>
              </a:rPr>
              <a:t>）电镀废水处理</a:t>
            </a:r>
            <a:r>
              <a:rPr lang="en-US" altLang="zh-CN" sz="2000" b="1" dirty="0">
                <a:latin typeface="Times New Roman" panose="02020603050405020304" pitchFamily="18" charset="0"/>
                <a:ea typeface="黑体" panose="02010609060101010101" pitchFamily="49" charset="-122"/>
                <a:cs typeface="Times New Roman" panose="02020603050405020304" pitchFamily="18" charset="0"/>
              </a:rPr>
              <a:t>: </a:t>
            </a: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NF</a:t>
            </a: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用于镀镍漂洗水再循环及镍的回收，设备操作及维修简单，运转费用低。</a:t>
            </a:r>
            <a:endParaRPr lang="en-US" altLang="zh-CN" sz="2000" dirty="0">
              <a:latin typeface="Times New Roman" panose="02020603050405020304" pitchFamily="18" charset="0"/>
              <a:ea typeface="黑体" panose="02010609060101010101" pitchFamily="49" charset="-122"/>
              <a:cs typeface="Times New Roman" panose="02020603050405020304" pitchFamily="18" charset="0"/>
            </a:endParaRPr>
          </a:p>
          <a:p>
            <a:pPr>
              <a:lnSpc>
                <a:spcPct val="150000"/>
              </a:lnSpc>
            </a:pPr>
            <a:endParaRPr lang="zh-CN" altLang="en-US" sz="2000" dirty="0">
              <a:latin typeface="Times New Roman" panose="02020603050405020304" pitchFamily="18" charset="0"/>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9996961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2698175"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纳滤工艺及应用</a:t>
            </a:r>
          </a:p>
        </p:txBody>
      </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14</a:t>
            </a:fld>
            <a:endParaRPr lang="zh-CN" altLang="en-US"/>
          </a:p>
        </p:txBody>
      </p:sp>
      <p:sp>
        <p:nvSpPr>
          <p:cNvPr id="9" name="文本框 8">
            <a:extLst>
              <a:ext uri="{FF2B5EF4-FFF2-40B4-BE49-F238E27FC236}">
                <a16:creationId xmlns:a16="http://schemas.microsoft.com/office/drawing/2014/main" id="{F79049C2-0447-4D58-AE7E-EAF975D3F680}"/>
              </a:ext>
            </a:extLst>
          </p:cNvPr>
          <p:cNvSpPr txBox="1"/>
          <p:nvPr/>
        </p:nvSpPr>
        <p:spPr>
          <a:xfrm>
            <a:off x="214757" y="623804"/>
            <a:ext cx="8878824" cy="1560492"/>
          </a:xfrm>
          <a:prstGeom prst="rect">
            <a:avLst/>
          </a:prstGeom>
          <a:noFill/>
        </p:spPr>
        <p:txBody>
          <a:bodyPr wrap="square" rtlCol="0">
            <a:spAutoFit/>
          </a:bodyPr>
          <a:lstStyle/>
          <a:p>
            <a:pPr>
              <a:lnSpc>
                <a:spcPct val="150000"/>
              </a:lnSpc>
            </a:pPr>
            <a:r>
              <a:rPr lang="zh-CN" altLang="en-US" sz="2400" dirty="0">
                <a:latin typeface="黑体" panose="02010609060101010101" pitchFamily="49" charset="-122"/>
                <a:ea typeface="黑体" panose="02010609060101010101" pitchFamily="49" charset="-122"/>
              </a:rPr>
              <a:t>纳滤应用</a:t>
            </a:r>
            <a:endParaRPr lang="en-US" altLang="zh-CN" sz="2400" dirty="0">
              <a:latin typeface="黑体" panose="02010609060101010101" pitchFamily="49" charset="-122"/>
              <a:ea typeface="黑体" panose="02010609060101010101" pitchFamily="49" charset="-122"/>
            </a:endParaRPr>
          </a:p>
          <a:p>
            <a:pPr>
              <a:lnSpc>
                <a:spcPct val="150000"/>
              </a:lnSpc>
            </a:pPr>
            <a:r>
              <a:rPr lang="en-US" altLang="zh-CN" sz="2200" b="1" dirty="0">
                <a:solidFill>
                  <a:srgbClr val="33CC33"/>
                </a:solidFill>
                <a:latin typeface="Times New Roman" panose="02020603050405020304" pitchFamily="18" charset="0"/>
                <a:ea typeface="黑体" panose="02010609060101010101" pitchFamily="49" charset="-122"/>
                <a:cs typeface="Times New Roman" panose="02020603050405020304" pitchFamily="18" charset="0"/>
              </a:rPr>
              <a:t>V.</a:t>
            </a:r>
            <a:r>
              <a:rPr lang="zh-CN" altLang="en-US" sz="2200" b="1" dirty="0">
                <a:solidFill>
                  <a:srgbClr val="33CC33"/>
                </a:solidFill>
                <a:latin typeface="Times New Roman" panose="02020603050405020304" pitchFamily="18" charset="0"/>
                <a:ea typeface="黑体" panose="02010609060101010101" pitchFamily="49" charset="-122"/>
                <a:cs typeface="Times New Roman" panose="02020603050405020304" pitchFamily="18" charset="0"/>
              </a:rPr>
              <a:t> 废水处理中的应用</a:t>
            </a:r>
            <a:endParaRPr lang="en-US" altLang="zh-CN" sz="2200" b="1" dirty="0">
              <a:solidFill>
                <a:srgbClr val="33CC33"/>
              </a:solidFill>
              <a:latin typeface="Times New Roman" panose="02020603050405020304" pitchFamily="18" charset="0"/>
              <a:ea typeface="黑体" panose="02010609060101010101" pitchFamily="49" charset="-122"/>
              <a:cs typeface="Times New Roman" panose="02020603050405020304" pitchFamily="18" charset="0"/>
            </a:endParaRPr>
          </a:p>
          <a:p>
            <a:pPr>
              <a:lnSpc>
                <a:spcPct val="150000"/>
              </a:lnSpc>
            </a:pPr>
            <a:r>
              <a:rPr lang="en-US" altLang="zh-CN" sz="2000" dirty="0">
                <a:latin typeface="Times New Roman" panose="02020603050405020304" pitchFamily="18" charset="0"/>
                <a:ea typeface="黑体" panose="02010609060101010101" pitchFamily="49" charset="-122"/>
                <a:cs typeface="Times New Roman" panose="02020603050405020304" pitchFamily="18" charset="0"/>
              </a:rPr>
              <a:t>    </a:t>
            </a:r>
          </a:p>
        </p:txBody>
      </p:sp>
      <p:pic>
        <p:nvPicPr>
          <p:cNvPr id="3" name="图片 2">
            <a:extLst>
              <a:ext uri="{FF2B5EF4-FFF2-40B4-BE49-F238E27FC236}">
                <a16:creationId xmlns:a16="http://schemas.microsoft.com/office/drawing/2014/main" id="{EF22BA74-912D-45E2-AA23-765F78CB963C}"/>
              </a:ext>
            </a:extLst>
          </p:cNvPr>
          <p:cNvPicPr>
            <a:picLocks noChangeAspect="1"/>
          </p:cNvPicPr>
          <p:nvPr/>
        </p:nvPicPr>
        <p:blipFill>
          <a:blip r:embed="rId2"/>
          <a:stretch>
            <a:fillRect/>
          </a:stretch>
        </p:blipFill>
        <p:spPr>
          <a:xfrm>
            <a:off x="504616" y="1700156"/>
            <a:ext cx="8134768" cy="1314518"/>
          </a:xfrm>
          <a:prstGeom prst="rect">
            <a:avLst/>
          </a:prstGeom>
        </p:spPr>
      </p:pic>
      <p:sp>
        <p:nvSpPr>
          <p:cNvPr id="13" name="文本框 12">
            <a:extLst>
              <a:ext uri="{FF2B5EF4-FFF2-40B4-BE49-F238E27FC236}">
                <a16:creationId xmlns:a16="http://schemas.microsoft.com/office/drawing/2014/main" id="{5C724658-6FD8-412D-9797-2701A57DCE92}"/>
              </a:ext>
            </a:extLst>
          </p:cNvPr>
          <p:cNvSpPr txBox="1"/>
          <p:nvPr/>
        </p:nvSpPr>
        <p:spPr>
          <a:xfrm>
            <a:off x="312991" y="3639687"/>
            <a:ext cx="8682355" cy="1886286"/>
          </a:xfrm>
          <a:prstGeom prst="rect">
            <a:avLst/>
          </a:prstGeom>
          <a:noFill/>
        </p:spPr>
        <p:txBody>
          <a:bodyPr wrap="square">
            <a:spAutoFit/>
          </a:bodyPr>
          <a:lstStyle/>
          <a:p>
            <a:pPr algn="just">
              <a:lnSpc>
                <a:spcPct val="150000"/>
              </a:lnSpc>
            </a:pPr>
            <a:r>
              <a:rPr kumimoji="0" lang="en-US" altLang="zh-CN" sz="2000" b="0"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2000" b="1"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a:t>
            </a:r>
            <a:r>
              <a:rPr kumimoji="0" lang="en-US" altLang="zh-CN" sz="2000" b="1"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3</a:t>
            </a:r>
            <a:r>
              <a:rPr kumimoji="0" lang="zh-CN" altLang="en-US" sz="2000" b="1"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）生活污水处理：</a:t>
            </a:r>
            <a:r>
              <a:rPr kumimoji="0" lang="zh-CN"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生活污水一般用生物降解</a:t>
            </a:r>
            <a:r>
              <a:rPr kumimoji="0" lang="en-US" altLang="zh-CN" sz="2000" b="0"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a:t>
            </a:r>
            <a:r>
              <a:rPr kumimoji="0" lang="zh-CN"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化学氧化法结合处理，但氧化剂浪费大，残留物多。因此可以在它们中间加一</a:t>
            </a:r>
            <a:r>
              <a:rPr kumimoji="0" lang="en-US" altLang="zh-CN" sz="2000" b="0"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NF</a:t>
            </a:r>
            <a:r>
              <a:rPr kumimoji="0" lang="zh-CN"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环节，能使微生物降解掉的小分子（</a:t>
            </a:r>
            <a:r>
              <a:rPr kumimoji="0" lang="en-US" altLang="zh-CN" sz="2000" b="0"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MW&lt;100</a:t>
            </a:r>
            <a:r>
              <a:rPr kumimoji="0" lang="zh-CN"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）透过，而把不能降解的大分子截住，让其进入化学氧化器后再去生物降解。</a:t>
            </a:r>
            <a:endParaRPr lang="zh-CN" altLang="en-US" dirty="0"/>
          </a:p>
        </p:txBody>
      </p:sp>
    </p:spTree>
    <p:extLst>
      <p:ext uri="{BB962C8B-B14F-4D97-AF65-F5344CB8AC3E}">
        <p14:creationId xmlns:p14="http://schemas.microsoft.com/office/powerpoint/2010/main" val="34689289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2698175"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纳滤工艺及应用</a:t>
            </a:r>
          </a:p>
        </p:txBody>
      </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15</a:t>
            </a:fld>
            <a:endParaRPr lang="zh-CN" altLang="en-US"/>
          </a:p>
        </p:txBody>
      </p:sp>
      <p:sp>
        <p:nvSpPr>
          <p:cNvPr id="9" name="文本框 8">
            <a:extLst>
              <a:ext uri="{FF2B5EF4-FFF2-40B4-BE49-F238E27FC236}">
                <a16:creationId xmlns:a16="http://schemas.microsoft.com/office/drawing/2014/main" id="{F79049C2-0447-4D58-AE7E-EAF975D3F680}"/>
              </a:ext>
            </a:extLst>
          </p:cNvPr>
          <p:cNvSpPr txBox="1"/>
          <p:nvPr/>
        </p:nvSpPr>
        <p:spPr>
          <a:xfrm>
            <a:off x="214757" y="623804"/>
            <a:ext cx="8878824" cy="1089914"/>
          </a:xfrm>
          <a:prstGeom prst="rect">
            <a:avLst/>
          </a:prstGeom>
          <a:noFill/>
        </p:spPr>
        <p:txBody>
          <a:bodyPr wrap="square" rtlCol="0">
            <a:spAutoFit/>
          </a:bodyPr>
          <a:lstStyle/>
          <a:p>
            <a:pPr>
              <a:lnSpc>
                <a:spcPct val="150000"/>
              </a:lnSpc>
            </a:pPr>
            <a:r>
              <a:rPr lang="zh-CN" altLang="en-US" sz="2400" dirty="0">
                <a:latin typeface="黑体" panose="02010609060101010101" pitchFamily="49" charset="-122"/>
                <a:ea typeface="黑体" panose="02010609060101010101" pitchFamily="49" charset="-122"/>
              </a:rPr>
              <a:t>纳滤应用</a:t>
            </a:r>
            <a:endParaRPr lang="en-US" altLang="zh-CN" sz="2400" dirty="0">
              <a:latin typeface="黑体" panose="02010609060101010101" pitchFamily="49" charset="-122"/>
              <a:ea typeface="黑体" panose="02010609060101010101" pitchFamily="49" charset="-122"/>
            </a:endParaRPr>
          </a:p>
          <a:p>
            <a:pPr>
              <a:lnSpc>
                <a:spcPct val="150000"/>
              </a:lnSpc>
            </a:pPr>
            <a:r>
              <a:rPr lang="en-US" altLang="zh-CN" sz="2200" b="1" dirty="0">
                <a:solidFill>
                  <a:srgbClr val="33CC33"/>
                </a:solidFill>
                <a:latin typeface="Times New Roman" panose="02020603050405020304" pitchFamily="18" charset="0"/>
                <a:ea typeface="黑体" panose="02010609060101010101" pitchFamily="49" charset="-122"/>
                <a:cs typeface="Times New Roman" panose="02020603050405020304" pitchFamily="18" charset="0"/>
              </a:rPr>
              <a:t>VI.</a:t>
            </a:r>
            <a:r>
              <a:rPr lang="zh-CN" altLang="en-US" sz="2200" b="1" dirty="0">
                <a:solidFill>
                  <a:srgbClr val="33CC33"/>
                </a:solidFill>
                <a:latin typeface="Times New Roman" panose="02020603050405020304" pitchFamily="18" charset="0"/>
                <a:ea typeface="黑体" panose="02010609060101010101" pitchFamily="49" charset="-122"/>
                <a:cs typeface="Times New Roman" panose="02020603050405020304" pitchFamily="18" charset="0"/>
              </a:rPr>
              <a:t> 在石油工业中的应用</a:t>
            </a:r>
            <a:endParaRPr lang="en-US" altLang="zh-CN" sz="2200" b="1" dirty="0">
              <a:solidFill>
                <a:srgbClr val="33CC33"/>
              </a:solidFill>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10" name="图片 9">
            <a:extLst>
              <a:ext uri="{FF2B5EF4-FFF2-40B4-BE49-F238E27FC236}">
                <a16:creationId xmlns:a16="http://schemas.microsoft.com/office/drawing/2014/main" id="{ABC026DF-783D-4198-98CE-FCEB6188F5E1}"/>
              </a:ext>
            </a:extLst>
          </p:cNvPr>
          <p:cNvPicPr>
            <a:picLocks noChangeAspect="1"/>
          </p:cNvPicPr>
          <p:nvPr/>
        </p:nvPicPr>
        <p:blipFill>
          <a:blip r:embed="rId2"/>
          <a:stretch>
            <a:fillRect/>
          </a:stretch>
        </p:blipFill>
        <p:spPr>
          <a:xfrm>
            <a:off x="669131" y="2039399"/>
            <a:ext cx="7917085" cy="3632097"/>
          </a:xfrm>
          <a:prstGeom prst="rect">
            <a:avLst/>
          </a:prstGeom>
        </p:spPr>
      </p:pic>
    </p:spTree>
    <p:extLst>
      <p:ext uri="{BB962C8B-B14F-4D97-AF65-F5344CB8AC3E}">
        <p14:creationId xmlns:p14="http://schemas.microsoft.com/office/powerpoint/2010/main" val="15294454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16</a:t>
            </a:fld>
            <a:endParaRPr lang="zh-CN" altLang="en-US"/>
          </a:p>
        </p:txBody>
      </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4134465"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纳滤技术的未来发展趋势</a:t>
            </a:r>
          </a:p>
        </p:txBody>
      </p:sp>
      <p:sp>
        <p:nvSpPr>
          <p:cNvPr id="11" name="文本框 10">
            <a:extLst>
              <a:ext uri="{FF2B5EF4-FFF2-40B4-BE49-F238E27FC236}">
                <a16:creationId xmlns:a16="http://schemas.microsoft.com/office/drawing/2014/main" id="{4B3D963B-8B78-4F56-B2C6-C20E10AE6D81}"/>
              </a:ext>
            </a:extLst>
          </p:cNvPr>
          <p:cNvSpPr txBox="1"/>
          <p:nvPr/>
        </p:nvSpPr>
        <p:spPr>
          <a:xfrm>
            <a:off x="105698" y="970010"/>
            <a:ext cx="8932604" cy="4768165"/>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zh-CN" altLang="en-US" sz="2400" b="1" dirty="0">
                <a:solidFill>
                  <a:schemeClr val="accent2">
                    <a:lumMod val="75000"/>
                  </a:schemeClr>
                </a:solidFill>
                <a:latin typeface="黑体" panose="02010609060101010101" pitchFamily="49" charset="-122"/>
                <a:ea typeface="黑体" panose="02010609060101010101" pitchFamily="49" charset="-122"/>
              </a:rPr>
              <a:t>新的膜材料：</a:t>
            </a:r>
            <a:r>
              <a:rPr lang="zh-CN" altLang="en-US" sz="2200" dirty="0">
                <a:solidFill>
                  <a:schemeClr val="tx1">
                    <a:lumMod val="85000"/>
                    <a:lumOff val="15000"/>
                  </a:schemeClr>
                </a:solidFill>
                <a:latin typeface="黑体" panose="02010609060101010101" pitchFamily="49" charset="-122"/>
                <a:ea typeface="黑体" panose="02010609060101010101" pitchFamily="49" charset="-122"/>
              </a:rPr>
              <a:t>无机</a:t>
            </a:r>
            <a:r>
              <a:rPr lang="en-US" altLang="zh-CN" sz="2200" dirty="0">
                <a:solidFill>
                  <a:schemeClr val="tx1">
                    <a:lumMod val="85000"/>
                    <a:lumOff val="15000"/>
                  </a:schemeClr>
                </a:solidFill>
                <a:latin typeface="黑体" panose="02010609060101010101" pitchFamily="49" charset="-122"/>
                <a:ea typeface="黑体" panose="02010609060101010101" pitchFamily="49" charset="-122"/>
              </a:rPr>
              <a:t>-</a:t>
            </a:r>
            <a:r>
              <a:rPr lang="zh-CN" altLang="en-US" sz="2200" dirty="0">
                <a:solidFill>
                  <a:schemeClr val="tx1">
                    <a:lumMod val="85000"/>
                    <a:lumOff val="15000"/>
                  </a:schemeClr>
                </a:solidFill>
                <a:latin typeface="黑体" panose="02010609060101010101" pitchFamily="49" charset="-122"/>
                <a:ea typeface="黑体" panose="02010609060101010101" pitchFamily="49" charset="-122"/>
              </a:rPr>
              <a:t>有机杂化纳滤复合膜、以新型多孔纳米材料为无机材料制备无机</a:t>
            </a:r>
            <a:r>
              <a:rPr lang="en-US" altLang="zh-CN" sz="2200" dirty="0">
                <a:solidFill>
                  <a:schemeClr val="tx1">
                    <a:lumMod val="85000"/>
                    <a:lumOff val="15000"/>
                  </a:schemeClr>
                </a:solidFill>
                <a:latin typeface="黑体" panose="02010609060101010101" pitchFamily="49" charset="-122"/>
                <a:ea typeface="黑体" panose="02010609060101010101" pitchFamily="49" charset="-122"/>
              </a:rPr>
              <a:t>-</a:t>
            </a:r>
            <a:r>
              <a:rPr lang="zh-CN" altLang="en-US" sz="2200" dirty="0">
                <a:solidFill>
                  <a:schemeClr val="tx1">
                    <a:lumMod val="85000"/>
                    <a:lumOff val="15000"/>
                  </a:schemeClr>
                </a:solidFill>
                <a:latin typeface="黑体" panose="02010609060101010101" pitchFamily="49" charset="-122"/>
                <a:ea typeface="黑体" panose="02010609060101010101" pitchFamily="49" charset="-122"/>
              </a:rPr>
              <a:t>有机杂化膜、基于新型纳米材料制备高性能纳滤膜，如碳纳米管膜、氧化石墨烯膜和金属有机骨架膜等。</a:t>
            </a:r>
            <a:endParaRPr lang="en-US" altLang="zh-CN" sz="2200" dirty="0">
              <a:solidFill>
                <a:schemeClr val="tx1">
                  <a:lumMod val="85000"/>
                  <a:lumOff val="15000"/>
                </a:schemeClr>
              </a:solidFill>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Ø"/>
            </a:pPr>
            <a:r>
              <a:rPr lang="zh-CN" altLang="en-US" sz="2400" b="1" dirty="0">
                <a:solidFill>
                  <a:schemeClr val="accent2">
                    <a:lumMod val="75000"/>
                  </a:schemeClr>
                </a:solidFill>
                <a:latin typeface="黑体" panose="02010609060101010101" pitchFamily="49" charset="-122"/>
                <a:ea typeface="黑体" panose="02010609060101010101" pitchFamily="49" charset="-122"/>
              </a:rPr>
              <a:t>新的制膜工艺：</a:t>
            </a:r>
            <a:r>
              <a:rPr lang="zh-CN" altLang="en-US" sz="2200" dirty="0">
                <a:solidFill>
                  <a:schemeClr val="tx1">
                    <a:lumMod val="85000"/>
                    <a:lumOff val="15000"/>
                  </a:schemeClr>
                </a:solidFill>
                <a:latin typeface="黑体" panose="02010609060101010101" pitchFamily="49" charset="-122"/>
                <a:ea typeface="黑体" panose="02010609060101010101" pitchFamily="49" charset="-122"/>
              </a:rPr>
              <a:t>以纳米材料作为填充粒子通过界面聚合制备</a:t>
            </a:r>
            <a:r>
              <a:rPr lang="en-US" altLang="zh-CN" sz="2200" dirty="0">
                <a:solidFill>
                  <a:schemeClr val="tx1">
                    <a:lumMod val="85000"/>
                    <a:lumOff val="15000"/>
                  </a:schemeClr>
                </a:solidFill>
                <a:latin typeface="黑体" panose="02010609060101010101" pitchFamily="49" charset="-122"/>
                <a:ea typeface="黑体" panose="02010609060101010101" pitchFamily="49" charset="-122"/>
              </a:rPr>
              <a:t>TFN</a:t>
            </a:r>
            <a:r>
              <a:rPr lang="zh-CN" altLang="en-US" sz="2200" dirty="0">
                <a:solidFill>
                  <a:schemeClr val="tx1">
                    <a:lumMod val="85000"/>
                    <a:lumOff val="15000"/>
                  </a:schemeClr>
                </a:solidFill>
                <a:latin typeface="黑体" panose="02010609060101010101" pitchFamily="49" charset="-122"/>
                <a:ea typeface="黑体" panose="02010609060101010101" pitchFamily="49" charset="-122"/>
              </a:rPr>
              <a:t>纳滤膜可以有效改成</a:t>
            </a:r>
            <a:r>
              <a:rPr lang="en-US" altLang="zh-CN" sz="2200" dirty="0">
                <a:solidFill>
                  <a:schemeClr val="tx1">
                    <a:lumMod val="85000"/>
                    <a:lumOff val="15000"/>
                  </a:schemeClr>
                </a:solidFill>
                <a:latin typeface="黑体" panose="02010609060101010101" pitchFamily="49" charset="-122"/>
                <a:ea typeface="黑体" panose="02010609060101010101" pitchFamily="49" charset="-122"/>
              </a:rPr>
              <a:t>TFC</a:t>
            </a:r>
            <a:r>
              <a:rPr lang="zh-CN" altLang="en-US" sz="2200" dirty="0">
                <a:solidFill>
                  <a:schemeClr val="tx1">
                    <a:lumMod val="85000"/>
                    <a:lumOff val="15000"/>
                  </a:schemeClr>
                </a:solidFill>
                <a:latin typeface="黑体" panose="02010609060101010101" pitchFamily="49" charset="-122"/>
                <a:ea typeface="黑体" panose="02010609060101010101" pitchFamily="49" charset="-122"/>
              </a:rPr>
              <a:t>纳滤膜的性能。另外，紫外线接枝、电子束辐射、等离子体接枝和层层自组装技术也开始广泛应用。</a:t>
            </a:r>
            <a:endParaRPr lang="en-US" altLang="zh-CN" sz="2200" dirty="0">
              <a:solidFill>
                <a:schemeClr val="tx1">
                  <a:lumMod val="85000"/>
                  <a:lumOff val="15000"/>
                </a:schemeClr>
              </a:solidFill>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Ø"/>
            </a:pPr>
            <a:r>
              <a:rPr lang="zh-CN" altLang="en-US" sz="2400" b="1" dirty="0">
                <a:solidFill>
                  <a:schemeClr val="accent2">
                    <a:lumMod val="75000"/>
                  </a:schemeClr>
                </a:solidFill>
                <a:latin typeface="黑体" panose="02010609060101010101" pitchFamily="49" charset="-122"/>
                <a:ea typeface="黑体" panose="02010609060101010101" pitchFamily="49" charset="-122"/>
              </a:rPr>
              <a:t>纳滤模型及传质机理研究</a:t>
            </a:r>
            <a:endParaRPr lang="en-US" altLang="zh-CN" sz="2400" b="1" dirty="0">
              <a:solidFill>
                <a:schemeClr val="accent2">
                  <a:lumMod val="75000"/>
                </a:schemeClr>
              </a:solidFill>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Ø"/>
            </a:pPr>
            <a:r>
              <a:rPr lang="zh-CN" altLang="en-US" sz="2400" b="1" dirty="0">
                <a:solidFill>
                  <a:schemeClr val="accent2">
                    <a:lumMod val="75000"/>
                  </a:schemeClr>
                </a:solidFill>
                <a:latin typeface="黑体" panose="02010609060101010101" pitchFamily="49" charset="-122"/>
                <a:ea typeface="黑体" panose="02010609060101010101" pitchFamily="49" charset="-122"/>
              </a:rPr>
              <a:t>新应用</a:t>
            </a:r>
            <a:r>
              <a:rPr lang="zh-CN" altLang="en-US" sz="2200" dirty="0">
                <a:solidFill>
                  <a:schemeClr val="tx1">
                    <a:lumMod val="85000"/>
                    <a:lumOff val="15000"/>
                  </a:schemeClr>
                </a:solidFill>
                <a:latin typeface="黑体" panose="02010609060101010101" pitchFamily="49" charset="-122"/>
                <a:ea typeface="黑体" panose="02010609060101010101" pitchFamily="49" charset="-122"/>
              </a:rPr>
              <a:t>：药物、生物技术和食品应用</a:t>
            </a:r>
            <a:endParaRPr lang="en-US" altLang="zh-CN" sz="2200" dirty="0">
              <a:solidFill>
                <a:schemeClr val="tx1">
                  <a:lumMod val="85000"/>
                  <a:lumOff val="15000"/>
                </a:schemeClr>
              </a:solidFill>
              <a:latin typeface="黑体" panose="02010609060101010101" pitchFamily="49" charset="-122"/>
              <a:ea typeface="黑体" panose="02010609060101010101" pitchFamily="49" charset="-122"/>
            </a:endParaRPr>
          </a:p>
          <a:p>
            <a:pPr marL="342900" indent="-342900" algn="just">
              <a:lnSpc>
                <a:spcPct val="150000"/>
              </a:lnSpc>
              <a:buFont typeface="Wingdings" panose="05000000000000000000" pitchFamily="2" charset="2"/>
              <a:buChar char="Ø"/>
            </a:pPr>
            <a:r>
              <a:rPr lang="zh-CN" altLang="en-US" sz="2400" b="1" dirty="0">
                <a:solidFill>
                  <a:schemeClr val="accent2">
                    <a:lumMod val="75000"/>
                  </a:schemeClr>
                </a:solidFill>
                <a:latin typeface="黑体" panose="02010609060101010101" pitchFamily="49" charset="-122"/>
                <a:ea typeface="黑体" panose="02010609060101010101" pitchFamily="49" charset="-122"/>
              </a:rPr>
              <a:t>膜污染的预防</a:t>
            </a:r>
          </a:p>
        </p:txBody>
      </p:sp>
    </p:spTree>
    <p:extLst>
      <p:ext uri="{BB962C8B-B14F-4D97-AF65-F5344CB8AC3E}">
        <p14:creationId xmlns:p14="http://schemas.microsoft.com/office/powerpoint/2010/main" val="1084369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17</a:t>
            </a:fld>
            <a:endParaRPr lang="zh-CN" altLang="en-US"/>
          </a:p>
        </p:txBody>
      </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1980029"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纳滤膜制备</a:t>
            </a:r>
          </a:p>
        </p:txBody>
      </p:sp>
      <p:pic>
        <p:nvPicPr>
          <p:cNvPr id="3" name="图片 2">
            <a:extLst>
              <a:ext uri="{FF2B5EF4-FFF2-40B4-BE49-F238E27FC236}">
                <a16:creationId xmlns:a16="http://schemas.microsoft.com/office/drawing/2014/main" id="{7A58D663-7652-4214-8757-46F75BFEE289}"/>
              </a:ext>
            </a:extLst>
          </p:cNvPr>
          <p:cNvPicPr>
            <a:picLocks noChangeAspect="1"/>
          </p:cNvPicPr>
          <p:nvPr/>
        </p:nvPicPr>
        <p:blipFill>
          <a:blip r:embed="rId3"/>
          <a:stretch>
            <a:fillRect/>
          </a:stretch>
        </p:blipFill>
        <p:spPr>
          <a:xfrm>
            <a:off x="742753" y="1215911"/>
            <a:ext cx="7658494" cy="4426177"/>
          </a:xfrm>
          <a:prstGeom prst="rect">
            <a:avLst/>
          </a:prstGeom>
        </p:spPr>
      </p:pic>
    </p:spTree>
    <p:extLst>
      <p:ext uri="{BB962C8B-B14F-4D97-AF65-F5344CB8AC3E}">
        <p14:creationId xmlns:p14="http://schemas.microsoft.com/office/powerpoint/2010/main" val="10327938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18</a:t>
            </a:fld>
            <a:endParaRPr lang="zh-CN" altLang="en-US"/>
          </a:p>
        </p:txBody>
      </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1980029"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纳滤膜制备</a:t>
            </a:r>
          </a:p>
        </p:txBody>
      </p:sp>
      <p:sp>
        <p:nvSpPr>
          <p:cNvPr id="2" name="文本框 1">
            <a:extLst>
              <a:ext uri="{FF2B5EF4-FFF2-40B4-BE49-F238E27FC236}">
                <a16:creationId xmlns:a16="http://schemas.microsoft.com/office/drawing/2014/main" id="{F81152F5-4F4F-4259-9E95-DB0D046C2B35}"/>
              </a:ext>
            </a:extLst>
          </p:cNvPr>
          <p:cNvSpPr txBox="1"/>
          <p:nvPr/>
        </p:nvSpPr>
        <p:spPr>
          <a:xfrm>
            <a:off x="173736" y="767991"/>
            <a:ext cx="4199611" cy="523220"/>
          </a:xfrm>
          <a:prstGeom prst="rect">
            <a:avLst/>
          </a:prstGeom>
          <a:noFill/>
        </p:spPr>
        <p:txBody>
          <a:bodyPr wrap="none" rtlCol="0">
            <a:spAutoFit/>
          </a:bodyPr>
          <a:lstStyle/>
          <a:p>
            <a:r>
              <a:rPr lang="en-US" altLang="zh-CN" sz="2800" b="1" dirty="0">
                <a:latin typeface="Arial" panose="020B0604020202020204" pitchFamily="34" charset="0"/>
                <a:cs typeface="Arial" panose="020B0604020202020204" pitchFamily="34" charset="0"/>
              </a:rPr>
              <a:t>Transformation method</a:t>
            </a:r>
            <a:endParaRPr lang="zh-CN" altLang="en-US" sz="2800" b="1" dirty="0">
              <a:latin typeface="Arial" panose="020B0604020202020204" pitchFamily="34" charset="0"/>
              <a:cs typeface="Arial" panose="020B0604020202020204" pitchFamily="34" charset="0"/>
            </a:endParaRPr>
          </a:p>
        </p:txBody>
      </p:sp>
      <p:pic>
        <p:nvPicPr>
          <p:cNvPr id="9" name="图片 8">
            <a:extLst>
              <a:ext uri="{FF2B5EF4-FFF2-40B4-BE49-F238E27FC236}">
                <a16:creationId xmlns:a16="http://schemas.microsoft.com/office/drawing/2014/main" id="{51B71B74-FD87-407E-94B1-9D5A2D31D844}"/>
              </a:ext>
            </a:extLst>
          </p:cNvPr>
          <p:cNvPicPr>
            <a:picLocks noChangeAspect="1"/>
          </p:cNvPicPr>
          <p:nvPr/>
        </p:nvPicPr>
        <p:blipFill>
          <a:blip r:embed="rId3"/>
          <a:stretch>
            <a:fillRect/>
          </a:stretch>
        </p:blipFill>
        <p:spPr>
          <a:xfrm>
            <a:off x="156730" y="1363304"/>
            <a:ext cx="8008861" cy="1447385"/>
          </a:xfrm>
          <a:prstGeom prst="rect">
            <a:avLst/>
          </a:prstGeom>
        </p:spPr>
      </p:pic>
      <p:pic>
        <p:nvPicPr>
          <p:cNvPr id="12" name="图片 11">
            <a:extLst>
              <a:ext uri="{FF2B5EF4-FFF2-40B4-BE49-F238E27FC236}">
                <a16:creationId xmlns:a16="http://schemas.microsoft.com/office/drawing/2014/main" id="{C0E5C3B1-9054-4D1A-A8C1-13452FFE70D0}"/>
              </a:ext>
            </a:extLst>
          </p:cNvPr>
          <p:cNvPicPr>
            <a:picLocks noChangeAspect="1"/>
          </p:cNvPicPr>
          <p:nvPr/>
        </p:nvPicPr>
        <p:blipFill>
          <a:blip r:embed="rId4"/>
          <a:stretch>
            <a:fillRect/>
          </a:stretch>
        </p:blipFill>
        <p:spPr>
          <a:xfrm>
            <a:off x="506135" y="3250909"/>
            <a:ext cx="7709296" cy="1981302"/>
          </a:xfrm>
          <a:prstGeom prst="rect">
            <a:avLst/>
          </a:prstGeom>
        </p:spPr>
      </p:pic>
    </p:spTree>
    <p:extLst>
      <p:ext uri="{BB962C8B-B14F-4D97-AF65-F5344CB8AC3E}">
        <p14:creationId xmlns:p14="http://schemas.microsoft.com/office/powerpoint/2010/main" val="24985751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19</a:t>
            </a:fld>
            <a:endParaRPr lang="zh-CN" altLang="en-US"/>
          </a:p>
        </p:txBody>
      </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1980029"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纳滤膜制备</a:t>
            </a:r>
          </a:p>
        </p:txBody>
      </p:sp>
      <p:sp>
        <p:nvSpPr>
          <p:cNvPr id="2" name="文本框 1">
            <a:extLst>
              <a:ext uri="{FF2B5EF4-FFF2-40B4-BE49-F238E27FC236}">
                <a16:creationId xmlns:a16="http://schemas.microsoft.com/office/drawing/2014/main" id="{F81152F5-4F4F-4259-9E95-DB0D046C2B35}"/>
              </a:ext>
            </a:extLst>
          </p:cNvPr>
          <p:cNvSpPr txBox="1"/>
          <p:nvPr/>
        </p:nvSpPr>
        <p:spPr>
          <a:xfrm>
            <a:off x="173736" y="767991"/>
            <a:ext cx="2581156" cy="523220"/>
          </a:xfrm>
          <a:prstGeom prst="rect">
            <a:avLst/>
          </a:prstGeom>
          <a:noFill/>
        </p:spPr>
        <p:txBody>
          <a:bodyPr wrap="none" rtlCol="0">
            <a:spAutoFit/>
          </a:bodyPr>
          <a:lstStyle/>
          <a:p>
            <a:r>
              <a:rPr lang="en-US" altLang="zh-CN" sz="2800" b="1" dirty="0">
                <a:latin typeface="Arial" panose="020B0604020202020204" pitchFamily="34" charset="0"/>
                <a:cs typeface="Arial" panose="020B0604020202020204" pitchFamily="34" charset="0"/>
              </a:rPr>
              <a:t>Blend method</a:t>
            </a:r>
            <a:endParaRPr lang="zh-CN" altLang="en-US" sz="2800" b="1" dirty="0">
              <a:latin typeface="Arial" panose="020B0604020202020204" pitchFamily="34" charset="0"/>
              <a:cs typeface="Arial" panose="020B0604020202020204" pitchFamily="34" charset="0"/>
            </a:endParaRPr>
          </a:p>
        </p:txBody>
      </p:sp>
      <p:pic>
        <p:nvPicPr>
          <p:cNvPr id="7" name="图片 6">
            <a:extLst>
              <a:ext uri="{FF2B5EF4-FFF2-40B4-BE49-F238E27FC236}">
                <a16:creationId xmlns:a16="http://schemas.microsoft.com/office/drawing/2014/main" id="{51E64479-C33B-4145-8DED-987300AF0F6C}"/>
              </a:ext>
            </a:extLst>
          </p:cNvPr>
          <p:cNvPicPr>
            <a:picLocks noChangeAspect="1"/>
          </p:cNvPicPr>
          <p:nvPr/>
        </p:nvPicPr>
        <p:blipFill>
          <a:blip r:embed="rId3"/>
          <a:stretch>
            <a:fillRect/>
          </a:stretch>
        </p:blipFill>
        <p:spPr>
          <a:xfrm>
            <a:off x="847533" y="1498244"/>
            <a:ext cx="6842571" cy="3634204"/>
          </a:xfrm>
          <a:prstGeom prst="rect">
            <a:avLst/>
          </a:prstGeom>
        </p:spPr>
      </p:pic>
    </p:spTree>
    <p:extLst>
      <p:ext uri="{BB962C8B-B14F-4D97-AF65-F5344CB8AC3E}">
        <p14:creationId xmlns:p14="http://schemas.microsoft.com/office/powerpoint/2010/main" val="37326944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20</a:t>
            </a:fld>
            <a:endParaRPr lang="zh-CN" altLang="en-US"/>
          </a:p>
        </p:txBody>
      </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1980029"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纳滤膜制备</a:t>
            </a:r>
          </a:p>
        </p:txBody>
      </p:sp>
      <p:sp>
        <p:nvSpPr>
          <p:cNvPr id="2" name="文本框 1">
            <a:extLst>
              <a:ext uri="{FF2B5EF4-FFF2-40B4-BE49-F238E27FC236}">
                <a16:creationId xmlns:a16="http://schemas.microsoft.com/office/drawing/2014/main" id="{F81152F5-4F4F-4259-9E95-DB0D046C2B35}"/>
              </a:ext>
            </a:extLst>
          </p:cNvPr>
          <p:cNvSpPr txBox="1"/>
          <p:nvPr/>
        </p:nvSpPr>
        <p:spPr>
          <a:xfrm>
            <a:off x="173736" y="767991"/>
            <a:ext cx="3440365" cy="523220"/>
          </a:xfrm>
          <a:prstGeom prst="rect">
            <a:avLst/>
          </a:prstGeom>
          <a:noFill/>
        </p:spPr>
        <p:txBody>
          <a:bodyPr wrap="none" rtlCol="0">
            <a:spAutoFit/>
          </a:bodyPr>
          <a:lstStyle/>
          <a:p>
            <a:r>
              <a:rPr lang="en-US" altLang="zh-CN" sz="2800" b="1" dirty="0">
                <a:latin typeface="Arial" panose="020B0604020202020204" pitchFamily="34" charset="0"/>
                <a:cs typeface="Arial" panose="020B0604020202020204" pitchFamily="34" charset="0"/>
              </a:rPr>
              <a:t>Composite method</a:t>
            </a:r>
            <a:endParaRPr lang="zh-CN" altLang="en-US" sz="2800" b="1" dirty="0">
              <a:latin typeface="Arial" panose="020B0604020202020204" pitchFamily="34" charset="0"/>
              <a:cs typeface="Arial" panose="020B0604020202020204" pitchFamily="34" charset="0"/>
            </a:endParaRPr>
          </a:p>
        </p:txBody>
      </p:sp>
      <p:pic>
        <p:nvPicPr>
          <p:cNvPr id="9" name="图片 8">
            <a:extLst>
              <a:ext uri="{FF2B5EF4-FFF2-40B4-BE49-F238E27FC236}">
                <a16:creationId xmlns:a16="http://schemas.microsoft.com/office/drawing/2014/main" id="{05CECED9-D2CB-4AED-AD95-C1C3359F36BD}"/>
              </a:ext>
            </a:extLst>
          </p:cNvPr>
          <p:cNvPicPr>
            <a:picLocks noChangeAspect="1"/>
          </p:cNvPicPr>
          <p:nvPr/>
        </p:nvPicPr>
        <p:blipFill>
          <a:blip r:embed="rId3"/>
          <a:stretch>
            <a:fillRect/>
          </a:stretch>
        </p:blipFill>
        <p:spPr>
          <a:xfrm>
            <a:off x="295055" y="1435398"/>
            <a:ext cx="8553890" cy="4496031"/>
          </a:xfrm>
          <a:prstGeom prst="rect">
            <a:avLst/>
          </a:prstGeom>
        </p:spPr>
      </p:pic>
    </p:spTree>
    <p:extLst>
      <p:ext uri="{BB962C8B-B14F-4D97-AF65-F5344CB8AC3E}">
        <p14:creationId xmlns:p14="http://schemas.microsoft.com/office/powerpoint/2010/main" val="34778979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21</a:t>
            </a:fld>
            <a:endParaRPr lang="zh-CN" altLang="en-US"/>
          </a:p>
        </p:txBody>
      </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1980029"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纳滤膜制备</a:t>
            </a:r>
          </a:p>
        </p:txBody>
      </p:sp>
      <p:sp>
        <p:nvSpPr>
          <p:cNvPr id="2" name="文本框 1">
            <a:extLst>
              <a:ext uri="{FF2B5EF4-FFF2-40B4-BE49-F238E27FC236}">
                <a16:creationId xmlns:a16="http://schemas.microsoft.com/office/drawing/2014/main" id="{F81152F5-4F4F-4259-9E95-DB0D046C2B35}"/>
              </a:ext>
            </a:extLst>
          </p:cNvPr>
          <p:cNvSpPr txBox="1"/>
          <p:nvPr/>
        </p:nvSpPr>
        <p:spPr>
          <a:xfrm>
            <a:off x="173736" y="767991"/>
            <a:ext cx="3440365" cy="523220"/>
          </a:xfrm>
          <a:prstGeom prst="rect">
            <a:avLst/>
          </a:prstGeom>
          <a:noFill/>
        </p:spPr>
        <p:txBody>
          <a:bodyPr wrap="none" rtlCol="0">
            <a:spAutoFit/>
          </a:bodyPr>
          <a:lstStyle/>
          <a:p>
            <a:r>
              <a:rPr lang="en-US" altLang="zh-CN" sz="2800" b="1" dirty="0">
                <a:latin typeface="Arial" panose="020B0604020202020204" pitchFamily="34" charset="0"/>
                <a:cs typeface="Arial" panose="020B0604020202020204" pitchFamily="34" charset="0"/>
              </a:rPr>
              <a:t>Composite method</a:t>
            </a:r>
            <a:endParaRPr lang="zh-CN" altLang="en-US" sz="2800" b="1" dirty="0">
              <a:latin typeface="Arial" panose="020B0604020202020204" pitchFamily="34" charset="0"/>
              <a:cs typeface="Arial" panose="020B0604020202020204" pitchFamily="34" charset="0"/>
            </a:endParaRPr>
          </a:p>
        </p:txBody>
      </p:sp>
      <p:pic>
        <p:nvPicPr>
          <p:cNvPr id="9" name="图片 8">
            <a:extLst>
              <a:ext uri="{FF2B5EF4-FFF2-40B4-BE49-F238E27FC236}">
                <a16:creationId xmlns:a16="http://schemas.microsoft.com/office/drawing/2014/main" id="{05CECED9-D2CB-4AED-AD95-C1C3359F36BD}"/>
              </a:ext>
            </a:extLst>
          </p:cNvPr>
          <p:cNvPicPr>
            <a:picLocks noChangeAspect="1"/>
          </p:cNvPicPr>
          <p:nvPr/>
        </p:nvPicPr>
        <p:blipFill>
          <a:blip r:embed="rId3"/>
          <a:stretch>
            <a:fillRect/>
          </a:stretch>
        </p:blipFill>
        <p:spPr>
          <a:xfrm>
            <a:off x="295055" y="1435398"/>
            <a:ext cx="8553890" cy="4496031"/>
          </a:xfrm>
          <a:prstGeom prst="rect">
            <a:avLst/>
          </a:prstGeom>
        </p:spPr>
      </p:pic>
    </p:spTree>
    <p:extLst>
      <p:ext uri="{BB962C8B-B14F-4D97-AF65-F5344CB8AC3E}">
        <p14:creationId xmlns:p14="http://schemas.microsoft.com/office/powerpoint/2010/main" val="1535102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22</a:t>
            </a:fld>
            <a:endParaRPr lang="zh-CN" altLang="en-US"/>
          </a:p>
        </p:txBody>
      </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1980029"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纳滤膜制备</a:t>
            </a:r>
          </a:p>
        </p:txBody>
      </p:sp>
      <p:pic>
        <p:nvPicPr>
          <p:cNvPr id="7" name="图片 6">
            <a:extLst>
              <a:ext uri="{FF2B5EF4-FFF2-40B4-BE49-F238E27FC236}">
                <a16:creationId xmlns:a16="http://schemas.microsoft.com/office/drawing/2014/main" id="{617C5F28-C410-4324-B2F3-B86C0E26EE91}"/>
              </a:ext>
            </a:extLst>
          </p:cNvPr>
          <p:cNvPicPr>
            <a:picLocks noChangeAspect="1"/>
          </p:cNvPicPr>
          <p:nvPr/>
        </p:nvPicPr>
        <p:blipFill>
          <a:blip r:embed="rId3"/>
          <a:stretch>
            <a:fillRect/>
          </a:stretch>
        </p:blipFill>
        <p:spPr>
          <a:xfrm>
            <a:off x="112970" y="1178569"/>
            <a:ext cx="8893543" cy="4801608"/>
          </a:xfrm>
          <a:prstGeom prst="rect">
            <a:avLst/>
          </a:prstGeom>
        </p:spPr>
      </p:pic>
    </p:spTree>
    <p:extLst>
      <p:ext uri="{BB962C8B-B14F-4D97-AF65-F5344CB8AC3E}">
        <p14:creationId xmlns:p14="http://schemas.microsoft.com/office/powerpoint/2010/main" val="14862111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23</a:t>
            </a:fld>
            <a:endParaRPr lang="zh-CN" altLang="en-US"/>
          </a:p>
        </p:txBody>
      </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1980029"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纳滤膜制备</a:t>
            </a:r>
          </a:p>
        </p:txBody>
      </p:sp>
      <p:pic>
        <p:nvPicPr>
          <p:cNvPr id="3" name="图片 2">
            <a:extLst>
              <a:ext uri="{FF2B5EF4-FFF2-40B4-BE49-F238E27FC236}">
                <a16:creationId xmlns:a16="http://schemas.microsoft.com/office/drawing/2014/main" id="{8E5CFD0D-5644-454E-ABAF-A7F572CB4C14}"/>
              </a:ext>
            </a:extLst>
          </p:cNvPr>
          <p:cNvPicPr>
            <a:picLocks noChangeAspect="1"/>
          </p:cNvPicPr>
          <p:nvPr/>
        </p:nvPicPr>
        <p:blipFill>
          <a:blip r:embed="rId3"/>
          <a:stretch>
            <a:fillRect/>
          </a:stretch>
        </p:blipFill>
        <p:spPr>
          <a:xfrm>
            <a:off x="173735" y="879343"/>
            <a:ext cx="8805497" cy="5477006"/>
          </a:xfrm>
          <a:prstGeom prst="rect">
            <a:avLst/>
          </a:prstGeom>
        </p:spPr>
      </p:pic>
    </p:spTree>
    <p:extLst>
      <p:ext uri="{BB962C8B-B14F-4D97-AF65-F5344CB8AC3E}">
        <p14:creationId xmlns:p14="http://schemas.microsoft.com/office/powerpoint/2010/main" val="34925329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24</a:t>
            </a:fld>
            <a:endParaRPr lang="zh-CN" altLang="en-US"/>
          </a:p>
        </p:txBody>
      </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1980029"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纳滤膜制备</a:t>
            </a:r>
          </a:p>
        </p:txBody>
      </p:sp>
      <p:pic>
        <p:nvPicPr>
          <p:cNvPr id="13" name="图片 12">
            <a:extLst>
              <a:ext uri="{FF2B5EF4-FFF2-40B4-BE49-F238E27FC236}">
                <a16:creationId xmlns:a16="http://schemas.microsoft.com/office/drawing/2014/main" id="{07A80463-672F-4471-8C45-BF2CB42A9E38}"/>
              </a:ext>
            </a:extLst>
          </p:cNvPr>
          <p:cNvPicPr>
            <a:picLocks noChangeAspect="1"/>
          </p:cNvPicPr>
          <p:nvPr/>
        </p:nvPicPr>
        <p:blipFill>
          <a:blip r:embed="rId3"/>
          <a:stretch>
            <a:fillRect/>
          </a:stretch>
        </p:blipFill>
        <p:spPr>
          <a:xfrm>
            <a:off x="467785" y="1344321"/>
            <a:ext cx="7669534" cy="4375759"/>
          </a:xfrm>
          <a:prstGeom prst="rect">
            <a:avLst/>
          </a:prstGeom>
        </p:spPr>
      </p:pic>
    </p:spTree>
    <p:extLst>
      <p:ext uri="{BB962C8B-B14F-4D97-AF65-F5344CB8AC3E}">
        <p14:creationId xmlns:p14="http://schemas.microsoft.com/office/powerpoint/2010/main" val="15504527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25</a:t>
            </a:fld>
            <a:endParaRPr lang="zh-CN" altLang="en-US"/>
          </a:p>
        </p:txBody>
      </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1980029"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纳滤膜制备</a:t>
            </a:r>
          </a:p>
        </p:txBody>
      </p:sp>
      <p:pic>
        <p:nvPicPr>
          <p:cNvPr id="3" name="图片 2">
            <a:extLst>
              <a:ext uri="{FF2B5EF4-FFF2-40B4-BE49-F238E27FC236}">
                <a16:creationId xmlns:a16="http://schemas.microsoft.com/office/drawing/2014/main" id="{89190EF2-3346-4DE7-AD8B-F408819C43CC}"/>
              </a:ext>
            </a:extLst>
          </p:cNvPr>
          <p:cNvPicPr>
            <a:picLocks noChangeAspect="1"/>
          </p:cNvPicPr>
          <p:nvPr/>
        </p:nvPicPr>
        <p:blipFill>
          <a:blip r:embed="rId3"/>
          <a:stretch>
            <a:fillRect/>
          </a:stretch>
        </p:blipFill>
        <p:spPr>
          <a:xfrm>
            <a:off x="857171" y="1371711"/>
            <a:ext cx="7015814" cy="4359233"/>
          </a:xfrm>
          <a:prstGeom prst="rect">
            <a:avLst/>
          </a:prstGeom>
        </p:spPr>
      </p:pic>
      <p:pic>
        <p:nvPicPr>
          <p:cNvPr id="9" name="图片 8">
            <a:extLst>
              <a:ext uri="{FF2B5EF4-FFF2-40B4-BE49-F238E27FC236}">
                <a16:creationId xmlns:a16="http://schemas.microsoft.com/office/drawing/2014/main" id="{52ACA3DF-0CB6-4C1E-96C7-3CC8C46050C1}"/>
              </a:ext>
            </a:extLst>
          </p:cNvPr>
          <p:cNvPicPr>
            <a:picLocks noChangeAspect="1"/>
          </p:cNvPicPr>
          <p:nvPr/>
        </p:nvPicPr>
        <p:blipFill>
          <a:blip r:embed="rId4"/>
          <a:stretch>
            <a:fillRect/>
          </a:stretch>
        </p:blipFill>
        <p:spPr>
          <a:xfrm>
            <a:off x="85820" y="776616"/>
            <a:ext cx="2171812" cy="514376"/>
          </a:xfrm>
          <a:prstGeom prst="rect">
            <a:avLst/>
          </a:prstGeom>
        </p:spPr>
      </p:pic>
    </p:spTree>
    <p:extLst>
      <p:ext uri="{BB962C8B-B14F-4D97-AF65-F5344CB8AC3E}">
        <p14:creationId xmlns:p14="http://schemas.microsoft.com/office/powerpoint/2010/main" val="26807298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26</a:t>
            </a:fld>
            <a:endParaRPr lang="zh-CN" altLang="en-US"/>
          </a:p>
        </p:txBody>
      </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3419526"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纳米复合膜</a:t>
            </a:r>
            <a:r>
              <a:rPr lang="en-US" altLang="zh-CN" sz="2800" dirty="0">
                <a:latin typeface="黑体" panose="02010609060101010101" pitchFamily="49" charset="-122"/>
                <a:ea typeface="黑体" panose="02010609060101010101" pitchFamily="49" charset="-122"/>
              </a:rPr>
              <a:t>--</a:t>
            </a:r>
            <a:r>
              <a:rPr lang="en-US" altLang="zh-CN" sz="2800" dirty="0" err="1">
                <a:latin typeface="Arial" panose="020B0604020202020204" pitchFamily="34" charset="0"/>
                <a:ea typeface="黑体" panose="02010609060101010101" pitchFamily="49" charset="-122"/>
                <a:cs typeface="Arial" panose="020B0604020202020204" pitchFamily="34" charset="0"/>
              </a:rPr>
              <a:t>Mxene</a:t>
            </a:r>
            <a:endParaRPr lang="zh-CN" altLang="en-US" sz="2800" dirty="0">
              <a:latin typeface="Arial" panose="020B0604020202020204" pitchFamily="34" charset="0"/>
              <a:ea typeface="黑体" panose="02010609060101010101" pitchFamily="49" charset="-122"/>
              <a:cs typeface="Arial" panose="020B0604020202020204" pitchFamily="34" charset="0"/>
            </a:endParaRPr>
          </a:p>
        </p:txBody>
      </p:sp>
      <p:sp>
        <p:nvSpPr>
          <p:cNvPr id="2" name="文本框 1">
            <a:extLst>
              <a:ext uri="{FF2B5EF4-FFF2-40B4-BE49-F238E27FC236}">
                <a16:creationId xmlns:a16="http://schemas.microsoft.com/office/drawing/2014/main" id="{495E6F7F-7C74-4C6F-856A-B691B39C93C3}"/>
              </a:ext>
            </a:extLst>
          </p:cNvPr>
          <p:cNvSpPr txBox="1"/>
          <p:nvPr/>
        </p:nvSpPr>
        <p:spPr>
          <a:xfrm>
            <a:off x="118871" y="650177"/>
            <a:ext cx="8983854" cy="3868816"/>
          </a:xfrm>
          <a:prstGeom prst="rect">
            <a:avLst/>
          </a:prstGeom>
          <a:noFill/>
        </p:spPr>
        <p:txBody>
          <a:bodyPr wrap="square" rtlCol="0">
            <a:spAutoFit/>
          </a:bodyPr>
          <a:lstStyle/>
          <a:p>
            <a:pPr algn="just">
              <a:lnSpc>
                <a:spcPct val="150000"/>
              </a:lnSpc>
            </a:pPr>
            <a:r>
              <a:rPr lang="en-US" altLang="zh-CN" sz="2000"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    </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    2011</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年美国</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Drexel</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大学报道了利用</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HF</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化学剥离三元层状碳化物</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Ti</a:t>
            </a:r>
            <a:r>
              <a:rPr lang="en-US" altLang="zh-CN" b="1" i="0" baseline="-2500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3</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AlC</a:t>
            </a:r>
            <a:r>
              <a:rPr lang="en-US" altLang="zh-CN" b="1" i="0" baseline="-2500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2</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成功制备出新型的二维碳化物晶体</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Ti</a:t>
            </a:r>
            <a:r>
              <a:rPr lang="en-US" altLang="zh-CN" b="1" i="0" baseline="-2500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3</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C</a:t>
            </a:r>
            <a:r>
              <a:rPr lang="en-US" altLang="zh-CN" b="1" i="0" baseline="-2500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3</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T</a:t>
            </a:r>
            <a:r>
              <a:rPr lang="en-US" altLang="zh-CN" b="1" i="0" baseline="-2500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x</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T</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代表</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-F</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和</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-OH</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等官能团）。</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Ti</a:t>
            </a:r>
            <a:r>
              <a:rPr lang="en-US" altLang="zh-CN" b="1" i="0" baseline="-2500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3</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AlC</a:t>
            </a:r>
            <a:r>
              <a:rPr lang="en-US" altLang="zh-CN" b="1" i="0" baseline="-2500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2</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是典型的</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MAX</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相，是三元层状化合物的统称，具有统一的化学式</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M</a:t>
            </a:r>
            <a:r>
              <a:rPr lang="en-US" altLang="zh-CN" b="1" i="0" baseline="-2500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n+1</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AX</a:t>
            </a:r>
            <a:r>
              <a:rPr lang="en-US" altLang="zh-CN" b="1" i="0" baseline="-2500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n</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，其中 </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n=1</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2</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或</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3</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M</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代表</a:t>
            </a:r>
            <a:r>
              <a:rPr lang="zh-CN" altLang="en-US"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早期</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过渡金属元素，如</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Sc</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a:t>
            </a:r>
            <a:r>
              <a:rPr lang="en-US" altLang="zh-CN" b="1" i="0" dirty="0" err="1">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Ti</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Zr</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V</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等；</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A</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是</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III</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IV</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主族元素，</a:t>
            </a:r>
            <a:r>
              <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X</a:t>
            </a:r>
            <a:r>
              <a:rPr lang="zh-CN" altLang="en-US"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代表碳或氮。</a:t>
            </a:r>
            <a:endPar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endParaRPr>
          </a:p>
          <a:p>
            <a:pPr algn="just">
              <a:lnSpc>
                <a:spcPct val="150000"/>
              </a:lnSpc>
            </a:pPr>
            <a:r>
              <a:rPr lang="en-US" altLang="zh-CN"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          MAX</a:t>
            </a:r>
            <a:r>
              <a:rPr lang="zh-CN" altLang="en-US"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相的结构特点是</a:t>
            </a:r>
            <a:r>
              <a:rPr lang="en-US" altLang="zh-CN"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M</a:t>
            </a:r>
            <a:r>
              <a:rPr lang="zh-CN" altLang="en-US"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原子与</a:t>
            </a:r>
            <a:r>
              <a:rPr lang="en-US" altLang="zh-CN"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A</a:t>
            </a:r>
            <a:r>
              <a:rPr lang="zh-CN" altLang="en-US"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原子层交替排列，形成近密堆积六方层状结构。</a:t>
            </a:r>
            <a:r>
              <a:rPr lang="en-US" altLang="zh-CN"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M-A</a:t>
            </a:r>
            <a:r>
              <a:rPr lang="zh-CN" altLang="en-US"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键具有金属键的特性，相对于</a:t>
            </a:r>
            <a:r>
              <a:rPr lang="en-US" altLang="zh-CN"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M-X</a:t>
            </a:r>
            <a:r>
              <a:rPr lang="zh-CN" altLang="en-US"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键作用力较弱。在</a:t>
            </a:r>
            <a:r>
              <a:rPr lang="en-US" altLang="zh-CN"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HF</a:t>
            </a:r>
            <a:r>
              <a:rPr lang="zh-CN" altLang="en-US"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酸溶液中，</a:t>
            </a:r>
            <a:r>
              <a:rPr lang="en-US" altLang="zh-CN"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MAX</a:t>
            </a:r>
            <a:r>
              <a:rPr lang="zh-CN" altLang="en-US"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相的</a:t>
            </a:r>
            <a:r>
              <a:rPr lang="en-US" altLang="zh-CN"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A</a:t>
            </a:r>
            <a:r>
              <a:rPr lang="zh-CN" altLang="en-US"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原子层易于被刻蚀，形成二维</a:t>
            </a:r>
            <a:r>
              <a:rPr lang="en-US" altLang="zh-CN"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M</a:t>
            </a:r>
            <a:r>
              <a:rPr lang="en-US" altLang="zh-CN" b="1" baseline="-25000"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n+1</a:t>
            </a:r>
            <a:r>
              <a:rPr lang="en-US" altLang="zh-CN"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X</a:t>
            </a:r>
            <a:r>
              <a:rPr lang="en-US" altLang="zh-CN" b="1" baseline="-25000"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n</a:t>
            </a:r>
            <a:r>
              <a:rPr lang="zh-CN" altLang="en-US"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原子晶体，为强调由</a:t>
            </a:r>
            <a:r>
              <a:rPr lang="en-US" altLang="zh-CN"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MAX</a:t>
            </a:r>
            <a:r>
              <a:rPr lang="zh-CN" altLang="en-US"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相剥离出来的，统一命名为</a:t>
            </a:r>
            <a:r>
              <a:rPr lang="en-US" altLang="zh-CN" b="1" dirty="0" err="1">
                <a:solidFill>
                  <a:srgbClr val="121212"/>
                </a:solidFill>
                <a:latin typeface="Times New Roman" panose="02020603050405020304" pitchFamily="18" charset="0"/>
                <a:ea typeface="仿宋" panose="02010609060101010101" pitchFamily="49" charset="-122"/>
                <a:cs typeface="Times New Roman" panose="02020603050405020304" pitchFamily="18" charset="0"/>
              </a:rPr>
              <a:t>Mxene</a:t>
            </a:r>
            <a:r>
              <a:rPr lang="en-US" altLang="zh-CN"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a:t>
            </a:r>
            <a:endParaRPr lang="en-US" altLang="zh-CN"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endParaRPr>
          </a:p>
          <a:p>
            <a:pPr algn="just">
              <a:lnSpc>
                <a:spcPct val="150000"/>
              </a:lnSpc>
            </a:pPr>
            <a:r>
              <a:rPr lang="en-US" altLang="zh-CN" sz="20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        </a:t>
            </a:r>
            <a:endParaRPr lang="zh-CN" altLang="en-US" sz="2000" b="1" dirty="0">
              <a:latin typeface="Times New Roman" panose="02020603050405020304" pitchFamily="18" charset="0"/>
              <a:ea typeface="仿宋" panose="02010609060101010101" pitchFamily="49" charset="-122"/>
              <a:cs typeface="Times New Roman" panose="02020603050405020304" pitchFamily="18" charset="0"/>
            </a:endParaRPr>
          </a:p>
        </p:txBody>
      </p:sp>
      <p:pic>
        <p:nvPicPr>
          <p:cNvPr id="11" name="图片 10">
            <a:extLst>
              <a:ext uri="{FF2B5EF4-FFF2-40B4-BE49-F238E27FC236}">
                <a16:creationId xmlns:a16="http://schemas.microsoft.com/office/drawing/2014/main" id="{4DE6645A-CE51-4356-BD94-E4A00950D5F5}"/>
              </a:ext>
            </a:extLst>
          </p:cNvPr>
          <p:cNvPicPr>
            <a:picLocks noChangeAspect="1"/>
          </p:cNvPicPr>
          <p:nvPr/>
        </p:nvPicPr>
        <p:blipFill>
          <a:blip r:embed="rId3"/>
          <a:stretch>
            <a:fillRect/>
          </a:stretch>
        </p:blipFill>
        <p:spPr>
          <a:xfrm>
            <a:off x="173736" y="4149215"/>
            <a:ext cx="8759421" cy="2195513"/>
          </a:xfrm>
          <a:prstGeom prst="rect">
            <a:avLst/>
          </a:prstGeom>
        </p:spPr>
      </p:pic>
    </p:spTree>
    <p:extLst>
      <p:ext uri="{BB962C8B-B14F-4D97-AF65-F5344CB8AC3E}">
        <p14:creationId xmlns:p14="http://schemas.microsoft.com/office/powerpoint/2010/main" val="20559562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27</a:t>
            </a:fld>
            <a:endParaRPr lang="zh-CN" altLang="en-US"/>
          </a:p>
        </p:txBody>
      </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2342308" cy="523220"/>
          </a:xfrm>
          <a:prstGeom prst="rect">
            <a:avLst/>
          </a:prstGeom>
          <a:noFill/>
        </p:spPr>
        <p:txBody>
          <a:bodyPr wrap="none" rtlCol="0">
            <a:spAutoFit/>
          </a:bodyPr>
          <a:lstStyle/>
          <a:p>
            <a:r>
              <a:rPr lang="en-US" altLang="zh-CN" sz="2800" dirty="0" err="1">
                <a:latin typeface="Arial" panose="020B0604020202020204" pitchFamily="34" charset="0"/>
                <a:ea typeface="黑体" panose="02010609060101010101" pitchFamily="49" charset="-122"/>
                <a:cs typeface="Arial" panose="020B0604020202020204" pitchFamily="34" charset="0"/>
              </a:rPr>
              <a:t>Mxene</a:t>
            </a:r>
            <a:r>
              <a:rPr lang="zh-CN" altLang="en-US" sz="2800" dirty="0">
                <a:latin typeface="Arial" panose="020B0604020202020204" pitchFamily="34" charset="0"/>
                <a:ea typeface="黑体" panose="02010609060101010101" pitchFamily="49" charset="-122"/>
                <a:cs typeface="Arial" panose="020B0604020202020204" pitchFamily="34" charset="0"/>
              </a:rPr>
              <a:t>的特点</a:t>
            </a:r>
          </a:p>
        </p:txBody>
      </p:sp>
      <p:sp>
        <p:nvSpPr>
          <p:cNvPr id="2" name="文本框 1">
            <a:extLst>
              <a:ext uri="{FF2B5EF4-FFF2-40B4-BE49-F238E27FC236}">
                <a16:creationId xmlns:a16="http://schemas.microsoft.com/office/drawing/2014/main" id="{495E6F7F-7C74-4C6F-856A-B691B39C93C3}"/>
              </a:ext>
            </a:extLst>
          </p:cNvPr>
          <p:cNvSpPr txBox="1"/>
          <p:nvPr/>
        </p:nvSpPr>
        <p:spPr>
          <a:xfrm>
            <a:off x="118871" y="695897"/>
            <a:ext cx="8983854" cy="4552400"/>
          </a:xfrm>
          <a:prstGeom prst="rect">
            <a:avLst/>
          </a:prstGeom>
          <a:noFill/>
        </p:spPr>
        <p:txBody>
          <a:bodyPr wrap="square" rtlCol="0">
            <a:spAutoFit/>
          </a:bodyPr>
          <a:lstStyle/>
          <a:p>
            <a:pPr algn="just">
              <a:lnSpc>
                <a:spcPct val="150000"/>
              </a:lnSpc>
            </a:pPr>
            <a:r>
              <a:rPr lang="en-US" altLang="zh-CN" sz="20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       </a:t>
            </a:r>
          </a:p>
          <a:p>
            <a:pPr algn="just">
              <a:lnSpc>
                <a:spcPct val="150000"/>
              </a:lnSpc>
            </a:pPr>
            <a:r>
              <a:rPr lang="zh-CN" altLang="en-US" sz="20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       </a:t>
            </a:r>
            <a:r>
              <a:rPr lang="en-US" altLang="zh-CN" sz="2000"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 </a:t>
            </a:r>
            <a:r>
              <a:rPr lang="en-US" altLang="zh-CN" sz="2200" b="1" i="0" dirty="0" err="1">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MXene</a:t>
            </a:r>
            <a:r>
              <a:rPr lang="en-US" altLang="zh-CN" sz="2200"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 </a:t>
            </a:r>
            <a:r>
              <a:rPr lang="zh-CN" altLang="en-US" sz="2200"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是一类新型的具有类石墨烯结构的二维材料，由</a:t>
            </a:r>
            <a:r>
              <a:rPr lang="zh-CN" altLang="en-US"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几个原子层厚度的</a:t>
            </a:r>
            <a:r>
              <a:rPr lang="zh-CN" altLang="en-US" sz="2200" b="1" i="0" dirty="0">
                <a:solidFill>
                  <a:srgbClr val="121212"/>
                </a:solidFill>
                <a:effectLst/>
                <a:latin typeface="Times New Roman" panose="02020603050405020304" pitchFamily="18" charset="0"/>
                <a:ea typeface="仿宋" panose="02010609060101010101" pitchFamily="49" charset="-122"/>
                <a:cs typeface="Times New Roman" panose="02020603050405020304" pitchFamily="18" charset="0"/>
              </a:rPr>
              <a:t>过渡金属碳化物、氮化物构成。</a:t>
            </a:r>
            <a:r>
              <a:rPr lang="zh-CN" altLang="en-US"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二维材料通常表现出强的晶体内共价键和弱的层间范德华力相互作用，涵盖了绝缘体、半导体、金属和超导体的几乎所有的材料特性，具有优异的化学和物理性能。</a:t>
            </a:r>
            <a:endParaRPr lang="en-US" altLang="zh-CN"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endParaRPr>
          </a:p>
          <a:p>
            <a:pPr algn="just">
              <a:lnSpc>
                <a:spcPct val="150000"/>
              </a:lnSpc>
            </a:pPr>
            <a:r>
              <a:rPr lang="en-US" altLang="zh-CN"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       </a:t>
            </a:r>
            <a:r>
              <a:rPr lang="en-US" altLang="zh-CN" sz="2200" b="1" dirty="0" err="1">
                <a:solidFill>
                  <a:srgbClr val="121212"/>
                </a:solidFill>
                <a:latin typeface="Times New Roman" panose="02020603050405020304" pitchFamily="18" charset="0"/>
                <a:ea typeface="仿宋" panose="02010609060101010101" pitchFamily="49" charset="-122"/>
                <a:cs typeface="Times New Roman" panose="02020603050405020304" pitchFamily="18" charset="0"/>
              </a:rPr>
              <a:t>MXene</a:t>
            </a:r>
            <a:r>
              <a:rPr lang="zh-CN" altLang="en-US"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材料具有典型的二维层状结构特征，其比表面积大，导电性优良，自润滑性能良好，还具有丰富的表面基团。可以通过酸刻蚀法来制备，如</a:t>
            </a:r>
            <a:r>
              <a:rPr lang="zh-CN" altLang="en-US"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hlinkClick r:id="rId3">
                  <a:extLst>
                    <a:ext uri="{A12FA001-AC4F-418D-AE19-62706E023703}">
                      <ahyp:hlinkClr xmlns:ahyp="http://schemas.microsoft.com/office/drawing/2018/hyperlinkcolor" val="tx"/>
                    </a:ext>
                  </a:extLst>
                </a:hlinkClick>
              </a:rPr>
              <a:t>氢氟酸</a:t>
            </a:r>
            <a:r>
              <a:rPr lang="zh-CN" altLang="en-US"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a:t>
            </a:r>
            <a:r>
              <a:rPr lang="en-US" altLang="zh-CN"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HF</a:t>
            </a:r>
            <a:r>
              <a:rPr lang="zh-CN" altLang="en-US"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a:t>
            </a:r>
            <a:r>
              <a:rPr lang="zh-CN" altLang="en-US"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hlinkClick r:id="rId4">
                  <a:extLst>
                    <a:ext uri="{A12FA001-AC4F-418D-AE19-62706E023703}">
                      <ahyp:hlinkClr xmlns:ahyp="http://schemas.microsoft.com/office/drawing/2018/hyperlinkcolor" val="tx"/>
                    </a:ext>
                  </a:extLst>
                </a:hlinkClick>
              </a:rPr>
              <a:t>氟化氢铵</a:t>
            </a:r>
            <a:r>
              <a:rPr lang="zh-CN" altLang="en-US"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a:t>
            </a:r>
            <a:r>
              <a:rPr lang="en-US" altLang="zh-CN"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NH</a:t>
            </a:r>
            <a:r>
              <a:rPr lang="en-US" altLang="zh-CN" sz="2200" b="1" baseline="-25000"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4</a:t>
            </a:r>
            <a:r>
              <a:rPr lang="en-US" altLang="zh-CN"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HF</a:t>
            </a:r>
            <a:r>
              <a:rPr lang="en-US" altLang="zh-CN" sz="2200" b="1" baseline="-25000"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2</a:t>
            </a:r>
            <a:r>
              <a:rPr lang="zh-CN" altLang="en-US"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）或</a:t>
            </a:r>
            <a:r>
              <a:rPr lang="zh-CN" altLang="en-US"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hlinkClick r:id="rId5">
                  <a:extLst>
                    <a:ext uri="{A12FA001-AC4F-418D-AE19-62706E023703}">
                      <ahyp:hlinkClr xmlns:ahyp="http://schemas.microsoft.com/office/drawing/2018/hyperlinkcolor" val="tx"/>
                    </a:ext>
                  </a:extLst>
                </a:hlinkClick>
              </a:rPr>
              <a:t>盐酸</a:t>
            </a:r>
            <a:r>
              <a:rPr lang="zh-CN" altLang="en-US"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a:t>
            </a:r>
            <a:r>
              <a:rPr lang="en-US" altLang="zh-CN"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HCl</a:t>
            </a:r>
            <a:r>
              <a:rPr lang="zh-CN" altLang="en-US"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）与</a:t>
            </a:r>
            <a:r>
              <a:rPr lang="zh-CN" altLang="en-US"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hlinkClick r:id="rId6">
                  <a:extLst>
                    <a:ext uri="{A12FA001-AC4F-418D-AE19-62706E023703}">
                      <ahyp:hlinkClr xmlns:ahyp="http://schemas.microsoft.com/office/drawing/2018/hyperlinkcolor" val="tx"/>
                    </a:ext>
                  </a:extLst>
                </a:hlinkClick>
              </a:rPr>
              <a:t>氟化锂</a:t>
            </a:r>
            <a:r>
              <a:rPr lang="zh-CN" altLang="en-US"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a:t>
            </a:r>
            <a:r>
              <a:rPr lang="en-US" altLang="zh-CN" sz="2200" b="1" dirty="0" err="1">
                <a:solidFill>
                  <a:srgbClr val="121212"/>
                </a:solidFill>
                <a:latin typeface="Times New Roman" panose="02020603050405020304" pitchFamily="18" charset="0"/>
                <a:ea typeface="仿宋" panose="02010609060101010101" pitchFamily="49" charset="-122"/>
                <a:cs typeface="Times New Roman" panose="02020603050405020304" pitchFamily="18" charset="0"/>
              </a:rPr>
              <a:t>LiF</a:t>
            </a:r>
            <a:r>
              <a:rPr lang="zh-CN" altLang="en-US" sz="22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）的混合物</a:t>
            </a:r>
            <a:r>
              <a:rPr lang="zh-CN" altLang="en-US" sz="2000" b="1" dirty="0">
                <a:solidFill>
                  <a:srgbClr val="121212"/>
                </a:solidFill>
                <a:latin typeface="Times New Roman" panose="02020603050405020304" pitchFamily="18" charset="0"/>
                <a:ea typeface="仿宋" panose="02010609060101010101" pitchFamily="49" charset="-122"/>
                <a:cs typeface="Times New Roman" panose="02020603050405020304" pitchFamily="18" charset="0"/>
              </a:rPr>
              <a:t>。</a:t>
            </a:r>
          </a:p>
        </p:txBody>
      </p:sp>
    </p:spTree>
    <p:extLst>
      <p:ext uri="{BB962C8B-B14F-4D97-AF65-F5344CB8AC3E}">
        <p14:creationId xmlns:p14="http://schemas.microsoft.com/office/powerpoint/2010/main" val="16319711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r>
              <a:rPr lang="de-DE" altLang="zh-CN"/>
              <a:t>Angew. Chem. Int. Ed. 2017</a:t>
            </a:r>
            <a:endParaRPr lang="zh-CN" altLang="en-US"/>
          </a:p>
        </p:txBody>
      </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4137671" cy="523220"/>
          </a:xfrm>
          <a:prstGeom prst="rect">
            <a:avLst/>
          </a:prstGeom>
          <a:noFill/>
        </p:spPr>
        <p:txBody>
          <a:bodyPr wrap="none" rtlCol="0">
            <a:spAutoFit/>
          </a:bodyPr>
          <a:lstStyle/>
          <a:p>
            <a:r>
              <a:rPr lang="zh-CN" altLang="en-US" sz="2800" dirty="0">
                <a:latin typeface="Arial" panose="020B0604020202020204" pitchFamily="34" charset="0"/>
                <a:ea typeface="黑体" panose="02010609060101010101" pitchFamily="49" charset="-122"/>
                <a:cs typeface="Arial" panose="020B0604020202020204" pitchFamily="34" charset="0"/>
              </a:rPr>
              <a:t>基于</a:t>
            </a:r>
            <a:r>
              <a:rPr lang="en-US" altLang="zh-CN" sz="2800" dirty="0" err="1">
                <a:latin typeface="Arial" panose="020B0604020202020204" pitchFamily="34" charset="0"/>
                <a:ea typeface="黑体" panose="02010609060101010101" pitchFamily="49" charset="-122"/>
                <a:cs typeface="Arial" panose="020B0604020202020204" pitchFamily="34" charset="0"/>
              </a:rPr>
              <a:t>Mxene</a:t>
            </a:r>
            <a:r>
              <a:rPr lang="zh-CN" altLang="en-US" sz="2800" dirty="0">
                <a:latin typeface="Arial" panose="020B0604020202020204" pitchFamily="34" charset="0"/>
                <a:ea typeface="黑体" panose="02010609060101010101" pitchFamily="49" charset="-122"/>
                <a:cs typeface="Arial" panose="020B0604020202020204" pitchFamily="34" charset="0"/>
              </a:rPr>
              <a:t>应用于水处理</a:t>
            </a:r>
          </a:p>
        </p:txBody>
      </p:sp>
      <p:pic>
        <p:nvPicPr>
          <p:cNvPr id="7" name="图片 6">
            <a:extLst>
              <a:ext uri="{FF2B5EF4-FFF2-40B4-BE49-F238E27FC236}">
                <a16:creationId xmlns:a16="http://schemas.microsoft.com/office/drawing/2014/main" id="{FB5F045B-5B4F-468B-B545-63FD506B2108}"/>
              </a:ext>
            </a:extLst>
          </p:cNvPr>
          <p:cNvPicPr>
            <a:picLocks noChangeAspect="1"/>
          </p:cNvPicPr>
          <p:nvPr/>
        </p:nvPicPr>
        <p:blipFill>
          <a:blip r:embed="rId3"/>
          <a:stretch>
            <a:fillRect/>
          </a:stretch>
        </p:blipFill>
        <p:spPr>
          <a:xfrm>
            <a:off x="1148080" y="768092"/>
            <a:ext cx="6187440" cy="5524200"/>
          </a:xfrm>
          <a:prstGeom prst="rect">
            <a:avLst/>
          </a:prstGeom>
        </p:spPr>
      </p:pic>
    </p:spTree>
    <p:extLst>
      <p:ext uri="{BB962C8B-B14F-4D97-AF65-F5344CB8AC3E}">
        <p14:creationId xmlns:p14="http://schemas.microsoft.com/office/powerpoint/2010/main" val="30554654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BE89811A-C70E-4700-B471-DB4BCE39AA82}"/>
              </a:ext>
            </a:extLst>
          </p:cNvPr>
          <p:cNvPicPr>
            <a:picLocks noChangeAspect="1"/>
          </p:cNvPicPr>
          <p:nvPr/>
        </p:nvPicPr>
        <p:blipFill>
          <a:blip r:embed="rId3"/>
          <a:stretch>
            <a:fillRect/>
          </a:stretch>
        </p:blipFill>
        <p:spPr>
          <a:xfrm>
            <a:off x="1003252" y="637086"/>
            <a:ext cx="6921865" cy="4567004"/>
          </a:xfrm>
          <a:prstGeom prst="rect">
            <a:avLst/>
          </a:prstGeom>
        </p:spPr>
      </p:pic>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r>
              <a:rPr lang="de-DE" altLang="zh-CN"/>
              <a:t>Angew. Chem. Int. Ed. 2017</a:t>
            </a:r>
            <a:endParaRPr lang="zh-CN" altLang="en-US"/>
          </a:p>
        </p:txBody>
      </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4137671" cy="523220"/>
          </a:xfrm>
          <a:prstGeom prst="rect">
            <a:avLst/>
          </a:prstGeom>
          <a:noFill/>
        </p:spPr>
        <p:txBody>
          <a:bodyPr wrap="none" rtlCol="0">
            <a:spAutoFit/>
          </a:bodyPr>
          <a:lstStyle/>
          <a:p>
            <a:r>
              <a:rPr lang="zh-CN" altLang="en-US" sz="2800" dirty="0">
                <a:latin typeface="Arial" panose="020B0604020202020204" pitchFamily="34" charset="0"/>
                <a:ea typeface="黑体" panose="02010609060101010101" pitchFamily="49" charset="-122"/>
                <a:cs typeface="Arial" panose="020B0604020202020204" pitchFamily="34" charset="0"/>
              </a:rPr>
              <a:t>基于</a:t>
            </a:r>
            <a:r>
              <a:rPr lang="en-US" altLang="zh-CN" sz="2800" dirty="0" err="1">
                <a:latin typeface="Arial" panose="020B0604020202020204" pitchFamily="34" charset="0"/>
                <a:ea typeface="黑体" panose="02010609060101010101" pitchFamily="49" charset="-122"/>
                <a:cs typeface="Arial" panose="020B0604020202020204" pitchFamily="34" charset="0"/>
              </a:rPr>
              <a:t>Mxene</a:t>
            </a:r>
            <a:r>
              <a:rPr lang="zh-CN" altLang="en-US" sz="2800" dirty="0">
                <a:latin typeface="Arial" panose="020B0604020202020204" pitchFamily="34" charset="0"/>
                <a:ea typeface="黑体" panose="02010609060101010101" pitchFamily="49" charset="-122"/>
                <a:cs typeface="Arial" panose="020B0604020202020204" pitchFamily="34" charset="0"/>
              </a:rPr>
              <a:t>应用于水处理</a:t>
            </a:r>
          </a:p>
        </p:txBody>
      </p:sp>
      <p:sp>
        <p:nvSpPr>
          <p:cNvPr id="9" name="文本框 8">
            <a:extLst>
              <a:ext uri="{FF2B5EF4-FFF2-40B4-BE49-F238E27FC236}">
                <a16:creationId xmlns:a16="http://schemas.microsoft.com/office/drawing/2014/main" id="{E03ACD28-6676-4432-9DD1-6E2E681114A0}"/>
              </a:ext>
            </a:extLst>
          </p:cNvPr>
          <p:cNvSpPr txBox="1"/>
          <p:nvPr/>
        </p:nvSpPr>
        <p:spPr>
          <a:xfrm>
            <a:off x="173736" y="4935847"/>
            <a:ext cx="8970264" cy="1754326"/>
          </a:xfrm>
          <a:prstGeom prst="rect">
            <a:avLst/>
          </a:prstGeom>
          <a:noFill/>
        </p:spPr>
        <p:txBody>
          <a:bodyPr wrap="square" rtlCol="0">
            <a:spAutoFit/>
          </a:bodyPr>
          <a:lstStyle/>
          <a:p>
            <a:pPr algn="just"/>
            <a:r>
              <a:rPr lang="en-US" altLang="zh-CN" dirty="0"/>
              <a:t> a) SEM image (inset: macroscopic photograph) of </a:t>
            </a:r>
            <a:r>
              <a:rPr lang="en-US" altLang="zh-CN" dirty="0" err="1"/>
              <a:t>theMXene</a:t>
            </a:r>
            <a:r>
              <a:rPr lang="en-US" altLang="zh-CN" dirty="0"/>
              <a:t> membrane surface. b) High magnification of SEM image of the cross-sectional view of the </a:t>
            </a:r>
            <a:r>
              <a:rPr lang="en-US" altLang="zh-CN" dirty="0" err="1"/>
              <a:t>MXene</a:t>
            </a:r>
            <a:r>
              <a:rPr lang="en-US" altLang="zh-CN" dirty="0"/>
              <a:t> membrane supported on AAO (inset: representation of the layered structure). c) Low-magnification SEM image of the cross-sectional view of </a:t>
            </a:r>
            <a:r>
              <a:rPr lang="en-US" altLang="zh-CN" dirty="0" err="1"/>
              <a:t>MXene</a:t>
            </a:r>
            <a:r>
              <a:rPr lang="en-US" altLang="zh-CN" dirty="0"/>
              <a:t> membrane supported on AAO and corresponding elemental maps of d) aluminum, e) oxygen, f) titanium, g) carbon, and h) iron from the same area </a:t>
            </a:r>
            <a:r>
              <a:rPr lang="en-US" altLang="zh-CN" dirty="0" err="1"/>
              <a:t>withsame</a:t>
            </a:r>
            <a:r>
              <a:rPr lang="en-US" altLang="zh-CN" dirty="0"/>
              <a:t> the scale bar.</a:t>
            </a:r>
            <a:endParaRPr lang="zh-CN" altLang="en-US" dirty="0"/>
          </a:p>
        </p:txBody>
      </p:sp>
    </p:spTree>
    <p:extLst>
      <p:ext uri="{BB962C8B-B14F-4D97-AF65-F5344CB8AC3E}">
        <p14:creationId xmlns:p14="http://schemas.microsoft.com/office/powerpoint/2010/main" val="755642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r>
              <a:rPr lang="de-DE" altLang="zh-CN"/>
              <a:t>Angew. Chem. Int. Ed. 2017</a:t>
            </a:r>
            <a:endParaRPr lang="zh-CN" altLang="en-US"/>
          </a:p>
        </p:txBody>
      </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4137671" cy="523220"/>
          </a:xfrm>
          <a:prstGeom prst="rect">
            <a:avLst/>
          </a:prstGeom>
          <a:noFill/>
        </p:spPr>
        <p:txBody>
          <a:bodyPr wrap="none" rtlCol="0">
            <a:spAutoFit/>
          </a:bodyPr>
          <a:lstStyle/>
          <a:p>
            <a:r>
              <a:rPr lang="zh-CN" altLang="en-US" sz="2800" dirty="0">
                <a:latin typeface="Arial" panose="020B0604020202020204" pitchFamily="34" charset="0"/>
                <a:ea typeface="黑体" panose="02010609060101010101" pitchFamily="49" charset="-122"/>
                <a:cs typeface="Arial" panose="020B0604020202020204" pitchFamily="34" charset="0"/>
              </a:rPr>
              <a:t>基于</a:t>
            </a:r>
            <a:r>
              <a:rPr lang="en-US" altLang="zh-CN" sz="2800" dirty="0" err="1">
                <a:latin typeface="Arial" panose="020B0604020202020204" pitchFamily="34" charset="0"/>
                <a:ea typeface="黑体" panose="02010609060101010101" pitchFamily="49" charset="-122"/>
                <a:cs typeface="Arial" panose="020B0604020202020204" pitchFamily="34" charset="0"/>
              </a:rPr>
              <a:t>Mxene</a:t>
            </a:r>
            <a:r>
              <a:rPr lang="zh-CN" altLang="en-US" sz="2800" dirty="0">
                <a:latin typeface="Arial" panose="020B0604020202020204" pitchFamily="34" charset="0"/>
                <a:ea typeface="黑体" panose="02010609060101010101" pitchFamily="49" charset="-122"/>
                <a:cs typeface="Arial" panose="020B0604020202020204" pitchFamily="34" charset="0"/>
              </a:rPr>
              <a:t>应用于水处理</a:t>
            </a:r>
          </a:p>
        </p:txBody>
      </p:sp>
      <p:sp>
        <p:nvSpPr>
          <p:cNvPr id="9" name="文本框 8">
            <a:extLst>
              <a:ext uri="{FF2B5EF4-FFF2-40B4-BE49-F238E27FC236}">
                <a16:creationId xmlns:a16="http://schemas.microsoft.com/office/drawing/2014/main" id="{E03ACD28-6676-4432-9DD1-6E2E681114A0}"/>
              </a:ext>
            </a:extLst>
          </p:cNvPr>
          <p:cNvSpPr txBox="1"/>
          <p:nvPr/>
        </p:nvSpPr>
        <p:spPr>
          <a:xfrm>
            <a:off x="4634232" y="1289856"/>
            <a:ext cx="4164328" cy="3046988"/>
          </a:xfrm>
          <a:prstGeom prst="rect">
            <a:avLst/>
          </a:prstGeom>
          <a:noFill/>
        </p:spPr>
        <p:txBody>
          <a:bodyPr wrap="square" rtlCol="0">
            <a:spAutoFit/>
          </a:bodyPr>
          <a:lstStyle/>
          <a:p>
            <a:pPr algn="just"/>
            <a:r>
              <a:rPr lang="en-US" altLang="zh-CN" dirty="0"/>
              <a:t> </a:t>
            </a:r>
            <a:r>
              <a:rPr lang="en-US" altLang="zh-CN" sz="2400" dirty="0">
                <a:latin typeface="Arial" panose="020B0604020202020204" pitchFamily="34" charset="0"/>
                <a:cs typeface="Arial" panose="020B0604020202020204" pitchFamily="34" charset="0"/>
              </a:rPr>
              <a:t>The </a:t>
            </a:r>
            <a:r>
              <a:rPr lang="en-US" altLang="zh-CN" sz="2400" dirty="0" err="1">
                <a:latin typeface="Arial" panose="020B0604020202020204" pitchFamily="34" charset="0"/>
                <a:cs typeface="Arial" panose="020B0604020202020204" pitchFamily="34" charset="0"/>
              </a:rPr>
              <a:t>MXene</a:t>
            </a:r>
            <a:r>
              <a:rPr lang="en-US" altLang="zh-CN" sz="2400" dirty="0">
                <a:latin typeface="Arial" panose="020B0604020202020204" pitchFamily="34" charset="0"/>
                <a:cs typeface="Arial" panose="020B0604020202020204" pitchFamily="34" charset="0"/>
              </a:rPr>
              <a:t> membrane exhibits an excellent water permeance (more than 1000 L m</a:t>
            </a:r>
            <a:r>
              <a:rPr lang="en-US" altLang="zh-CN" sz="2400" baseline="30000" dirty="0">
                <a:latin typeface="Arial" panose="020B0604020202020204" pitchFamily="34" charset="0"/>
                <a:cs typeface="Arial" panose="020B0604020202020204" pitchFamily="34" charset="0"/>
              </a:rPr>
              <a:t>-2</a:t>
            </a:r>
            <a:r>
              <a:rPr lang="en-US" altLang="zh-CN" sz="2400" dirty="0">
                <a:latin typeface="Arial" panose="020B0604020202020204" pitchFamily="34" charset="0"/>
                <a:cs typeface="Arial" panose="020B0604020202020204" pitchFamily="34" charset="0"/>
              </a:rPr>
              <a:t> h </a:t>
            </a:r>
            <a:r>
              <a:rPr lang="en-US" altLang="zh-CN" sz="2400" baseline="30000" dirty="0">
                <a:latin typeface="Arial" panose="020B0604020202020204" pitchFamily="34" charset="0"/>
                <a:cs typeface="Arial" panose="020B0604020202020204" pitchFamily="34" charset="0"/>
              </a:rPr>
              <a:t>-</a:t>
            </a:r>
            <a:r>
              <a:rPr lang="en-US" altLang="zh-CN" sz="2400" baseline="30000">
                <a:latin typeface="Arial" panose="020B0604020202020204" pitchFamily="34" charset="0"/>
                <a:cs typeface="Arial" panose="020B0604020202020204" pitchFamily="34" charset="0"/>
              </a:rPr>
              <a:t>1 </a:t>
            </a:r>
            <a:r>
              <a:rPr lang="en-US" altLang="zh-CN" sz="2400">
                <a:latin typeface="Arial" panose="020B0604020202020204" pitchFamily="34" charset="0"/>
                <a:cs typeface="Arial" panose="020B0604020202020204" pitchFamily="34" charset="0"/>
              </a:rPr>
              <a:t>bar</a:t>
            </a:r>
            <a:r>
              <a:rPr lang="en-US" altLang="zh-CN" sz="2400" baseline="30000">
                <a:latin typeface="Arial" panose="020B0604020202020204" pitchFamily="34" charset="0"/>
                <a:cs typeface="Arial" panose="020B0604020202020204" pitchFamily="34" charset="0"/>
              </a:rPr>
              <a:t>-1</a:t>
            </a:r>
            <a:r>
              <a:rPr lang="en-US" altLang="zh-CN" sz="2400">
                <a:latin typeface="Arial" panose="020B0604020202020204" pitchFamily="34" charset="0"/>
                <a:cs typeface="Arial" panose="020B0604020202020204" pitchFamily="34" charset="0"/>
              </a:rPr>
              <a:t>) </a:t>
            </a:r>
            <a:r>
              <a:rPr lang="en-US" altLang="zh-CN" sz="2400" dirty="0">
                <a:latin typeface="Arial" panose="020B0604020202020204" pitchFamily="34" charset="0"/>
                <a:cs typeface="Arial" panose="020B0604020202020204" pitchFamily="34" charset="0"/>
              </a:rPr>
              <a:t>and a high rejection rate (90%) for molecules with sizes larger than 2.5 nm when applied in water purification.</a:t>
            </a:r>
            <a:endParaRPr lang="zh-CN" altLang="en-US" sz="2400" dirty="0">
              <a:latin typeface="Arial" panose="020B0604020202020204" pitchFamily="34" charset="0"/>
              <a:cs typeface="Arial" panose="020B0604020202020204" pitchFamily="34" charset="0"/>
            </a:endParaRPr>
          </a:p>
        </p:txBody>
      </p:sp>
      <p:pic>
        <p:nvPicPr>
          <p:cNvPr id="7" name="图片 6">
            <a:extLst>
              <a:ext uri="{FF2B5EF4-FFF2-40B4-BE49-F238E27FC236}">
                <a16:creationId xmlns:a16="http://schemas.microsoft.com/office/drawing/2014/main" id="{B4E82F25-DE8D-4F4B-8784-37F48C1322BB}"/>
              </a:ext>
            </a:extLst>
          </p:cNvPr>
          <p:cNvPicPr>
            <a:picLocks noChangeAspect="1"/>
          </p:cNvPicPr>
          <p:nvPr/>
        </p:nvPicPr>
        <p:blipFill>
          <a:blip r:embed="rId3"/>
          <a:stretch>
            <a:fillRect/>
          </a:stretch>
        </p:blipFill>
        <p:spPr>
          <a:xfrm>
            <a:off x="133544" y="1036321"/>
            <a:ext cx="4326696" cy="5308384"/>
          </a:xfrm>
          <a:prstGeom prst="rect">
            <a:avLst/>
          </a:prstGeom>
        </p:spPr>
      </p:pic>
    </p:spTree>
    <p:extLst>
      <p:ext uri="{BB962C8B-B14F-4D97-AF65-F5344CB8AC3E}">
        <p14:creationId xmlns:p14="http://schemas.microsoft.com/office/powerpoint/2010/main" val="2711442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r>
              <a:rPr lang="en-US" altLang="zh-CN" dirty="0"/>
              <a:t>Nano-Micro Lett., 2020</a:t>
            </a:r>
            <a:endParaRPr lang="zh-CN" altLang="en-US" dirty="0"/>
          </a:p>
        </p:txBody>
      </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4137671" cy="523220"/>
          </a:xfrm>
          <a:prstGeom prst="rect">
            <a:avLst/>
          </a:prstGeom>
          <a:noFill/>
        </p:spPr>
        <p:txBody>
          <a:bodyPr wrap="none" rtlCol="0">
            <a:spAutoFit/>
          </a:bodyPr>
          <a:lstStyle/>
          <a:p>
            <a:r>
              <a:rPr lang="zh-CN" altLang="en-US" sz="2800" dirty="0">
                <a:latin typeface="Arial" panose="020B0604020202020204" pitchFamily="34" charset="0"/>
                <a:ea typeface="黑体" panose="02010609060101010101" pitchFamily="49" charset="-122"/>
                <a:cs typeface="Arial" panose="020B0604020202020204" pitchFamily="34" charset="0"/>
              </a:rPr>
              <a:t>基于</a:t>
            </a:r>
            <a:r>
              <a:rPr lang="en-US" altLang="zh-CN" sz="2800" dirty="0" err="1">
                <a:latin typeface="Arial" panose="020B0604020202020204" pitchFamily="34" charset="0"/>
                <a:ea typeface="黑体" panose="02010609060101010101" pitchFamily="49" charset="-122"/>
                <a:cs typeface="Arial" panose="020B0604020202020204" pitchFamily="34" charset="0"/>
              </a:rPr>
              <a:t>Mxene</a:t>
            </a:r>
            <a:r>
              <a:rPr lang="zh-CN" altLang="en-US" sz="2800" dirty="0">
                <a:latin typeface="Arial" panose="020B0604020202020204" pitchFamily="34" charset="0"/>
                <a:ea typeface="黑体" panose="02010609060101010101" pitchFamily="49" charset="-122"/>
                <a:cs typeface="Arial" panose="020B0604020202020204" pitchFamily="34" charset="0"/>
              </a:rPr>
              <a:t>应用于水处理</a:t>
            </a:r>
          </a:p>
        </p:txBody>
      </p:sp>
      <p:pic>
        <p:nvPicPr>
          <p:cNvPr id="3" name="图片 2">
            <a:extLst>
              <a:ext uri="{FF2B5EF4-FFF2-40B4-BE49-F238E27FC236}">
                <a16:creationId xmlns:a16="http://schemas.microsoft.com/office/drawing/2014/main" id="{577CB688-1FCF-4AD2-ACC3-1672A9C2E0F6}"/>
              </a:ext>
            </a:extLst>
          </p:cNvPr>
          <p:cNvPicPr>
            <a:picLocks noChangeAspect="1"/>
          </p:cNvPicPr>
          <p:nvPr/>
        </p:nvPicPr>
        <p:blipFill>
          <a:blip r:embed="rId3"/>
          <a:stretch>
            <a:fillRect/>
          </a:stretch>
        </p:blipFill>
        <p:spPr>
          <a:xfrm>
            <a:off x="910806" y="876169"/>
            <a:ext cx="6942873" cy="5212016"/>
          </a:xfrm>
          <a:prstGeom prst="rect">
            <a:avLst/>
          </a:prstGeom>
        </p:spPr>
      </p:pic>
    </p:spTree>
    <p:extLst>
      <p:ext uri="{BB962C8B-B14F-4D97-AF65-F5344CB8AC3E}">
        <p14:creationId xmlns:p14="http://schemas.microsoft.com/office/powerpoint/2010/main" val="40999920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id="{26B10991-1110-4B8D-8A55-C10BF3D6AEA9}"/>
              </a:ext>
            </a:extLst>
          </p:cNvPr>
          <p:cNvPicPr>
            <a:picLocks noChangeAspect="1"/>
          </p:cNvPicPr>
          <p:nvPr/>
        </p:nvPicPr>
        <p:blipFill>
          <a:blip r:embed="rId3"/>
          <a:stretch>
            <a:fillRect/>
          </a:stretch>
        </p:blipFill>
        <p:spPr>
          <a:xfrm>
            <a:off x="1198563" y="504524"/>
            <a:ext cx="6075997" cy="6341557"/>
          </a:xfrm>
          <a:prstGeom prst="rect">
            <a:avLst/>
          </a:prstGeom>
        </p:spPr>
      </p:pic>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959605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BC2FF01-D777-4C71-9C84-F2B3332F6256}"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33</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3419526"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纳米复合膜</a:t>
            </a:r>
            <a:r>
              <a:rPr kumimoji="0" lang="en-US" altLang="zh-CN"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800" b="0" i="0" u="none" strike="noStrike" kern="1200" cap="none" spc="0" normalizeH="0" baseline="0" noProof="0" dirty="0" err="1">
                <a:ln>
                  <a:noFill/>
                </a:ln>
                <a:solidFill>
                  <a:prstClr val="black"/>
                </a:solidFill>
                <a:effectLst/>
                <a:uLnTx/>
                <a:uFillTx/>
                <a:latin typeface="Arial" panose="020B0604020202020204" pitchFamily="34" charset="0"/>
                <a:ea typeface="黑体" panose="02010609060101010101" pitchFamily="49" charset="-122"/>
                <a:cs typeface="Arial" panose="020B0604020202020204" pitchFamily="34" charset="0"/>
              </a:rPr>
              <a:t>Mxene</a:t>
            </a:r>
            <a:endParaRPr kumimoji="0" lang="zh-CN" altLang="en-US" sz="2800" b="0" i="0" u="none" strike="noStrike" kern="1200" cap="none" spc="0" normalizeH="0" baseline="0" noProof="0" dirty="0">
              <a:ln>
                <a:noFill/>
              </a:ln>
              <a:solidFill>
                <a:prstClr val="black"/>
              </a:solidFill>
              <a:effectLst/>
              <a:uLnTx/>
              <a:uFillTx/>
              <a:latin typeface="Arial" panose="020B0604020202020204" pitchFamily="34" charset="0"/>
              <a:ea typeface="黑体" panose="02010609060101010101" pitchFamily="49" charset="-122"/>
              <a:cs typeface="Arial" panose="020B0604020202020204" pitchFamily="34" charset="0"/>
            </a:endParaRPr>
          </a:p>
        </p:txBody>
      </p:sp>
      <p:sp>
        <p:nvSpPr>
          <p:cNvPr id="2" name="文本框 1">
            <a:extLst>
              <a:ext uri="{FF2B5EF4-FFF2-40B4-BE49-F238E27FC236}">
                <a16:creationId xmlns:a16="http://schemas.microsoft.com/office/drawing/2014/main" id="{495E6F7F-7C74-4C6F-856A-B691B39C93C3}"/>
              </a:ext>
            </a:extLst>
          </p:cNvPr>
          <p:cNvSpPr txBox="1"/>
          <p:nvPr/>
        </p:nvSpPr>
        <p:spPr>
          <a:xfrm>
            <a:off x="118871" y="650177"/>
            <a:ext cx="8983854" cy="3868816"/>
          </a:xfrm>
          <a:prstGeom prst="rect">
            <a:avLst/>
          </a:prstGeom>
          <a:noFill/>
        </p:spPr>
        <p:txBody>
          <a:bodyPr wrap="squar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    </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    2011</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年美国</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Drexel</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大学报道了利用</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HF</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化学剥离三元层状碳化物</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Ti</a:t>
            </a:r>
            <a:r>
              <a:rPr kumimoji="0" lang="en-US" altLang="zh-CN" sz="1800" b="1" i="0" u="none" strike="noStrike" kern="1200" cap="none" spc="0" normalizeH="0" baseline="-2500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3</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AlC</a:t>
            </a:r>
            <a:r>
              <a:rPr kumimoji="0" lang="en-US" altLang="zh-CN" sz="1800" b="1" i="0" u="none" strike="noStrike" kern="1200" cap="none" spc="0" normalizeH="0" baseline="-2500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2</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成功制备出新型的二维碳化物晶体</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Ti</a:t>
            </a:r>
            <a:r>
              <a:rPr kumimoji="0" lang="en-US" altLang="zh-CN" sz="1800" b="1" i="0" u="none" strike="noStrike" kern="1200" cap="none" spc="0" normalizeH="0" baseline="-2500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3</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C</a:t>
            </a:r>
            <a:r>
              <a:rPr kumimoji="0" lang="en-US" altLang="zh-CN" sz="1800" b="1" i="0" u="none" strike="noStrike" kern="1200" cap="none" spc="0" normalizeH="0" baseline="-2500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3</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T</a:t>
            </a:r>
            <a:r>
              <a:rPr kumimoji="0" lang="en-US" altLang="zh-CN" sz="1800" b="1" i="0" u="none" strike="noStrike" kern="1200" cap="none" spc="0" normalizeH="0" baseline="-2500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x</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T</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代表</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-F</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和</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-OH</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等官能团）。</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Ti</a:t>
            </a:r>
            <a:r>
              <a:rPr kumimoji="0" lang="en-US" altLang="zh-CN" sz="1800" b="1" i="0" u="none" strike="noStrike" kern="1200" cap="none" spc="0" normalizeH="0" baseline="-2500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3</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AlC</a:t>
            </a:r>
            <a:r>
              <a:rPr kumimoji="0" lang="en-US" altLang="zh-CN" sz="1800" b="1" i="0" u="none" strike="noStrike" kern="1200" cap="none" spc="0" normalizeH="0" baseline="-2500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2</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是典型的</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MAX</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相，是三元层状化合物的统称，具有统一的化学式</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M</a:t>
            </a:r>
            <a:r>
              <a:rPr kumimoji="0" lang="en-US" altLang="zh-CN" sz="1800" b="1" i="0" u="none" strike="noStrike" kern="1200" cap="none" spc="0" normalizeH="0" baseline="-2500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n+1</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AX</a:t>
            </a:r>
            <a:r>
              <a:rPr kumimoji="0" lang="en-US" altLang="zh-CN" sz="1800" b="1" i="0" u="none" strike="noStrike" kern="1200" cap="none" spc="0" normalizeH="0" baseline="-2500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n</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，其中 </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n=1</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2</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或</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3</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M</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代表早期过渡金属元素，如</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Sc</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a:t>
            </a:r>
            <a:r>
              <a:rPr kumimoji="0" lang="en-US" altLang="zh-CN" sz="1800" b="1" i="0" u="none" strike="noStrike" kern="1200" cap="none" spc="0" normalizeH="0" baseline="0" noProof="0" dirty="0" err="1">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Ti</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Zr</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V</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等；</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A</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是</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III</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IV</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主族元素，</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X</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代表碳或氮。</a:t>
            </a:r>
            <a:endPar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endParaRPr>
          </a:p>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          MAX</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相的结构特点是</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M</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原子与</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A</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原子层交替排列，形成近密堆积六方层状结构。</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M-A</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键具有金属键的特性，相对于</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M-X</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键作用力较弱。在</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HF</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酸溶液中，</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MAX</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相的</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A</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原子层易于被刻蚀，形成二维</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M</a:t>
            </a:r>
            <a:r>
              <a:rPr kumimoji="0" lang="en-US" altLang="zh-CN" sz="1800" b="1" i="0" u="none" strike="noStrike" kern="1200" cap="none" spc="0" normalizeH="0" baseline="-2500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n+1</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X</a:t>
            </a:r>
            <a:r>
              <a:rPr kumimoji="0" lang="en-US" altLang="zh-CN" sz="1800" b="1" i="0" u="none" strike="noStrike" kern="1200" cap="none" spc="0" normalizeH="0" baseline="-2500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n</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原子晶体，为强调由</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MAX</a:t>
            </a:r>
            <a:r>
              <a:rPr kumimoji="0" lang="zh-CN" altLang="en-US"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相剥离出来的，统一命名为</a:t>
            </a:r>
            <a:r>
              <a:rPr kumimoji="0" lang="en-US" altLang="zh-CN" sz="1800" b="1" i="0" u="none" strike="noStrike" kern="1200" cap="none" spc="0" normalizeH="0" baseline="0" noProof="0" dirty="0" err="1">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Mxene</a:t>
            </a:r>
            <a:r>
              <a:rPr kumimoji="0" lang="en-US" altLang="zh-CN" sz="18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a:t>
            </a:r>
          </a:p>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121212"/>
                </a:solidFill>
                <a:effectLst/>
                <a:uLnTx/>
                <a:uFillTx/>
                <a:latin typeface="Times New Roman" panose="02020603050405020304" pitchFamily="18" charset="0"/>
                <a:ea typeface="仿宋" panose="02010609060101010101" pitchFamily="49" charset="-122"/>
                <a:cs typeface="Times New Roman" panose="02020603050405020304" pitchFamily="18" charset="0"/>
              </a:rPr>
              <a:t>        </a:t>
            </a:r>
            <a:endParaRPr kumimoji="0" lang="zh-CN" altLang="en-US" sz="2000" b="1" i="0" u="none" strike="noStrike" kern="1200" cap="none" spc="0" normalizeH="0" baseline="0" noProof="0" dirty="0">
              <a:ln>
                <a:noFill/>
              </a:ln>
              <a:solidFill>
                <a:prstClr val="black"/>
              </a:solidFill>
              <a:effectLst/>
              <a:uLnTx/>
              <a:uFillTx/>
              <a:latin typeface="Times New Roman" panose="02020603050405020304" pitchFamily="18" charset="0"/>
              <a:ea typeface="仿宋" panose="02010609060101010101" pitchFamily="49" charset="-122"/>
              <a:cs typeface="Times New Roman" panose="02020603050405020304" pitchFamily="18" charset="0"/>
            </a:endParaRPr>
          </a:p>
        </p:txBody>
      </p:sp>
      <p:pic>
        <p:nvPicPr>
          <p:cNvPr id="11" name="图片 10">
            <a:extLst>
              <a:ext uri="{FF2B5EF4-FFF2-40B4-BE49-F238E27FC236}">
                <a16:creationId xmlns:a16="http://schemas.microsoft.com/office/drawing/2014/main" id="{4DE6645A-CE51-4356-BD94-E4A00950D5F5}"/>
              </a:ext>
            </a:extLst>
          </p:cNvPr>
          <p:cNvPicPr>
            <a:picLocks noChangeAspect="1"/>
          </p:cNvPicPr>
          <p:nvPr/>
        </p:nvPicPr>
        <p:blipFill>
          <a:blip r:embed="rId3"/>
          <a:stretch>
            <a:fillRect/>
          </a:stretch>
        </p:blipFill>
        <p:spPr>
          <a:xfrm>
            <a:off x="173736" y="4149215"/>
            <a:ext cx="8759421" cy="2195513"/>
          </a:xfrm>
          <a:prstGeom prst="rect">
            <a:avLst/>
          </a:prstGeom>
        </p:spPr>
      </p:pic>
    </p:spTree>
    <p:extLst>
      <p:ext uri="{BB962C8B-B14F-4D97-AF65-F5344CB8AC3E}">
        <p14:creationId xmlns:p14="http://schemas.microsoft.com/office/powerpoint/2010/main" val="40732099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4496744"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err="1">
                <a:ln>
                  <a:noFill/>
                </a:ln>
                <a:solidFill>
                  <a:prstClr val="black"/>
                </a:solidFill>
                <a:effectLst/>
                <a:uLnTx/>
                <a:uFillTx/>
                <a:latin typeface="Arial" panose="020B0604020202020204" pitchFamily="34" charset="0"/>
                <a:ea typeface="黑体" panose="02010609060101010101" pitchFamily="49" charset="-122"/>
                <a:cs typeface="Arial" panose="020B0604020202020204" pitchFamily="34" charset="0"/>
              </a:rPr>
              <a:t>Mxene</a:t>
            </a:r>
            <a:r>
              <a:rPr lang="zh-CN" altLang="en-US" sz="2800" dirty="0">
                <a:solidFill>
                  <a:prstClr val="black"/>
                </a:solidFill>
                <a:latin typeface="Arial" panose="020B0604020202020204" pitchFamily="34" charset="0"/>
                <a:ea typeface="黑体" panose="02010609060101010101" pitchFamily="49" charset="-122"/>
                <a:cs typeface="Arial" panose="020B0604020202020204" pitchFamily="34" charset="0"/>
              </a:rPr>
              <a:t>光热应用</a:t>
            </a:r>
            <a:r>
              <a:rPr lang="en-US" altLang="zh-CN" sz="2800" dirty="0">
                <a:solidFill>
                  <a:prstClr val="black"/>
                </a:solidFill>
                <a:latin typeface="Arial" panose="020B0604020202020204" pitchFamily="34" charset="0"/>
                <a:ea typeface="黑体" panose="02010609060101010101" pitchFamily="49" charset="-122"/>
                <a:cs typeface="Arial" panose="020B0604020202020204" pitchFamily="34" charset="0"/>
              </a:rPr>
              <a:t>—</a:t>
            </a:r>
            <a:r>
              <a:rPr lang="zh-CN" altLang="en-US" sz="2800" dirty="0">
                <a:solidFill>
                  <a:prstClr val="black"/>
                </a:solidFill>
                <a:latin typeface="Arial" panose="020B0604020202020204" pitchFamily="34" charset="0"/>
                <a:ea typeface="黑体" panose="02010609060101010101" pitchFamily="49" charset="-122"/>
                <a:cs typeface="Arial" panose="020B0604020202020204" pitchFamily="34" charset="0"/>
              </a:rPr>
              <a:t>海水淡化</a:t>
            </a:r>
            <a:endParaRPr kumimoji="0" lang="zh-CN" altLang="en-US" sz="2800" b="0" i="0" u="none" strike="noStrike" kern="1200" cap="none" spc="0" normalizeH="0" baseline="0" noProof="0" dirty="0">
              <a:ln>
                <a:noFill/>
              </a:ln>
              <a:solidFill>
                <a:prstClr val="black"/>
              </a:solidFill>
              <a:effectLst/>
              <a:uLnTx/>
              <a:uFillTx/>
              <a:latin typeface="Arial" panose="020B0604020202020204" pitchFamily="34" charset="0"/>
              <a:ea typeface="黑体" panose="02010609060101010101" pitchFamily="49" charset="-122"/>
              <a:cs typeface="Arial" panose="020B0604020202020204" pitchFamily="34" charset="0"/>
            </a:endParaRPr>
          </a:p>
        </p:txBody>
      </p:sp>
      <p:sp>
        <p:nvSpPr>
          <p:cNvPr id="9" name="文本框 8">
            <a:extLst>
              <a:ext uri="{FF2B5EF4-FFF2-40B4-BE49-F238E27FC236}">
                <a16:creationId xmlns:a16="http://schemas.microsoft.com/office/drawing/2014/main" id="{E03ACD28-6676-4432-9DD1-6E2E681114A0}"/>
              </a:ext>
            </a:extLst>
          </p:cNvPr>
          <p:cNvSpPr txBox="1"/>
          <p:nvPr/>
        </p:nvSpPr>
        <p:spPr>
          <a:xfrm>
            <a:off x="185348" y="777177"/>
            <a:ext cx="8970264" cy="1446550"/>
          </a:xfrm>
          <a:prstGeom prst="rect">
            <a:avLst/>
          </a:prstGeom>
          <a:noFill/>
        </p:spPr>
        <p:txBody>
          <a:bodyPr wrap="square" rtlCol="0">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zh-CN" altLang="en-US" sz="22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         由于光热材料对电磁辐射（太阳光）的响应不同，因而光热转换机制也有所不同，主要与它们固有的电子或带隙结构有关，一般可分为：</a:t>
            </a:r>
            <a:r>
              <a:rPr kumimoji="0" lang="en-US" altLang="zh-CN" sz="2200" b="0" i="0" u="none" strike="noStrike" kern="1200" cap="none" spc="0" normalizeH="0" baseline="0" noProof="0" dirty="0" err="1">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i</a:t>
            </a:r>
            <a:r>
              <a:rPr kumimoji="0" lang="zh-CN" altLang="en-US" sz="22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）局域表面等离子体共振（</a:t>
            </a:r>
            <a:r>
              <a:rPr kumimoji="0" lang="en-US" altLang="zh-CN" sz="22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LSPR</a:t>
            </a:r>
            <a:r>
              <a:rPr kumimoji="0" lang="zh-CN" altLang="en-US" sz="22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）效应，</a:t>
            </a:r>
            <a:r>
              <a:rPr kumimoji="0" lang="en-US" altLang="zh-CN" sz="22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ii</a:t>
            </a:r>
            <a:r>
              <a:rPr kumimoji="0" lang="zh-CN" altLang="en-US" sz="22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）电子空穴的产生和弛豫，</a:t>
            </a:r>
            <a:r>
              <a:rPr kumimoji="0" lang="en-US" altLang="zh-CN" sz="22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iii</a:t>
            </a:r>
            <a:r>
              <a:rPr kumimoji="0" lang="zh-CN" altLang="en-US" sz="22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）共轭或超共轭效应。</a:t>
            </a:r>
          </a:p>
        </p:txBody>
      </p:sp>
      <p:sp>
        <p:nvSpPr>
          <p:cNvPr id="8" name="灯片编号占位符 7">
            <a:extLst>
              <a:ext uri="{FF2B5EF4-FFF2-40B4-BE49-F238E27FC236}">
                <a16:creationId xmlns:a16="http://schemas.microsoft.com/office/drawing/2014/main" id="{F925B0F0-FDE6-469E-B5A0-A500CA78394F}"/>
              </a:ext>
            </a:extLst>
          </p:cNvPr>
          <p:cNvSpPr>
            <a:spLocks noGrp="1"/>
          </p:cNvSpPr>
          <p:nvPr>
            <p:ph type="sldNum" sz="quarter" idx="12"/>
          </p:nvPr>
        </p:nvSpPr>
        <p:spPr>
          <a:xfrm>
            <a:off x="6457950" y="6356351"/>
            <a:ext cx="2057400" cy="365125"/>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tint val="75000"/>
                  </a:prstClr>
                </a:solidFill>
                <a:effectLst/>
                <a:uLnTx/>
                <a:uFillTx/>
                <a:latin typeface="Calibri" panose="020F0502020204030204"/>
                <a:ea typeface="等线" panose="02010600030101010101" pitchFamily="2" charset="-122"/>
                <a:cs typeface="+mn-cs"/>
              </a:rPr>
              <a:t>Nano-Micro Lett., 2020</a:t>
            </a:r>
            <a:endParaRPr kumimoji="0" lang="zh-CN" altLang="en-US" sz="1200" b="0" i="0" u="none" strike="noStrike" kern="1200" cap="none" spc="0" normalizeH="0" baseline="0" noProof="0" dirty="0">
              <a:ln>
                <a:noFill/>
              </a:ln>
              <a:solidFill>
                <a:prstClr val="black">
                  <a:tint val="75000"/>
                </a:prstClr>
              </a:solidFill>
              <a:effectLst/>
              <a:uLnTx/>
              <a:uFillTx/>
              <a:latin typeface="Calibri" panose="020F0502020204030204"/>
              <a:ea typeface="等线" panose="02010600030101010101" pitchFamily="2" charset="-122"/>
              <a:cs typeface="+mn-cs"/>
            </a:endParaRPr>
          </a:p>
        </p:txBody>
      </p:sp>
      <p:pic>
        <p:nvPicPr>
          <p:cNvPr id="7" name="图片 6">
            <a:extLst>
              <a:ext uri="{FF2B5EF4-FFF2-40B4-BE49-F238E27FC236}">
                <a16:creationId xmlns:a16="http://schemas.microsoft.com/office/drawing/2014/main" id="{348BC776-529E-4667-9184-5099565313EB}"/>
              </a:ext>
            </a:extLst>
          </p:cNvPr>
          <p:cNvPicPr>
            <a:picLocks noChangeAspect="1"/>
          </p:cNvPicPr>
          <p:nvPr/>
        </p:nvPicPr>
        <p:blipFill>
          <a:blip r:embed="rId3"/>
          <a:stretch>
            <a:fillRect/>
          </a:stretch>
        </p:blipFill>
        <p:spPr>
          <a:xfrm>
            <a:off x="-76034" y="2499698"/>
            <a:ext cx="9296068" cy="3236484"/>
          </a:xfrm>
          <a:prstGeom prst="rect">
            <a:avLst/>
          </a:prstGeom>
        </p:spPr>
      </p:pic>
    </p:spTree>
    <p:extLst>
      <p:ext uri="{BB962C8B-B14F-4D97-AF65-F5344CB8AC3E}">
        <p14:creationId xmlns:p14="http://schemas.microsoft.com/office/powerpoint/2010/main" val="8545176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9" name="文本框 8">
            <a:extLst>
              <a:ext uri="{FF2B5EF4-FFF2-40B4-BE49-F238E27FC236}">
                <a16:creationId xmlns:a16="http://schemas.microsoft.com/office/drawing/2014/main" id="{E03ACD28-6676-4432-9DD1-6E2E681114A0}"/>
              </a:ext>
            </a:extLst>
          </p:cNvPr>
          <p:cNvSpPr txBox="1"/>
          <p:nvPr/>
        </p:nvSpPr>
        <p:spPr>
          <a:xfrm>
            <a:off x="86868" y="5911644"/>
            <a:ext cx="8970264" cy="1077218"/>
          </a:xfrm>
          <a:prstGeom prst="rect">
            <a:avLst/>
          </a:prstGeom>
          <a:noFill/>
        </p:spPr>
        <p:txBody>
          <a:bodyPr wrap="square" rtlCol="0">
            <a:spAutoFit/>
          </a:bodyPr>
          <a:lstStyle/>
          <a:p>
            <a:pPr algn="just"/>
            <a:r>
              <a:rPr lang="zh-CN" altLang="en-US" sz="1600" dirty="0">
                <a:latin typeface="Arial" panose="020B0604020202020204" pitchFamily="34" charset="0"/>
                <a:ea typeface="楷体" panose="02010609060101010101" pitchFamily="49" charset="-122"/>
                <a:cs typeface="Arial" panose="020B0604020202020204" pitchFamily="34" charset="0"/>
              </a:rPr>
              <a:t>（</a:t>
            </a:r>
            <a:r>
              <a:rPr lang="en-US" altLang="zh-CN" sz="1600" dirty="0">
                <a:latin typeface="Arial" panose="020B0604020202020204" pitchFamily="34" charset="0"/>
                <a:ea typeface="楷体" panose="02010609060101010101" pitchFamily="49" charset="-122"/>
                <a:cs typeface="Arial" panose="020B0604020202020204" pitchFamily="34" charset="0"/>
              </a:rPr>
              <a:t>f</a:t>
            </a:r>
            <a:r>
              <a:rPr lang="zh-CN" altLang="en-US" sz="1600" dirty="0">
                <a:latin typeface="Arial" panose="020B0604020202020204" pitchFamily="34" charset="0"/>
                <a:ea typeface="楷体" panose="02010609060101010101" pitchFamily="49" charset="-122"/>
                <a:cs typeface="Arial" panose="020B0604020202020204" pitchFamily="34" charset="0"/>
              </a:rPr>
              <a:t>）</a:t>
            </a:r>
            <a:r>
              <a:rPr lang="en-US" altLang="zh-CN" sz="1600" dirty="0" err="1">
                <a:latin typeface="Arial" panose="020B0604020202020204" pitchFamily="34" charset="0"/>
                <a:ea typeface="楷体" panose="02010609060101010101" pitchFamily="49" charset="-122"/>
                <a:cs typeface="Arial" panose="020B0604020202020204" pitchFamily="34" charset="0"/>
              </a:rPr>
              <a:t>JanusVA</a:t>
            </a:r>
            <a:r>
              <a:rPr lang="en-US" altLang="zh-CN" sz="1600" dirty="0">
                <a:latin typeface="Arial" panose="020B0604020202020204" pitchFamily="34" charset="0"/>
                <a:ea typeface="楷体" panose="02010609060101010101" pitchFamily="49" charset="-122"/>
                <a:cs typeface="Arial" panose="020B0604020202020204" pitchFamily="34" charset="0"/>
              </a:rPr>
              <a:t>-MXA</a:t>
            </a:r>
            <a:r>
              <a:rPr lang="zh-CN" altLang="en-US" sz="1600" dirty="0">
                <a:latin typeface="Arial" panose="020B0604020202020204" pitchFamily="34" charset="0"/>
                <a:ea typeface="楷体" panose="02010609060101010101" pitchFamily="49" charset="-122"/>
                <a:cs typeface="Arial" panose="020B0604020202020204" pitchFamily="34" charset="0"/>
              </a:rPr>
              <a:t>耐盐气凝胶示意图；（</a:t>
            </a:r>
            <a:r>
              <a:rPr lang="en-US" altLang="zh-CN" sz="1600" dirty="0">
                <a:latin typeface="Arial" panose="020B0604020202020204" pitchFamily="34" charset="0"/>
                <a:ea typeface="楷体" panose="02010609060101010101" pitchFamily="49" charset="-122"/>
                <a:cs typeface="Arial" panose="020B0604020202020204" pitchFamily="34" charset="0"/>
              </a:rPr>
              <a:t>g</a:t>
            </a:r>
            <a:r>
              <a:rPr lang="zh-CN" altLang="en-US" sz="1600" dirty="0">
                <a:latin typeface="Arial" panose="020B0604020202020204" pitchFamily="34" charset="0"/>
                <a:ea typeface="楷体" panose="02010609060101010101" pitchFamily="49" charset="-122"/>
                <a:cs typeface="Arial" panose="020B0604020202020204" pitchFamily="34" charset="0"/>
              </a:rPr>
              <a:t>）不同</a:t>
            </a:r>
            <a:r>
              <a:rPr lang="en-US" altLang="zh-CN" sz="1600" dirty="0">
                <a:latin typeface="Arial" panose="020B0604020202020204" pitchFamily="34" charset="0"/>
                <a:ea typeface="楷体" panose="02010609060101010101" pitchFamily="49" charset="-122"/>
                <a:cs typeface="Arial" panose="020B0604020202020204" pitchFamily="34" charset="0"/>
              </a:rPr>
              <a:t>VA-MXA</a:t>
            </a:r>
            <a:r>
              <a:rPr lang="zh-CN" altLang="en-US" sz="1600" dirty="0">
                <a:latin typeface="Arial" panose="020B0604020202020204" pitchFamily="34" charset="0"/>
                <a:ea typeface="楷体" panose="02010609060101010101" pitchFamily="49" charset="-122"/>
                <a:cs typeface="Arial" panose="020B0604020202020204" pitchFamily="34" charset="0"/>
              </a:rPr>
              <a:t>太阳吸收体下水体含盐量随辐照时间的变化；（</a:t>
            </a:r>
            <a:r>
              <a:rPr lang="en-US" altLang="zh-CN" sz="1600" dirty="0">
                <a:latin typeface="Arial" panose="020B0604020202020204" pitchFamily="34" charset="0"/>
                <a:ea typeface="楷体" panose="02010609060101010101" pitchFamily="49" charset="-122"/>
                <a:cs typeface="Arial" panose="020B0604020202020204" pitchFamily="34" charset="0"/>
              </a:rPr>
              <a:t>h</a:t>
            </a:r>
            <a:r>
              <a:rPr lang="zh-CN" altLang="en-US" sz="1600" dirty="0">
                <a:latin typeface="Arial" panose="020B0604020202020204" pitchFamily="34" charset="0"/>
                <a:ea typeface="楷体" panose="02010609060101010101" pitchFamily="49" charset="-122"/>
                <a:cs typeface="Arial" panose="020B0604020202020204" pitchFamily="34" charset="0"/>
              </a:rPr>
              <a:t>）</a:t>
            </a:r>
            <a:r>
              <a:rPr lang="en-US" altLang="zh-CN" sz="1600" dirty="0" err="1">
                <a:latin typeface="Arial" panose="020B0604020202020204" pitchFamily="34" charset="0"/>
                <a:ea typeface="楷体" panose="02010609060101010101" pitchFamily="49" charset="-122"/>
                <a:cs typeface="Arial" panose="020B0604020202020204" pitchFamily="34" charset="0"/>
              </a:rPr>
              <a:t>JanusVA</a:t>
            </a:r>
            <a:r>
              <a:rPr lang="en-US" altLang="zh-CN" sz="1600" dirty="0">
                <a:latin typeface="Arial" panose="020B0604020202020204" pitchFamily="34" charset="0"/>
                <a:ea typeface="楷体" panose="02010609060101010101" pitchFamily="49" charset="-122"/>
                <a:cs typeface="Arial" panose="020B0604020202020204" pitchFamily="34" charset="0"/>
              </a:rPr>
              <a:t>-MXA</a:t>
            </a:r>
            <a:r>
              <a:rPr lang="zh-CN" altLang="en-US" sz="1600" dirty="0">
                <a:latin typeface="Arial" panose="020B0604020202020204" pitchFamily="34" charset="0"/>
                <a:ea typeface="楷体" panose="02010609060101010101" pitchFamily="49" charset="-122"/>
                <a:cs typeface="Arial" panose="020B0604020202020204" pitchFamily="34" charset="0"/>
              </a:rPr>
              <a:t>和（</a:t>
            </a:r>
            <a:r>
              <a:rPr lang="en-US" altLang="zh-CN" sz="1600" dirty="0" err="1">
                <a:latin typeface="Arial" panose="020B0604020202020204" pitchFamily="34" charset="0"/>
                <a:ea typeface="楷体" panose="02010609060101010101" pitchFamily="49" charset="-122"/>
                <a:cs typeface="Arial" panose="020B0604020202020204" pitchFamily="34" charset="0"/>
              </a:rPr>
              <a:t>i</a:t>
            </a:r>
            <a:r>
              <a:rPr lang="zh-CN" altLang="en-US" sz="1600" dirty="0">
                <a:latin typeface="Arial" panose="020B0604020202020204" pitchFamily="34" charset="0"/>
                <a:ea typeface="楷体" panose="02010609060101010101" pitchFamily="49" charset="-122"/>
                <a:cs typeface="Arial" panose="020B0604020202020204" pitchFamily="34" charset="0"/>
              </a:rPr>
              <a:t>）</a:t>
            </a:r>
            <a:r>
              <a:rPr lang="en-US" altLang="zh-CN" sz="1600" dirty="0">
                <a:latin typeface="Arial" panose="020B0604020202020204" pitchFamily="34" charset="0"/>
                <a:ea typeface="楷体" panose="02010609060101010101" pitchFamily="49" charset="-122"/>
                <a:cs typeface="Arial" panose="020B0604020202020204" pitchFamily="34" charset="0"/>
              </a:rPr>
              <a:t>VA-MXA</a:t>
            </a:r>
            <a:r>
              <a:rPr lang="zh-CN" altLang="en-US" sz="1600" dirty="0">
                <a:latin typeface="Arial" panose="020B0604020202020204" pitchFamily="34" charset="0"/>
                <a:ea typeface="楷体" panose="02010609060101010101" pitchFamily="49" charset="-122"/>
                <a:cs typeface="Arial" panose="020B0604020202020204" pitchFamily="34" charset="0"/>
              </a:rPr>
              <a:t>的扫描电镜图像（辐照</a:t>
            </a:r>
            <a:r>
              <a:rPr lang="en-US" altLang="zh-CN" sz="1600" dirty="0">
                <a:latin typeface="Arial" panose="020B0604020202020204" pitchFamily="34" charset="0"/>
                <a:ea typeface="楷体" panose="02010609060101010101" pitchFamily="49" charset="-122"/>
                <a:cs typeface="Arial" panose="020B0604020202020204" pitchFamily="34" charset="0"/>
              </a:rPr>
              <a:t>12h</a:t>
            </a:r>
            <a:r>
              <a:rPr lang="zh-CN" altLang="en-US" sz="1600" dirty="0">
                <a:latin typeface="Arial" panose="020B0604020202020204" pitchFamily="34" charset="0"/>
                <a:ea typeface="楷体" panose="02010609060101010101" pitchFamily="49" charset="-122"/>
                <a:cs typeface="Arial" panose="020B0604020202020204" pitchFamily="34" charset="0"/>
              </a:rPr>
              <a:t>后），其各自的照片显示在插图中。</a:t>
            </a:r>
          </a:p>
          <a:p>
            <a:pPr algn="just"/>
            <a:endParaRPr lang="zh-CN" altLang="en-US" sz="1600" dirty="0">
              <a:latin typeface="Arial" panose="020B0604020202020204" pitchFamily="34" charset="0"/>
              <a:cs typeface="Arial" panose="020B0604020202020204" pitchFamily="34" charset="0"/>
            </a:endParaRPr>
          </a:p>
        </p:txBody>
      </p:sp>
      <p:sp>
        <p:nvSpPr>
          <p:cNvPr id="8" name="灯片编号占位符 7">
            <a:extLst>
              <a:ext uri="{FF2B5EF4-FFF2-40B4-BE49-F238E27FC236}">
                <a16:creationId xmlns:a16="http://schemas.microsoft.com/office/drawing/2014/main" id="{96CE5EE0-2CA4-4481-84BC-C73197CFC629}"/>
              </a:ext>
            </a:extLst>
          </p:cNvPr>
          <p:cNvSpPr>
            <a:spLocks noGrp="1"/>
          </p:cNvSpPr>
          <p:nvPr>
            <p:ph type="sldNum" sz="quarter" idx="12"/>
          </p:nvPr>
        </p:nvSpPr>
        <p:spPr>
          <a:xfrm>
            <a:off x="6999732" y="6492875"/>
            <a:ext cx="2057400" cy="365125"/>
          </a:xfrm>
        </p:spPr>
        <p:txBody>
          <a:bodyPr/>
          <a:lstStyle/>
          <a:p>
            <a:r>
              <a:rPr lang="en-US" altLang="zh-CN" dirty="0"/>
              <a:t>Nano-Micro Lett., 2020</a:t>
            </a:r>
            <a:endParaRPr lang="zh-CN" altLang="en-US" dirty="0"/>
          </a:p>
        </p:txBody>
      </p:sp>
      <p:sp>
        <p:nvSpPr>
          <p:cNvPr id="11" name="文本框 10">
            <a:extLst>
              <a:ext uri="{FF2B5EF4-FFF2-40B4-BE49-F238E27FC236}">
                <a16:creationId xmlns:a16="http://schemas.microsoft.com/office/drawing/2014/main" id="{ADA5ED22-FBE3-4880-8FD6-43227603CFA2}"/>
              </a:ext>
            </a:extLst>
          </p:cNvPr>
          <p:cNvSpPr txBox="1"/>
          <p:nvPr/>
        </p:nvSpPr>
        <p:spPr>
          <a:xfrm>
            <a:off x="173736" y="100584"/>
            <a:ext cx="4496744"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err="1">
                <a:ln>
                  <a:noFill/>
                </a:ln>
                <a:solidFill>
                  <a:prstClr val="black"/>
                </a:solidFill>
                <a:effectLst/>
                <a:uLnTx/>
                <a:uFillTx/>
                <a:latin typeface="Arial" panose="020B0604020202020204" pitchFamily="34" charset="0"/>
                <a:ea typeface="黑体" panose="02010609060101010101" pitchFamily="49" charset="-122"/>
                <a:cs typeface="Arial" panose="020B0604020202020204" pitchFamily="34" charset="0"/>
              </a:rPr>
              <a:t>Mxene</a:t>
            </a:r>
            <a:r>
              <a:rPr lang="zh-CN" altLang="en-US" sz="2800" dirty="0">
                <a:solidFill>
                  <a:prstClr val="black"/>
                </a:solidFill>
                <a:latin typeface="Arial" panose="020B0604020202020204" pitchFamily="34" charset="0"/>
                <a:ea typeface="黑体" panose="02010609060101010101" pitchFamily="49" charset="-122"/>
                <a:cs typeface="Arial" panose="020B0604020202020204" pitchFamily="34" charset="0"/>
              </a:rPr>
              <a:t>光热应用</a:t>
            </a:r>
            <a:r>
              <a:rPr lang="en-US" altLang="zh-CN" sz="2800" dirty="0">
                <a:solidFill>
                  <a:prstClr val="black"/>
                </a:solidFill>
                <a:latin typeface="Arial" panose="020B0604020202020204" pitchFamily="34" charset="0"/>
                <a:ea typeface="黑体" panose="02010609060101010101" pitchFamily="49" charset="-122"/>
                <a:cs typeface="Arial" panose="020B0604020202020204" pitchFamily="34" charset="0"/>
              </a:rPr>
              <a:t>—</a:t>
            </a:r>
            <a:r>
              <a:rPr lang="zh-CN" altLang="en-US" sz="2800" dirty="0">
                <a:solidFill>
                  <a:prstClr val="black"/>
                </a:solidFill>
                <a:latin typeface="Arial" panose="020B0604020202020204" pitchFamily="34" charset="0"/>
                <a:ea typeface="黑体" panose="02010609060101010101" pitchFamily="49" charset="-122"/>
                <a:cs typeface="Arial" panose="020B0604020202020204" pitchFamily="34" charset="0"/>
              </a:rPr>
              <a:t>海水淡化</a:t>
            </a:r>
            <a:endParaRPr kumimoji="0" lang="zh-CN" altLang="en-US" sz="2800" b="0" i="0" u="none" strike="noStrike" kern="1200" cap="none" spc="0" normalizeH="0" baseline="0" noProof="0" dirty="0">
              <a:ln>
                <a:noFill/>
              </a:ln>
              <a:solidFill>
                <a:prstClr val="black"/>
              </a:solidFill>
              <a:effectLst/>
              <a:uLnTx/>
              <a:uFillTx/>
              <a:latin typeface="Arial" panose="020B0604020202020204" pitchFamily="34" charset="0"/>
              <a:ea typeface="黑体" panose="02010609060101010101" pitchFamily="49" charset="-122"/>
              <a:cs typeface="Arial" panose="020B0604020202020204" pitchFamily="34" charset="0"/>
            </a:endParaRPr>
          </a:p>
        </p:txBody>
      </p:sp>
      <p:pic>
        <p:nvPicPr>
          <p:cNvPr id="3" name="图片 2">
            <a:extLst>
              <a:ext uri="{FF2B5EF4-FFF2-40B4-BE49-F238E27FC236}">
                <a16:creationId xmlns:a16="http://schemas.microsoft.com/office/drawing/2014/main" id="{378766B7-F555-49E1-95AD-6844A31FC1D2}"/>
              </a:ext>
            </a:extLst>
          </p:cNvPr>
          <p:cNvPicPr>
            <a:picLocks noChangeAspect="1"/>
          </p:cNvPicPr>
          <p:nvPr/>
        </p:nvPicPr>
        <p:blipFill>
          <a:blip r:embed="rId3"/>
          <a:stretch>
            <a:fillRect/>
          </a:stretch>
        </p:blipFill>
        <p:spPr>
          <a:xfrm>
            <a:off x="1193626" y="830330"/>
            <a:ext cx="6756747" cy="4965955"/>
          </a:xfrm>
          <a:prstGeom prst="rect">
            <a:avLst/>
          </a:prstGeom>
        </p:spPr>
      </p:pic>
    </p:spTree>
    <p:extLst>
      <p:ext uri="{BB962C8B-B14F-4D97-AF65-F5344CB8AC3E}">
        <p14:creationId xmlns:p14="http://schemas.microsoft.com/office/powerpoint/2010/main" val="41118167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3057247" cy="523220"/>
          </a:xfrm>
          <a:prstGeom prst="rect">
            <a:avLst/>
          </a:prstGeom>
          <a:noFill/>
        </p:spPr>
        <p:txBody>
          <a:bodyPr wrap="none" rtlCol="0">
            <a:spAutoFit/>
          </a:bodyPr>
          <a:lstStyle/>
          <a:p>
            <a:r>
              <a:rPr lang="zh-CN" altLang="en-US" sz="2800" dirty="0">
                <a:latin typeface="Arial" panose="020B0604020202020204" pitchFamily="34" charset="0"/>
                <a:ea typeface="黑体" panose="02010609060101010101" pitchFamily="49" charset="-122"/>
                <a:cs typeface="Arial" panose="020B0604020202020204" pitchFamily="34" charset="0"/>
              </a:rPr>
              <a:t>金属有机骨架材料</a:t>
            </a:r>
          </a:p>
        </p:txBody>
      </p:sp>
      <p:sp>
        <p:nvSpPr>
          <p:cNvPr id="9" name="文本框 8">
            <a:extLst>
              <a:ext uri="{FF2B5EF4-FFF2-40B4-BE49-F238E27FC236}">
                <a16:creationId xmlns:a16="http://schemas.microsoft.com/office/drawing/2014/main" id="{E03ACD28-6676-4432-9DD1-6E2E681114A0}"/>
              </a:ext>
            </a:extLst>
          </p:cNvPr>
          <p:cNvSpPr txBox="1"/>
          <p:nvPr/>
        </p:nvSpPr>
        <p:spPr>
          <a:xfrm>
            <a:off x="125793" y="759027"/>
            <a:ext cx="8892413" cy="3728649"/>
          </a:xfrm>
          <a:prstGeom prst="rect">
            <a:avLst/>
          </a:prstGeom>
          <a:noFill/>
        </p:spPr>
        <p:txBody>
          <a:bodyPr wrap="square" rtlCol="0">
            <a:spAutoFit/>
          </a:bodyPr>
          <a:lstStyle/>
          <a:p>
            <a:pPr algn="just">
              <a:lnSpc>
                <a:spcPct val="150000"/>
              </a:lnSpc>
            </a:pPr>
            <a:r>
              <a:rPr lang="en-US" altLang="zh-CN" sz="2000" b="1" dirty="0">
                <a:latin typeface="Arial" panose="020B0604020202020204" pitchFamily="34" charset="0"/>
                <a:ea typeface="楷体" panose="02010609060101010101" pitchFamily="49" charset="-122"/>
                <a:cs typeface="Arial" panose="020B0604020202020204" pitchFamily="34" charset="0"/>
              </a:rPr>
              <a:t>        MOFs</a:t>
            </a:r>
            <a:r>
              <a:rPr lang="zh-CN" altLang="en-US" sz="2000" b="1" dirty="0">
                <a:latin typeface="Arial" panose="020B0604020202020204" pitchFamily="34" charset="0"/>
                <a:ea typeface="楷体" panose="02010609060101010101" pitchFamily="49" charset="-122"/>
                <a:cs typeface="Arial" panose="020B0604020202020204" pitchFamily="34" charset="0"/>
              </a:rPr>
              <a:t>材料是金属有机骨架化合物（</a:t>
            </a:r>
            <a:r>
              <a:rPr lang="en-US" altLang="zh-CN" sz="2000" b="1" dirty="0">
                <a:latin typeface="Arial" panose="020B0604020202020204" pitchFamily="34" charset="0"/>
                <a:ea typeface="楷体" panose="02010609060101010101" pitchFamily="49" charset="-122"/>
                <a:cs typeface="Arial" panose="020B0604020202020204" pitchFamily="34" charset="0"/>
              </a:rPr>
              <a:t>metal-organic frameworks</a:t>
            </a:r>
            <a:r>
              <a:rPr lang="zh-CN" altLang="en-US" sz="2000" b="1" dirty="0">
                <a:latin typeface="Arial" panose="020B0604020202020204" pitchFamily="34" charset="0"/>
                <a:ea typeface="楷体" panose="02010609060101010101" pitchFamily="49" charset="-122"/>
                <a:cs typeface="Arial" panose="020B0604020202020204" pitchFamily="34" charset="0"/>
              </a:rPr>
              <a:t>）的简称。</a:t>
            </a:r>
            <a:r>
              <a:rPr lang="en-US" altLang="zh-CN" sz="2000" b="1" dirty="0">
                <a:latin typeface="Arial" panose="020B0604020202020204" pitchFamily="34" charset="0"/>
                <a:ea typeface="楷体" panose="02010609060101010101" pitchFamily="49" charset="-122"/>
                <a:cs typeface="Arial" panose="020B0604020202020204" pitchFamily="34" charset="0"/>
              </a:rPr>
              <a:t>MOFs</a:t>
            </a:r>
            <a:r>
              <a:rPr lang="zh-CN" altLang="en-US" sz="2000" b="1" dirty="0">
                <a:latin typeface="Arial" panose="020B0604020202020204" pitchFamily="34" charset="0"/>
                <a:ea typeface="楷体" panose="02010609060101010101" pitchFamily="49" charset="-122"/>
                <a:cs typeface="Arial" panose="020B0604020202020204" pitchFamily="34" charset="0"/>
              </a:rPr>
              <a:t>材料是由无机金属中心（金属离子或金属簇）与桥连的有机配体通过自组装相互连接，形成的一类具有周期性网络结构的晶体多孔材料，又称多孔配位聚合物（微孔材料</a:t>
            </a:r>
            <a:r>
              <a:rPr lang="en-US" altLang="zh-CN" sz="2000" b="1" dirty="0">
                <a:latin typeface="Arial" panose="020B0604020202020204" pitchFamily="34" charset="0"/>
                <a:ea typeface="楷体" panose="02010609060101010101" pitchFamily="49" charset="-122"/>
                <a:cs typeface="Arial" panose="020B0604020202020204" pitchFamily="34" charset="0"/>
              </a:rPr>
              <a:t>&lt; 2nm</a:t>
            </a:r>
            <a:r>
              <a:rPr lang="zh-CN" altLang="en-US" sz="2000" b="1" dirty="0">
                <a:latin typeface="Arial" panose="020B0604020202020204" pitchFamily="34" charset="0"/>
                <a:ea typeface="楷体" panose="02010609060101010101" pitchFamily="49" charset="-122"/>
                <a:cs typeface="Arial" panose="020B0604020202020204" pitchFamily="34" charset="0"/>
              </a:rPr>
              <a:t>）。</a:t>
            </a:r>
            <a:endParaRPr lang="en-US" altLang="zh-CN" sz="20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en-US" altLang="zh-CN" sz="2000" b="1" dirty="0">
                <a:latin typeface="Arial" panose="020B0604020202020204" pitchFamily="34" charset="0"/>
                <a:ea typeface="楷体" panose="02010609060101010101" pitchFamily="49" charset="-122"/>
                <a:cs typeface="Arial" panose="020B0604020202020204" pitchFamily="34" charset="0"/>
              </a:rPr>
              <a:t>       </a:t>
            </a:r>
            <a:r>
              <a:rPr lang="zh-CN" altLang="en-US" sz="2000" b="1" dirty="0">
                <a:latin typeface="Arial" panose="020B0604020202020204" pitchFamily="34" charset="0"/>
                <a:ea typeface="楷体" panose="02010609060101010101" pitchFamily="49" charset="-122"/>
                <a:cs typeface="Arial" panose="020B0604020202020204" pitchFamily="34" charset="0"/>
              </a:rPr>
              <a:t>金属离子为电子受体，通常为</a:t>
            </a:r>
            <a:r>
              <a:rPr lang="en-US" altLang="zh-CN" sz="2000" b="1" dirty="0">
                <a:latin typeface="Arial" panose="020B0604020202020204" pitchFamily="34" charset="0"/>
                <a:ea typeface="楷体" panose="02010609060101010101" pitchFamily="49" charset="-122"/>
                <a:cs typeface="Arial" panose="020B0604020202020204" pitchFamily="34" charset="0"/>
              </a:rPr>
              <a:t>Zn</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Co</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Fe</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Cr</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Ni</a:t>
            </a:r>
            <a:r>
              <a:rPr lang="zh-CN" altLang="en-US" sz="2000" b="1" dirty="0">
                <a:latin typeface="Arial" panose="020B0604020202020204" pitchFamily="34" charset="0"/>
                <a:ea typeface="楷体" panose="02010609060101010101" pitchFamily="49" charset="-122"/>
                <a:cs typeface="Arial" panose="020B0604020202020204" pitchFamily="34" charset="0"/>
              </a:rPr>
              <a:t>和</a:t>
            </a:r>
            <a:r>
              <a:rPr lang="en-US" altLang="zh-CN" sz="2000" b="1" dirty="0">
                <a:latin typeface="Arial" panose="020B0604020202020204" pitchFamily="34" charset="0"/>
                <a:ea typeface="楷体" panose="02010609060101010101" pitchFamily="49" charset="-122"/>
                <a:cs typeface="Arial" panose="020B0604020202020204" pitchFamily="34" charset="0"/>
              </a:rPr>
              <a:t>Mn</a:t>
            </a:r>
            <a:r>
              <a:rPr lang="zh-CN" altLang="en-US" sz="2000" b="1" dirty="0">
                <a:latin typeface="Arial" panose="020B0604020202020204" pitchFamily="34" charset="0"/>
                <a:ea typeface="楷体" panose="02010609060101010101" pitchFamily="49" charset="-122"/>
                <a:cs typeface="Arial" panose="020B0604020202020204" pitchFamily="34" charset="0"/>
              </a:rPr>
              <a:t>等。</a:t>
            </a:r>
            <a:endParaRPr lang="en-US" altLang="zh-CN" sz="20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latin typeface="Arial" panose="020B0604020202020204" pitchFamily="34" charset="0"/>
                <a:ea typeface="楷体" panose="02010609060101010101" pitchFamily="49" charset="-122"/>
                <a:cs typeface="Arial" panose="020B0604020202020204" pitchFamily="34" charset="0"/>
              </a:rPr>
              <a:t>       有机配体含有两个或两个以上配位原子的多齿配体，配位原子提供孤电子对，为电子给体。有机配体可分两种，主要是含氧和含氮配体：</a:t>
            </a:r>
            <a:endParaRPr lang="en-US" altLang="zh-CN" sz="20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1</a:t>
            </a:r>
            <a:r>
              <a:rPr lang="zh-CN" altLang="en-US" sz="2000" b="1" dirty="0">
                <a:latin typeface="Arial" panose="020B0604020202020204" pitchFamily="34" charset="0"/>
                <a:ea typeface="楷体" panose="02010609060101010101" pitchFamily="49" charset="-122"/>
                <a:cs typeface="Arial" panose="020B0604020202020204" pitchFamily="34" charset="0"/>
              </a:rPr>
              <a:t>）羧酸类配体                                      （</a:t>
            </a:r>
            <a:r>
              <a:rPr lang="en-US" altLang="zh-CN" sz="2000" b="1" dirty="0">
                <a:latin typeface="Arial" panose="020B0604020202020204" pitchFamily="34" charset="0"/>
                <a:ea typeface="楷体" panose="02010609060101010101" pitchFamily="49" charset="-122"/>
                <a:cs typeface="Arial" panose="020B0604020202020204" pitchFamily="34" charset="0"/>
              </a:rPr>
              <a:t>2</a:t>
            </a:r>
            <a:r>
              <a:rPr lang="zh-CN" altLang="en-US" sz="2000" b="1" dirty="0">
                <a:latin typeface="Arial" panose="020B0604020202020204" pitchFamily="34" charset="0"/>
                <a:ea typeface="楷体" panose="02010609060101010101" pitchFamily="49" charset="-122"/>
                <a:cs typeface="Arial" panose="020B0604020202020204" pitchFamily="34" charset="0"/>
              </a:rPr>
              <a:t>）氮环杂类配体</a:t>
            </a:r>
          </a:p>
        </p:txBody>
      </p:sp>
      <p:pic>
        <p:nvPicPr>
          <p:cNvPr id="7" name="图片 6">
            <a:extLst>
              <a:ext uri="{FF2B5EF4-FFF2-40B4-BE49-F238E27FC236}">
                <a16:creationId xmlns:a16="http://schemas.microsoft.com/office/drawing/2014/main" id="{A7667C9A-423C-4F9D-80F3-A8A9D9DF3F27}"/>
              </a:ext>
            </a:extLst>
          </p:cNvPr>
          <p:cNvPicPr>
            <a:picLocks noChangeAspect="1"/>
          </p:cNvPicPr>
          <p:nvPr/>
        </p:nvPicPr>
        <p:blipFill>
          <a:blip r:embed="rId3"/>
          <a:stretch>
            <a:fillRect/>
          </a:stretch>
        </p:blipFill>
        <p:spPr>
          <a:xfrm>
            <a:off x="781689" y="4550805"/>
            <a:ext cx="2124071" cy="1499138"/>
          </a:xfrm>
          <a:prstGeom prst="rect">
            <a:avLst/>
          </a:prstGeom>
        </p:spPr>
      </p:pic>
      <p:sp>
        <p:nvSpPr>
          <p:cNvPr id="8" name="文本框 7">
            <a:extLst>
              <a:ext uri="{FF2B5EF4-FFF2-40B4-BE49-F238E27FC236}">
                <a16:creationId xmlns:a16="http://schemas.microsoft.com/office/drawing/2014/main" id="{2C89FDBE-188C-4E68-8404-7AA80397A43D}"/>
              </a:ext>
            </a:extLst>
          </p:cNvPr>
          <p:cNvSpPr txBox="1"/>
          <p:nvPr/>
        </p:nvSpPr>
        <p:spPr>
          <a:xfrm>
            <a:off x="1350963" y="6258560"/>
            <a:ext cx="1338828" cy="369332"/>
          </a:xfrm>
          <a:prstGeom prst="rect">
            <a:avLst/>
          </a:prstGeom>
          <a:noFill/>
        </p:spPr>
        <p:txBody>
          <a:bodyPr wrap="none" rtlCol="0">
            <a:spAutoFit/>
          </a:bodyPr>
          <a:lstStyle/>
          <a:p>
            <a:r>
              <a:rPr lang="zh-CN" altLang="en-US" dirty="0"/>
              <a:t>对苯二甲酸</a:t>
            </a:r>
          </a:p>
        </p:txBody>
      </p:sp>
      <p:pic>
        <p:nvPicPr>
          <p:cNvPr id="13" name="图片 12">
            <a:extLst>
              <a:ext uri="{FF2B5EF4-FFF2-40B4-BE49-F238E27FC236}">
                <a16:creationId xmlns:a16="http://schemas.microsoft.com/office/drawing/2014/main" id="{267EF37F-0100-4B13-9D0B-C72551FE366D}"/>
              </a:ext>
            </a:extLst>
          </p:cNvPr>
          <p:cNvPicPr>
            <a:picLocks noChangeAspect="1"/>
          </p:cNvPicPr>
          <p:nvPr/>
        </p:nvPicPr>
        <p:blipFill>
          <a:blip r:embed="rId4"/>
          <a:stretch>
            <a:fillRect/>
          </a:stretch>
        </p:blipFill>
        <p:spPr>
          <a:xfrm>
            <a:off x="4308581" y="4622899"/>
            <a:ext cx="1023464" cy="1139017"/>
          </a:xfrm>
          <a:prstGeom prst="rect">
            <a:avLst/>
          </a:prstGeom>
        </p:spPr>
      </p:pic>
      <p:sp>
        <p:nvSpPr>
          <p:cNvPr id="14" name="文本框 13">
            <a:extLst>
              <a:ext uri="{FF2B5EF4-FFF2-40B4-BE49-F238E27FC236}">
                <a16:creationId xmlns:a16="http://schemas.microsoft.com/office/drawing/2014/main" id="{BBC7C155-8564-4E23-B5E3-027A423176AE}"/>
              </a:ext>
            </a:extLst>
          </p:cNvPr>
          <p:cNvSpPr txBox="1"/>
          <p:nvPr/>
        </p:nvSpPr>
        <p:spPr>
          <a:xfrm>
            <a:off x="4379649" y="6192583"/>
            <a:ext cx="646331" cy="369332"/>
          </a:xfrm>
          <a:prstGeom prst="rect">
            <a:avLst/>
          </a:prstGeom>
          <a:noFill/>
        </p:spPr>
        <p:txBody>
          <a:bodyPr wrap="none" rtlCol="0">
            <a:spAutoFit/>
          </a:bodyPr>
          <a:lstStyle/>
          <a:p>
            <a:r>
              <a:rPr lang="zh-CN" altLang="en-US" dirty="0"/>
              <a:t>咪唑</a:t>
            </a:r>
          </a:p>
        </p:txBody>
      </p:sp>
      <p:pic>
        <p:nvPicPr>
          <p:cNvPr id="16" name="图片 15">
            <a:extLst>
              <a:ext uri="{FF2B5EF4-FFF2-40B4-BE49-F238E27FC236}">
                <a16:creationId xmlns:a16="http://schemas.microsoft.com/office/drawing/2014/main" id="{AB7F71F4-6FB6-4E7C-8236-DFB7238D7263}"/>
              </a:ext>
            </a:extLst>
          </p:cNvPr>
          <p:cNvPicPr>
            <a:picLocks noChangeAspect="1"/>
          </p:cNvPicPr>
          <p:nvPr/>
        </p:nvPicPr>
        <p:blipFill>
          <a:blip r:embed="rId5"/>
          <a:stretch>
            <a:fillRect/>
          </a:stretch>
        </p:blipFill>
        <p:spPr>
          <a:xfrm>
            <a:off x="6238243" y="4653379"/>
            <a:ext cx="1757678" cy="1186216"/>
          </a:xfrm>
          <a:prstGeom prst="rect">
            <a:avLst/>
          </a:prstGeom>
        </p:spPr>
      </p:pic>
      <p:sp>
        <p:nvSpPr>
          <p:cNvPr id="17" name="文本框 16">
            <a:extLst>
              <a:ext uri="{FF2B5EF4-FFF2-40B4-BE49-F238E27FC236}">
                <a16:creationId xmlns:a16="http://schemas.microsoft.com/office/drawing/2014/main" id="{1A428EDF-A43F-4E6E-8D42-AAFC503023B5}"/>
              </a:ext>
            </a:extLst>
          </p:cNvPr>
          <p:cNvSpPr txBox="1"/>
          <p:nvPr/>
        </p:nvSpPr>
        <p:spPr>
          <a:xfrm>
            <a:off x="6715838" y="6192583"/>
            <a:ext cx="1107996" cy="369332"/>
          </a:xfrm>
          <a:prstGeom prst="rect">
            <a:avLst/>
          </a:prstGeom>
          <a:noFill/>
        </p:spPr>
        <p:txBody>
          <a:bodyPr wrap="none" rtlCol="0">
            <a:spAutoFit/>
          </a:bodyPr>
          <a:lstStyle/>
          <a:p>
            <a:r>
              <a:rPr lang="zh-CN" altLang="en-US" dirty="0"/>
              <a:t>苯并咪唑</a:t>
            </a:r>
          </a:p>
        </p:txBody>
      </p:sp>
    </p:spTree>
    <p:extLst>
      <p:ext uri="{BB962C8B-B14F-4D97-AF65-F5344CB8AC3E}">
        <p14:creationId xmlns:p14="http://schemas.microsoft.com/office/powerpoint/2010/main" val="1586227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3057247" cy="523220"/>
          </a:xfrm>
          <a:prstGeom prst="rect">
            <a:avLst/>
          </a:prstGeom>
          <a:noFill/>
        </p:spPr>
        <p:txBody>
          <a:bodyPr wrap="none" rtlCol="0">
            <a:spAutoFit/>
          </a:bodyPr>
          <a:lstStyle/>
          <a:p>
            <a:r>
              <a:rPr lang="zh-CN" altLang="en-US" sz="2800" dirty="0">
                <a:latin typeface="Arial" panose="020B0604020202020204" pitchFamily="34" charset="0"/>
                <a:ea typeface="黑体" panose="02010609060101010101" pitchFamily="49" charset="-122"/>
                <a:cs typeface="Arial" panose="020B0604020202020204" pitchFamily="34" charset="0"/>
              </a:rPr>
              <a:t>金属有机骨架材料</a:t>
            </a:r>
          </a:p>
        </p:txBody>
      </p:sp>
      <p:sp>
        <p:nvSpPr>
          <p:cNvPr id="9" name="文本框 8">
            <a:extLst>
              <a:ext uri="{FF2B5EF4-FFF2-40B4-BE49-F238E27FC236}">
                <a16:creationId xmlns:a16="http://schemas.microsoft.com/office/drawing/2014/main" id="{E03ACD28-6676-4432-9DD1-6E2E681114A0}"/>
              </a:ext>
            </a:extLst>
          </p:cNvPr>
          <p:cNvSpPr txBox="1"/>
          <p:nvPr/>
        </p:nvSpPr>
        <p:spPr>
          <a:xfrm>
            <a:off x="328993" y="2637871"/>
            <a:ext cx="8892413" cy="496996"/>
          </a:xfrm>
          <a:prstGeom prst="rect">
            <a:avLst/>
          </a:prstGeom>
          <a:noFill/>
        </p:spPr>
        <p:txBody>
          <a:bodyPr wrap="square" rtlCol="0">
            <a:spAutoFit/>
          </a:bodyPr>
          <a:lstStyle/>
          <a:p>
            <a:pPr algn="just">
              <a:lnSpc>
                <a:spcPct val="150000"/>
              </a:lnSpc>
            </a:pPr>
            <a:r>
              <a:rPr lang="en-US" altLang="zh-CN" sz="2000" b="1" dirty="0">
                <a:latin typeface="Arial" panose="020B0604020202020204" pitchFamily="34" charset="0"/>
                <a:ea typeface="楷体" panose="02010609060101010101" pitchFamily="49" charset="-122"/>
                <a:cs typeface="Arial" panose="020B0604020202020204" pitchFamily="34" charset="0"/>
              </a:rPr>
              <a:t>        </a:t>
            </a:r>
            <a:endParaRPr lang="zh-CN" altLang="en-US" sz="2000" b="1" dirty="0">
              <a:latin typeface="Arial" panose="020B0604020202020204" pitchFamily="34" charset="0"/>
              <a:ea typeface="楷体" panose="02010609060101010101" pitchFamily="49" charset="-122"/>
              <a:cs typeface="Arial" panose="020B0604020202020204" pitchFamily="34" charset="0"/>
            </a:endParaRPr>
          </a:p>
        </p:txBody>
      </p:sp>
      <p:pic>
        <p:nvPicPr>
          <p:cNvPr id="3" name="图片 2">
            <a:extLst>
              <a:ext uri="{FF2B5EF4-FFF2-40B4-BE49-F238E27FC236}">
                <a16:creationId xmlns:a16="http://schemas.microsoft.com/office/drawing/2014/main" id="{6DDB6AE9-AF9D-4A2D-81C6-FBFFB2482609}"/>
              </a:ext>
            </a:extLst>
          </p:cNvPr>
          <p:cNvPicPr>
            <a:picLocks noChangeAspect="1"/>
          </p:cNvPicPr>
          <p:nvPr/>
        </p:nvPicPr>
        <p:blipFill>
          <a:blip r:embed="rId3"/>
          <a:stretch>
            <a:fillRect/>
          </a:stretch>
        </p:blipFill>
        <p:spPr>
          <a:xfrm>
            <a:off x="779971" y="745372"/>
            <a:ext cx="7427277" cy="1843025"/>
          </a:xfrm>
          <a:prstGeom prst="rect">
            <a:avLst/>
          </a:prstGeom>
        </p:spPr>
      </p:pic>
      <p:sp>
        <p:nvSpPr>
          <p:cNvPr id="11" name="文本框 10">
            <a:extLst>
              <a:ext uri="{FF2B5EF4-FFF2-40B4-BE49-F238E27FC236}">
                <a16:creationId xmlns:a16="http://schemas.microsoft.com/office/drawing/2014/main" id="{BFF9DD2A-94D3-465D-A11E-E6A1674E965C}"/>
              </a:ext>
            </a:extLst>
          </p:cNvPr>
          <p:cNvSpPr txBox="1"/>
          <p:nvPr/>
        </p:nvSpPr>
        <p:spPr>
          <a:xfrm>
            <a:off x="95090" y="2868953"/>
            <a:ext cx="8719917" cy="3725892"/>
          </a:xfrm>
          <a:prstGeom prst="rect">
            <a:avLst/>
          </a:prstGeom>
          <a:noFill/>
        </p:spPr>
        <p:txBody>
          <a:bodyPr wrap="square" rtlCol="0">
            <a:spAutoFit/>
          </a:bodyPr>
          <a:lstStyle/>
          <a:p>
            <a:pPr algn="just">
              <a:lnSpc>
                <a:spcPct val="150000"/>
              </a:lnSpc>
            </a:pPr>
            <a:r>
              <a:rPr lang="zh-CN" altLang="en-US" sz="2000" b="1" dirty="0">
                <a:latin typeface="Arial" panose="020B0604020202020204" pitchFamily="34" charset="0"/>
                <a:ea typeface="楷体" panose="02010609060101010101" pitchFamily="49" charset="-122"/>
                <a:cs typeface="Arial" panose="020B0604020202020204" pitchFamily="34" charset="0"/>
              </a:rPr>
              <a:t>      几种典型的有机金属骨架材料：</a:t>
            </a:r>
            <a:endParaRPr lang="en-US" altLang="zh-CN" sz="20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1</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ZIF</a:t>
            </a:r>
            <a:r>
              <a:rPr lang="zh-CN" altLang="en-US" sz="2000" b="1" dirty="0">
                <a:latin typeface="Arial" panose="020B0604020202020204" pitchFamily="34" charset="0"/>
                <a:ea typeface="楷体" panose="02010609060101010101" pitchFamily="49" charset="-122"/>
                <a:cs typeface="Arial" panose="020B0604020202020204" pitchFamily="34" charset="0"/>
              </a:rPr>
              <a:t>系列。</a:t>
            </a:r>
            <a:r>
              <a:rPr lang="en-US" altLang="zh-CN" sz="2000" b="1" dirty="0">
                <a:latin typeface="Arial" panose="020B0604020202020204" pitchFamily="34" charset="0"/>
                <a:ea typeface="楷体" panose="02010609060101010101" pitchFamily="49" charset="-122"/>
                <a:cs typeface="Arial" panose="020B0604020202020204" pitchFamily="34" charset="0"/>
              </a:rPr>
              <a:t>ZIFs</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zeolitic imidazolate frameworks, </a:t>
            </a:r>
            <a:r>
              <a:rPr lang="zh-CN" altLang="en-US" sz="2000" b="1" dirty="0">
                <a:latin typeface="Arial" panose="020B0604020202020204" pitchFamily="34" charset="0"/>
                <a:ea typeface="楷体" panose="02010609060101010101" pitchFamily="49" charset="-122"/>
                <a:cs typeface="Arial" panose="020B0604020202020204" pitchFamily="34" charset="0"/>
              </a:rPr>
              <a:t>沸石咪唑酯骨架）</a:t>
            </a:r>
            <a:endParaRPr lang="en-US" altLang="zh-CN" sz="20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latin typeface="Arial" panose="020B0604020202020204" pitchFamily="34" charset="0"/>
                <a:ea typeface="楷体" panose="02010609060101010101" pitchFamily="49" charset="-122"/>
                <a:cs typeface="Arial" panose="020B0604020202020204" pitchFamily="34" charset="0"/>
              </a:rPr>
              <a:t>是</a:t>
            </a:r>
            <a:r>
              <a:rPr lang="en-US" altLang="zh-CN" sz="2000" b="1" dirty="0">
                <a:latin typeface="Arial" panose="020B0604020202020204" pitchFamily="34" charset="0"/>
                <a:ea typeface="楷体" panose="02010609060101010101" pitchFamily="49" charset="-122"/>
                <a:cs typeface="Arial" panose="020B0604020202020204" pitchFamily="34" charset="0"/>
              </a:rPr>
              <a:t>MOFs</a:t>
            </a:r>
            <a:r>
              <a:rPr lang="zh-CN" altLang="en-US" sz="2000" b="1" dirty="0">
                <a:latin typeface="Arial" panose="020B0604020202020204" pitchFamily="34" charset="0"/>
                <a:ea typeface="楷体" panose="02010609060101010101" pitchFamily="49" charset="-122"/>
                <a:cs typeface="Arial" panose="020B0604020202020204" pitchFamily="34" charset="0"/>
              </a:rPr>
              <a:t>的重要分支，典型代表是</a:t>
            </a:r>
            <a:r>
              <a:rPr lang="en-US" altLang="zh-CN" sz="2000" b="1" dirty="0">
                <a:latin typeface="Arial" panose="020B0604020202020204" pitchFamily="34" charset="0"/>
                <a:ea typeface="楷体" panose="02010609060101010101" pitchFamily="49" charset="-122"/>
                <a:cs typeface="Arial" panose="020B0604020202020204" pitchFamily="34" charset="0"/>
              </a:rPr>
              <a:t>ZIF-8</a:t>
            </a:r>
            <a:r>
              <a:rPr lang="zh-CN" altLang="en-US" sz="2000" b="1" dirty="0">
                <a:latin typeface="Arial" panose="020B0604020202020204" pitchFamily="34" charset="0"/>
                <a:ea typeface="楷体" panose="02010609060101010101" pitchFamily="49" charset="-122"/>
                <a:cs typeface="Arial" panose="020B0604020202020204" pitchFamily="34" charset="0"/>
              </a:rPr>
              <a:t>。由</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金属离子</a:t>
            </a:r>
            <a:r>
              <a:rPr lang="zh-CN" altLang="en-US" sz="2000" b="1" dirty="0">
                <a:latin typeface="Arial" panose="020B0604020202020204" pitchFamily="34" charset="0"/>
                <a:ea typeface="楷体" panose="02010609060101010101" pitchFamily="49" charset="-122"/>
                <a:cs typeface="Arial" panose="020B0604020202020204" pitchFamily="34" charset="0"/>
              </a:rPr>
              <a:t>与</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咪唑类配体</a:t>
            </a:r>
            <a:r>
              <a:rPr lang="zh-CN" altLang="en-US" sz="2000" b="1" dirty="0">
                <a:latin typeface="Arial" panose="020B0604020202020204" pitchFamily="34" charset="0"/>
                <a:ea typeface="楷体" panose="02010609060101010101" pitchFamily="49" charset="-122"/>
                <a:cs typeface="Arial" panose="020B0604020202020204" pitchFamily="34" charset="0"/>
              </a:rPr>
              <a:t>连接而成，因与硅铝沸石分子筛具有相同的键角和类似的拓扑结构而得名。</a:t>
            </a:r>
            <a:endParaRPr lang="en-US" altLang="zh-CN" sz="20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2</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UIO</a:t>
            </a:r>
            <a:r>
              <a:rPr lang="zh-CN" altLang="en-US" sz="2000" b="1" dirty="0">
                <a:latin typeface="Arial" panose="020B0604020202020204" pitchFamily="34" charset="0"/>
                <a:ea typeface="楷体" panose="02010609060101010101" pitchFamily="49" charset="-122"/>
                <a:cs typeface="Arial" panose="020B0604020202020204" pitchFamily="34" charset="0"/>
              </a:rPr>
              <a:t>系列。</a:t>
            </a:r>
            <a:r>
              <a:rPr lang="en-US" altLang="zh-CN" sz="2000" b="1" dirty="0" err="1">
                <a:latin typeface="Arial" panose="020B0604020202020204" pitchFamily="34" charset="0"/>
                <a:ea typeface="楷体" panose="02010609060101010101" pitchFamily="49" charset="-122"/>
                <a:cs typeface="Arial" panose="020B0604020202020204" pitchFamily="34" charset="0"/>
              </a:rPr>
              <a:t>UiO</a:t>
            </a:r>
            <a:r>
              <a:rPr lang="en-US" altLang="zh-CN" sz="2000" b="1" dirty="0">
                <a:latin typeface="Arial" panose="020B0604020202020204" pitchFamily="34" charset="0"/>
                <a:ea typeface="楷体" panose="02010609060101010101" pitchFamily="49" charset="-122"/>
                <a:cs typeface="Arial" panose="020B0604020202020204" pitchFamily="34" charset="0"/>
              </a:rPr>
              <a:t> </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University of Oslo</a:t>
            </a:r>
            <a:r>
              <a:rPr lang="zh-CN" altLang="en-US" sz="2000" b="1" dirty="0">
                <a:latin typeface="Arial" panose="020B0604020202020204" pitchFamily="34" charset="0"/>
                <a:ea typeface="楷体" panose="02010609060101010101" pitchFamily="49" charset="-122"/>
                <a:cs typeface="Arial" panose="020B0604020202020204" pitchFamily="34" charset="0"/>
              </a:rPr>
              <a:t>）系列，典型代表</a:t>
            </a:r>
            <a:r>
              <a:rPr lang="en-US" altLang="zh-CN" sz="2000" b="1" dirty="0">
                <a:latin typeface="Arial" panose="020B0604020202020204" pitchFamily="34" charset="0"/>
                <a:ea typeface="楷体" panose="02010609060101010101" pitchFamily="49" charset="-122"/>
                <a:cs typeface="Arial" panose="020B0604020202020204" pitchFamily="34" charset="0"/>
              </a:rPr>
              <a:t>UiO-66</a:t>
            </a:r>
            <a:r>
              <a:rPr lang="zh-CN" altLang="en-US" sz="2000" b="1" dirty="0">
                <a:latin typeface="Arial" panose="020B0604020202020204" pitchFamily="34" charset="0"/>
                <a:ea typeface="楷体" panose="02010609060101010101" pitchFamily="49" charset="-122"/>
                <a:cs typeface="Arial" panose="020B0604020202020204" pitchFamily="34" charset="0"/>
              </a:rPr>
              <a:t>。</a:t>
            </a:r>
            <a:endParaRPr lang="en-US" altLang="zh-CN" sz="20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3</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MIL</a:t>
            </a:r>
            <a:r>
              <a:rPr lang="zh-CN" altLang="en-US" sz="2000" b="1" dirty="0">
                <a:latin typeface="Arial" panose="020B0604020202020204" pitchFamily="34" charset="0"/>
                <a:ea typeface="楷体" panose="02010609060101010101" pitchFamily="49" charset="-122"/>
                <a:cs typeface="Arial" panose="020B0604020202020204" pitchFamily="34" charset="0"/>
              </a:rPr>
              <a:t>系列。</a:t>
            </a:r>
            <a:r>
              <a:rPr lang="en-US" altLang="zh-CN" sz="2000" b="1" dirty="0">
                <a:latin typeface="Arial" panose="020B0604020202020204" pitchFamily="34" charset="0"/>
                <a:ea typeface="楷体" panose="02010609060101010101" pitchFamily="49" charset="-122"/>
                <a:cs typeface="Arial" panose="020B0604020202020204" pitchFamily="34" charset="0"/>
              </a:rPr>
              <a:t>MIL</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materials of institute </a:t>
            </a:r>
            <a:r>
              <a:rPr lang="en-US" altLang="zh-CN" sz="2000" b="1" dirty="0" err="1">
                <a:latin typeface="Arial" panose="020B0604020202020204" pitchFamily="34" charset="0"/>
                <a:ea typeface="楷体" panose="02010609060101010101" pitchFamily="49" charset="-122"/>
                <a:cs typeface="Arial" panose="020B0604020202020204" pitchFamily="34" charset="0"/>
              </a:rPr>
              <a:t>lavoisier</a:t>
            </a:r>
            <a:r>
              <a:rPr lang="zh-CN" altLang="en-US" sz="2000" b="1" dirty="0">
                <a:latin typeface="Arial" panose="020B0604020202020204" pitchFamily="34" charset="0"/>
                <a:ea typeface="楷体" panose="02010609060101010101" pitchFamily="49" charset="-122"/>
                <a:cs typeface="Arial" panose="020B0604020202020204" pitchFamily="34" charset="0"/>
              </a:rPr>
              <a:t>）系列最早由法国拉瓦锡研究所得到。主要由</a:t>
            </a:r>
            <a:r>
              <a:rPr lang="en-US" altLang="zh-CN" sz="2000" b="1" dirty="0">
                <a:latin typeface="Arial" panose="020B0604020202020204" pitchFamily="34" charset="0"/>
                <a:ea typeface="楷体" panose="02010609060101010101" pitchFamily="49" charset="-122"/>
                <a:cs typeface="Arial" panose="020B0604020202020204" pitchFamily="34" charset="0"/>
              </a:rPr>
              <a:t>V</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Cr</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Al</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Fe</a:t>
            </a:r>
            <a:r>
              <a:rPr lang="zh-CN" altLang="en-US" sz="2000" b="1" dirty="0">
                <a:latin typeface="Arial" panose="020B0604020202020204" pitchFamily="34" charset="0"/>
                <a:ea typeface="楷体" panose="02010609060101010101" pitchFamily="49" charset="-122"/>
                <a:cs typeface="Arial" panose="020B0604020202020204" pitchFamily="34" charset="0"/>
              </a:rPr>
              <a:t>等三价离子与对苯二甲酸配位连接而成。</a:t>
            </a:r>
          </a:p>
        </p:txBody>
      </p:sp>
    </p:spTree>
    <p:extLst>
      <p:ext uri="{BB962C8B-B14F-4D97-AF65-F5344CB8AC3E}">
        <p14:creationId xmlns:p14="http://schemas.microsoft.com/office/powerpoint/2010/main" val="23111951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3057247" cy="523220"/>
          </a:xfrm>
          <a:prstGeom prst="rect">
            <a:avLst/>
          </a:prstGeom>
          <a:noFill/>
        </p:spPr>
        <p:txBody>
          <a:bodyPr wrap="none" rtlCol="0">
            <a:spAutoFit/>
          </a:bodyPr>
          <a:lstStyle/>
          <a:p>
            <a:r>
              <a:rPr lang="zh-CN" altLang="en-US" sz="2800" dirty="0">
                <a:latin typeface="Arial" panose="020B0604020202020204" pitchFamily="34" charset="0"/>
                <a:ea typeface="黑体" panose="02010609060101010101" pitchFamily="49" charset="-122"/>
                <a:cs typeface="Arial" panose="020B0604020202020204" pitchFamily="34" charset="0"/>
              </a:rPr>
              <a:t>金属有机骨架材料</a:t>
            </a:r>
          </a:p>
        </p:txBody>
      </p:sp>
      <p:sp>
        <p:nvSpPr>
          <p:cNvPr id="9" name="文本框 8">
            <a:extLst>
              <a:ext uri="{FF2B5EF4-FFF2-40B4-BE49-F238E27FC236}">
                <a16:creationId xmlns:a16="http://schemas.microsoft.com/office/drawing/2014/main" id="{E03ACD28-6676-4432-9DD1-6E2E681114A0}"/>
              </a:ext>
            </a:extLst>
          </p:cNvPr>
          <p:cNvSpPr txBox="1"/>
          <p:nvPr/>
        </p:nvSpPr>
        <p:spPr>
          <a:xfrm>
            <a:off x="328993" y="2637871"/>
            <a:ext cx="8892413" cy="496996"/>
          </a:xfrm>
          <a:prstGeom prst="rect">
            <a:avLst/>
          </a:prstGeom>
          <a:noFill/>
        </p:spPr>
        <p:txBody>
          <a:bodyPr wrap="square" rtlCol="0">
            <a:spAutoFit/>
          </a:bodyPr>
          <a:lstStyle/>
          <a:p>
            <a:pPr algn="just">
              <a:lnSpc>
                <a:spcPct val="150000"/>
              </a:lnSpc>
            </a:pPr>
            <a:r>
              <a:rPr lang="en-US" altLang="zh-CN" sz="2000" b="1" dirty="0">
                <a:latin typeface="Arial" panose="020B0604020202020204" pitchFamily="34" charset="0"/>
                <a:ea typeface="楷体" panose="02010609060101010101" pitchFamily="49" charset="-122"/>
                <a:cs typeface="Arial" panose="020B0604020202020204" pitchFamily="34" charset="0"/>
              </a:rPr>
              <a:t>        </a:t>
            </a:r>
            <a:endParaRPr lang="zh-CN" altLang="en-US" sz="2000" b="1" dirty="0">
              <a:latin typeface="Arial" panose="020B0604020202020204" pitchFamily="34" charset="0"/>
              <a:ea typeface="楷体" panose="02010609060101010101" pitchFamily="49" charset="-122"/>
              <a:cs typeface="Arial" panose="020B0604020202020204" pitchFamily="34" charset="0"/>
            </a:endParaRPr>
          </a:p>
        </p:txBody>
      </p:sp>
      <p:pic>
        <p:nvPicPr>
          <p:cNvPr id="7" name="图片 6">
            <a:extLst>
              <a:ext uri="{FF2B5EF4-FFF2-40B4-BE49-F238E27FC236}">
                <a16:creationId xmlns:a16="http://schemas.microsoft.com/office/drawing/2014/main" id="{E52D7B87-4EBD-4F96-B52C-AA518515A511}"/>
              </a:ext>
            </a:extLst>
          </p:cNvPr>
          <p:cNvPicPr>
            <a:picLocks noChangeAspect="1"/>
          </p:cNvPicPr>
          <p:nvPr/>
        </p:nvPicPr>
        <p:blipFill>
          <a:blip r:embed="rId3"/>
          <a:stretch>
            <a:fillRect/>
          </a:stretch>
        </p:blipFill>
        <p:spPr>
          <a:xfrm>
            <a:off x="328993" y="936597"/>
            <a:ext cx="5359675" cy="1460575"/>
          </a:xfrm>
          <a:prstGeom prst="rect">
            <a:avLst/>
          </a:prstGeom>
        </p:spPr>
      </p:pic>
      <p:pic>
        <p:nvPicPr>
          <p:cNvPr id="12" name="图片 11">
            <a:extLst>
              <a:ext uri="{FF2B5EF4-FFF2-40B4-BE49-F238E27FC236}">
                <a16:creationId xmlns:a16="http://schemas.microsoft.com/office/drawing/2014/main" id="{0356BF98-9D05-457A-A3F9-6B4D243E218C}"/>
              </a:ext>
            </a:extLst>
          </p:cNvPr>
          <p:cNvPicPr>
            <a:picLocks noChangeAspect="1"/>
          </p:cNvPicPr>
          <p:nvPr/>
        </p:nvPicPr>
        <p:blipFill>
          <a:blip r:embed="rId4"/>
          <a:stretch>
            <a:fillRect/>
          </a:stretch>
        </p:blipFill>
        <p:spPr>
          <a:xfrm>
            <a:off x="474177" y="2709965"/>
            <a:ext cx="6509085" cy="3600635"/>
          </a:xfrm>
          <a:prstGeom prst="rect">
            <a:avLst/>
          </a:prstGeom>
        </p:spPr>
      </p:pic>
    </p:spTree>
    <p:extLst>
      <p:ext uri="{BB962C8B-B14F-4D97-AF65-F5344CB8AC3E}">
        <p14:creationId xmlns:p14="http://schemas.microsoft.com/office/powerpoint/2010/main" val="6427182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3057247" cy="523220"/>
          </a:xfrm>
          <a:prstGeom prst="rect">
            <a:avLst/>
          </a:prstGeom>
          <a:noFill/>
        </p:spPr>
        <p:txBody>
          <a:bodyPr wrap="none" rtlCol="0">
            <a:spAutoFit/>
          </a:bodyPr>
          <a:lstStyle/>
          <a:p>
            <a:r>
              <a:rPr lang="zh-CN" altLang="en-US" sz="2800" dirty="0">
                <a:latin typeface="Arial" panose="020B0604020202020204" pitchFamily="34" charset="0"/>
                <a:ea typeface="黑体" panose="02010609060101010101" pitchFamily="49" charset="-122"/>
                <a:cs typeface="Arial" panose="020B0604020202020204" pitchFamily="34" charset="0"/>
              </a:rPr>
              <a:t>金属有机骨架材料</a:t>
            </a:r>
          </a:p>
        </p:txBody>
      </p:sp>
      <p:sp>
        <p:nvSpPr>
          <p:cNvPr id="9" name="文本框 8">
            <a:extLst>
              <a:ext uri="{FF2B5EF4-FFF2-40B4-BE49-F238E27FC236}">
                <a16:creationId xmlns:a16="http://schemas.microsoft.com/office/drawing/2014/main" id="{E03ACD28-6676-4432-9DD1-6E2E681114A0}"/>
              </a:ext>
            </a:extLst>
          </p:cNvPr>
          <p:cNvSpPr txBox="1"/>
          <p:nvPr/>
        </p:nvSpPr>
        <p:spPr>
          <a:xfrm>
            <a:off x="328993" y="2637871"/>
            <a:ext cx="8892413" cy="496996"/>
          </a:xfrm>
          <a:prstGeom prst="rect">
            <a:avLst/>
          </a:prstGeom>
          <a:noFill/>
        </p:spPr>
        <p:txBody>
          <a:bodyPr wrap="square" rtlCol="0">
            <a:spAutoFit/>
          </a:bodyPr>
          <a:lstStyle/>
          <a:p>
            <a:pPr algn="just">
              <a:lnSpc>
                <a:spcPct val="150000"/>
              </a:lnSpc>
            </a:pPr>
            <a:r>
              <a:rPr lang="en-US" altLang="zh-CN" sz="2000" b="1" dirty="0">
                <a:latin typeface="Arial" panose="020B0604020202020204" pitchFamily="34" charset="0"/>
                <a:ea typeface="楷体" panose="02010609060101010101" pitchFamily="49" charset="-122"/>
                <a:cs typeface="Arial" panose="020B0604020202020204" pitchFamily="34" charset="0"/>
              </a:rPr>
              <a:t>        </a:t>
            </a:r>
            <a:endParaRPr lang="zh-CN" altLang="en-US" sz="2000" b="1" dirty="0">
              <a:latin typeface="Arial" panose="020B0604020202020204" pitchFamily="34" charset="0"/>
              <a:ea typeface="楷体" panose="02010609060101010101" pitchFamily="49" charset="-122"/>
              <a:cs typeface="Arial" panose="020B0604020202020204" pitchFamily="34" charset="0"/>
            </a:endParaRPr>
          </a:p>
        </p:txBody>
      </p:sp>
      <p:sp>
        <p:nvSpPr>
          <p:cNvPr id="11" name="文本框 10">
            <a:extLst>
              <a:ext uri="{FF2B5EF4-FFF2-40B4-BE49-F238E27FC236}">
                <a16:creationId xmlns:a16="http://schemas.microsoft.com/office/drawing/2014/main" id="{BFF9DD2A-94D3-465D-A11E-E6A1674E965C}"/>
              </a:ext>
            </a:extLst>
          </p:cNvPr>
          <p:cNvSpPr txBox="1"/>
          <p:nvPr/>
        </p:nvSpPr>
        <p:spPr>
          <a:xfrm>
            <a:off x="173736" y="993543"/>
            <a:ext cx="8719917" cy="4282647"/>
          </a:xfrm>
          <a:prstGeom prst="rect">
            <a:avLst/>
          </a:prstGeom>
          <a:noFill/>
        </p:spPr>
        <p:txBody>
          <a:bodyPr wrap="square" rtlCol="0">
            <a:spAutoFit/>
          </a:bodyPr>
          <a:lstStyle/>
          <a:p>
            <a:pPr algn="just">
              <a:lnSpc>
                <a:spcPct val="150000"/>
              </a:lnSpc>
            </a:pPr>
            <a:r>
              <a:rPr lang="zh-CN" altLang="en-US" sz="2400" b="1" dirty="0">
                <a:latin typeface="Arial" panose="020B0604020202020204" pitchFamily="34" charset="0"/>
                <a:ea typeface="楷体" panose="02010609060101010101" pitchFamily="49" charset="-122"/>
                <a:cs typeface="Arial" panose="020B0604020202020204" pitchFamily="34" charset="0"/>
              </a:rPr>
              <a:t>金属有机骨架材料的性质：</a:t>
            </a:r>
            <a:endParaRPr lang="en-US" altLang="zh-CN" sz="24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1</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化学组成丰富</a:t>
            </a:r>
            <a:r>
              <a:rPr lang="zh-CN" altLang="en-US" sz="2000" b="1" dirty="0">
                <a:latin typeface="Arial" panose="020B0604020202020204" pitchFamily="34" charset="0"/>
                <a:ea typeface="楷体" panose="02010609060101010101" pitchFamily="49" charset="-122"/>
                <a:cs typeface="Arial" panose="020B0604020202020204" pitchFamily="34" charset="0"/>
              </a:rPr>
              <a:t>。种类多样化的金属离子和有机多齿配体可形成化学组成丰富的</a:t>
            </a:r>
            <a:r>
              <a:rPr lang="en-US" altLang="zh-CN" sz="2000" b="1" dirty="0">
                <a:latin typeface="Arial" panose="020B0604020202020204" pitchFamily="34" charset="0"/>
                <a:ea typeface="楷体" panose="02010609060101010101" pitchFamily="49" charset="-122"/>
                <a:cs typeface="Arial" panose="020B0604020202020204" pitchFamily="34" charset="0"/>
              </a:rPr>
              <a:t>MOFs</a:t>
            </a:r>
            <a:r>
              <a:rPr lang="zh-CN" altLang="en-US" sz="2000" b="1" dirty="0">
                <a:latin typeface="Arial" panose="020B0604020202020204" pitchFamily="34" charset="0"/>
                <a:ea typeface="楷体" panose="02010609060101010101" pitchFamily="49" charset="-122"/>
                <a:cs typeface="Arial" panose="020B0604020202020204" pitchFamily="34" charset="0"/>
              </a:rPr>
              <a:t>。</a:t>
            </a:r>
            <a:endParaRPr lang="en-US" altLang="zh-CN" sz="20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2</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比表面积大</a:t>
            </a:r>
            <a:r>
              <a:rPr lang="zh-CN" altLang="en-US" sz="2000" b="1" dirty="0">
                <a:latin typeface="Arial" panose="020B0604020202020204" pitchFamily="34" charset="0"/>
                <a:ea typeface="楷体" panose="02010609060101010101" pitchFamily="49" charset="-122"/>
                <a:cs typeface="Arial" panose="020B0604020202020204" pitchFamily="34" charset="0"/>
              </a:rPr>
              <a:t>。如</a:t>
            </a:r>
            <a:r>
              <a:rPr lang="en-US" altLang="zh-CN" sz="2000" b="1" dirty="0">
                <a:latin typeface="Arial" panose="020B0604020202020204" pitchFamily="34" charset="0"/>
                <a:ea typeface="楷体" panose="02010609060101010101" pitchFamily="49" charset="-122"/>
                <a:cs typeface="Arial" panose="020B0604020202020204" pitchFamily="34" charset="0"/>
              </a:rPr>
              <a:t>Li</a:t>
            </a:r>
            <a:r>
              <a:rPr lang="zh-CN" altLang="en-US" sz="2000" b="1" dirty="0">
                <a:latin typeface="Arial" panose="020B0604020202020204" pitchFamily="34" charset="0"/>
                <a:ea typeface="楷体" panose="02010609060101010101" pitchFamily="49" charset="-122"/>
                <a:cs typeface="Arial" panose="020B0604020202020204" pitchFamily="34" charset="0"/>
              </a:rPr>
              <a:t>等合成的</a:t>
            </a:r>
            <a:r>
              <a:rPr lang="en-US" altLang="zh-CN" sz="2000" b="1" dirty="0">
                <a:latin typeface="Arial" panose="020B0604020202020204" pitchFamily="34" charset="0"/>
                <a:ea typeface="楷体" panose="02010609060101010101" pitchFamily="49" charset="-122"/>
                <a:cs typeface="Arial" panose="020B0604020202020204" pitchFamily="34" charset="0"/>
              </a:rPr>
              <a:t>MOF-5</a:t>
            </a:r>
            <a:r>
              <a:rPr lang="zh-CN" altLang="en-US" sz="2000" b="1" dirty="0">
                <a:latin typeface="Arial" panose="020B0604020202020204" pitchFamily="34" charset="0"/>
                <a:ea typeface="楷体" panose="02010609060101010101" pitchFamily="49" charset="-122"/>
                <a:cs typeface="Arial" panose="020B0604020202020204" pitchFamily="34" charset="0"/>
              </a:rPr>
              <a:t>比表面积为</a:t>
            </a:r>
            <a:r>
              <a:rPr lang="en-US" altLang="zh-CN" sz="2000" b="1" dirty="0">
                <a:latin typeface="Arial" panose="020B0604020202020204" pitchFamily="34" charset="0"/>
                <a:ea typeface="楷体" panose="02010609060101010101" pitchFamily="49" charset="-122"/>
                <a:cs typeface="Arial" panose="020B0604020202020204" pitchFamily="34" charset="0"/>
              </a:rPr>
              <a:t>2900 m</a:t>
            </a:r>
            <a:r>
              <a:rPr lang="en-US" altLang="zh-CN" sz="2000" b="1" baseline="30000" dirty="0">
                <a:latin typeface="Arial" panose="020B0604020202020204" pitchFamily="34" charset="0"/>
                <a:ea typeface="楷体" panose="02010609060101010101" pitchFamily="49" charset="-122"/>
                <a:cs typeface="Arial" panose="020B0604020202020204" pitchFamily="34" charset="0"/>
              </a:rPr>
              <a:t>2</a:t>
            </a:r>
            <a:r>
              <a:rPr lang="en-US" altLang="zh-CN" sz="2000" b="1" dirty="0">
                <a:latin typeface="Arial" panose="020B0604020202020204" pitchFamily="34" charset="0"/>
                <a:ea typeface="楷体" panose="02010609060101010101" pitchFamily="49" charset="-122"/>
                <a:cs typeface="Arial" panose="020B0604020202020204" pitchFamily="34" charset="0"/>
              </a:rPr>
              <a:t>/g</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Koh</a:t>
            </a:r>
            <a:r>
              <a:rPr lang="zh-CN" altLang="en-US" sz="2000" b="1" dirty="0">
                <a:latin typeface="Arial" panose="020B0604020202020204" pitchFamily="34" charset="0"/>
                <a:ea typeface="楷体" panose="02010609060101010101" pitchFamily="49" charset="-122"/>
                <a:cs typeface="Arial" panose="020B0604020202020204" pitchFamily="34" charset="0"/>
              </a:rPr>
              <a:t>合成的</a:t>
            </a:r>
            <a:r>
              <a:rPr lang="en-US" altLang="zh-CN" sz="2000" b="1" dirty="0">
                <a:latin typeface="Arial" panose="020B0604020202020204" pitchFamily="34" charset="0"/>
                <a:ea typeface="楷体" panose="02010609060101010101" pitchFamily="49" charset="-122"/>
                <a:cs typeface="Arial" panose="020B0604020202020204" pitchFamily="34" charset="0"/>
              </a:rPr>
              <a:t>UMCM-2</a:t>
            </a:r>
            <a:r>
              <a:rPr lang="zh-CN" altLang="en-US" sz="2000" b="1" dirty="0">
                <a:latin typeface="Arial" panose="020B0604020202020204" pitchFamily="34" charset="0"/>
                <a:ea typeface="楷体" panose="02010609060101010101" pitchFamily="49" charset="-122"/>
                <a:cs typeface="Arial" panose="020B0604020202020204" pitchFamily="34" charset="0"/>
              </a:rPr>
              <a:t>比表面积高达</a:t>
            </a:r>
            <a:r>
              <a:rPr lang="en-US" altLang="zh-CN" sz="2000" b="1" dirty="0">
                <a:latin typeface="Arial" panose="020B0604020202020204" pitchFamily="34" charset="0"/>
                <a:ea typeface="楷体" panose="02010609060101010101" pitchFamily="49" charset="-122"/>
                <a:cs typeface="Arial" panose="020B0604020202020204" pitchFamily="34" charset="0"/>
              </a:rPr>
              <a:t>5000 m</a:t>
            </a:r>
            <a:r>
              <a:rPr lang="en-US" altLang="zh-CN" sz="2000" b="1" baseline="30000" dirty="0">
                <a:latin typeface="Arial" panose="020B0604020202020204" pitchFamily="34" charset="0"/>
                <a:ea typeface="楷体" panose="02010609060101010101" pitchFamily="49" charset="-122"/>
                <a:cs typeface="Arial" panose="020B0604020202020204" pitchFamily="34" charset="0"/>
              </a:rPr>
              <a:t>2</a:t>
            </a:r>
            <a:r>
              <a:rPr lang="en-US" altLang="zh-CN" sz="2000" b="1" dirty="0">
                <a:latin typeface="Arial" panose="020B0604020202020204" pitchFamily="34" charset="0"/>
                <a:ea typeface="楷体" panose="02010609060101010101" pitchFamily="49" charset="-122"/>
                <a:cs typeface="Arial" panose="020B0604020202020204" pitchFamily="34" charset="0"/>
              </a:rPr>
              <a:t>/g</a:t>
            </a:r>
            <a:r>
              <a:rPr lang="zh-CN" altLang="en-US" sz="2000" b="1" dirty="0">
                <a:latin typeface="Arial" panose="020B0604020202020204" pitchFamily="34" charset="0"/>
                <a:ea typeface="楷体" panose="02010609060101010101" pitchFamily="49" charset="-122"/>
                <a:cs typeface="Arial" panose="020B0604020202020204" pitchFamily="34" charset="0"/>
              </a:rPr>
              <a:t>。</a:t>
            </a:r>
            <a:endParaRPr lang="en-US" altLang="zh-CN" sz="20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3</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拓扑结构多样化</a:t>
            </a:r>
            <a:r>
              <a:rPr lang="zh-CN" altLang="en-US" sz="2000" b="1" dirty="0">
                <a:latin typeface="Arial" panose="020B0604020202020204" pitchFamily="34" charset="0"/>
                <a:ea typeface="楷体" panose="02010609060101010101" pitchFamily="49" charset="-122"/>
                <a:cs typeface="Arial" panose="020B0604020202020204" pitchFamily="34" charset="0"/>
              </a:rPr>
              <a:t>。种类丰富的金属离子和有机配体可以形成不同类型的次级结构单元，进而组装形成多样化的拓扑结构，最终影响材料的晶格排列方式和晶面衍化规律。</a:t>
            </a:r>
            <a:endParaRPr lang="en-US" altLang="zh-CN" sz="20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4</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孔道可调变</a:t>
            </a:r>
            <a:r>
              <a:rPr lang="zh-CN" altLang="en-US" sz="2000" b="1" dirty="0">
                <a:latin typeface="Arial" panose="020B0604020202020204" pitchFamily="34" charset="0"/>
                <a:ea typeface="楷体" panose="02010609060101010101" pitchFamily="49" charset="-122"/>
                <a:cs typeface="Arial" panose="020B0604020202020204" pitchFamily="34" charset="0"/>
              </a:rPr>
              <a:t>。</a:t>
            </a:r>
          </a:p>
        </p:txBody>
      </p:sp>
    </p:spTree>
    <p:extLst>
      <p:ext uri="{BB962C8B-B14F-4D97-AF65-F5344CB8AC3E}">
        <p14:creationId xmlns:p14="http://schemas.microsoft.com/office/powerpoint/2010/main" val="37340603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3057247" cy="523220"/>
          </a:xfrm>
          <a:prstGeom prst="rect">
            <a:avLst/>
          </a:prstGeom>
          <a:noFill/>
        </p:spPr>
        <p:txBody>
          <a:bodyPr wrap="none" rtlCol="0">
            <a:spAutoFit/>
          </a:bodyPr>
          <a:lstStyle/>
          <a:p>
            <a:r>
              <a:rPr lang="zh-CN" altLang="en-US" sz="2800" dirty="0">
                <a:latin typeface="Arial" panose="020B0604020202020204" pitchFamily="34" charset="0"/>
                <a:ea typeface="黑体" panose="02010609060101010101" pitchFamily="49" charset="-122"/>
                <a:cs typeface="Arial" panose="020B0604020202020204" pitchFamily="34" charset="0"/>
              </a:rPr>
              <a:t>金属有机骨架材料</a:t>
            </a:r>
          </a:p>
        </p:txBody>
      </p:sp>
      <p:sp>
        <p:nvSpPr>
          <p:cNvPr id="9" name="文本框 8">
            <a:extLst>
              <a:ext uri="{FF2B5EF4-FFF2-40B4-BE49-F238E27FC236}">
                <a16:creationId xmlns:a16="http://schemas.microsoft.com/office/drawing/2014/main" id="{E03ACD28-6676-4432-9DD1-6E2E681114A0}"/>
              </a:ext>
            </a:extLst>
          </p:cNvPr>
          <p:cNvSpPr txBox="1"/>
          <p:nvPr/>
        </p:nvSpPr>
        <p:spPr>
          <a:xfrm>
            <a:off x="328993" y="2637871"/>
            <a:ext cx="8892413" cy="496996"/>
          </a:xfrm>
          <a:prstGeom prst="rect">
            <a:avLst/>
          </a:prstGeom>
          <a:noFill/>
        </p:spPr>
        <p:txBody>
          <a:bodyPr wrap="square" rtlCol="0">
            <a:spAutoFit/>
          </a:bodyPr>
          <a:lstStyle/>
          <a:p>
            <a:pPr algn="just">
              <a:lnSpc>
                <a:spcPct val="150000"/>
              </a:lnSpc>
            </a:pPr>
            <a:r>
              <a:rPr lang="en-US" altLang="zh-CN" sz="2000" b="1" dirty="0">
                <a:latin typeface="Arial" panose="020B0604020202020204" pitchFamily="34" charset="0"/>
                <a:ea typeface="楷体" panose="02010609060101010101" pitchFamily="49" charset="-122"/>
                <a:cs typeface="Arial" panose="020B0604020202020204" pitchFamily="34" charset="0"/>
              </a:rPr>
              <a:t>        </a:t>
            </a:r>
            <a:endParaRPr lang="zh-CN" altLang="en-US" sz="2000" b="1" dirty="0">
              <a:latin typeface="Arial" panose="020B0604020202020204" pitchFamily="34" charset="0"/>
              <a:ea typeface="楷体" panose="02010609060101010101" pitchFamily="49" charset="-122"/>
              <a:cs typeface="Arial" panose="020B0604020202020204" pitchFamily="34" charset="0"/>
            </a:endParaRPr>
          </a:p>
        </p:txBody>
      </p:sp>
      <p:sp>
        <p:nvSpPr>
          <p:cNvPr id="8" name="文本框 7">
            <a:extLst>
              <a:ext uri="{FF2B5EF4-FFF2-40B4-BE49-F238E27FC236}">
                <a16:creationId xmlns:a16="http://schemas.microsoft.com/office/drawing/2014/main" id="{1EC6DEBE-6AEC-43DD-AAE0-8C0588DC2D12}"/>
              </a:ext>
            </a:extLst>
          </p:cNvPr>
          <p:cNvSpPr txBox="1"/>
          <p:nvPr/>
        </p:nvSpPr>
        <p:spPr>
          <a:xfrm>
            <a:off x="173736" y="826011"/>
            <a:ext cx="8719917" cy="5667642"/>
          </a:xfrm>
          <a:prstGeom prst="rect">
            <a:avLst/>
          </a:prstGeom>
          <a:noFill/>
        </p:spPr>
        <p:txBody>
          <a:bodyPr wrap="square" rtlCol="0">
            <a:spAutoFit/>
          </a:bodyPr>
          <a:lstStyle/>
          <a:p>
            <a:pPr algn="just">
              <a:lnSpc>
                <a:spcPct val="150000"/>
              </a:lnSpc>
            </a:pPr>
            <a:r>
              <a:rPr lang="zh-CN" altLang="en-US" sz="2400" b="1" dirty="0">
                <a:latin typeface="Arial" panose="020B0604020202020204" pitchFamily="34" charset="0"/>
                <a:ea typeface="楷体" panose="02010609060101010101" pitchFamily="49" charset="-122"/>
                <a:cs typeface="Arial" panose="020B0604020202020204" pitchFamily="34" charset="0"/>
              </a:rPr>
              <a:t>金属有机骨架材料的用途：</a:t>
            </a:r>
            <a:endParaRPr lang="en-US" altLang="zh-CN" sz="24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1</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催化领域</a:t>
            </a:r>
            <a:r>
              <a:rPr lang="zh-CN" altLang="en-US" sz="2000" b="1" dirty="0">
                <a:latin typeface="Arial" panose="020B0604020202020204" pitchFamily="34" charset="0"/>
                <a:ea typeface="楷体" panose="02010609060101010101" pitchFamily="49" charset="-122"/>
                <a:cs typeface="Arial" panose="020B0604020202020204" pitchFamily="34" charset="0"/>
              </a:rPr>
              <a:t>。以</a:t>
            </a:r>
            <a:r>
              <a:rPr lang="en-US" altLang="zh-CN" sz="2000" b="1" dirty="0">
                <a:latin typeface="Arial" panose="020B0604020202020204" pitchFamily="34" charset="0"/>
                <a:ea typeface="楷体" panose="02010609060101010101" pitchFamily="49" charset="-122"/>
                <a:cs typeface="Arial" panose="020B0604020202020204" pitchFamily="34" charset="0"/>
              </a:rPr>
              <a:t>MOFs</a:t>
            </a:r>
            <a:r>
              <a:rPr lang="zh-CN" altLang="en-US" sz="2000" b="1" dirty="0">
                <a:latin typeface="Arial" panose="020B0604020202020204" pitchFamily="34" charset="0"/>
                <a:ea typeface="楷体" panose="02010609060101010101" pitchFamily="49" charset="-122"/>
                <a:cs typeface="Arial" panose="020B0604020202020204" pitchFamily="34" charset="0"/>
              </a:rPr>
              <a:t>作为催化剂在加氢、氧化、开环、聚合和光催化领域中得到应用。</a:t>
            </a:r>
            <a:endParaRPr lang="en-US" altLang="zh-CN" sz="20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2</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传感领域</a:t>
            </a:r>
            <a:r>
              <a:rPr lang="zh-CN" altLang="en-US" sz="2000" b="1" dirty="0">
                <a:latin typeface="Arial" panose="020B0604020202020204" pitchFamily="34" charset="0"/>
                <a:ea typeface="楷体" panose="02010609060101010101" pitchFamily="49" charset="-122"/>
                <a:cs typeface="Arial" panose="020B0604020202020204" pitchFamily="34" charset="0"/>
              </a:rPr>
              <a:t>。化学传感器将样品浓度、组分等化学信息转变为有用信号的装置。大部分商业化的传感器依靠有机聚合物或无机半导体薄膜来吸附分析物或与之反应。</a:t>
            </a:r>
            <a:endParaRPr lang="en-US" altLang="zh-CN" sz="20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3</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荧光领域</a:t>
            </a:r>
            <a:r>
              <a:rPr lang="zh-CN" altLang="en-US" sz="2000" b="1" dirty="0">
                <a:latin typeface="Arial" panose="020B0604020202020204" pitchFamily="34" charset="0"/>
                <a:ea typeface="楷体" panose="02010609060101010101" pitchFamily="49" charset="-122"/>
                <a:cs typeface="Arial" panose="020B0604020202020204" pitchFamily="34" charset="0"/>
              </a:rPr>
              <a:t>。种类丰富的金属离子和有机配体可以形成不同类型的次级结构单元，进而组装形成多样化的拓扑结构，最终影响材料的晶格排列方式和晶面衍化规律。</a:t>
            </a:r>
            <a:endParaRPr lang="en-US" altLang="zh-CN" sz="20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4</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吸附分离领域</a:t>
            </a:r>
            <a:r>
              <a:rPr lang="zh-CN" altLang="en-US" sz="2000" b="1" dirty="0">
                <a:latin typeface="Arial" panose="020B0604020202020204" pitchFamily="34" charset="0"/>
                <a:ea typeface="楷体" panose="02010609060101010101" pitchFamily="49" charset="-122"/>
                <a:cs typeface="Arial" panose="020B0604020202020204" pitchFamily="34" charset="0"/>
              </a:rPr>
              <a:t>。</a:t>
            </a:r>
            <a:endParaRPr lang="en-US" altLang="zh-CN" sz="20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5</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膜分离领域。</a:t>
            </a:r>
            <a:endPar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en-US" altLang="zh-CN" sz="2000" b="1" dirty="0">
                <a:latin typeface="Arial" panose="020B0604020202020204" pitchFamily="34" charset="0"/>
                <a:ea typeface="楷体" panose="02010609060101010101" pitchFamily="49" charset="-122"/>
                <a:cs typeface="Arial" panose="020B0604020202020204" pitchFamily="34" charset="0"/>
              </a:rPr>
              <a:t>6</a:t>
            </a:r>
            <a:r>
              <a:rPr lang="zh-CN" altLang="en-US" sz="2000" b="1" dirty="0">
                <a:latin typeface="Arial" panose="020B0604020202020204" pitchFamily="34" charset="0"/>
                <a:ea typeface="楷体" panose="02010609060101010101" pitchFamily="49" charset="-122"/>
                <a:cs typeface="Arial" panose="020B0604020202020204" pitchFamily="34" charset="0"/>
              </a:rPr>
              <a:t>）</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磁性材料领域。</a:t>
            </a:r>
          </a:p>
        </p:txBody>
      </p:sp>
    </p:spTree>
    <p:extLst>
      <p:ext uri="{BB962C8B-B14F-4D97-AF65-F5344CB8AC3E}">
        <p14:creationId xmlns:p14="http://schemas.microsoft.com/office/powerpoint/2010/main" val="37637965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3057247" cy="523220"/>
          </a:xfrm>
          <a:prstGeom prst="rect">
            <a:avLst/>
          </a:prstGeom>
          <a:noFill/>
        </p:spPr>
        <p:txBody>
          <a:bodyPr wrap="none" rtlCol="0">
            <a:spAutoFit/>
          </a:bodyPr>
          <a:lstStyle/>
          <a:p>
            <a:r>
              <a:rPr lang="zh-CN" altLang="en-US" sz="2800" dirty="0">
                <a:latin typeface="Arial" panose="020B0604020202020204" pitchFamily="34" charset="0"/>
                <a:ea typeface="黑体" panose="02010609060101010101" pitchFamily="49" charset="-122"/>
                <a:cs typeface="Arial" panose="020B0604020202020204" pitchFamily="34" charset="0"/>
              </a:rPr>
              <a:t>金属有机骨架材料</a:t>
            </a:r>
          </a:p>
        </p:txBody>
      </p:sp>
      <p:sp>
        <p:nvSpPr>
          <p:cNvPr id="9" name="文本框 8">
            <a:extLst>
              <a:ext uri="{FF2B5EF4-FFF2-40B4-BE49-F238E27FC236}">
                <a16:creationId xmlns:a16="http://schemas.microsoft.com/office/drawing/2014/main" id="{E03ACD28-6676-4432-9DD1-6E2E681114A0}"/>
              </a:ext>
            </a:extLst>
          </p:cNvPr>
          <p:cNvSpPr txBox="1"/>
          <p:nvPr/>
        </p:nvSpPr>
        <p:spPr>
          <a:xfrm>
            <a:off x="328993" y="2637871"/>
            <a:ext cx="8892413" cy="496996"/>
          </a:xfrm>
          <a:prstGeom prst="rect">
            <a:avLst/>
          </a:prstGeom>
          <a:noFill/>
        </p:spPr>
        <p:txBody>
          <a:bodyPr wrap="square" rtlCol="0">
            <a:spAutoFit/>
          </a:bodyPr>
          <a:lstStyle/>
          <a:p>
            <a:pPr algn="just">
              <a:lnSpc>
                <a:spcPct val="150000"/>
              </a:lnSpc>
            </a:pPr>
            <a:r>
              <a:rPr lang="en-US" altLang="zh-CN" sz="2000" b="1" dirty="0">
                <a:latin typeface="Arial" panose="020B0604020202020204" pitchFamily="34" charset="0"/>
                <a:ea typeface="楷体" panose="02010609060101010101" pitchFamily="49" charset="-122"/>
                <a:cs typeface="Arial" panose="020B0604020202020204" pitchFamily="34" charset="0"/>
              </a:rPr>
              <a:t>        </a:t>
            </a:r>
            <a:endParaRPr lang="zh-CN" altLang="en-US" sz="2000" b="1" dirty="0">
              <a:latin typeface="Arial" panose="020B0604020202020204" pitchFamily="34" charset="0"/>
              <a:ea typeface="楷体" panose="02010609060101010101" pitchFamily="49" charset="-122"/>
              <a:cs typeface="Arial" panose="020B0604020202020204" pitchFamily="34" charset="0"/>
            </a:endParaRPr>
          </a:p>
        </p:txBody>
      </p:sp>
      <p:sp>
        <p:nvSpPr>
          <p:cNvPr id="8" name="文本框 7">
            <a:extLst>
              <a:ext uri="{FF2B5EF4-FFF2-40B4-BE49-F238E27FC236}">
                <a16:creationId xmlns:a16="http://schemas.microsoft.com/office/drawing/2014/main" id="{1EC6DEBE-6AEC-43DD-AAE0-8C0588DC2D12}"/>
              </a:ext>
            </a:extLst>
          </p:cNvPr>
          <p:cNvSpPr txBox="1"/>
          <p:nvPr/>
        </p:nvSpPr>
        <p:spPr>
          <a:xfrm>
            <a:off x="173736" y="623804"/>
            <a:ext cx="8719917" cy="5203219"/>
          </a:xfrm>
          <a:prstGeom prst="rect">
            <a:avLst/>
          </a:prstGeom>
          <a:noFill/>
        </p:spPr>
        <p:txBody>
          <a:bodyPr wrap="square" rtlCol="0">
            <a:spAutoFit/>
          </a:bodyPr>
          <a:lstStyle/>
          <a:p>
            <a:pPr algn="just">
              <a:lnSpc>
                <a:spcPct val="150000"/>
              </a:lnSpc>
            </a:pPr>
            <a:r>
              <a:rPr lang="zh-CN" altLang="en-US" sz="2400" b="1" dirty="0">
                <a:latin typeface="Arial" panose="020B0604020202020204" pitchFamily="34" charset="0"/>
                <a:ea typeface="楷体" panose="02010609060101010101" pitchFamily="49" charset="-122"/>
                <a:cs typeface="Arial" panose="020B0604020202020204" pitchFamily="34" charset="0"/>
              </a:rPr>
              <a:t>金属有机骨架材料的孔道与选择性吸附：</a:t>
            </a:r>
            <a:endParaRPr lang="en-US" altLang="zh-CN" sz="24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     </a:t>
            </a:r>
            <a:r>
              <a:rPr lang="zh-CN" altLang="en-US" sz="2000" b="1" dirty="0">
                <a:latin typeface="Arial" panose="020B0604020202020204" pitchFamily="34" charset="0"/>
                <a:ea typeface="楷体" panose="02010609060101010101" pitchFamily="49" charset="-122"/>
                <a:cs typeface="Arial" panose="020B0604020202020204" pitchFamily="34" charset="0"/>
              </a:rPr>
              <a:t> </a:t>
            </a:r>
            <a:r>
              <a:rPr lang="en-US" altLang="zh-CN" sz="2000" b="1" dirty="0">
                <a:latin typeface="Arial" panose="020B0604020202020204" pitchFamily="34" charset="0"/>
                <a:ea typeface="楷体" panose="02010609060101010101" pitchFamily="49" charset="-122"/>
                <a:cs typeface="Arial" panose="020B0604020202020204" pitchFamily="34" charset="0"/>
              </a:rPr>
              <a:t>MOFs</a:t>
            </a:r>
            <a:r>
              <a:rPr lang="zh-CN" altLang="en-US" sz="2000" b="1" dirty="0">
                <a:latin typeface="Arial" panose="020B0604020202020204" pitchFamily="34" charset="0"/>
                <a:ea typeface="楷体" panose="02010609060101010101" pitchFamily="49" charset="-122"/>
                <a:cs typeface="Arial" panose="020B0604020202020204" pitchFamily="34" charset="0"/>
              </a:rPr>
              <a:t>材料因与气体分子具有良好的亲和性而被应用于选择性吸附、捕获或者分离领域。孔道是气体、液体分子发生吸附和扩散的主要场所。影响其选择性吸附的关键因素：</a:t>
            </a:r>
            <a:endParaRPr lang="en-US" altLang="zh-CN" sz="20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1</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）孔窗直径与分子筛分效应：孔窗直径决定了能够进入孔道的客体分子尺寸的上限，即分子截留尺寸。如</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CO</a:t>
            </a:r>
            <a:r>
              <a:rPr lang="en-US" altLang="zh-CN" sz="2000" b="1" baseline="-25000" dirty="0">
                <a:solidFill>
                  <a:srgbClr val="FF0000"/>
                </a:solidFill>
                <a:latin typeface="Arial" panose="020B0604020202020204" pitchFamily="34" charset="0"/>
                <a:ea typeface="楷体" panose="02010609060101010101" pitchFamily="49" charset="-122"/>
                <a:cs typeface="Arial" panose="020B0604020202020204" pitchFamily="34" charset="0"/>
              </a:rPr>
              <a:t>2</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为</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0.33 nm, </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小于</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N</a:t>
            </a:r>
            <a:r>
              <a:rPr lang="en-US" altLang="zh-CN" sz="2000" b="1" baseline="-25000" dirty="0">
                <a:solidFill>
                  <a:srgbClr val="FF0000"/>
                </a:solidFill>
                <a:latin typeface="Arial" panose="020B0604020202020204" pitchFamily="34" charset="0"/>
                <a:ea typeface="楷体" panose="02010609060101010101" pitchFamily="49" charset="-122"/>
                <a:cs typeface="Arial" panose="020B0604020202020204" pitchFamily="34" charset="0"/>
              </a:rPr>
              <a:t>2</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和</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CH</a:t>
            </a:r>
            <a:r>
              <a:rPr lang="en-US" altLang="zh-CN" sz="2000" b="1" baseline="-25000" dirty="0">
                <a:solidFill>
                  <a:srgbClr val="FF0000"/>
                </a:solidFill>
                <a:latin typeface="Arial" panose="020B0604020202020204" pitchFamily="34" charset="0"/>
                <a:ea typeface="楷体" panose="02010609060101010101" pitchFamily="49" charset="-122"/>
                <a:cs typeface="Arial" panose="020B0604020202020204" pitchFamily="34" charset="0"/>
              </a:rPr>
              <a:t>4</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，可以选择性的吸附</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CO</a:t>
            </a:r>
            <a:r>
              <a:rPr lang="en-US" altLang="zh-CN" sz="2000" b="1" baseline="-25000" dirty="0">
                <a:solidFill>
                  <a:srgbClr val="FF0000"/>
                </a:solidFill>
                <a:latin typeface="Arial" panose="020B0604020202020204" pitchFamily="34" charset="0"/>
                <a:ea typeface="楷体" panose="02010609060101010101" pitchFamily="49" charset="-122"/>
                <a:cs typeface="Arial" panose="020B0604020202020204" pitchFamily="34" charset="0"/>
              </a:rPr>
              <a:t>2</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，起到“分子筛”的作用。</a:t>
            </a:r>
            <a:endPar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2</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）孔表面的化学组成：金属节点和有机配体会极大影响材料与</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CO</a:t>
            </a:r>
            <a:r>
              <a:rPr lang="en-US" altLang="zh-CN" sz="2000" b="1" baseline="-25000" dirty="0">
                <a:solidFill>
                  <a:srgbClr val="FF0000"/>
                </a:solidFill>
                <a:latin typeface="Arial" panose="020B0604020202020204" pitchFamily="34" charset="0"/>
                <a:ea typeface="楷体" panose="02010609060101010101" pitchFamily="49" charset="-122"/>
                <a:cs typeface="Arial" panose="020B0604020202020204" pitchFamily="34" charset="0"/>
              </a:rPr>
              <a:t>2</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分子的相互作用</a:t>
            </a:r>
            <a:endPar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marL="457200" indent="-457200" algn="just">
              <a:lnSpc>
                <a:spcPct val="150000"/>
              </a:lnSpc>
              <a:buFont typeface="+mj-lt"/>
              <a:buAutoNum type="alphaLcParenR"/>
            </a:pP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开放金属位与的</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CO</a:t>
            </a:r>
            <a:r>
              <a:rPr lang="en-US" altLang="zh-CN" sz="2000" b="1" baseline="-25000" dirty="0">
                <a:solidFill>
                  <a:srgbClr val="FF0000"/>
                </a:solidFill>
                <a:latin typeface="Arial" panose="020B0604020202020204" pitchFamily="34" charset="0"/>
                <a:ea typeface="楷体" panose="02010609060101010101" pitchFamily="49" charset="-122"/>
                <a:cs typeface="Arial" panose="020B0604020202020204" pitchFamily="34" charset="0"/>
              </a:rPr>
              <a:t>2</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相互作用。如具有空</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d</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轨道的过渡金属</a:t>
            </a:r>
            <a:r>
              <a:rPr lang="en-US" altLang="zh-CN" sz="2000" b="1" dirty="0" err="1">
                <a:solidFill>
                  <a:srgbClr val="FF0000"/>
                </a:solidFill>
                <a:latin typeface="Arial" panose="020B0604020202020204" pitchFamily="34" charset="0"/>
                <a:ea typeface="楷体" panose="02010609060101010101" pitchFamily="49" charset="-122"/>
                <a:cs typeface="Arial" panose="020B0604020202020204" pitchFamily="34" charset="0"/>
              </a:rPr>
              <a:t>Ti</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和</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V</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，与电子给体</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CO</a:t>
            </a:r>
            <a:r>
              <a:rPr lang="en-US" altLang="zh-CN" sz="2000" b="1" baseline="-25000" dirty="0">
                <a:solidFill>
                  <a:srgbClr val="FF0000"/>
                </a:solidFill>
                <a:latin typeface="Arial" panose="020B0604020202020204" pitchFamily="34" charset="0"/>
                <a:ea typeface="楷体" panose="02010609060101010101" pitchFamily="49" charset="-122"/>
                <a:cs typeface="Arial" panose="020B0604020202020204" pitchFamily="34" charset="0"/>
              </a:rPr>
              <a:t>2</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之间存在弱的配位相互作用。</a:t>
            </a:r>
          </a:p>
        </p:txBody>
      </p:sp>
    </p:spTree>
    <p:extLst>
      <p:ext uri="{BB962C8B-B14F-4D97-AF65-F5344CB8AC3E}">
        <p14:creationId xmlns:p14="http://schemas.microsoft.com/office/powerpoint/2010/main" val="12037208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3057247" cy="523220"/>
          </a:xfrm>
          <a:prstGeom prst="rect">
            <a:avLst/>
          </a:prstGeom>
          <a:noFill/>
        </p:spPr>
        <p:txBody>
          <a:bodyPr wrap="none" rtlCol="0">
            <a:spAutoFit/>
          </a:bodyPr>
          <a:lstStyle/>
          <a:p>
            <a:r>
              <a:rPr lang="zh-CN" altLang="en-US" sz="2800" dirty="0">
                <a:latin typeface="Arial" panose="020B0604020202020204" pitchFamily="34" charset="0"/>
                <a:ea typeface="黑体" panose="02010609060101010101" pitchFamily="49" charset="-122"/>
                <a:cs typeface="Arial" panose="020B0604020202020204" pitchFamily="34" charset="0"/>
              </a:rPr>
              <a:t>金属有机骨架材料</a:t>
            </a:r>
          </a:p>
        </p:txBody>
      </p:sp>
      <p:sp>
        <p:nvSpPr>
          <p:cNvPr id="9" name="文本框 8">
            <a:extLst>
              <a:ext uri="{FF2B5EF4-FFF2-40B4-BE49-F238E27FC236}">
                <a16:creationId xmlns:a16="http://schemas.microsoft.com/office/drawing/2014/main" id="{E03ACD28-6676-4432-9DD1-6E2E681114A0}"/>
              </a:ext>
            </a:extLst>
          </p:cNvPr>
          <p:cNvSpPr txBox="1"/>
          <p:nvPr/>
        </p:nvSpPr>
        <p:spPr>
          <a:xfrm>
            <a:off x="328993" y="2637871"/>
            <a:ext cx="8892413" cy="496996"/>
          </a:xfrm>
          <a:prstGeom prst="rect">
            <a:avLst/>
          </a:prstGeom>
          <a:noFill/>
        </p:spPr>
        <p:txBody>
          <a:bodyPr wrap="square" rtlCol="0">
            <a:spAutoFit/>
          </a:bodyPr>
          <a:lstStyle/>
          <a:p>
            <a:pPr algn="just">
              <a:lnSpc>
                <a:spcPct val="150000"/>
              </a:lnSpc>
            </a:pPr>
            <a:r>
              <a:rPr lang="en-US" altLang="zh-CN" sz="2000" b="1" dirty="0">
                <a:latin typeface="Arial" panose="020B0604020202020204" pitchFamily="34" charset="0"/>
                <a:ea typeface="楷体" panose="02010609060101010101" pitchFamily="49" charset="-122"/>
                <a:cs typeface="Arial" panose="020B0604020202020204" pitchFamily="34" charset="0"/>
              </a:rPr>
              <a:t>        </a:t>
            </a:r>
            <a:endParaRPr lang="zh-CN" altLang="en-US" sz="2000" b="1" dirty="0">
              <a:latin typeface="Arial" panose="020B0604020202020204" pitchFamily="34" charset="0"/>
              <a:ea typeface="楷体" panose="02010609060101010101" pitchFamily="49" charset="-122"/>
              <a:cs typeface="Arial" panose="020B0604020202020204" pitchFamily="34" charset="0"/>
            </a:endParaRPr>
          </a:p>
        </p:txBody>
      </p:sp>
      <p:sp>
        <p:nvSpPr>
          <p:cNvPr id="8" name="文本框 7">
            <a:extLst>
              <a:ext uri="{FF2B5EF4-FFF2-40B4-BE49-F238E27FC236}">
                <a16:creationId xmlns:a16="http://schemas.microsoft.com/office/drawing/2014/main" id="{1EC6DEBE-6AEC-43DD-AAE0-8C0588DC2D12}"/>
              </a:ext>
            </a:extLst>
          </p:cNvPr>
          <p:cNvSpPr txBox="1"/>
          <p:nvPr/>
        </p:nvSpPr>
        <p:spPr>
          <a:xfrm>
            <a:off x="173736" y="767991"/>
            <a:ext cx="8719917" cy="5203219"/>
          </a:xfrm>
          <a:prstGeom prst="rect">
            <a:avLst/>
          </a:prstGeom>
          <a:noFill/>
        </p:spPr>
        <p:txBody>
          <a:bodyPr wrap="square" rtlCol="0">
            <a:spAutoFit/>
          </a:bodyPr>
          <a:lstStyle/>
          <a:p>
            <a:pPr algn="just">
              <a:lnSpc>
                <a:spcPct val="150000"/>
              </a:lnSpc>
            </a:pPr>
            <a:r>
              <a:rPr lang="zh-CN" altLang="en-US" sz="2400" b="1" dirty="0">
                <a:latin typeface="Arial" panose="020B0604020202020204" pitchFamily="34" charset="0"/>
                <a:ea typeface="楷体" panose="02010609060101010101" pitchFamily="49" charset="-122"/>
                <a:cs typeface="Arial" panose="020B0604020202020204" pitchFamily="34" charset="0"/>
              </a:rPr>
              <a:t>金属有机骨架材料的孔道与选择性吸附：</a:t>
            </a:r>
            <a:endParaRPr lang="en-US" altLang="zh-CN" sz="24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2</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）孔表面的化学组成：</a:t>
            </a:r>
            <a:endPar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b). </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有机配体与</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CO</a:t>
            </a:r>
            <a:r>
              <a:rPr lang="en-US" altLang="zh-CN" sz="2000" b="1" baseline="-25000" dirty="0">
                <a:solidFill>
                  <a:srgbClr val="FF0000"/>
                </a:solidFill>
                <a:latin typeface="Arial" panose="020B0604020202020204" pitchFamily="34" charset="0"/>
                <a:ea typeface="楷体" panose="02010609060101010101" pitchFamily="49" charset="-122"/>
                <a:cs typeface="Arial" panose="020B0604020202020204" pitchFamily="34" charset="0"/>
              </a:rPr>
              <a:t>2</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的相互作用：如氨基等官能团的介入，是常用的提高</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CO</a:t>
            </a:r>
            <a:r>
              <a:rPr lang="en-US" altLang="zh-CN" sz="2000" b="1" baseline="-25000" dirty="0">
                <a:solidFill>
                  <a:srgbClr val="FF0000"/>
                </a:solidFill>
                <a:latin typeface="Arial" panose="020B0604020202020204" pitchFamily="34" charset="0"/>
                <a:ea typeface="楷体" panose="02010609060101010101" pitchFamily="49" charset="-122"/>
                <a:cs typeface="Arial" panose="020B0604020202020204" pitchFamily="34" charset="0"/>
              </a:rPr>
              <a:t>2</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吸附选择性的方法。含氮原子的富电子基团（如氨基）与</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CO</a:t>
            </a:r>
            <a:r>
              <a:rPr lang="en-US" altLang="zh-CN" sz="2000" b="1" baseline="-25000" dirty="0">
                <a:solidFill>
                  <a:srgbClr val="FF0000"/>
                </a:solidFill>
                <a:latin typeface="Arial" panose="020B0604020202020204" pitchFamily="34" charset="0"/>
                <a:ea typeface="楷体" panose="02010609060101010101" pitchFamily="49" charset="-122"/>
                <a:cs typeface="Arial" panose="020B0604020202020204" pitchFamily="34" charset="0"/>
              </a:rPr>
              <a:t>2</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之间存在路易斯酸碱相互作用。</a:t>
            </a:r>
            <a:endPar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3</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）孔道柔性：</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MOFs</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主要有配位键、氢键、</a:t>
            </a:r>
            <a:r>
              <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rPr>
              <a:t>π-π</a:t>
            </a: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或范德华力等弱相互作用连接而成，材料的柔性增加。柔性孔道在一定范围内的扩张和开孔效应，可以选择性吸附一些尺寸适宜的分子，同时排斥尺寸较大的分子。</a:t>
            </a:r>
            <a:endParaRPr lang="en-US" altLang="zh-CN" sz="20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dirty="0">
                <a:solidFill>
                  <a:srgbClr val="FF0000"/>
                </a:solidFill>
                <a:latin typeface="Arial" panose="020B0604020202020204" pitchFamily="34" charset="0"/>
                <a:ea typeface="楷体" panose="02010609060101010101" pitchFamily="49" charset="-122"/>
                <a:cs typeface="Arial" panose="020B0604020202020204" pitchFamily="34" charset="0"/>
              </a:rPr>
              <a:t>         </a:t>
            </a:r>
            <a:r>
              <a:rPr lang="zh-CN" altLang="en-US" sz="2000" b="1" dirty="0">
                <a:latin typeface="Arial" panose="020B0604020202020204" pitchFamily="34" charset="0"/>
                <a:ea typeface="楷体" panose="02010609060101010101" pitchFamily="49" charset="-122"/>
                <a:cs typeface="Arial" panose="020B0604020202020204" pitchFamily="34" charset="0"/>
              </a:rPr>
              <a:t>基于上述特性，</a:t>
            </a:r>
            <a:r>
              <a:rPr lang="en-US" altLang="zh-CN" sz="2000" b="1" dirty="0">
                <a:latin typeface="Arial" panose="020B0604020202020204" pitchFamily="34" charset="0"/>
                <a:ea typeface="楷体" panose="02010609060101010101" pitchFamily="49" charset="-122"/>
                <a:cs typeface="Arial" panose="020B0604020202020204" pitchFamily="34" charset="0"/>
              </a:rPr>
              <a:t>MOFs</a:t>
            </a:r>
            <a:r>
              <a:rPr lang="zh-CN" altLang="en-US" sz="2000" b="1" dirty="0">
                <a:latin typeface="Arial" panose="020B0604020202020204" pitchFamily="34" charset="0"/>
                <a:ea typeface="楷体" panose="02010609060101010101" pitchFamily="49" charset="-122"/>
                <a:cs typeface="Arial" panose="020B0604020202020204" pitchFamily="34" charset="0"/>
              </a:rPr>
              <a:t>是重要的膜分离材料。具有多孔性，可选择性吸附某些气体、液体分子，这是作为膜材料的先决条件。一些具有优异的热稳定性和水热稳定性，是实现工业化的重要考量。</a:t>
            </a:r>
            <a:endParaRPr lang="en-US" altLang="zh-CN" sz="2000" b="1" dirty="0">
              <a:latin typeface="Arial" panose="020B0604020202020204" pitchFamily="34" charset="0"/>
              <a:ea typeface="楷体" panose="02010609060101010101" pitchFamily="49" charset="-122"/>
              <a:cs typeface="Arial" panose="020B0604020202020204" pitchFamily="34" charset="0"/>
            </a:endParaRPr>
          </a:p>
        </p:txBody>
      </p:sp>
    </p:spTree>
    <p:extLst>
      <p:ext uri="{BB962C8B-B14F-4D97-AF65-F5344CB8AC3E}">
        <p14:creationId xmlns:p14="http://schemas.microsoft.com/office/powerpoint/2010/main" val="32670221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5211683" cy="523220"/>
          </a:xfrm>
          <a:prstGeom prst="rect">
            <a:avLst/>
          </a:prstGeom>
          <a:noFill/>
        </p:spPr>
        <p:txBody>
          <a:bodyPr wrap="none" rtlCol="0">
            <a:spAutoFit/>
          </a:bodyPr>
          <a:lstStyle/>
          <a:p>
            <a:r>
              <a:rPr lang="en-US" altLang="zh-CN" sz="2800" dirty="0">
                <a:latin typeface="Arial" panose="020B0604020202020204" pitchFamily="34" charset="0"/>
                <a:ea typeface="黑体" panose="02010609060101010101" pitchFamily="49" charset="-122"/>
                <a:cs typeface="Arial" panose="020B0604020202020204" pitchFamily="34" charset="0"/>
              </a:rPr>
              <a:t>MOFs </a:t>
            </a:r>
            <a:r>
              <a:rPr lang="zh-CN" altLang="en-US" sz="2800" dirty="0">
                <a:latin typeface="Arial" panose="020B0604020202020204" pitchFamily="34" charset="0"/>
                <a:ea typeface="黑体" panose="02010609060101010101" pitchFamily="49" charset="-122"/>
                <a:cs typeface="Arial" panose="020B0604020202020204" pitchFamily="34" charset="0"/>
              </a:rPr>
              <a:t>多晶膜的类型及制备方法</a:t>
            </a:r>
          </a:p>
        </p:txBody>
      </p:sp>
      <p:sp>
        <p:nvSpPr>
          <p:cNvPr id="9" name="文本框 8">
            <a:extLst>
              <a:ext uri="{FF2B5EF4-FFF2-40B4-BE49-F238E27FC236}">
                <a16:creationId xmlns:a16="http://schemas.microsoft.com/office/drawing/2014/main" id="{E03ACD28-6676-4432-9DD1-6E2E681114A0}"/>
              </a:ext>
            </a:extLst>
          </p:cNvPr>
          <p:cNvSpPr txBox="1"/>
          <p:nvPr/>
        </p:nvSpPr>
        <p:spPr>
          <a:xfrm>
            <a:off x="328993" y="2637871"/>
            <a:ext cx="8892413" cy="496996"/>
          </a:xfrm>
          <a:prstGeom prst="rect">
            <a:avLst/>
          </a:prstGeom>
          <a:noFill/>
        </p:spPr>
        <p:txBody>
          <a:bodyPr wrap="square" rtlCol="0">
            <a:spAutoFit/>
          </a:bodyPr>
          <a:lstStyle/>
          <a:p>
            <a:pPr algn="just">
              <a:lnSpc>
                <a:spcPct val="150000"/>
              </a:lnSpc>
            </a:pPr>
            <a:r>
              <a:rPr lang="en-US" altLang="zh-CN" sz="2000" b="1" dirty="0">
                <a:latin typeface="Arial" panose="020B0604020202020204" pitchFamily="34" charset="0"/>
                <a:ea typeface="楷体" panose="02010609060101010101" pitchFamily="49" charset="-122"/>
                <a:cs typeface="Arial" panose="020B0604020202020204" pitchFamily="34" charset="0"/>
              </a:rPr>
              <a:t>        </a:t>
            </a:r>
            <a:endParaRPr lang="zh-CN" altLang="en-US" sz="2000" b="1" dirty="0">
              <a:latin typeface="Arial" panose="020B0604020202020204" pitchFamily="34" charset="0"/>
              <a:ea typeface="楷体" panose="02010609060101010101" pitchFamily="49" charset="-122"/>
              <a:cs typeface="Arial" panose="020B0604020202020204" pitchFamily="34" charset="0"/>
            </a:endParaRPr>
          </a:p>
        </p:txBody>
      </p:sp>
      <p:sp>
        <p:nvSpPr>
          <p:cNvPr id="8" name="文本框 7">
            <a:extLst>
              <a:ext uri="{FF2B5EF4-FFF2-40B4-BE49-F238E27FC236}">
                <a16:creationId xmlns:a16="http://schemas.microsoft.com/office/drawing/2014/main" id="{1EC6DEBE-6AEC-43DD-AAE0-8C0588DC2D12}"/>
              </a:ext>
            </a:extLst>
          </p:cNvPr>
          <p:cNvSpPr txBox="1"/>
          <p:nvPr/>
        </p:nvSpPr>
        <p:spPr>
          <a:xfrm>
            <a:off x="212041" y="671408"/>
            <a:ext cx="8719917" cy="2104038"/>
          </a:xfrm>
          <a:prstGeom prst="rect">
            <a:avLst/>
          </a:prstGeom>
          <a:noFill/>
        </p:spPr>
        <p:txBody>
          <a:bodyPr wrap="square" rtlCol="0">
            <a:spAutoFit/>
          </a:bodyPr>
          <a:lstStyle/>
          <a:p>
            <a:pPr algn="just">
              <a:lnSpc>
                <a:spcPct val="150000"/>
              </a:lnSpc>
            </a:pPr>
            <a:r>
              <a:rPr lang="zh-CN" altLang="en-US" sz="2400" b="1" dirty="0">
                <a:latin typeface="Arial" panose="020B0604020202020204" pitchFamily="34" charset="0"/>
                <a:ea typeface="楷体" panose="02010609060101010101" pitchFamily="49" charset="-122"/>
                <a:cs typeface="Arial" panose="020B0604020202020204" pitchFamily="34" charset="0"/>
              </a:rPr>
              <a:t>多晶膜的主要类型：</a:t>
            </a:r>
            <a:endParaRPr lang="en-US" altLang="zh-CN" sz="24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支撑型</a:t>
            </a:r>
            <a:r>
              <a:rPr lang="zh-CN" altLang="en-US" sz="2200" b="1" dirty="0">
                <a:latin typeface="Arial" panose="020B0604020202020204" pitchFamily="34" charset="0"/>
                <a:ea typeface="楷体" panose="02010609060101010101" pitchFamily="49" charset="-122"/>
                <a:cs typeface="Arial" panose="020B0604020202020204" pitchFamily="34" charset="0"/>
              </a:rPr>
              <a:t>：有载体，载体应具有多孔性，如金属氧化物、多孔玻璃、金属载体（</a:t>
            </a:r>
            <a:r>
              <a:rPr lang="en-US" altLang="zh-CN" sz="2200" b="1" dirty="0">
                <a:latin typeface="Arial" panose="020B0604020202020204" pitchFamily="34" charset="0"/>
                <a:ea typeface="楷体" panose="02010609060101010101" pitchFamily="49" charset="-122"/>
                <a:cs typeface="Arial" panose="020B0604020202020204" pitchFamily="34" charset="0"/>
              </a:rPr>
              <a:t>Cu</a:t>
            </a:r>
            <a:r>
              <a:rPr lang="zh-CN" altLang="en-US" sz="2200" b="1" dirty="0">
                <a:latin typeface="Arial" panose="020B0604020202020204" pitchFamily="34" charset="0"/>
                <a:ea typeface="楷体" panose="02010609060101010101" pitchFamily="49" charset="-122"/>
                <a:cs typeface="Arial" panose="020B0604020202020204" pitchFamily="34" charset="0"/>
              </a:rPr>
              <a:t>网、</a:t>
            </a:r>
            <a:r>
              <a:rPr lang="en-US" altLang="zh-CN" sz="2200" b="1" dirty="0">
                <a:latin typeface="Arial" panose="020B0604020202020204" pitchFamily="34" charset="0"/>
                <a:ea typeface="楷体" panose="02010609060101010101" pitchFamily="49" charset="-122"/>
                <a:cs typeface="Arial" panose="020B0604020202020204" pitchFamily="34" charset="0"/>
              </a:rPr>
              <a:t>Ni</a:t>
            </a:r>
            <a:r>
              <a:rPr lang="zh-CN" altLang="en-US" sz="2200" b="1" dirty="0">
                <a:latin typeface="Arial" panose="020B0604020202020204" pitchFamily="34" charset="0"/>
                <a:ea typeface="楷体" panose="02010609060101010101" pitchFamily="49" charset="-122"/>
                <a:cs typeface="Arial" panose="020B0604020202020204" pitchFamily="34" charset="0"/>
              </a:rPr>
              <a:t>网）、合金载体以及有机聚合物载体</a:t>
            </a:r>
            <a:endParaRPr lang="en-US" altLang="zh-CN" sz="22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无支撑型（自支撑型）</a:t>
            </a:r>
            <a:endPar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endParaRPr>
          </a:p>
        </p:txBody>
      </p:sp>
      <p:sp>
        <p:nvSpPr>
          <p:cNvPr id="11" name="文本框 10">
            <a:extLst>
              <a:ext uri="{FF2B5EF4-FFF2-40B4-BE49-F238E27FC236}">
                <a16:creationId xmlns:a16="http://schemas.microsoft.com/office/drawing/2014/main" id="{1CAFD906-8DAE-4E45-8919-DBBA94C8DEF3}"/>
              </a:ext>
            </a:extLst>
          </p:cNvPr>
          <p:cNvSpPr txBox="1"/>
          <p:nvPr/>
        </p:nvSpPr>
        <p:spPr>
          <a:xfrm>
            <a:off x="173736" y="2823050"/>
            <a:ext cx="8719917" cy="3671005"/>
          </a:xfrm>
          <a:prstGeom prst="rect">
            <a:avLst/>
          </a:prstGeom>
          <a:noFill/>
        </p:spPr>
        <p:txBody>
          <a:bodyPr wrap="square" rtlCol="0">
            <a:spAutoFit/>
          </a:bodyPr>
          <a:lstStyle/>
          <a:p>
            <a:pPr algn="just">
              <a:lnSpc>
                <a:spcPct val="150000"/>
              </a:lnSpc>
            </a:pPr>
            <a:r>
              <a:rPr lang="zh-CN" altLang="en-US" sz="2400" b="1" dirty="0">
                <a:latin typeface="Arial" panose="020B0604020202020204" pitchFamily="34" charset="0"/>
                <a:ea typeface="楷体" panose="02010609060101010101" pitchFamily="49" charset="-122"/>
                <a:cs typeface="Arial" panose="020B0604020202020204" pitchFamily="34" charset="0"/>
              </a:rPr>
              <a:t>支撑型多晶膜的制备：</a:t>
            </a:r>
            <a:endParaRPr lang="en-US" altLang="zh-CN" sz="24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原位晶化法（</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in situ crystallization</a:t>
            </a: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a:t>
            </a:r>
            <a:r>
              <a:rPr lang="zh-CN" altLang="en-US" sz="2200" b="1" dirty="0">
                <a:latin typeface="Arial" panose="020B0604020202020204" pitchFamily="34" charset="0"/>
                <a:ea typeface="楷体" panose="02010609060101010101" pitchFamily="49" charset="-122"/>
                <a:cs typeface="Arial" panose="020B0604020202020204" pitchFamily="34" charset="0"/>
              </a:rPr>
              <a:t>：将载体垂直或水平浸入反应溶液当中，使</a:t>
            </a:r>
            <a:r>
              <a:rPr lang="en-US" altLang="zh-CN" sz="2200" b="1" dirty="0">
                <a:latin typeface="Arial" panose="020B0604020202020204" pitchFamily="34" charset="0"/>
                <a:ea typeface="楷体" panose="02010609060101010101" pitchFamily="49" charset="-122"/>
                <a:cs typeface="Arial" panose="020B0604020202020204" pitchFamily="34" charset="0"/>
              </a:rPr>
              <a:t>MOFs</a:t>
            </a:r>
            <a:r>
              <a:rPr lang="zh-CN" altLang="en-US" sz="2200" b="1" dirty="0">
                <a:latin typeface="Arial" panose="020B0604020202020204" pitchFamily="34" charset="0"/>
                <a:ea typeface="楷体" panose="02010609060101010101" pitchFamily="49" charset="-122"/>
                <a:cs typeface="Arial" panose="020B0604020202020204" pitchFamily="34" charset="0"/>
              </a:rPr>
              <a:t>在载体表面成核、晶化并最终生成致密膜的方法。一般需要从载体（载体表面粗糙程度、孔隙大小和表面化学组成）、反应液组成和能量供给方式（常规加热、微波加热、超声波）三方面进行优化。</a:t>
            </a:r>
            <a:endParaRPr lang="en-US" altLang="zh-CN" sz="22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endPar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endParaRPr>
          </a:p>
        </p:txBody>
      </p:sp>
    </p:spTree>
    <p:extLst>
      <p:ext uri="{BB962C8B-B14F-4D97-AF65-F5344CB8AC3E}">
        <p14:creationId xmlns:p14="http://schemas.microsoft.com/office/powerpoint/2010/main" val="7457221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5211683" cy="523220"/>
          </a:xfrm>
          <a:prstGeom prst="rect">
            <a:avLst/>
          </a:prstGeom>
          <a:noFill/>
        </p:spPr>
        <p:txBody>
          <a:bodyPr wrap="none" rtlCol="0">
            <a:spAutoFit/>
          </a:bodyPr>
          <a:lstStyle/>
          <a:p>
            <a:r>
              <a:rPr lang="en-US" altLang="zh-CN" sz="2800" dirty="0">
                <a:latin typeface="Arial" panose="020B0604020202020204" pitchFamily="34" charset="0"/>
                <a:ea typeface="黑体" panose="02010609060101010101" pitchFamily="49" charset="-122"/>
                <a:cs typeface="Arial" panose="020B0604020202020204" pitchFamily="34" charset="0"/>
              </a:rPr>
              <a:t>MOFs </a:t>
            </a:r>
            <a:r>
              <a:rPr lang="zh-CN" altLang="en-US" sz="2800" dirty="0">
                <a:latin typeface="Arial" panose="020B0604020202020204" pitchFamily="34" charset="0"/>
                <a:ea typeface="黑体" panose="02010609060101010101" pitchFamily="49" charset="-122"/>
                <a:cs typeface="Arial" panose="020B0604020202020204" pitchFamily="34" charset="0"/>
              </a:rPr>
              <a:t>多晶膜的类型及制备方法</a:t>
            </a:r>
          </a:p>
        </p:txBody>
      </p:sp>
      <p:sp>
        <p:nvSpPr>
          <p:cNvPr id="11" name="文本框 10">
            <a:extLst>
              <a:ext uri="{FF2B5EF4-FFF2-40B4-BE49-F238E27FC236}">
                <a16:creationId xmlns:a16="http://schemas.microsoft.com/office/drawing/2014/main" id="{1CAFD906-8DAE-4E45-8919-DBBA94C8DEF3}"/>
              </a:ext>
            </a:extLst>
          </p:cNvPr>
          <p:cNvSpPr txBox="1"/>
          <p:nvPr/>
        </p:nvSpPr>
        <p:spPr>
          <a:xfrm>
            <a:off x="41275" y="944975"/>
            <a:ext cx="8719917" cy="5151025"/>
          </a:xfrm>
          <a:prstGeom prst="rect">
            <a:avLst/>
          </a:prstGeom>
          <a:noFill/>
        </p:spPr>
        <p:txBody>
          <a:bodyPr wrap="square" rtlCol="0">
            <a:spAutoFit/>
          </a:bodyPr>
          <a:lstStyle/>
          <a:p>
            <a:pPr algn="just">
              <a:lnSpc>
                <a:spcPct val="150000"/>
              </a:lnSpc>
            </a:pPr>
            <a:r>
              <a:rPr lang="zh-CN" altLang="en-US" sz="2400" b="1" dirty="0">
                <a:latin typeface="Arial" panose="020B0604020202020204" pitchFamily="34" charset="0"/>
                <a:ea typeface="楷体" panose="02010609060101010101" pitchFamily="49" charset="-122"/>
                <a:cs typeface="Arial" panose="020B0604020202020204" pitchFamily="34" charset="0"/>
              </a:rPr>
              <a:t>支撑型多晶膜的制备：</a:t>
            </a:r>
            <a:endParaRPr lang="en-US" altLang="zh-CN" sz="24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原位晶化法（</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in situ crystallization</a:t>
            </a: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a:t>
            </a:r>
            <a:r>
              <a:rPr lang="zh-CN" altLang="en-US" sz="2200" b="1" dirty="0">
                <a:latin typeface="Arial" panose="020B0604020202020204" pitchFamily="34" charset="0"/>
                <a:ea typeface="楷体" panose="02010609060101010101" pitchFamily="49" charset="-122"/>
                <a:cs typeface="Arial" panose="020B0604020202020204" pitchFamily="34" charset="0"/>
              </a:rPr>
              <a:t>：</a:t>
            </a:r>
            <a:endParaRPr lang="en-US" altLang="zh-CN" sz="22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200" b="1" dirty="0">
                <a:solidFill>
                  <a:srgbClr val="C00000"/>
                </a:solidFill>
                <a:latin typeface="Arial" panose="020B0604020202020204" pitchFamily="34" charset="0"/>
                <a:ea typeface="楷体" panose="02010609060101010101" pitchFamily="49" charset="-122"/>
                <a:cs typeface="Arial" panose="020B0604020202020204" pitchFamily="34" charset="0"/>
              </a:rPr>
              <a:t>        载体：</a:t>
            </a:r>
            <a:r>
              <a:rPr lang="zh-CN" altLang="en-US" sz="2200" b="1" dirty="0">
                <a:latin typeface="Arial" panose="020B0604020202020204" pitchFamily="34" charset="0"/>
                <a:ea typeface="楷体" panose="02010609060101010101" pitchFamily="49" charset="-122"/>
                <a:cs typeface="Arial" panose="020B0604020202020204" pitchFamily="34" charset="0"/>
              </a:rPr>
              <a:t>载体表面的</a:t>
            </a:r>
            <a:r>
              <a:rPr lang="zh-CN" altLang="en-US" sz="2200" b="1" dirty="0">
                <a:solidFill>
                  <a:srgbClr val="0070C0"/>
                </a:solidFill>
                <a:latin typeface="Arial" panose="020B0604020202020204" pitchFamily="34" charset="0"/>
                <a:ea typeface="楷体" panose="02010609060101010101" pitchFamily="49" charset="-122"/>
                <a:cs typeface="Arial" panose="020B0604020202020204" pitchFamily="34" charset="0"/>
              </a:rPr>
              <a:t>粗糙程度、孔隙大小和表面化学</a:t>
            </a:r>
            <a:r>
              <a:rPr lang="zh-CN" altLang="en-US" sz="2200" b="1" dirty="0">
                <a:latin typeface="Arial" panose="020B0604020202020204" pitchFamily="34" charset="0"/>
                <a:ea typeface="楷体" panose="02010609060101010101" pitchFamily="49" charset="-122"/>
                <a:cs typeface="Arial" panose="020B0604020202020204" pitchFamily="34" charset="0"/>
              </a:rPr>
              <a:t>组成是决定载体表面性质的三个重要因素，共同影响</a:t>
            </a:r>
            <a:r>
              <a:rPr lang="en-US" altLang="zh-CN" sz="2200" b="1" dirty="0">
                <a:latin typeface="Arial" panose="020B0604020202020204" pitchFamily="34" charset="0"/>
                <a:ea typeface="楷体" panose="02010609060101010101" pitchFamily="49" charset="-122"/>
                <a:cs typeface="Arial" panose="020B0604020202020204" pitchFamily="34" charset="0"/>
              </a:rPr>
              <a:t>MOFs</a:t>
            </a:r>
            <a:r>
              <a:rPr lang="zh-CN" altLang="en-US" sz="2200" b="1" dirty="0">
                <a:latin typeface="Arial" panose="020B0604020202020204" pitchFamily="34" charset="0"/>
                <a:ea typeface="楷体" panose="02010609060101010101" pitchFamily="49" charset="-122"/>
                <a:cs typeface="Arial" panose="020B0604020202020204" pitchFamily="34" charset="0"/>
              </a:rPr>
              <a:t>多晶膜的致密程度。</a:t>
            </a:r>
            <a:endParaRPr lang="en-US" altLang="zh-CN" sz="22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en-US" altLang="zh-CN" sz="2200" b="1" dirty="0">
                <a:latin typeface="Arial" panose="020B0604020202020204" pitchFamily="34" charset="0"/>
                <a:ea typeface="楷体" panose="02010609060101010101" pitchFamily="49" charset="-122"/>
                <a:cs typeface="Arial" panose="020B0604020202020204" pitchFamily="34" charset="0"/>
              </a:rPr>
              <a:t>       </a:t>
            </a:r>
            <a:r>
              <a:rPr lang="zh-CN" altLang="en-US" sz="2200" b="1" dirty="0">
                <a:latin typeface="Arial" panose="020B0604020202020204" pitchFamily="34" charset="0"/>
                <a:ea typeface="楷体" panose="02010609060101010101" pitchFamily="49" charset="-122"/>
                <a:cs typeface="Arial" panose="020B0604020202020204" pitchFamily="34" charset="0"/>
              </a:rPr>
              <a:t>孔隙较小的载体有利于膜生长的致密化。</a:t>
            </a:r>
            <a:endParaRPr lang="en-US" altLang="zh-CN" sz="22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en-US" altLang="zh-CN" sz="2200" b="1" dirty="0">
                <a:latin typeface="Arial" panose="020B0604020202020204" pitchFamily="34" charset="0"/>
                <a:ea typeface="楷体" panose="02010609060101010101" pitchFamily="49" charset="-122"/>
                <a:cs typeface="Arial" panose="020B0604020202020204" pitchFamily="34" charset="0"/>
              </a:rPr>
              <a:t>       </a:t>
            </a:r>
            <a:r>
              <a:rPr lang="zh-CN" altLang="en-US" sz="2200" b="1" dirty="0">
                <a:latin typeface="Arial" panose="020B0604020202020204" pitchFamily="34" charset="0"/>
                <a:ea typeface="楷体" panose="02010609060101010101" pitchFamily="49" charset="-122"/>
                <a:cs typeface="Arial" panose="020B0604020202020204" pitchFamily="34" charset="0"/>
              </a:rPr>
              <a:t>载体表面化学组成：富含官能团的载体表面浸入膜合成溶液时，会吸引溶液中的前驱体（金属离子或有机配体）与之反应成键，促进膜的致密化，另外增强与膜基体的相互作用。</a:t>
            </a:r>
            <a:endParaRPr lang="en-US" altLang="zh-CN" sz="22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1</a:t>
            </a: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）羟基修饰：以热的</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H</a:t>
            </a:r>
            <a:r>
              <a:rPr lang="en-US" altLang="zh-CN" sz="2200" b="1" baseline="-25000" dirty="0">
                <a:solidFill>
                  <a:srgbClr val="FF0000"/>
                </a:solidFill>
                <a:latin typeface="Arial" panose="020B0604020202020204" pitchFamily="34" charset="0"/>
                <a:ea typeface="楷体" panose="02010609060101010101" pitchFamily="49" charset="-122"/>
                <a:cs typeface="Arial" panose="020B0604020202020204" pitchFamily="34" charset="0"/>
              </a:rPr>
              <a:t>2</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SO</a:t>
            </a:r>
            <a:r>
              <a:rPr lang="en-US" altLang="zh-CN" sz="2200" b="1" baseline="-25000" dirty="0">
                <a:solidFill>
                  <a:srgbClr val="FF0000"/>
                </a:solidFill>
                <a:latin typeface="Arial" panose="020B0604020202020204" pitchFamily="34" charset="0"/>
                <a:ea typeface="楷体" panose="02010609060101010101" pitchFamily="49" charset="-122"/>
                <a:cs typeface="Arial" panose="020B0604020202020204" pitchFamily="34" charset="0"/>
              </a:rPr>
              <a:t>4</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/H</a:t>
            </a:r>
            <a:r>
              <a:rPr lang="en-US" altLang="zh-CN" sz="2200" b="1" baseline="-25000" dirty="0">
                <a:solidFill>
                  <a:srgbClr val="FF0000"/>
                </a:solidFill>
                <a:latin typeface="Arial" panose="020B0604020202020204" pitchFamily="34" charset="0"/>
                <a:ea typeface="楷体" panose="02010609060101010101" pitchFamily="49" charset="-122"/>
                <a:cs typeface="Arial" panose="020B0604020202020204" pitchFamily="34" charset="0"/>
              </a:rPr>
              <a:t>2</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O</a:t>
            </a:r>
            <a:r>
              <a:rPr lang="en-US" altLang="zh-CN" sz="2200" b="1" baseline="-25000" dirty="0">
                <a:solidFill>
                  <a:srgbClr val="FF0000"/>
                </a:solidFill>
                <a:latin typeface="Arial" panose="020B0604020202020204" pitchFamily="34" charset="0"/>
                <a:ea typeface="楷体" panose="02010609060101010101" pitchFamily="49" charset="-122"/>
                <a:cs typeface="Arial" panose="020B0604020202020204" pitchFamily="34" charset="0"/>
              </a:rPr>
              <a:t>2</a:t>
            </a: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浸泡载体或者进行紫外</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a:t>
            </a: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臭氧处理</a:t>
            </a:r>
            <a:endPar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2</a:t>
            </a: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）氨基修饰：如利用</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3-</a:t>
            </a: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氨丙基三乙氧基硅烷（</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APTES</a:t>
            </a: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）修饰载体</a:t>
            </a:r>
            <a:endPar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endParaRPr>
          </a:p>
        </p:txBody>
      </p:sp>
    </p:spTree>
    <p:extLst>
      <p:ext uri="{BB962C8B-B14F-4D97-AF65-F5344CB8AC3E}">
        <p14:creationId xmlns:p14="http://schemas.microsoft.com/office/powerpoint/2010/main" val="2405668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5211683" cy="523220"/>
          </a:xfrm>
          <a:prstGeom prst="rect">
            <a:avLst/>
          </a:prstGeom>
          <a:noFill/>
        </p:spPr>
        <p:txBody>
          <a:bodyPr wrap="none" rtlCol="0">
            <a:spAutoFit/>
          </a:bodyPr>
          <a:lstStyle/>
          <a:p>
            <a:r>
              <a:rPr lang="en-US" altLang="zh-CN" sz="2800" dirty="0">
                <a:latin typeface="Arial" panose="020B0604020202020204" pitchFamily="34" charset="0"/>
                <a:ea typeface="黑体" panose="02010609060101010101" pitchFamily="49" charset="-122"/>
                <a:cs typeface="Arial" panose="020B0604020202020204" pitchFamily="34" charset="0"/>
              </a:rPr>
              <a:t>MOFs </a:t>
            </a:r>
            <a:r>
              <a:rPr lang="zh-CN" altLang="en-US" sz="2800" dirty="0">
                <a:latin typeface="Arial" panose="020B0604020202020204" pitchFamily="34" charset="0"/>
                <a:ea typeface="黑体" panose="02010609060101010101" pitchFamily="49" charset="-122"/>
                <a:cs typeface="Arial" panose="020B0604020202020204" pitchFamily="34" charset="0"/>
              </a:rPr>
              <a:t>多晶膜的类型及制备方法</a:t>
            </a:r>
          </a:p>
        </p:txBody>
      </p:sp>
      <p:sp>
        <p:nvSpPr>
          <p:cNvPr id="11" name="文本框 10">
            <a:extLst>
              <a:ext uri="{FF2B5EF4-FFF2-40B4-BE49-F238E27FC236}">
                <a16:creationId xmlns:a16="http://schemas.microsoft.com/office/drawing/2014/main" id="{1CAFD906-8DAE-4E45-8919-DBBA94C8DEF3}"/>
              </a:ext>
            </a:extLst>
          </p:cNvPr>
          <p:cNvSpPr txBox="1"/>
          <p:nvPr/>
        </p:nvSpPr>
        <p:spPr>
          <a:xfrm>
            <a:off x="41275" y="767991"/>
            <a:ext cx="9159401" cy="5658857"/>
          </a:xfrm>
          <a:prstGeom prst="rect">
            <a:avLst/>
          </a:prstGeom>
          <a:noFill/>
        </p:spPr>
        <p:txBody>
          <a:bodyPr wrap="square" rtlCol="0">
            <a:spAutoFit/>
          </a:bodyPr>
          <a:lstStyle/>
          <a:p>
            <a:pPr algn="just">
              <a:lnSpc>
                <a:spcPct val="150000"/>
              </a:lnSpc>
            </a:pPr>
            <a:r>
              <a:rPr lang="zh-CN" altLang="en-US" sz="2400" b="1" dirty="0">
                <a:latin typeface="Arial" panose="020B0604020202020204" pitchFamily="34" charset="0"/>
                <a:ea typeface="楷体" panose="02010609060101010101" pitchFamily="49" charset="-122"/>
                <a:cs typeface="Arial" panose="020B0604020202020204" pitchFamily="34" charset="0"/>
              </a:rPr>
              <a:t>支撑型多晶膜的制备：</a:t>
            </a:r>
            <a:endParaRPr lang="en-US" altLang="zh-CN" sz="24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原位晶化法（</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in situ crystallization</a:t>
            </a: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a:t>
            </a:r>
            <a:r>
              <a:rPr lang="zh-CN" altLang="en-US" sz="2200" b="1" dirty="0">
                <a:latin typeface="Arial" panose="020B0604020202020204" pitchFamily="34" charset="0"/>
                <a:ea typeface="楷体" panose="02010609060101010101" pitchFamily="49" charset="-122"/>
                <a:cs typeface="Arial" panose="020B0604020202020204" pitchFamily="34" charset="0"/>
              </a:rPr>
              <a:t>：</a:t>
            </a:r>
            <a:endPar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2</a:t>
            </a: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）氨基修饰：如利用</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3-</a:t>
            </a: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氨丙基三乙氧基硅烷（</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APTES</a:t>
            </a: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）修饰载体</a:t>
            </a:r>
            <a:endPar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endPar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endPar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endPar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endPar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endPar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endPar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3</a:t>
            </a: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）有机配体修饰：如利用</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2-</a:t>
            </a: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甲基咪唑对</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Al</a:t>
            </a:r>
            <a:r>
              <a:rPr lang="en-US" altLang="zh-CN" sz="2200" b="1" baseline="-25000" dirty="0">
                <a:solidFill>
                  <a:srgbClr val="FF0000"/>
                </a:solidFill>
                <a:latin typeface="Arial" panose="020B0604020202020204" pitchFamily="34" charset="0"/>
                <a:ea typeface="楷体" panose="02010609060101010101" pitchFamily="49" charset="-122"/>
                <a:cs typeface="Arial" panose="020B0604020202020204" pitchFamily="34" charset="0"/>
              </a:rPr>
              <a:t>2</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O</a:t>
            </a:r>
            <a:r>
              <a:rPr lang="en-US" altLang="zh-CN" sz="2200" b="1" baseline="-25000" dirty="0">
                <a:solidFill>
                  <a:srgbClr val="FF0000"/>
                </a:solidFill>
                <a:latin typeface="Arial" panose="020B0604020202020204" pitchFamily="34" charset="0"/>
                <a:ea typeface="楷体" panose="02010609060101010101" pitchFamily="49" charset="-122"/>
                <a:cs typeface="Arial" panose="020B0604020202020204" pitchFamily="34" charset="0"/>
              </a:rPr>
              <a:t>3</a:t>
            </a: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载体进行修饰制备</a:t>
            </a:r>
            <a:r>
              <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rPr>
              <a:t>ZIF-8</a:t>
            </a:r>
            <a:r>
              <a:rPr lang="zh-CN" altLang="en-US" sz="2200" b="1" dirty="0">
                <a:solidFill>
                  <a:srgbClr val="FF0000"/>
                </a:solidFill>
                <a:latin typeface="Arial" panose="020B0604020202020204" pitchFamily="34" charset="0"/>
                <a:ea typeface="楷体" panose="02010609060101010101" pitchFamily="49" charset="-122"/>
                <a:cs typeface="Arial" panose="020B0604020202020204" pitchFamily="34" charset="0"/>
              </a:rPr>
              <a:t>膜。</a:t>
            </a:r>
            <a:endParaRPr lang="en-US" altLang="zh-CN" sz="2200" b="1" dirty="0">
              <a:solidFill>
                <a:srgbClr val="FF0000"/>
              </a:solidFill>
              <a:latin typeface="Arial" panose="020B0604020202020204" pitchFamily="34" charset="0"/>
              <a:ea typeface="楷体" panose="02010609060101010101" pitchFamily="49" charset="-122"/>
              <a:cs typeface="Arial" panose="020B0604020202020204" pitchFamily="34" charset="0"/>
            </a:endParaRPr>
          </a:p>
        </p:txBody>
      </p:sp>
      <p:pic>
        <p:nvPicPr>
          <p:cNvPr id="1026" name="Picture 2" descr="Figure 1">
            <a:extLst>
              <a:ext uri="{FF2B5EF4-FFF2-40B4-BE49-F238E27FC236}">
                <a16:creationId xmlns:a16="http://schemas.microsoft.com/office/drawing/2014/main" id="{D199820D-EC83-4437-A354-9C48C46F99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714" y="2555679"/>
            <a:ext cx="7738626" cy="2290633"/>
          </a:xfrm>
          <a:prstGeom prst="rect">
            <a:avLst/>
          </a:prstGeom>
          <a:noFill/>
          <a:extLst>
            <a:ext uri="{909E8E84-426E-40DD-AFC4-6F175D3DCCD1}">
              <a14:hiddenFill xmlns:a14="http://schemas.microsoft.com/office/drawing/2010/main">
                <a:solidFill>
                  <a:srgbClr val="FFFFFF"/>
                </a:solidFill>
              </a14:hiddenFill>
            </a:ext>
          </a:extLst>
        </p:spPr>
      </p:pic>
      <p:sp>
        <p:nvSpPr>
          <p:cNvPr id="2" name="文本框 1">
            <a:extLst>
              <a:ext uri="{FF2B5EF4-FFF2-40B4-BE49-F238E27FC236}">
                <a16:creationId xmlns:a16="http://schemas.microsoft.com/office/drawing/2014/main" id="{E40AA3BD-AD65-4684-80BE-9B8D6D7BDA5F}"/>
              </a:ext>
            </a:extLst>
          </p:cNvPr>
          <p:cNvSpPr txBox="1"/>
          <p:nvPr/>
        </p:nvSpPr>
        <p:spPr>
          <a:xfrm>
            <a:off x="2286000" y="2692400"/>
            <a:ext cx="779637" cy="369332"/>
          </a:xfrm>
          <a:prstGeom prst="rect">
            <a:avLst/>
          </a:prstGeom>
          <a:noFill/>
        </p:spPr>
        <p:txBody>
          <a:bodyPr wrap="none" rtlCol="0">
            <a:spAutoFit/>
          </a:bodyPr>
          <a:lstStyle/>
          <a:p>
            <a:r>
              <a:rPr lang="en-US" altLang="zh-CN" b="1" dirty="0"/>
              <a:t>APTES</a:t>
            </a:r>
            <a:endParaRPr lang="zh-CN" altLang="en-US" b="1" dirty="0"/>
          </a:p>
        </p:txBody>
      </p:sp>
      <p:sp>
        <p:nvSpPr>
          <p:cNvPr id="9" name="文本框 8">
            <a:extLst>
              <a:ext uri="{FF2B5EF4-FFF2-40B4-BE49-F238E27FC236}">
                <a16:creationId xmlns:a16="http://schemas.microsoft.com/office/drawing/2014/main" id="{46A8F720-4C85-4A77-8C2E-B43B75E80F23}"/>
              </a:ext>
            </a:extLst>
          </p:cNvPr>
          <p:cNvSpPr txBox="1"/>
          <p:nvPr/>
        </p:nvSpPr>
        <p:spPr>
          <a:xfrm>
            <a:off x="4978215" y="2692400"/>
            <a:ext cx="1295547" cy="369332"/>
          </a:xfrm>
          <a:prstGeom prst="rect">
            <a:avLst/>
          </a:prstGeom>
          <a:noFill/>
        </p:spPr>
        <p:txBody>
          <a:bodyPr wrap="none" rtlCol="0">
            <a:spAutoFit/>
          </a:bodyPr>
          <a:lstStyle/>
          <a:p>
            <a:r>
              <a:rPr lang="en-US" altLang="zh-CN" b="1" dirty="0"/>
              <a:t>2-</a:t>
            </a:r>
            <a:r>
              <a:rPr lang="zh-CN" altLang="en-US" b="1" dirty="0"/>
              <a:t>醛基咪唑</a:t>
            </a:r>
          </a:p>
        </p:txBody>
      </p:sp>
    </p:spTree>
    <p:extLst>
      <p:ext uri="{BB962C8B-B14F-4D97-AF65-F5344CB8AC3E}">
        <p14:creationId xmlns:p14="http://schemas.microsoft.com/office/powerpoint/2010/main" val="17652485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5211683" cy="523220"/>
          </a:xfrm>
          <a:prstGeom prst="rect">
            <a:avLst/>
          </a:prstGeom>
          <a:noFill/>
        </p:spPr>
        <p:txBody>
          <a:bodyPr wrap="none" rtlCol="0">
            <a:spAutoFit/>
          </a:bodyPr>
          <a:lstStyle/>
          <a:p>
            <a:r>
              <a:rPr lang="en-US" altLang="zh-CN" sz="2800" dirty="0">
                <a:latin typeface="Arial" panose="020B0604020202020204" pitchFamily="34" charset="0"/>
                <a:ea typeface="黑体" panose="02010609060101010101" pitchFamily="49" charset="-122"/>
                <a:cs typeface="Arial" panose="020B0604020202020204" pitchFamily="34" charset="0"/>
              </a:rPr>
              <a:t>MOFs </a:t>
            </a:r>
            <a:r>
              <a:rPr lang="zh-CN" altLang="en-US" sz="2800" dirty="0">
                <a:latin typeface="Arial" panose="020B0604020202020204" pitchFamily="34" charset="0"/>
                <a:ea typeface="黑体" panose="02010609060101010101" pitchFamily="49" charset="-122"/>
                <a:cs typeface="Arial" panose="020B0604020202020204" pitchFamily="34" charset="0"/>
              </a:rPr>
              <a:t>多晶膜的类型及制备方法</a:t>
            </a:r>
          </a:p>
        </p:txBody>
      </p:sp>
      <p:sp>
        <p:nvSpPr>
          <p:cNvPr id="9" name="文本框 8">
            <a:extLst>
              <a:ext uri="{FF2B5EF4-FFF2-40B4-BE49-F238E27FC236}">
                <a16:creationId xmlns:a16="http://schemas.microsoft.com/office/drawing/2014/main" id="{E03ACD28-6676-4432-9DD1-6E2E681114A0}"/>
              </a:ext>
            </a:extLst>
          </p:cNvPr>
          <p:cNvSpPr txBox="1"/>
          <p:nvPr/>
        </p:nvSpPr>
        <p:spPr>
          <a:xfrm>
            <a:off x="87487" y="1262478"/>
            <a:ext cx="8892413" cy="496996"/>
          </a:xfrm>
          <a:prstGeom prst="rect">
            <a:avLst/>
          </a:prstGeom>
          <a:noFill/>
        </p:spPr>
        <p:txBody>
          <a:bodyPr wrap="square" rtlCol="0">
            <a:spAutoFit/>
          </a:bodyPr>
          <a:lstStyle/>
          <a:p>
            <a:pPr algn="just">
              <a:lnSpc>
                <a:spcPct val="150000"/>
              </a:lnSpc>
            </a:pPr>
            <a:r>
              <a:rPr lang="en-US" altLang="zh-CN" sz="2000" b="1" dirty="0">
                <a:latin typeface="Arial" panose="020B0604020202020204" pitchFamily="34" charset="0"/>
                <a:ea typeface="楷体" panose="02010609060101010101" pitchFamily="49" charset="-122"/>
                <a:cs typeface="Arial" panose="020B0604020202020204" pitchFamily="34" charset="0"/>
              </a:rPr>
              <a:t>        </a:t>
            </a:r>
            <a:endParaRPr lang="zh-CN" altLang="en-US" sz="2000" b="1" dirty="0">
              <a:latin typeface="Arial" panose="020B0604020202020204" pitchFamily="34" charset="0"/>
              <a:ea typeface="楷体" panose="02010609060101010101" pitchFamily="49" charset="-122"/>
              <a:cs typeface="Arial" panose="020B0604020202020204" pitchFamily="34" charset="0"/>
            </a:endParaRPr>
          </a:p>
        </p:txBody>
      </p:sp>
      <p:sp>
        <p:nvSpPr>
          <p:cNvPr id="11" name="文本框 10">
            <a:extLst>
              <a:ext uri="{FF2B5EF4-FFF2-40B4-BE49-F238E27FC236}">
                <a16:creationId xmlns:a16="http://schemas.microsoft.com/office/drawing/2014/main" id="{1CAFD906-8DAE-4E45-8919-DBBA94C8DEF3}"/>
              </a:ext>
            </a:extLst>
          </p:cNvPr>
          <p:cNvSpPr txBox="1"/>
          <p:nvPr/>
        </p:nvSpPr>
        <p:spPr>
          <a:xfrm>
            <a:off x="212041" y="767991"/>
            <a:ext cx="8719917" cy="1128579"/>
          </a:xfrm>
          <a:prstGeom prst="rect">
            <a:avLst/>
          </a:prstGeom>
          <a:noFill/>
        </p:spPr>
        <p:txBody>
          <a:bodyPr wrap="square" rtlCol="0">
            <a:spAutoFit/>
          </a:bodyPr>
          <a:lstStyle/>
          <a:p>
            <a:pPr algn="just">
              <a:lnSpc>
                <a:spcPct val="150000"/>
              </a:lnSpc>
            </a:pPr>
            <a:r>
              <a:rPr lang="zh-CN" altLang="en-US" sz="2400" b="1" dirty="0">
                <a:latin typeface="Arial" panose="020B0604020202020204" pitchFamily="34" charset="0"/>
                <a:ea typeface="楷体" panose="02010609060101010101" pitchFamily="49" charset="-122"/>
                <a:cs typeface="Arial" panose="020B0604020202020204" pitchFamily="34" charset="0"/>
              </a:rPr>
              <a:t>支撑型多晶膜的制备：</a:t>
            </a:r>
            <a:endParaRPr lang="en-US" altLang="zh-CN" sz="24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400" b="1" dirty="0">
                <a:solidFill>
                  <a:srgbClr val="FF0000"/>
                </a:solidFill>
                <a:latin typeface="Arial" panose="020B0604020202020204" pitchFamily="34" charset="0"/>
                <a:ea typeface="楷体" panose="02010609060101010101" pitchFamily="49" charset="-122"/>
                <a:cs typeface="Arial" panose="020B0604020202020204" pitchFamily="34" charset="0"/>
              </a:rPr>
              <a:t>层层自组装法（</a:t>
            </a:r>
            <a:r>
              <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rPr>
              <a:t>layer-by-layer assembly</a:t>
            </a:r>
            <a:r>
              <a:rPr lang="zh-CN" altLang="en-US" sz="2400" b="1" dirty="0">
                <a:solidFill>
                  <a:srgbClr val="FF0000"/>
                </a:solidFill>
                <a:latin typeface="Arial" panose="020B0604020202020204" pitchFamily="34" charset="0"/>
                <a:ea typeface="楷体" panose="02010609060101010101" pitchFamily="49" charset="-122"/>
                <a:cs typeface="Arial" panose="020B0604020202020204" pitchFamily="34" charset="0"/>
              </a:rPr>
              <a:t>）</a:t>
            </a:r>
            <a:endPar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endParaRPr>
          </a:p>
        </p:txBody>
      </p:sp>
      <p:pic>
        <p:nvPicPr>
          <p:cNvPr id="3" name="图片 2">
            <a:extLst>
              <a:ext uri="{FF2B5EF4-FFF2-40B4-BE49-F238E27FC236}">
                <a16:creationId xmlns:a16="http://schemas.microsoft.com/office/drawing/2014/main" id="{D723C20A-247B-48FB-A8B0-CF665DA9DED3}"/>
              </a:ext>
            </a:extLst>
          </p:cNvPr>
          <p:cNvPicPr>
            <a:picLocks noChangeAspect="1"/>
          </p:cNvPicPr>
          <p:nvPr/>
        </p:nvPicPr>
        <p:blipFill>
          <a:blip r:embed="rId3"/>
          <a:stretch>
            <a:fillRect/>
          </a:stretch>
        </p:blipFill>
        <p:spPr>
          <a:xfrm>
            <a:off x="794853" y="2040757"/>
            <a:ext cx="6477333" cy="2444876"/>
          </a:xfrm>
          <a:prstGeom prst="rect">
            <a:avLst/>
          </a:prstGeom>
        </p:spPr>
      </p:pic>
      <p:sp>
        <p:nvSpPr>
          <p:cNvPr id="12" name="文本框 11">
            <a:extLst>
              <a:ext uri="{FF2B5EF4-FFF2-40B4-BE49-F238E27FC236}">
                <a16:creationId xmlns:a16="http://schemas.microsoft.com/office/drawing/2014/main" id="{290F66A7-B58F-4570-8DE0-B54552ACD105}"/>
              </a:ext>
            </a:extLst>
          </p:cNvPr>
          <p:cNvSpPr txBox="1"/>
          <p:nvPr/>
        </p:nvSpPr>
        <p:spPr>
          <a:xfrm>
            <a:off x="259983" y="4566586"/>
            <a:ext cx="8719917" cy="2057871"/>
          </a:xfrm>
          <a:prstGeom prst="rect">
            <a:avLst/>
          </a:prstGeom>
          <a:noFill/>
        </p:spPr>
        <p:txBody>
          <a:bodyPr wrap="square">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kumimoji="0" lang="zh-CN" altLang="en-US" sz="2200" b="1" i="0" u="none" strike="noStrike" kern="1200" cap="none" spc="0" normalizeH="0" baseline="0" noProof="0" dirty="0">
                <a:ln>
                  <a:noFill/>
                </a:ln>
                <a:solidFill>
                  <a:srgbClr val="FF0000"/>
                </a:solidFill>
                <a:effectLst/>
                <a:uLnTx/>
                <a:uFillTx/>
                <a:latin typeface="Arial" panose="020B0604020202020204" pitchFamily="34" charset="0"/>
                <a:ea typeface="楷体" panose="02010609060101010101" pitchFamily="49" charset="-122"/>
                <a:cs typeface="Arial" panose="020B0604020202020204" pitchFamily="34" charset="0"/>
              </a:rPr>
              <a:t>反向扩散界面生成法（</a:t>
            </a:r>
            <a:r>
              <a:rPr kumimoji="0" lang="en-US" altLang="zh-CN" sz="2200" b="1" i="0" u="none" strike="noStrike" kern="1200" cap="none" spc="0" normalizeH="0" baseline="0" noProof="0" dirty="0">
                <a:ln>
                  <a:noFill/>
                </a:ln>
                <a:solidFill>
                  <a:srgbClr val="FF0000"/>
                </a:solidFill>
                <a:effectLst/>
                <a:uLnTx/>
                <a:uFillTx/>
                <a:latin typeface="Arial" panose="020B0604020202020204" pitchFamily="34" charset="0"/>
                <a:ea typeface="楷体" panose="02010609060101010101" pitchFamily="49" charset="-122"/>
                <a:cs typeface="Arial" panose="020B0604020202020204" pitchFamily="34" charset="0"/>
              </a:rPr>
              <a:t>counter-diffusion interfacial synthesis</a:t>
            </a:r>
            <a:r>
              <a:rPr kumimoji="0" lang="zh-CN" altLang="en-US" sz="2200" b="1" i="0" u="none" strike="noStrike" kern="1200" cap="none" spc="0" normalizeH="0" baseline="0" noProof="0" dirty="0">
                <a:ln>
                  <a:noFill/>
                </a:ln>
                <a:solidFill>
                  <a:srgbClr val="FF0000"/>
                </a:solidFill>
                <a:effectLst/>
                <a:uLnTx/>
                <a:uFillTx/>
                <a:latin typeface="Arial" panose="020B0604020202020204" pitchFamily="34" charset="0"/>
                <a:ea typeface="楷体" panose="02010609060101010101" pitchFamily="49" charset="-122"/>
                <a:cs typeface="Arial" panose="020B0604020202020204" pitchFamily="34" charset="0"/>
              </a:rPr>
              <a:t>）</a:t>
            </a:r>
            <a:r>
              <a:rPr kumimoji="0" lang="zh-CN" altLang="en-US" sz="2200" b="1"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：多孔载体充当“屏障”，将金属离子和有机配体分隔至载体两侧。两者不发生体相混合，两种静态溶液沿相反方向扩散，在载体界面处相遇，并发生碰撞、成核、晶化，最终形成致密的分离膜。</a:t>
            </a:r>
            <a:endParaRPr kumimoji="0" lang="en-US" altLang="zh-CN" sz="2200" b="1"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endParaRPr>
          </a:p>
        </p:txBody>
      </p:sp>
    </p:spTree>
    <p:extLst>
      <p:ext uri="{BB962C8B-B14F-4D97-AF65-F5344CB8AC3E}">
        <p14:creationId xmlns:p14="http://schemas.microsoft.com/office/powerpoint/2010/main" val="154373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173736" y="100584"/>
            <a:ext cx="3416320" cy="523220"/>
          </a:xfrm>
          <a:prstGeom prst="rect">
            <a:avLst/>
          </a:prstGeom>
          <a:noFill/>
        </p:spPr>
        <p:txBody>
          <a:bodyPr wrap="none" rtlCol="0">
            <a:spAutoFit/>
          </a:bodyPr>
          <a:lstStyle/>
          <a:p>
            <a:r>
              <a:rPr lang="zh-CN" altLang="en-US" sz="2800" dirty="0">
                <a:latin typeface="Arial" panose="020B0604020202020204" pitchFamily="34" charset="0"/>
                <a:ea typeface="黑体" panose="02010609060101010101" pitchFamily="49" charset="-122"/>
                <a:cs typeface="Arial" panose="020B0604020202020204" pitchFamily="34" charset="0"/>
              </a:rPr>
              <a:t>金属有机骨架杂化膜</a:t>
            </a:r>
          </a:p>
        </p:txBody>
      </p:sp>
      <p:sp>
        <p:nvSpPr>
          <p:cNvPr id="9" name="文本框 8">
            <a:extLst>
              <a:ext uri="{FF2B5EF4-FFF2-40B4-BE49-F238E27FC236}">
                <a16:creationId xmlns:a16="http://schemas.microsoft.com/office/drawing/2014/main" id="{E03ACD28-6676-4432-9DD1-6E2E681114A0}"/>
              </a:ext>
            </a:extLst>
          </p:cNvPr>
          <p:cNvSpPr txBox="1"/>
          <p:nvPr/>
        </p:nvSpPr>
        <p:spPr>
          <a:xfrm>
            <a:off x="125793" y="759027"/>
            <a:ext cx="8892413" cy="1497526"/>
          </a:xfrm>
          <a:prstGeom prst="rect">
            <a:avLst/>
          </a:prstGeom>
          <a:noFill/>
        </p:spPr>
        <p:txBody>
          <a:bodyPr wrap="square" rtlCol="0">
            <a:spAutoFit/>
          </a:bodyPr>
          <a:lstStyle/>
          <a:p>
            <a:pPr algn="just">
              <a:lnSpc>
                <a:spcPct val="150000"/>
              </a:lnSpc>
            </a:pPr>
            <a:r>
              <a:rPr lang="en-US" altLang="zh-CN" sz="2000" b="1" dirty="0">
                <a:latin typeface="Arial" panose="020B0604020202020204" pitchFamily="34" charset="0"/>
                <a:ea typeface="楷体" panose="02010609060101010101" pitchFamily="49" charset="-122"/>
                <a:cs typeface="Arial" panose="020B0604020202020204" pitchFamily="34" charset="0"/>
              </a:rPr>
              <a:t> </a:t>
            </a:r>
            <a:r>
              <a:rPr lang="en-US" altLang="zh-CN" sz="2400" b="1" dirty="0">
                <a:latin typeface="Arial" panose="020B0604020202020204" pitchFamily="34" charset="0"/>
                <a:ea typeface="楷体" panose="02010609060101010101" pitchFamily="49" charset="-122"/>
                <a:cs typeface="Arial" panose="020B0604020202020204" pitchFamily="34" charset="0"/>
              </a:rPr>
              <a:t>1. </a:t>
            </a:r>
            <a:r>
              <a:rPr lang="zh-CN" altLang="en-US" sz="2400" b="1" dirty="0">
                <a:latin typeface="Arial" panose="020B0604020202020204" pitchFamily="34" charset="0"/>
                <a:ea typeface="楷体" panose="02010609060101010101" pitchFamily="49" charset="-122"/>
                <a:cs typeface="Arial" panose="020B0604020202020204" pitchFamily="34" charset="0"/>
              </a:rPr>
              <a:t>在</a:t>
            </a:r>
            <a:r>
              <a:rPr lang="en-US" altLang="zh-CN" sz="2400" b="1" dirty="0">
                <a:latin typeface="Arial" panose="020B0604020202020204" pitchFamily="34" charset="0"/>
                <a:ea typeface="楷体" panose="02010609060101010101" pitchFamily="49" charset="-122"/>
                <a:cs typeface="Arial" panose="020B0604020202020204" pitchFamily="34" charset="0"/>
              </a:rPr>
              <a:t>MOF</a:t>
            </a:r>
            <a:r>
              <a:rPr lang="zh-CN" altLang="en-US" sz="2400" b="1" dirty="0">
                <a:latin typeface="Arial" panose="020B0604020202020204" pitchFamily="34" charset="0"/>
                <a:ea typeface="楷体" panose="02010609060101010101" pitchFamily="49" charset="-122"/>
                <a:cs typeface="Arial" panose="020B0604020202020204" pitchFamily="34" charset="0"/>
              </a:rPr>
              <a:t>纳米通道内聚合</a:t>
            </a:r>
            <a:endParaRPr lang="en-US" altLang="zh-CN" sz="2400" b="1" dirty="0">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0" i="0" dirty="0">
                <a:solidFill>
                  <a:srgbClr val="000000"/>
                </a:solidFill>
                <a:effectLst/>
                <a:latin typeface="黑体" panose="02010609060101010101" pitchFamily="49" charset="-122"/>
                <a:ea typeface="黑体" panose="02010609060101010101" pitchFamily="49" charset="-122"/>
              </a:rPr>
              <a:t>   将可聚合单体可以作为客体容纳在孔中，则这些单体可以随后在多孔材料中聚合。</a:t>
            </a:r>
            <a:endParaRPr lang="zh-CN" altLang="en-US" sz="2000" b="1" dirty="0">
              <a:latin typeface="黑体" panose="02010609060101010101" pitchFamily="49" charset="-122"/>
              <a:ea typeface="黑体" panose="02010609060101010101" pitchFamily="49" charset="-122"/>
              <a:cs typeface="Arial" panose="020B0604020202020204" pitchFamily="34" charset="0"/>
            </a:endParaRPr>
          </a:p>
        </p:txBody>
      </p:sp>
      <p:pic>
        <p:nvPicPr>
          <p:cNvPr id="7" name="图片 6">
            <a:extLst>
              <a:ext uri="{FF2B5EF4-FFF2-40B4-BE49-F238E27FC236}">
                <a16:creationId xmlns:a16="http://schemas.microsoft.com/office/drawing/2014/main" id="{756E1311-DF3A-4092-A728-A0EF0808C110}"/>
              </a:ext>
            </a:extLst>
          </p:cNvPr>
          <p:cNvPicPr>
            <a:picLocks noChangeAspect="1"/>
          </p:cNvPicPr>
          <p:nvPr/>
        </p:nvPicPr>
        <p:blipFill>
          <a:blip r:embed="rId3"/>
          <a:stretch>
            <a:fillRect/>
          </a:stretch>
        </p:blipFill>
        <p:spPr>
          <a:xfrm>
            <a:off x="-125002" y="2391776"/>
            <a:ext cx="4697001" cy="3553330"/>
          </a:xfrm>
          <a:prstGeom prst="rect">
            <a:avLst/>
          </a:prstGeom>
        </p:spPr>
      </p:pic>
      <p:pic>
        <p:nvPicPr>
          <p:cNvPr id="12" name="图片 11">
            <a:extLst>
              <a:ext uri="{FF2B5EF4-FFF2-40B4-BE49-F238E27FC236}">
                <a16:creationId xmlns:a16="http://schemas.microsoft.com/office/drawing/2014/main" id="{E9E96F6A-8259-42E2-8D53-4C0434A4C633}"/>
              </a:ext>
            </a:extLst>
          </p:cNvPr>
          <p:cNvPicPr>
            <a:picLocks noChangeAspect="1"/>
          </p:cNvPicPr>
          <p:nvPr/>
        </p:nvPicPr>
        <p:blipFill>
          <a:blip r:embed="rId4"/>
          <a:stretch>
            <a:fillRect/>
          </a:stretch>
        </p:blipFill>
        <p:spPr>
          <a:xfrm>
            <a:off x="4355854" y="3674300"/>
            <a:ext cx="4788146" cy="1854295"/>
          </a:xfrm>
          <a:prstGeom prst="rect">
            <a:avLst/>
          </a:prstGeom>
        </p:spPr>
      </p:pic>
      <p:sp>
        <p:nvSpPr>
          <p:cNvPr id="13" name="文本框 12">
            <a:extLst>
              <a:ext uri="{FF2B5EF4-FFF2-40B4-BE49-F238E27FC236}">
                <a16:creationId xmlns:a16="http://schemas.microsoft.com/office/drawing/2014/main" id="{8D7F982F-F6EC-4F3A-B715-C02F7D28D34F}"/>
              </a:ext>
            </a:extLst>
          </p:cNvPr>
          <p:cNvSpPr txBox="1"/>
          <p:nvPr/>
        </p:nvSpPr>
        <p:spPr>
          <a:xfrm>
            <a:off x="5751576" y="6162103"/>
            <a:ext cx="2751779" cy="369332"/>
          </a:xfrm>
          <a:prstGeom prst="rect">
            <a:avLst/>
          </a:prstGeom>
          <a:noFill/>
        </p:spPr>
        <p:txBody>
          <a:bodyPr wrap="none" rtlCol="0">
            <a:spAutoFit/>
          </a:bodyPr>
          <a:lstStyle/>
          <a:p>
            <a:r>
              <a:rPr lang="de-DE" altLang="zh-CN" dirty="0"/>
              <a:t>Angew. Chem. Int. Ed. 2020</a:t>
            </a:r>
            <a:endParaRPr lang="zh-CN" altLang="en-US" dirty="0"/>
          </a:p>
        </p:txBody>
      </p:sp>
    </p:spTree>
    <p:extLst>
      <p:ext uri="{BB962C8B-B14F-4D97-AF65-F5344CB8AC3E}">
        <p14:creationId xmlns:p14="http://schemas.microsoft.com/office/powerpoint/2010/main" val="403658001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9" name="文本框 8">
            <a:extLst>
              <a:ext uri="{FF2B5EF4-FFF2-40B4-BE49-F238E27FC236}">
                <a16:creationId xmlns:a16="http://schemas.microsoft.com/office/drawing/2014/main" id="{E03ACD28-6676-4432-9DD1-6E2E681114A0}"/>
              </a:ext>
            </a:extLst>
          </p:cNvPr>
          <p:cNvSpPr txBox="1"/>
          <p:nvPr/>
        </p:nvSpPr>
        <p:spPr>
          <a:xfrm>
            <a:off x="173736" y="623804"/>
            <a:ext cx="8892413" cy="2938048"/>
          </a:xfrm>
          <a:prstGeom prst="rect">
            <a:avLst/>
          </a:prstGeom>
          <a:noFill/>
        </p:spPr>
        <p:txBody>
          <a:bodyPr wrap="squar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en-US" altLang="zh-CN" sz="2100" b="1" dirty="0">
                <a:solidFill>
                  <a:prstClr val="black"/>
                </a:solidFill>
                <a:latin typeface="Arial" panose="020B0604020202020204" pitchFamily="34" charset="0"/>
                <a:ea typeface="楷体" panose="02010609060101010101" pitchFamily="49" charset="-122"/>
                <a:cs typeface="Arial" panose="020B0604020202020204" pitchFamily="34" charset="0"/>
              </a:rPr>
              <a:t>2.</a:t>
            </a:r>
            <a:r>
              <a:rPr lang="zh-CN" altLang="en-US" sz="2100" b="1" dirty="0">
                <a:solidFill>
                  <a:prstClr val="black"/>
                </a:solidFill>
                <a:latin typeface="Arial" panose="020B0604020202020204" pitchFamily="34" charset="0"/>
                <a:ea typeface="楷体" panose="02010609060101010101" pitchFamily="49" charset="-122"/>
                <a:cs typeface="Arial" panose="020B0604020202020204" pitchFamily="34" charset="0"/>
              </a:rPr>
              <a:t> 混合基质膜</a:t>
            </a:r>
            <a:endParaRPr lang="en-US" altLang="zh-CN" sz="2100" b="1" dirty="0">
              <a:solidFill>
                <a:prstClr val="black"/>
              </a:solidFill>
              <a:latin typeface="Arial" panose="020B0604020202020204" pitchFamily="34" charset="0"/>
              <a:ea typeface="楷体" panose="02010609060101010101" pitchFamily="49" charset="-122"/>
              <a:cs typeface="Arial" panose="020B0604020202020204" pitchFamily="34" charset="0"/>
            </a:endParaRPr>
          </a:p>
          <a:p>
            <a:pPr marL="0" marR="0" lvl="0" indent="0" algn="just" defTabSz="457200" rtl="0" eaLnBrk="1" fontAlgn="auto" latinLnBrk="0" hangingPunct="1">
              <a:lnSpc>
                <a:spcPct val="150000"/>
              </a:lnSpc>
              <a:spcBef>
                <a:spcPts val="0"/>
              </a:spcBef>
              <a:spcAft>
                <a:spcPts val="0"/>
              </a:spcAft>
              <a:buClrTx/>
              <a:buSzTx/>
              <a:buFontTx/>
              <a:buNone/>
              <a:tabLst/>
              <a:defRPr/>
            </a:pPr>
            <a:r>
              <a:rPr lang="zh-CN" altLang="en-US" sz="2100" b="1" dirty="0">
                <a:solidFill>
                  <a:prstClr val="black"/>
                </a:solidFill>
                <a:latin typeface="Arial" panose="020B0604020202020204" pitchFamily="34" charset="0"/>
                <a:ea typeface="楷体" panose="02010609060101010101" pitchFamily="49" charset="-122"/>
                <a:cs typeface="Arial" panose="020B0604020202020204" pitchFamily="34" charset="0"/>
              </a:rPr>
              <a:t>     对于气体分离、催化和探测等实际应用，粉末形式的</a:t>
            </a:r>
            <a:r>
              <a:rPr lang="en-US" altLang="zh-CN" sz="2100" b="1" dirty="0">
                <a:solidFill>
                  <a:prstClr val="black"/>
                </a:solidFill>
                <a:latin typeface="Arial" panose="020B0604020202020204" pitchFamily="34" charset="0"/>
                <a:ea typeface="楷体" panose="02010609060101010101" pitchFamily="49" charset="-122"/>
                <a:cs typeface="Arial" panose="020B0604020202020204" pitchFamily="34" charset="0"/>
              </a:rPr>
              <a:t>MOF</a:t>
            </a:r>
            <a:r>
              <a:rPr lang="zh-CN" altLang="en-US" sz="2100" b="1" dirty="0">
                <a:solidFill>
                  <a:prstClr val="black"/>
                </a:solidFill>
                <a:latin typeface="Arial" panose="020B0604020202020204" pitchFamily="34" charset="0"/>
                <a:ea typeface="楷体" panose="02010609060101010101" pitchFamily="49" charset="-122"/>
                <a:cs typeface="Arial" panose="020B0604020202020204" pitchFamily="34" charset="0"/>
              </a:rPr>
              <a:t>必须加工成一定的形状。由于这种结晶材料总是缺乏灵活性和加工性，所以与聚合物的组合是个不错的选择。</a:t>
            </a:r>
            <a:r>
              <a:rPr kumimoji="0" lang="zh-CN" altLang="en-US" sz="2100" b="1"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混合基质膜的示意图如图所示。其中，无机填料的选择与聚合物基质的重要性相当，聚合物膜的性能不仅取决于无机颗粒的分离性能，也取决于与聚合物基质的相容性。</a:t>
            </a:r>
          </a:p>
        </p:txBody>
      </p:sp>
      <p:pic>
        <p:nvPicPr>
          <p:cNvPr id="8" name="图片 7">
            <a:extLst>
              <a:ext uri="{FF2B5EF4-FFF2-40B4-BE49-F238E27FC236}">
                <a16:creationId xmlns:a16="http://schemas.microsoft.com/office/drawing/2014/main" id="{FA30703F-0823-4536-B839-94807EAB26A7}"/>
              </a:ext>
            </a:extLst>
          </p:cNvPr>
          <p:cNvPicPr>
            <a:picLocks noChangeAspect="1"/>
          </p:cNvPicPr>
          <p:nvPr/>
        </p:nvPicPr>
        <p:blipFill>
          <a:blip r:embed="rId3"/>
          <a:stretch>
            <a:fillRect/>
          </a:stretch>
        </p:blipFill>
        <p:spPr>
          <a:xfrm>
            <a:off x="2773680" y="3838125"/>
            <a:ext cx="4307575" cy="2706947"/>
          </a:xfrm>
          <a:prstGeom prst="rect">
            <a:avLst/>
          </a:prstGeom>
        </p:spPr>
      </p:pic>
      <p:sp>
        <p:nvSpPr>
          <p:cNvPr id="11" name="文本框 10">
            <a:extLst>
              <a:ext uri="{FF2B5EF4-FFF2-40B4-BE49-F238E27FC236}">
                <a16:creationId xmlns:a16="http://schemas.microsoft.com/office/drawing/2014/main" id="{D0A9DC31-1277-4620-9167-E830483B92E8}"/>
              </a:ext>
            </a:extLst>
          </p:cNvPr>
          <p:cNvSpPr txBox="1"/>
          <p:nvPr/>
        </p:nvSpPr>
        <p:spPr>
          <a:xfrm>
            <a:off x="173736" y="100584"/>
            <a:ext cx="4932761" cy="523220"/>
          </a:xfrm>
          <a:prstGeom prst="rect">
            <a:avLst/>
          </a:prstGeom>
          <a:noFill/>
        </p:spPr>
        <p:txBody>
          <a:bodyPr wrap="none" rtlCol="0">
            <a:spAutoFit/>
          </a:bodyPr>
          <a:lstStyle/>
          <a:p>
            <a:r>
              <a:rPr lang="en-US" altLang="zh-CN" sz="2800" dirty="0">
                <a:latin typeface="Arial" panose="020B0604020202020204" pitchFamily="34" charset="0"/>
                <a:ea typeface="黑体" panose="02010609060101010101" pitchFamily="49" charset="-122"/>
                <a:cs typeface="Arial" panose="020B0604020202020204" pitchFamily="34" charset="0"/>
              </a:rPr>
              <a:t>MOF</a:t>
            </a:r>
            <a:r>
              <a:rPr lang="zh-CN" altLang="en-US" sz="2800" dirty="0">
                <a:latin typeface="Arial" panose="020B0604020202020204" pitchFamily="34" charset="0"/>
                <a:ea typeface="黑体" panose="02010609060101010101" pitchFamily="49" charset="-122"/>
                <a:cs typeface="Arial" panose="020B0604020202020204" pitchFamily="34" charset="0"/>
              </a:rPr>
              <a:t>与聚合物杂化的几种方法</a:t>
            </a:r>
          </a:p>
        </p:txBody>
      </p:sp>
    </p:spTree>
    <p:extLst>
      <p:ext uri="{BB962C8B-B14F-4D97-AF65-F5344CB8AC3E}">
        <p14:creationId xmlns:p14="http://schemas.microsoft.com/office/powerpoint/2010/main" val="318374952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508763" y="100584"/>
            <a:ext cx="2387192" cy="654988"/>
          </a:xfrm>
          <a:prstGeom prst="rect">
            <a:avLst/>
          </a:prstGeom>
          <a:noFill/>
        </p:spPr>
        <p:txBody>
          <a:bodyPr wrap="non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rPr>
              <a:t>2.</a:t>
            </a:r>
            <a:r>
              <a:rPr lang="zh-CN" altLang="en-US" sz="2800" b="1" dirty="0">
                <a:solidFill>
                  <a:prstClr val="black"/>
                </a:solidFill>
                <a:latin typeface="Arial" panose="020B0604020202020204" pitchFamily="34" charset="0"/>
                <a:ea typeface="楷体" panose="02010609060101010101" pitchFamily="49" charset="-122"/>
                <a:cs typeface="Arial" panose="020B0604020202020204" pitchFamily="34" charset="0"/>
              </a:rPr>
              <a:t> 混合基质膜</a:t>
            </a:r>
            <a:endPar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endParaRPr>
          </a:p>
        </p:txBody>
      </p:sp>
      <p:sp>
        <p:nvSpPr>
          <p:cNvPr id="9" name="文本框 8">
            <a:extLst>
              <a:ext uri="{FF2B5EF4-FFF2-40B4-BE49-F238E27FC236}">
                <a16:creationId xmlns:a16="http://schemas.microsoft.com/office/drawing/2014/main" id="{E03ACD28-6676-4432-9DD1-6E2E681114A0}"/>
              </a:ext>
            </a:extLst>
          </p:cNvPr>
          <p:cNvSpPr txBox="1"/>
          <p:nvPr/>
        </p:nvSpPr>
        <p:spPr>
          <a:xfrm>
            <a:off x="173736" y="1234515"/>
            <a:ext cx="8892413" cy="3581365"/>
          </a:xfrm>
          <a:prstGeom prst="rect">
            <a:avLst/>
          </a:prstGeom>
          <a:noFill/>
        </p:spPr>
        <p:txBody>
          <a:bodyPr wrap="square" rtlCol="0">
            <a:spAutoFit/>
          </a:bodyPr>
          <a:lstStyle/>
          <a:p>
            <a:pPr algn="just">
              <a:lnSpc>
                <a:spcPct val="150000"/>
              </a:lnSpc>
            </a:pPr>
            <a:r>
              <a:rPr lang="zh-CN" altLang="en-US" sz="2000" b="1" dirty="0">
                <a:latin typeface="Arial" panose="020B0604020202020204" pitchFamily="34" charset="0"/>
                <a:ea typeface="楷体" panose="02010609060101010101" pitchFamily="49" charset="-122"/>
                <a:cs typeface="Arial" panose="020B0604020202020204" pitchFamily="34" charset="0"/>
              </a:rPr>
              <a:t>        </a:t>
            </a:r>
            <a:r>
              <a:rPr lang="zh-CN" altLang="en-US" sz="2200" b="1" dirty="0">
                <a:latin typeface="Arial" panose="020B0604020202020204" pitchFamily="34" charset="0"/>
                <a:ea typeface="楷体" panose="02010609060101010101" pitchFamily="49" charset="-122"/>
                <a:cs typeface="Arial" panose="020B0604020202020204" pitchFamily="34" charset="0"/>
              </a:rPr>
              <a:t>通过结合</a:t>
            </a:r>
            <a:r>
              <a:rPr lang="en-US" altLang="zh-CN" sz="2200" b="1" dirty="0">
                <a:latin typeface="Arial" panose="020B0604020202020204" pitchFamily="34" charset="0"/>
                <a:ea typeface="楷体" panose="02010609060101010101" pitchFamily="49" charset="-122"/>
                <a:cs typeface="Arial" panose="020B0604020202020204" pitchFamily="34" charset="0"/>
              </a:rPr>
              <a:t>MOF</a:t>
            </a:r>
            <a:r>
              <a:rPr lang="zh-CN" altLang="en-US" sz="2200" b="1" dirty="0">
                <a:latin typeface="Arial" panose="020B0604020202020204" pitchFamily="34" charset="0"/>
                <a:ea typeface="楷体" panose="02010609060101010101" pitchFamily="49" charset="-122"/>
                <a:cs typeface="Arial" panose="020B0604020202020204" pitchFamily="34" charset="0"/>
              </a:rPr>
              <a:t>的分子筛效应和聚合物基质的共同特征，可以开发新型</a:t>
            </a:r>
            <a:r>
              <a:rPr lang="en-US" altLang="zh-CN" sz="2200" b="1" dirty="0">
                <a:latin typeface="Arial" panose="020B0604020202020204" pitchFamily="34" charset="0"/>
                <a:ea typeface="楷体" panose="02010609060101010101" pitchFamily="49" charset="-122"/>
                <a:cs typeface="Arial" panose="020B0604020202020204" pitchFamily="34" charset="0"/>
              </a:rPr>
              <a:t>MOF</a:t>
            </a:r>
            <a:r>
              <a:rPr lang="zh-CN" altLang="en-US" sz="2200" b="1" dirty="0">
                <a:latin typeface="Arial" panose="020B0604020202020204" pitchFamily="34" charset="0"/>
                <a:ea typeface="楷体" panose="02010609060101010101" pitchFamily="49" charset="-122"/>
                <a:cs typeface="Arial" panose="020B0604020202020204" pitchFamily="34" charset="0"/>
              </a:rPr>
              <a:t>基</a:t>
            </a:r>
            <a:r>
              <a:rPr lang="en-US" altLang="zh-CN" sz="2200" b="1" dirty="0">
                <a:latin typeface="Arial" panose="020B0604020202020204" pitchFamily="34" charset="0"/>
                <a:ea typeface="楷体" panose="02010609060101010101" pitchFamily="49" charset="-122"/>
                <a:cs typeface="Arial" panose="020B0604020202020204" pitchFamily="34" charset="0"/>
              </a:rPr>
              <a:t>mixed matrix membranes (MMMs)</a:t>
            </a:r>
            <a:r>
              <a:rPr lang="zh-CN" altLang="en-US" sz="2200" b="1" dirty="0">
                <a:latin typeface="Arial" panose="020B0604020202020204" pitchFamily="34" charset="0"/>
                <a:ea typeface="楷体" panose="02010609060101010101" pitchFamily="49" charset="-122"/>
                <a:cs typeface="Arial" panose="020B0604020202020204" pitchFamily="34" charset="0"/>
              </a:rPr>
              <a:t>，来解决传统聚合物膜的权衡问题。相比其他无机填料，在</a:t>
            </a:r>
            <a:r>
              <a:rPr lang="en-US" altLang="zh-CN" sz="2200" b="1" dirty="0">
                <a:latin typeface="Arial" panose="020B0604020202020204" pitchFamily="34" charset="0"/>
                <a:ea typeface="楷体" panose="02010609060101010101" pitchFamily="49" charset="-122"/>
                <a:cs typeface="Arial" panose="020B0604020202020204" pitchFamily="34" charset="0"/>
              </a:rPr>
              <a:t>MMMs</a:t>
            </a:r>
            <a:r>
              <a:rPr lang="zh-CN" altLang="en-US" sz="2200" b="1" dirty="0">
                <a:latin typeface="Arial" panose="020B0604020202020204" pitchFamily="34" charset="0"/>
                <a:ea typeface="楷体" panose="02010609060101010101" pitchFamily="49" charset="-122"/>
                <a:cs typeface="Arial" panose="020B0604020202020204" pitchFamily="34" charset="0"/>
              </a:rPr>
              <a:t>中使用</a:t>
            </a:r>
            <a:r>
              <a:rPr lang="en-US" altLang="zh-CN" sz="2200" b="1" dirty="0">
                <a:latin typeface="Arial" panose="020B0604020202020204" pitchFamily="34" charset="0"/>
                <a:ea typeface="楷体" panose="02010609060101010101" pitchFamily="49" charset="-122"/>
                <a:cs typeface="Arial" panose="020B0604020202020204" pitchFamily="34" charset="0"/>
              </a:rPr>
              <a:t>MOF</a:t>
            </a:r>
            <a:r>
              <a:rPr lang="zh-CN" altLang="en-US" sz="2200" b="1" dirty="0">
                <a:latin typeface="Arial" panose="020B0604020202020204" pitchFamily="34" charset="0"/>
                <a:ea typeface="楷体" panose="02010609060101010101" pitchFamily="49" charset="-122"/>
                <a:cs typeface="Arial" panose="020B0604020202020204" pitchFamily="34" charset="0"/>
              </a:rPr>
              <a:t>的潜在优势：</a:t>
            </a:r>
          </a:p>
          <a:p>
            <a:pPr algn="just">
              <a:lnSpc>
                <a:spcPct val="150000"/>
              </a:lnSpc>
            </a:pPr>
            <a:r>
              <a:rPr lang="zh-CN" altLang="en-US" sz="2200" b="1" dirty="0">
                <a:latin typeface="Arial" panose="020B0604020202020204" pitchFamily="34" charset="0"/>
                <a:ea typeface="楷体" panose="02010609060101010101" pitchFamily="49" charset="-122"/>
                <a:cs typeface="Arial" panose="020B0604020202020204" pitchFamily="34" charset="0"/>
              </a:rPr>
              <a:t>　　（</a:t>
            </a:r>
            <a:r>
              <a:rPr lang="en-US" altLang="zh-CN" sz="2200" b="1" dirty="0">
                <a:latin typeface="Arial" panose="020B0604020202020204" pitchFamily="34" charset="0"/>
                <a:ea typeface="楷体" panose="02010609060101010101" pitchFamily="49" charset="-122"/>
                <a:cs typeface="Arial" panose="020B0604020202020204" pitchFamily="34" charset="0"/>
              </a:rPr>
              <a:t>1</a:t>
            </a:r>
            <a:r>
              <a:rPr lang="zh-CN" altLang="en-US" sz="2200" b="1" dirty="0">
                <a:latin typeface="Arial" panose="020B0604020202020204" pitchFamily="34" charset="0"/>
                <a:ea typeface="楷体" panose="02010609060101010101" pitchFamily="49" charset="-122"/>
                <a:cs typeface="Arial" panose="020B0604020202020204" pitchFamily="34" charset="0"/>
              </a:rPr>
              <a:t>）通过简单地改变前体</a:t>
            </a:r>
            <a:r>
              <a:rPr lang="en-US" altLang="zh-CN" sz="2200" b="1" dirty="0">
                <a:latin typeface="Arial" panose="020B0604020202020204" pitchFamily="34" charset="0"/>
                <a:ea typeface="楷体" panose="02010609060101010101" pitchFamily="49" charset="-122"/>
                <a:cs typeface="Arial" panose="020B0604020202020204" pitchFamily="34" charset="0"/>
              </a:rPr>
              <a:t>-</a:t>
            </a:r>
            <a:r>
              <a:rPr lang="zh-CN" altLang="en-US" sz="2200" b="1" dirty="0">
                <a:latin typeface="Arial" panose="020B0604020202020204" pitchFamily="34" charset="0"/>
                <a:ea typeface="楷体" panose="02010609060101010101" pitchFamily="49" charset="-122"/>
                <a:cs typeface="Arial" panose="020B0604020202020204" pitchFamily="34" charset="0"/>
              </a:rPr>
              <a:t>金属盐和有机配体的配方，</a:t>
            </a:r>
            <a:r>
              <a:rPr lang="en-US" altLang="zh-CN" sz="2200" b="1" dirty="0">
                <a:latin typeface="Arial" panose="020B0604020202020204" pitchFamily="34" charset="0"/>
                <a:ea typeface="楷体" panose="02010609060101010101" pitchFamily="49" charset="-122"/>
                <a:cs typeface="Arial" panose="020B0604020202020204" pitchFamily="34" charset="0"/>
              </a:rPr>
              <a:t>MOF</a:t>
            </a:r>
            <a:r>
              <a:rPr lang="zh-CN" altLang="en-US" sz="2200" b="1" dirty="0">
                <a:latin typeface="Arial" panose="020B0604020202020204" pitchFamily="34" charset="0"/>
                <a:ea typeface="楷体" panose="02010609060101010101" pitchFamily="49" charset="-122"/>
                <a:cs typeface="Arial" panose="020B0604020202020204" pitchFamily="34" charset="0"/>
              </a:rPr>
              <a:t>的孔结构和孔径可以根据具体应用进行调整。</a:t>
            </a:r>
          </a:p>
          <a:p>
            <a:pPr algn="just">
              <a:lnSpc>
                <a:spcPct val="150000"/>
              </a:lnSpc>
            </a:pPr>
            <a:r>
              <a:rPr lang="zh-CN" altLang="en-US" sz="2200" b="1" dirty="0">
                <a:latin typeface="Arial" panose="020B0604020202020204" pitchFamily="34" charset="0"/>
                <a:ea typeface="楷体" panose="02010609060101010101" pitchFamily="49" charset="-122"/>
                <a:cs typeface="Arial" panose="020B0604020202020204" pitchFamily="34" charset="0"/>
              </a:rPr>
              <a:t>　　（</a:t>
            </a:r>
            <a:r>
              <a:rPr lang="en-US" altLang="zh-CN" sz="2200" b="1" dirty="0">
                <a:latin typeface="Arial" panose="020B0604020202020204" pitchFamily="34" charset="0"/>
                <a:ea typeface="楷体" panose="02010609060101010101" pitchFamily="49" charset="-122"/>
                <a:cs typeface="Arial" panose="020B0604020202020204" pitchFamily="34" charset="0"/>
              </a:rPr>
              <a:t>2</a:t>
            </a:r>
            <a:r>
              <a:rPr lang="zh-CN" altLang="en-US" sz="2200" b="1" dirty="0">
                <a:latin typeface="Arial" panose="020B0604020202020204" pitchFamily="34" charset="0"/>
                <a:ea typeface="楷体" panose="02010609060101010101" pitchFamily="49" charset="-122"/>
                <a:cs typeface="Arial" panose="020B0604020202020204" pitchFamily="34" charset="0"/>
              </a:rPr>
              <a:t>）通常，</a:t>
            </a:r>
            <a:r>
              <a:rPr lang="en-US" altLang="zh-CN" sz="2200" b="1" dirty="0">
                <a:latin typeface="Arial" panose="020B0604020202020204" pitchFamily="34" charset="0"/>
                <a:ea typeface="楷体" panose="02010609060101010101" pitchFamily="49" charset="-122"/>
                <a:cs typeface="Arial" panose="020B0604020202020204" pitchFamily="34" charset="0"/>
              </a:rPr>
              <a:t>MOFs</a:t>
            </a:r>
            <a:r>
              <a:rPr lang="zh-CN" altLang="en-US" sz="2200" b="1" dirty="0">
                <a:latin typeface="Arial" panose="020B0604020202020204" pitchFamily="34" charset="0"/>
                <a:ea typeface="楷体" panose="02010609060101010101" pitchFamily="49" charset="-122"/>
                <a:cs typeface="Arial" panose="020B0604020202020204" pitchFamily="34" charset="0"/>
              </a:rPr>
              <a:t>与聚合物基质具有更好的相容性，因为</a:t>
            </a:r>
            <a:r>
              <a:rPr lang="en-US" altLang="zh-CN" sz="2200" b="1" dirty="0">
                <a:latin typeface="Arial" panose="020B0604020202020204" pitchFamily="34" charset="0"/>
                <a:ea typeface="楷体" panose="02010609060101010101" pitchFamily="49" charset="-122"/>
                <a:cs typeface="Arial" panose="020B0604020202020204" pitchFamily="34" charset="0"/>
              </a:rPr>
              <a:t>MOF</a:t>
            </a:r>
            <a:r>
              <a:rPr lang="zh-CN" altLang="en-US" sz="2200" b="1" dirty="0">
                <a:latin typeface="Arial" panose="020B0604020202020204" pitchFamily="34" charset="0"/>
                <a:ea typeface="楷体" panose="02010609060101010101" pitchFamily="49" charset="-122"/>
                <a:cs typeface="Arial" panose="020B0604020202020204" pitchFamily="34" charset="0"/>
              </a:rPr>
              <a:t>中的有机连接体与聚合物链具有更强的相互作用（相似相容）。</a:t>
            </a:r>
          </a:p>
        </p:txBody>
      </p:sp>
    </p:spTree>
    <p:extLst>
      <p:ext uri="{BB962C8B-B14F-4D97-AF65-F5344CB8AC3E}">
        <p14:creationId xmlns:p14="http://schemas.microsoft.com/office/powerpoint/2010/main" val="60376869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446646" y="1"/>
            <a:ext cx="2387192" cy="654988"/>
          </a:xfrm>
          <a:prstGeom prst="rect">
            <a:avLst/>
          </a:prstGeom>
          <a:noFill/>
        </p:spPr>
        <p:txBody>
          <a:bodyPr wrap="non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rPr>
              <a:t>2.</a:t>
            </a:r>
            <a:r>
              <a:rPr lang="zh-CN" altLang="en-US" sz="2800" b="1" dirty="0">
                <a:solidFill>
                  <a:prstClr val="black"/>
                </a:solidFill>
                <a:latin typeface="Arial" panose="020B0604020202020204" pitchFamily="34" charset="0"/>
                <a:ea typeface="楷体" panose="02010609060101010101" pitchFamily="49" charset="-122"/>
                <a:cs typeface="Arial" panose="020B0604020202020204" pitchFamily="34" charset="0"/>
              </a:rPr>
              <a:t> 混合基质膜</a:t>
            </a:r>
            <a:endPar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endParaRPr>
          </a:p>
        </p:txBody>
      </p:sp>
      <p:pic>
        <p:nvPicPr>
          <p:cNvPr id="3" name="图片 2">
            <a:extLst>
              <a:ext uri="{FF2B5EF4-FFF2-40B4-BE49-F238E27FC236}">
                <a16:creationId xmlns:a16="http://schemas.microsoft.com/office/drawing/2014/main" id="{9336CC84-56F2-4587-A934-B7CF28B5D1C8}"/>
              </a:ext>
            </a:extLst>
          </p:cNvPr>
          <p:cNvPicPr>
            <a:picLocks noChangeAspect="1"/>
          </p:cNvPicPr>
          <p:nvPr/>
        </p:nvPicPr>
        <p:blipFill>
          <a:blip r:embed="rId3"/>
          <a:stretch>
            <a:fillRect/>
          </a:stretch>
        </p:blipFill>
        <p:spPr>
          <a:xfrm>
            <a:off x="828136" y="993554"/>
            <a:ext cx="7328312" cy="4915886"/>
          </a:xfrm>
          <a:prstGeom prst="rect">
            <a:avLst/>
          </a:prstGeom>
        </p:spPr>
      </p:pic>
    </p:spTree>
    <p:extLst>
      <p:ext uri="{BB962C8B-B14F-4D97-AF65-F5344CB8AC3E}">
        <p14:creationId xmlns:p14="http://schemas.microsoft.com/office/powerpoint/2010/main" val="241386814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307595" y="-12831"/>
            <a:ext cx="2387192" cy="654988"/>
          </a:xfrm>
          <a:prstGeom prst="rect">
            <a:avLst/>
          </a:prstGeom>
          <a:noFill/>
        </p:spPr>
        <p:txBody>
          <a:bodyPr wrap="non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rPr>
              <a:t>2.</a:t>
            </a:r>
            <a:r>
              <a:rPr lang="zh-CN" altLang="en-US" sz="2800" b="1" dirty="0">
                <a:solidFill>
                  <a:prstClr val="black"/>
                </a:solidFill>
                <a:latin typeface="Arial" panose="020B0604020202020204" pitchFamily="34" charset="0"/>
                <a:ea typeface="楷体" panose="02010609060101010101" pitchFamily="49" charset="-122"/>
                <a:cs typeface="Arial" panose="020B0604020202020204" pitchFamily="34" charset="0"/>
              </a:rPr>
              <a:t> 混合基质膜</a:t>
            </a:r>
            <a:endPar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endParaRPr>
          </a:p>
        </p:txBody>
      </p:sp>
      <p:sp>
        <p:nvSpPr>
          <p:cNvPr id="9" name="文本框 8">
            <a:extLst>
              <a:ext uri="{FF2B5EF4-FFF2-40B4-BE49-F238E27FC236}">
                <a16:creationId xmlns:a16="http://schemas.microsoft.com/office/drawing/2014/main" id="{E03ACD28-6676-4432-9DD1-6E2E681114A0}"/>
              </a:ext>
            </a:extLst>
          </p:cNvPr>
          <p:cNvSpPr txBox="1"/>
          <p:nvPr/>
        </p:nvSpPr>
        <p:spPr>
          <a:xfrm>
            <a:off x="101600" y="742571"/>
            <a:ext cx="9042400" cy="3075073"/>
          </a:xfrm>
          <a:prstGeom prst="rect">
            <a:avLst/>
          </a:prstGeom>
          <a:noFill/>
        </p:spPr>
        <p:txBody>
          <a:bodyPr wrap="square" rtlCol="0">
            <a:spAutoFit/>
          </a:bodyPr>
          <a:lstStyle/>
          <a:p>
            <a:pPr algn="just">
              <a:lnSpc>
                <a:spcPct val="150000"/>
              </a:lnSpc>
            </a:pPr>
            <a:r>
              <a:rPr lang="zh-CN" altLang="en-US"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      界面形貌不良主要表现为界面空隙（图</a:t>
            </a:r>
            <a:r>
              <a:rPr lang="en-US" altLang="zh-CN"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a</a:t>
            </a:r>
            <a:r>
              <a:rPr lang="zh-CN" altLang="en-US"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）、填料颗粒周围聚合物的硬化（图</a:t>
            </a:r>
            <a:r>
              <a:rPr lang="en-US" altLang="zh-CN"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b</a:t>
            </a:r>
            <a:r>
              <a:rPr lang="zh-CN" altLang="en-US"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）和填料孔的堵塞三种类型。低的界面附着力会在填料</a:t>
            </a:r>
            <a:r>
              <a:rPr lang="en-US" altLang="zh-CN"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a:t>
            </a:r>
            <a:r>
              <a:rPr lang="zh-CN" altLang="en-US"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聚合物界面区域产生非选择性的界面空隙，特别是对于一些含有微米级</a:t>
            </a:r>
            <a:r>
              <a:rPr lang="en-US" altLang="zh-CN"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MOF</a:t>
            </a:r>
            <a:r>
              <a:rPr lang="zh-CN" altLang="en-US"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粒子的</a:t>
            </a:r>
            <a:r>
              <a:rPr lang="en-US" altLang="zh-CN"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MMMs</a:t>
            </a:r>
            <a:r>
              <a:rPr lang="zh-CN" altLang="en-US"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。填料周围聚合物层的硬化是由于填料</a:t>
            </a:r>
            <a:r>
              <a:rPr lang="en-US" altLang="zh-CN"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a:t>
            </a:r>
            <a:r>
              <a:rPr lang="zh-CN" altLang="en-US"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聚合物界面上聚合物链的固定引起的。这种现象也会影响填料周围的气体输运行为，降低了膜的渗透性。</a:t>
            </a:r>
            <a:endParaRPr lang="en-US" altLang="zh-CN" sz="22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3" name="图片 2">
            <a:extLst>
              <a:ext uri="{FF2B5EF4-FFF2-40B4-BE49-F238E27FC236}">
                <a16:creationId xmlns:a16="http://schemas.microsoft.com/office/drawing/2014/main" id="{78885A49-F006-4D84-8950-28BFD8E772E4}"/>
              </a:ext>
            </a:extLst>
          </p:cNvPr>
          <p:cNvPicPr>
            <a:picLocks noChangeAspect="1"/>
          </p:cNvPicPr>
          <p:nvPr/>
        </p:nvPicPr>
        <p:blipFill>
          <a:blip r:embed="rId3"/>
          <a:stretch>
            <a:fillRect/>
          </a:stretch>
        </p:blipFill>
        <p:spPr>
          <a:xfrm>
            <a:off x="1906777" y="4245552"/>
            <a:ext cx="5520184" cy="2292458"/>
          </a:xfrm>
          <a:prstGeom prst="rect">
            <a:avLst/>
          </a:prstGeom>
        </p:spPr>
      </p:pic>
      <p:sp>
        <p:nvSpPr>
          <p:cNvPr id="11" name="文本框 10">
            <a:extLst>
              <a:ext uri="{FF2B5EF4-FFF2-40B4-BE49-F238E27FC236}">
                <a16:creationId xmlns:a16="http://schemas.microsoft.com/office/drawing/2014/main" id="{06718FB3-8222-46A6-9912-74EC75BD8AA8}"/>
              </a:ext>
            </a:extLst>
          </p:cNvPr>
          <p:cNvSpPr txBox="1"/>
          <p:nvPr/>
        </p:nvSpPr>
        <p:spPr>
          <a:xfrm>
            <a:off x="1717039" y="6286895"/>
            <a:ext cx="6732017" cy="577850"/>
          </a:xfrm>
          <a:prstGeom prst="rect">
            <a:avLst/>
          </a:prstGeom>
          <a:noFill/>
        </p:spPr>
        <p:txBody>
          <a:bodyPr wrap="square" rtlCol="0">
            <a:spAutoFit/>
          </a:bodyPr>
          <a:lstStyle/>
          <a:p>
            <a:pPr algn="just">
              <a:lnSpc>
                <a:spcPct val="150000"/>
              </a:lnSpc>
            </a:pPr>
            <a:r>
              <a:rPr lang="zh-CN" altLang="en-US" sz="2400" b="1" dirty="0">
                <a:latin typeface="Arial" panose="020B0604020202020204" pitchFamily="34" charset="0"/>
                <a:ea typeface="楷体" panose="02010609060101010101" pitchFamily="49" charset="-122"/>
                <a:cs typeface="Arial" panose="020B0604020202020204" pitchFamily="34" charset="0"/>
              </a:rPr>
              <a:t>        </a:t>
            </a:r>
            <a:r>
              <a:rPr lang="en-US" altLang="zh-CN"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MMMs</a:t>
            </a:r>
            <a:r>
              <a:rPr lang="zh-CN" altLang="en-US"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中界面空隙（</a:t>
            </a:r>
            <a:r>
              <a:rPr lang="en-US" altLang="zh-CN"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a:t>
            </a:r>
            <a:r>
              <a:rPr lang="zh-CN" altLang="en-US"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）和固化聚合物（</a:t>
            </a:r>
            <a:r>
              <a:rPr lang="en-US" altLang="zh-CN"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b</a:t>
            </a:r>
            <a:r>
              <a:rPr lang="zh-CN" altLang="en-US"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）示意图</a:t>
            </a:r>
            <a:endParaRPr lang="en-US" altLang="zh-CN"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425508215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298451" y="0"/>
            <a:ext cx="2387192" cy="654988"/>
          </a:xfrm>
          <a:prstGeom prst="rect">
            <a:avLst/>
          </a:prstGeom>
          <a:noFill/>
        </p:spPr>
        <p:txBody>
          <a:bodyPr wrap="non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rPr>
              <a:t>2.</a:t>
            </a:r>
            <a:r>
              <a:rPr lang="zh-CN" altLang="en-US" sz="2800" b="1" dirty="0">
                <a:solidFill>
                  <a:prstClr val="black"/>
                </a:solidFill>
                <a:latin typeface="Arial" panose="020B0604020202020204" pitchFamily="34" charset="0"/>
                <a:ea typeface="楷体" panose="02010609060101010101" pitchFamily="49" charset="-122"/>
                <a:cs typeface="Arial" panose="020B0604020202020204" pitchFamily="34" charset="0"/>
              </a:rPr>
              <a:t> 混合基质膜</a:t>
            </a:r>
            <a:endPar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endParaRPr>
          </a:p>
        </p:txBody>
      </p:sp>
      <p:sp>
        <p:nvSpPr>
          <p:cNvPr id="9" name="文本框 8">
            <a:extLst>
              <a:ext uri="{FF2B5EF4-FFF2-40B4-BE49-F238E27FC236}">
                <a16:creationId xmlns:a16="http://schemas.microsoft.com/office/drawing/2014/main" id="{E03ACD28-6676-4432-9DD1-6E2E681114A0}"/>
              </a:ext>
            </a:extLst>
          </p:cNvPr>
          <p:cNvSpPr txBox="1"/>
          <p:nvPr/>
        </p:nvSpPr>
        <p:spPr>
          <a:xfrm>
            <a:off x="41275" y="623804"/>
            <a:ext cx="9042400" cy="3629070"/>
          </a:xfrm>
          <a:prstGeom prst="rect">
            <a:avLst/>
          </a:prstGeom>
          <a:noFill/>
        </p:spPr>
        <p:txBody>
          <a:bodyPr wrap="square" rtlCol="0">
            <a:spAutoFit/>
          </a:bodyPr>
          <a:lstStyle/>
          <a:p>
            <a:pPr algn="just">
              <a:lnSpc>
                <a:spcPct val="150000"/>
              </a:lnSpc>
            </a:pPr>
            <a:r>
              <a:rPr lang="zh-CN" altLang="en-US"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       由于无机相和聚合物相的内在差异，想要</a:t>
            </a:r>
            <a:r>
              <a:rPr lang="en-US" altLang="zh-CN"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MMMs</a:t>
            </a:r>
            <a:r>
              <a:rPr lang="zh-CN" altLang="en-US"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实现图中所示的理想形貌是一项挑战。因为填料与聚合物之间附着力差，填料</a:t>
            </a:r>
            <a:r>
              <a:rPr lang="en-US" altLang="zh-CN"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a:t>
            </a:r>
            <a:r>
              <a:rPr lang="zh-CN" altLang="en-US"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聚合物界面处的缺陷很容易产生。虽然相比于典型的无机填料</a:t>
            </a:r>
            <a:r>
              <a:rPr lang="en-US" altLang="zh-CN"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a:t>
            </a:r>
            <a:r>
              <a:rPr lang="zh-CN" altLang="en-US"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如沸石、二氧化硅</a:t>
            </a:r>
            <a:r>
              <a:rPr lang="en-US" altLang="zh-CN"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a:t>
            </a:r>
            <a:r>
              <a:rPr lang="zh-CN" altLang="en-US"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MOFs</a:t>
            </a:r>
            <a:r>
              <a:rPr lang="zh-CN" altLang="en-US"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由于具有有机基团的能更好地与聚合物基体相容。但是这种相容性被高估，这是由于</a:t>
            </a:r>
            <a:r>
              <a:rPr lang="en-US" altLang="zh-CN"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MOFs</a:t>
            </a:r>
            <a:r>
              <a:rPr lang="zh-CN" altLang="en-US"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材料表面有机官能团</a:t>
            </a:r>
            <a:r>
              <a:rPr lang="en-US" altLang="zh-CN"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a:t>
            </a:r>
            <a:r>
              <a:rPr lang="zh-CN" altLang="en-US"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如羧基</a:t>
            </a:r>
            <a:r>
              <a:rPr lang="en-US" altLang="zh-CN"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a:t>
            </a:r>
            <a:r>
              <a:rPr lang="zh-CN" altLang="en-US"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通常是配位的，不会暴露在表面，尤其对于微米尺寸的</a:t>
            </a:r>
            <a:r>
              <a:rPr lang="en-US" altLang="zh-CN"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MOFs</a:t>
            </a:r>
            <a:r>
              <a:rPr lang="zh-CN" altLang="en-US"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，因此，这还不足以消除界面空隙。</a:t>
            </a:r>
            <a:endParaRPr lang="en-US" altLang="zh-CN" sz="22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1" name="文本框 10">
            <a:extLst>
              <a:ext uri="{FF2B5EF4-FFF2-40B4-BE49-F238E27FC236}">
                <a16:creationId xmlns:a16="http://schemas.microsoft.com/office/drawing/2014/main" id="{06718FB3-8222-46A6-9912-74EC75BD8AA8}"/>
              </a:ext>
            </a:extLst>
          </p:cNvPr>
          <p:cNvSpPr txBox="1"/>
          <p:nvPr/>
        </p:nvSpPr>
        <p:spPr>
          <a:xfrm>
            <a:off x="2611223" y="6286895"/>
            <a:ext cx="3645053" cy="576248"/>
          </a:xfrm>
          <a:prstGeom prst="rect">
            <a:avLst/>
          </a:prstGeom>
          <a:noFill/>
        </p:spPr>
        <p:txBody>
          <a:bodyPr wrap="square" rtlCol="0">
            <a:spAutoFit/>
          </a:bodyPr>
          <a:lstStyle/>
          <a:p>
            <a:pPr algn="just">
              <a:lnSpc>
                <a:spcPct val="150000"/>
              </a:lnSpc>
            </a:pPr>
            <a:r>
              <a:rPr lang="zh-CN" altLang="en-US" sz="2400" b="1" dirty="0">
                <a:latin typeface="Arial" panose="020B0604020202020204" pitchFamily="34" charset="0"/>
                <a:ea typeface="楷体" panose="02010609060101010101" pitchFamily="49" charset="-122"/>
                <a:cs typeface="Arial" panose="020B0604020202020204" pitchFamily="34" charset="0"/>
              </a:rPr>
              <a:t>        </a:t>
            </a:r>
            <a:r>
              <a:rPr lang="zh-CN" altLang="en-US"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理想混合基质膜示意图</a:t>
            </a:r>
            <a:endParaRPr lang="en-US" altLang="zh-CN"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7" name="图片 6">
            <a:extLst>
              <a:ext uri="{FF2B5EF4-FFF2-40B4-BE49-F238E27FC236}">
                <a16:creationId xmlns:a16="http://schemas.microsoft.com/office/drawing/2014/main" id="{44F097AE-809A-44D4-AC05-C2BA45EF5E57}"/>
              </a:ext>
            </a:extLst>
          </p:cNvPr>
          <p:cNvPicPr>
            <a:picLocks noChangeAspect="1"/>
          </p:cNvPicPr>
          <p:nvPr/>
        </p:nvPicPr>
        <p:blipFill>
          <a:blip r:embed="rId3"/>
          <a:stretch>
            <a:fillRect/>
          </a:stretch>
        </p:blipFill>
        <p:spPr>
          <a:xfrm>
            <a:off x="1923914" y="3916702"/>
            <a:ext cx="5296172" cy="2114659"/>
          </a:xfrm>
          <a:prstGeom prst="rect">
            <a:avLst/>
          </a:prstGeom>
        </p:spPr>
      </p:pic>
    </p:spTree>
    <p:extLst>
      <p:ext uri="{BB962C8B-B14F-4D97-AF65-F5344CB8AC3E}">
        <p14:creationId xmlns:p14="http://schemas.microsoft.com/office/powerpoint/2010/main" val="130966351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353315" y="0"/>
            <a:ext cx="2387192" cy="654988"/>
          </a:xfrm>
          <a:prstGeom prst="rect">
            <a:avLst/>
          </a:prstGeom>
          <a:noFill/>
        </p:spPr>
        <p:txBody>
          <a:bodyPr wrap="non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rPr>
              <a:t>2.</a:t>
            </a:r>
            <a:r>
              <a:rPr lang="zh-CN" altLang="en-US" sz="2800" b="1" dirty="0">
                <a:solidFill>
                  <a:prstClr val="black"/>
                </a:solidFill>
                <a:latin typeface="Arial" panose="020B0604020202020204" pitchFamily="34" charset="0"/>
                <a:ea typeface="楷体" panose="02010609060101010101" pitchFamily="49" charset="-122"/>
                <a:cs typeface="Arial" panose="020B0604020202020204" pitchFamily="34" charset="0"/>
              </a:rPr>
              <a:t> 混合基质膜</a:t>
            </a:r>
            <a:endPar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endParaRPr>
          </a:p>
        </p:txBody>
      </p:sp>
      <p:sp>
        <p:nvSpPr>
          <p:cNvPr id="9" name="文本框 8">
            <a:extLst>
              <a:ext uri="{FF2B5EF4-FFF2-40B4-BE49-F238E27FC236}">
                <a16:creationId xmlns:a16="http://schemas.microsoft.com/office/drawing/2014/main" id="{E03ACD28-6676-4432-9DD1-6E2E681114A0}"/>
              </a:ext>
            </a:extLst>
          </p:cNvPr>
          <p:cNvSpPr txBox="1"/>
          <p:nvPr/>
        </p:nvSpPr>
        <p:spPr>
          <a:xfrm>
            <a:off x="101600" y="939875"/>
            <a:ext cx="9042400" cy="5562228"/>
          </a:xfrm>
          <a:prstGeom prst="rect">
            <a:avLst/>
          </a:prstGeom>
          <a:noFill/>
        </p:spPr>
        <p:txBody>
          <a:bodyPr wrap="square" rtlCol="0">
            <a:spAutoFit/>
          </a:bodyPr>
          <a:lstStyle/>
          <a:p>
            <a:pPr algn="just">
              <a:lnSpc>
                <a:spcPct val="150000"/>
              </a:lnSpc>
            </a:pPr>
            <a:r>
              <a:rPr lang="zh-CN" altLang="en-US" sz="2400" b="1" dirty="0">
                <a:solidFill>
                  <a:srgbClr val="FF0000"/>
                </a:solidFill>
                <a:latin typeface="Arial" panose="020B0604020202020204" pitchFamily="34" charset="0"/>
                <a:ea typeface="楷体" panose="02010609060101010101" pitchFamily="49" charset="-122"/>
                <a:cs typeface="Arial" panose="020B0604020202020204" pitchFamily="34" charset="0"/>
              </a:rPr>
              <a:t>        分散性</a:t>
            </a:r>
            <a:endPar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en-US" altLang="zh-CN" sz="24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        MOF</a:t>
            </a:r>
            <a:r>
              <a:rPr lang="zh-CN" altLang="en-US" sz="24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材料在聚合物基质中的分布对于</a:t>
            </a:r>
            <a:r>
              <a:rPr lang="en-US" altLang="zh-CN" sz="24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MMMs</a:t>
            </a:r>
            <a:r>
              <a:rPr lang="zh-CN" altLang="en-US" sz="24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是至关重要的。</a:t>
            </a:r>
            <a:r>
              <a:rPr lang="zh-CN" altLang="en-US"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改善</a:t>
            </a:r>
            <a:r>
              <a:rPr lang="en-US"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MOF</a:t>
            </a:r>
            <a:r>
              <a:rPr lang="zh-CN" altLang="en-US"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材料分散性的常见方法是先将填充颗粒分散到溶剂中，然后加入少量聚合物，在此基础上，通过反复搅拌和超声处理，将剩余聚合物逐渐加入填料悬浮液中。</a:t>
            </a:r>
            <a:endParaRPr lang="en-US"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a:p>
            <a:pPr algn="just">
              <a:lnSpc>
                <a:spcPct val="150000"/>
              </a:lnSpc>
            </a:pPr>
            <a:r>
              <a:rPr lang="en-US"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这种方法可以降低填料</a:t>
            </a:r>
            <a:r>
              <a:rPr lang="en-US"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en-US"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聚合物界面的应力，改善聚合物基填料与本体聚合物的相互作用，减少填料的团聚。然而，该方法仍然不足以消除具有纳米填料或高填料负载的</a:t>
            </a:r>
            <a:r>
              <a:rPr lang="en-US"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MMM</a:t>
            </a:r>
            <a:r>
              <a:rPr lang="zh-CN" altLang="en-US"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中聚集体的形成。</a:t>
            </a:r>
            <a:endParaRPr lang="en-US"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a:p>
            <a:pPr algn="just">
              <a:lnSpc>
                <a:spcPct val="150000"/>
              </a:lnSpc>
            </a:pPr>
            <a:r>
              <a:rPr lang="zh-CN" altLang="en-US"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       更好的解决方法可能是，一步原位直接合成，避免了</a:t>
            </a:r>
            <a:r>
              <a:rPr lang="en-US"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MOF</a:t>
            </a:r>
            <a:r>
              <a:rPr lang="zh-CN" altLang="en-US"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干燥和再分散步骤中颗粒的聚集问题。</a:t>
            </a:r>
          </a:p>
        </p:txBody>
      </p:sp>
    </p:spTree>
    <p:extLst>
      <p:ext uri="{BB962C8B-B14F-4D97-AF65-F5344CB8AC3E}">
        <p14:creationId xmlns:p14="http://schemas.microsoft.com/office/powerpoint/2010/main" val="71262561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353315" y="0"/>
            <a:ext cx="2387192" cy="654988"/>
          </a:xfrm>
          <a:prstGeom prst="rect">
            <a:avLst/>
          </a:prstGeom>
          <a:noFill/>
        </p:spPr>
        <p:txBody>
          <a:bodyPr wrap="non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rPr>
              <a:t>2.</a:t>
            </a:r>
            <a:r>
              <a:rPr lang="zh-CN" altLang="en-US" sz="2800" b="1" dirty="0">
                <a:solidFill>
                  <a:prstClr val="black"/>
                </a:solidFill>
                <a:latin typeface="Arial" panose="020B0604020202020204" pitchFamily="34" charset="0"/>
                <a:ea typeface="楷体" panose="02010609060101010101" pitchFamily="49" charset="-122"/>
                <a:cs typeface="Arial" panose="020B0604020202020204" pitchFamily="34" charset="0"/>
              </a:rPr>
              <a:t> 混合基质膜</a:t>
            </a:r>
            <a:endPar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endParaRPr>
          </a:p>
        </p:txBody>
      </p:sp>
      <p:sp>
        <p:nvSpPr>
          <p:cNvPr id="9" name="文本框 8">
            <a:extLst>
              <a:ext uri="{FF2B5EF4-FFF2-40B4-BE49-F238E27FC236}">
                <a16:creationId xmlns:a16="http://schemas.microsoft.com/office/drawing/2014/main" id="{E03ACD28-6676-4432-9DD1-6E2E681114A0}"/>
              </a:ext>
            </a:extLst>
          </p:cNvPr>
          <p:cNvSpPr txBox="1"/>
          <p:nvPr/>
        </p:nvSpPr>
        <p:spPr>
          <a:xfrm>
            <a:off x="41275" y="736807"/>
            <a:ext cx="9042400" cy="5666231"/>
          </a:xfrm>
          <a:prstGeom prst="rect">
            <a:avLst/>
          </a:prstGeom>
          <a:noFill/>
        </p:spPr>
        <p:txBody>
          <a:bodyPr wrap="square" rtlCol="0">
            <a:spAutoFit/>
          </a:bodyPr>
          <a:lstStyle/>
          <a:p>
            <a:pPr algn="just">
              <a:lnSpc>
                <a:spcPct val="150000"/>
              </a:lnSpc>
            </a:pPr>
            <a:r>
              <a:rPr lang="zh-CN" altLang="en-US" sz="2400" b="1" dirty="0">
                <a:solidFill>
                  <a:srgbClr val="FF0000"/>
                </a:solidFill>
                <a:latin typeface="Arial" panose="020B0604020202020204" pitchFamily="34" charset="0"/>
                <a:ea typeface="楷体" panose="02010609060101010101" pitchFamily="49" charset="-122"/>
                <a:cs typeface="Arial" panose="020B0604020202020204" pitchFamily="34" charset="0"/>
              </a:rPr>
              <a:t>        水稳定性</a:t>
            </a:r>
            <a:r>
              <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rPr>
              <a:t>/</a:t>
            </a:r>
            <a:r>
              <a:rPr lang="zh-CN" altLang="en-US" sz="2400" b="1" dirty="0">
                <a:solidFill>
                  <a:srgbClr val="FF0000"/>
                </a:solidFill>
                <a:latin typeface="Arial" panose="020B0604020202020204" pitchFamily="34" charset="0"/>
                <a:ea typeface="楷体" panose="02010609060101010101" pitchFamily="49" charset="-122"/>
                <a:cs typeface="Arial" panose="020B0604020202020204" pitchFamily="34" charset="0"/>
              </a:rPr>
              <a:t>水溶性</a:t>
            </a:r>
            <a:endPar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       由于金属</a:t>
            </a:r>
            <a:r>
              <a:rPr lang="en-US" altLang="zh-CN"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a:t>
            </a: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有机配体键的不稳定性， 大多数</a:t>
            </a:r>
            <a:r>
              <a:rPr lang="en-US" altLang="zh-CN"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MOFs</a:t>
            </a: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对水分都很敏感，极大限制了它们在水处理领域的应用。水稳定性</a:t>
            </a:r>
            <a:r>
              <a:rPr lang="en-US" altLang="zh-CN"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MOFs</a:t>
            </a: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通常应具有较强的配位键、较强的疏水性或显著的空间位阻，以防止金属</a:t>
            </a:r>
            <a:r>
              <a:rPr lang="en-US" altLang="zh-CN"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a:t>
            </a: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有机配体键发生水解反应。</a:t>
            </a:r>
            <a:endParaRPr lang="en-US" altLang="zh-CN"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endParaRPr>
          </a:p>
          <a:p>
            <a:pPr algn="just">
              <a:lnSpc>
                <a:spcPct val="150000"/>
              </a:lnSpc>
            </a:pPr>
            <a:r>
              <a:rPr lang="en-US" altLang="zh-CN"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      改善</a:t>
            </a:r>
            <a:r>
              <a:rPr lang="en-US" altLang="zh-CN"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MOFs </a:t>
            </a: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的水稳定性主要有以下方法：①有机配体中配位原子的解离常数越大，金属离子的价态越高，金属离子与有机配体形成的配位数越多，金属离子</a:t>
            </a:r>
            <a:r>
              <a:rPr lang="en-US" altLang="zh-CN"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a:t>
            </a: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有机配体的键能就越高，形成的 </a:t>
            </a:r>
            <a:r>
              <a:rPr lang="en-US" altLang="zh-CN"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MOFs</a:t>
            </a: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的水稳定性越强，例如由高价金属离子 （如 </a:t>
            </a:r>
            <a:r>
              <a:rPr lang="en-US" altLang="zh-CN"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Cr</a:t>
            </a:r>
            <a:r>
              <a:rPr lang="en-US" altLang="zh-CN" sz="2000" b="1" i="0" baseline="3000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3+</a:t>
            </a: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a:t>
            </a:r>
            <a:r>
              <a:rPr lang="en-US" altLang="zh-CN"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Fe</a:t>
            </a:r>
            <a:r>
              <a:rPr lang="en-US" altLang="zh-CN" sz="2000" b="1" i="0" baseline="3000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3+</a:t>
            </a: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Al</a:t>
            </a:r>
            <a:r>
              <a:rPr lang="en-US" altLang="zh-CN" sz="2000" b="1" i="0" baseline="3000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3+</a:t>
            </a: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和 </a:t>
            </a:r>
            <a:r>
              <a:rPr lang="en-US" altLang="zh-CN"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Zr</a:t>
            </a:r>
            <a:r>
              <a:rPr lang="en-US" altLang="zh-CN" sz="2000" b="1" i="0" baseline="3000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4+</a:t>
            </a: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 合 成 的 金 属 羧 酸 盐 骨 架；②</a:t>
            </a:r>
            <a:r>
              <a:rPr lang="en-US" altLang="zh-CN"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MOFs </a:t>
            </a: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的疏水化可阻隔水分子进攻金属离子结构，有效降低水解反应的发生；③高价金属离子形成的多配位结构或采用复杂的有机配体结构，可增强空间位阻效应，阻碍水分子靠近金属离子；④通过配体修饰或者金属和配体交换反应等合成后处理方法也可改善</a:t>
            </a:r>
            <a:r>
              <a:rPr lang="en-US" altLang="zh-CN"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MOFs </a:t>
            </a: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颗粒的水稳定性。</a:t>
            </a:r>
            <a:endParaRPr lang="zh-CN" altLang="en-US"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212495015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192213" y="0"/>
            <a:ext cx="2709396" cy="654988"/>
          </a:xfrm>
          <a:prstGeom prst="rect">
            <a:avLst/>
          </a:prstGeom>
          <a:noFill/>
        </p:spPr>
        <p:txBody>
          <a:bodyPr wrap="non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zh-CN" altLang="en-US" sz="2800" b="1" dirty="0">
                <a:solidFill>
                  <a:prstClr val="black"/>
                </a:solidFill>
                <a:latin typeface="Arial" panose="020B0604020202020204" pitchFamily="34" charset="0"/>
                <a:ea typeface="楷体" panose="02010609060101010101" pitchFamily="49" charset="-122"/>
                <a:cs typeface="Arial" panose="020B0604020202020204" pitchFamily="34" charset="0"/>
              </a:rPr>
              <a:t>其他杂化膜材料</a:t>
            </a:r>
            <a:endPar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endParaRPr>
          </a:p>
        </p:txBody>
      </p:sp>
      <p:sp>
        <p:nvSpPr>
          <p:cNvPr id="9" name="文本框 8">
            <a:extLst>
              <a:ext uri="{FF2B5EF4-FFF2-40B4-BE49-F238E27FC236}">
                <a16:creationId xmlns:a16="http://schemas.microsoft.com/office/drawing/2014/main" id="{E03ACD28-6676-4432-9DD1-6E2E681114A0}"/>
              </a:ext>
            </a:extLst>
          </p:cNvPr>
          <p:cNvSpPr txBox="1"/>
          <p:nvPr/>
        </p:nvSpPr>
        <p:spPr>
          <a:xfrm>
            <a:off x="41275" y="736807"/>
            <a:ext cx="9042400" cy="2434577"/>
          </a:xfrm>
          <a:prstGeom prst="rect">
            <a:avLst/>
          </a:prstGeom>
          <a:noFill/>
        </p:spPr>
        <p:txBody>
          <a:bodyPr wrap="square" rtlCol="0">
            <a:spAutoFit/>
          </a:bodyPr>
          <a:lstStyle/>
          <a:p>
            <a:pPr algn="just">
              <a:lnSpc>
                <a:spcPct val="150000"/>
              </a:lnSpc>
            </a:pPr>
            <a:r>
              <a:rPr lang="zh-CN" altLang="en-US" sz="2400" b="1" dirty="0">
                <a:solidFill>
                  <a:srgbClr val="FF0000"/>
                </a:solidFill>
                <a:latin typeface="Arial" panose="020B0604020202020204" pitchFamily="34" charset="0"/>
                <a:ea typeface="楷体" panose="02010609060101010101" pitchFamily="49" charset="-122"/>
                <a:cs typeface="Arial" panose="020B0604020202020204" pitchFamily="34" charset="0"/>
              </a:rPr>
              <a:t>        如金属</a:t>
            </a:r>
            <a:r>
              <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rPr>
              <a:t>-</a:t>
            </a:r>
            <a:r>
              <a:rPr lang="zh-CN" altLang="en-US" sz="2400" b="1" dirty="0">
                <a:solidFill>
                  <a:srgbClr val="FF0000"/>
                </a:solidFill>
                <a:latin typeface="Arial" panose="020B0604020202020204" pitchFamily="34" charset="0"/>
                <a:ea typeface="楷体" panose="02010609060101010101" pitchFamily="49" charset="-122"/>
                <a:cs typeface="Arial" panose="020B0604020202020204" pitchFamily="34" charset="0"/>
              </a:rPr>
              <a:t>有机骨架</a:t>
            </a:r>
            <a:r>
              <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rPr>
              <a:t>-</a:t>
            </a:r>
            <a:r>
              <a:rPr lang="zh-CN" altLang="en-US" sz="2400" b="1" dirty="0">
                <a:solidFill>
                  <a:srgbClr val="FF0000"/>
                </a:solidFill>
                <a:latin typeface="Arial" panose="020B0604020202020204" pitchFamily="34" charset="0"/>
                <a:ea typeface="楷体" panose="02010609060101010101" pitchFamily="49" charset="-122"/>
                <a:cs typeface="Arial" panose="020B0604020202020204" pitchFamily="34" charset="0"/>
              </a:rPr>
              <a:t>石墨烯杂化膜</a:t>
            </a:r>
            <a:endPar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       石墨烯（</a:t>
            </a:r>
            <a:r>
              <a:rPr lang="en-US" altLang="zh-CN"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graphene</a:t>
            </a: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a:t>
            </a:r>
            <a:r>
              <a:rPr lang="zh-CN" altLang="en-US"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由单层碳原子紧密堆积形成的二维蜂窝状晶体。其中碳原子以六元环的形式周期性分布于石墨烯平面内，碳原子具有</a:t>
            </a:r>
            <a:r>
              <a:rPr lang="en-US" altLang="zh-CN"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sp</a:t>
            </a:r>
            <a:r>
              <a:rPr lang="en-US" altLang="zh-CN" sz="2000" b="1" baseline="3000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2</a:t>
            </a:r>
            <a:r>
              <a:rPr lang="zh-CN" altLang="en-US"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杂化的电子结构，以</a:t>
            </a:r>
            <a:r>
              <a:rPr lang="en-US" altLang="zh-CN"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ϭ</a:t>
            </a:r>
            <a:r>
              <a:rPr lang="zh-CN" altLang="en-US"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键与邻近的三个碳原子相连。未参与杂化的</a:t>
            </a:r>
            <a:r>
              <a:rPr lang="en-US" altLang="zh-CN"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π</a:t>
            </a:r>
            <a:r>
              <a:rPr lang="zh-CN" altLang="en-US"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电子为离域电子，可以自由移动，具有良好的电子传输性能。</a:t>
            </a:r>
            <a:endParaRPr lang="en-US" altLang="zh-CN"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3" name="图片 2">
            <a:extLst>
              <a:ext uri="{FF2B5EF4-FFF2-40B4-BE49-F238E27FC236}">
                <a16:creationId xmlns:a16="http://schemas.microsoft.com/office/drawing/2014/main" id="{BF4C16B2-AAB8-4A5D-9117-EA85D3D48584}"/>
              </a:ext>
            </a:extLst>
          </p:cNvPr>
          <p:cNvPicPr>
            <a:picLocks noChangeAspect="1"/>
          </p:cNvPicPr>
          <p:nvPr/>
        </p:nvPicPr>
        <p:blipFill>
          <a:blip r:embed="rId3"/>
          <a:stretch>
            <a:fillRect/>
          </a:stretch>
        </p:blipFill>
        <p:spPr>
          <a:xfrm>
            <a:off x="2473139" y="3686617"/>
            <a:ext cx="3998781" cy="2561884"/>
          </a:xfrm>
          <a:prstGeom prst="rect">
            <a:avLst/>
          </a:prstGeom>
        </p:spPr>
      </p:pic>
      <p:sp>
        <p:nvSpPr>
          <p:cNvPr id="7" name="文本框 6">
            <a:extLst>
              <a:ext uri="{FF2B5EF4-FFF2-40B4-BE49-F238E27FC236}">
                <a16:creationId xmlns:a16="http://schemas.microsoft.com/office/drawing/2014/main" id="{5BC61750-C04D-4120-B7CF-E6337A2B754C}"/>
              </a:ext>
            </a:extLst>
          </p:cNvPr>
          <p:cNvSpPr txBox="1"/>
          <p:nvPr/>
        </p:nvSpPr>
        <p:spPr>
          <a:xfrm>
            <a:off x="4246880" y="6394402"/>
            <a:ext cx="1338828" cy="369332"/>
          </a:xfrm>
          <a:prstGeom prst="rect">
            <a:avLst/>
          </a:prstGeom>
          <a:noFill/>
        </p:spPr>
        <p:txBody>
          <a:bodyPr wrap="none" rtlCol="0">
            <a:spAutoFit/>
          </a:bodyPr>
          <a:lstStyle/>
          <a:p>
            <a:r>
              <a:rPr lang="zh-CN" altLang="en-US" dirty="0"/>
              <a:t>氧化石墨烯</a:t>
            </a:r>
          </a:p>
        </p:txBody>
      </p:sp>
    </p:spTree>
    <p:extLst>
      <p:ext uri="{BB962C8B-B14F-4D97-AF65-F5344CB8AC3E}">
        <p14:creationId xmlns:p14="http://schemas.microsoft.com/office/powerpoint/2010/main" val="13717105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192213" y="0"/>
            <a:ext cx="2709396" cy="654988"/>
          </a:xfrm>
          <a:prstGeom prst="rect">
            <a:avLst/>
          </a:prstGeom>
          <a:noFill/>
        </p:spPr>
        <p:txBody>
          <a:bodyPr wrap="non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zh-CN" altLang="en-US" sz="2800" b="1" dirty="0">
                <a:solidFill>
                  <a:prstClr val="black"/>
                </a:solidFill>
                <a:latin typeface="Arial" panose="020B0604020202020204" pitchFamily="34" charset="0"/>
                <a:ea typeface="楷体" panose="02010609060101010101" pitchFamily="49" charset="-122"/>
                <a:cs typeface="Arial" panose="020B0604020202020204" pitchFamily="34" charset="0"/>
              </a:rPr>
              <a:t>其他杂化膜材料</a:t>
            </a:r>
            <a:endPar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endParaRPr>
          </a:p>
        </p:txBody>
      </p:sp>
      <p:sp>
        <p:nvSpPr>
          <p:cNvPr id="9" name="文本框 8">
            <a:extLst>
              <a:ext uri="{FF2B5EF4-FFF2-40B4-BE49-F238E27FC236}">
                <a16:creationId xmlns:a16="http://schemas.microsoft.com/office/drawing/2014/main" id="{E03ACD28-6676-4432-9DD1-6E2E681114A0}"/>
              </a:ext>
            </a:extLst>
          </p:cNvPr>
          <p:cNvSpPr txBox="1"/>
          <p:nvPr/>
        </p:nvSpPr>
        <p:spPr>
          <a:xfrm>
            <a:off x="41275" y="665687"/>
            <a:ext cx="9042400" cy="1511248"/>
          </a:xfrm>
          <a:prstGeom prst="rect">
            <a:avLst/>
          </a:prstGeom>
          <a:noFill/>
        </p:spPr>
        <p:txBody>
          <a:bodyPr wrap="square" rtlCol="0">
            <a:spAutoFit/>
          </a:bodyPr>
          <a:lstStyle/>
          <a:p>
            <a:pPr algn="just">
              <a:lnSpc>
                <a:spcPct val="150000"/>
              </a:lnSpc>
            </a:pPr>
            <a:r>
              <a:rPr lang="zh-CN" altLang="en-US" sz="2400" b="1" dirty="0">
                <a:solidFill>
                  <a:srgbClr val="FF0000"/>
                </a:solidFill>
                <a:latin typeface="Arial" panose="020B0604020202020204" pitchFamily="34" charset="0"/>
                <a:ea typeface="楷体" panose="02010609060101010101" pitchFamily="49" charset="-122"/>
                <a:cs typeface="Arial" panose="020B0604020202020204" pitchFamily="34" charset="0"/>
              </a:rPr>
              <a:t>        如金属</a:t>
            </a:r>
            <a:r>
              <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rPr>
              <a:t>-</a:t>
            </a:r>
            <a:r>
              <a:rPr lang="zh-CN" altLang="en-US" sz="2400" b="1" dirty="0">
                <a:solidFill>
                  <a:srgbClr val="FF0000"/>
                </a:solidFill>
                <a:latin typeface="Arial" panose="020B0604020202020204" pitchFamily="34" charset="0"/>
                <a:ea typeface="楷体" panose="02010609060101010101" pitchFamily="49" charset="-122"/>
                <a:cs typeface="Arial" panose="020B0604020202020204" pitchFamily="34" charset="0"/>
              </a:rPr>
              <a:t>有机骨架</a:t>
            </a:r>
            <a:r>
              <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rPr>
              <a:t>-</a:t>
            </a:r>
            <a:r>
              <a:rPr lang="zh-CN" altLang="en-US" sz="2400" b="1" dirty="0">
                <a:solidFill>
                  <a:srgbClr val="FF0000"/>
                </a:solidFill>
                <a:latin typeface="Arial" panose="020B0604020202020204" pitchFamily="34" charset="0"/>
                <a:ea typeface="楷体" panose="02010609060101010101" pitchFamily="49" charset="-122"/>
                <a:cs typeface="Arial" panose="020B0604020202020204" pitchFamily="34" charset="0"/>
              </a:rPr>
              <a:t>石墨烯杂化膜</a:t>
            </a:r>
            <a:endPar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       氧化石墨烯</a:t>
            </a:r>
            <a:r>
              <a:rPr lang="zh-CN" altLang="en-US"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表面含有大量极性含氧官能团，亲水性好。羧基电离，形成稳定的水分散溶液。</a:t>
            </a:r>
            <a:endParaRPr lang="en-US" altLang="zh-CN"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endParaRPr>
          </a:p>
        </p:txBody>
      </p:sp>
      <p:sp>
        <p:nvSpPr>
          <p:cNvPr id="7" name="文本框 6">
            <a:extLst>
              <a:ext uri="{FF2B5EF4-FFF2-40B4-BE49-F238E27FC236}">
                <a16:creationId xmlns:a16="http://schemas.microsoft.com/office/drawing/2014/main" id="{5BC61750-C04D-4120-B7CF-E6337A2B754C}"/>
              </a:ext>
            </a:extLst>
          </p:cNvPr>
          <p:cNvSpPr txBox="1"/>
          <p:nvPr/>
        </p:nvSpPr>
        <p:spPr>
          <a:xfrm>
            <a:off x="3232995" y="6155300"/>
            <a:ext cx="2858475" cy="369332"/>
          </a:xfrm>
          <a:prstGeom prst="rect">
            <a:avLst/>
          </a:prstGeom>
          <a:noFill/>
        </p:spPr>
        <p:txBody>
          <a:bodyPr wrap="none" rtlCol="0">
            <a:spAutoFit/>
          </a:bodyPr>
          <a:lstStyle/>
          <a:p>
            <a:r>
              <a:rPr lang="en-US" altLang="zh-CN" dirty="0"/>
              <a:t>ZIF-8-GO</a:t>
            </a:r>
            <a:r>
              <a:rPr lang="zh-CN" altLang="en-US" dirty="0"/>
              <a:t>杂化膜的制备过程</a:t>
            </a:r>
          </a:p>
        </p:txBody>
      </p:sp>
      <p:pic>
        <p:nvPicPr>
          <p:cNvPr id="8" name="图片 7">
            <a:extLst>
              <a:ext uri="{FF2B5EF4-FFF2-40B4-BE49-F238E27FC236}">
                <a16:creationId xmlns:a16="http://schemas.microsoft.com/office/drawing/2014/main" id="{1B005AF5-27F0-4577-ABDB-E2E7F7A2F28E}"/>
              </a:ext>
            </a:extLst>
          </p:cNvPr>
          <p:cNvPicPr>
            <a:picLocks noChangeAspect="1"/>
          </p:cNvPicPr>
          <p:nvPr/>
        </p:nvPicPr>
        <p:blipFill>
          <a:blip r:embed="rId3"/>
          <a:stretch>
            <a:fillRect/>
          </a:stretch>
        </p:blipFill>
        <p:spPr>
          <a:xfrm>
            <a:off x="1066800" y="2138008"/>
            <a:ext cx="7051040" cy="3890230"/>
          </a:xfrm>
          <a:prstGeom prst="rect">
            <a:avLst/>
          </a:prstGeom>
        </p:spPr>
      </p:pic>
      <p:sp>
        <p:nvSpPr>
          <p:cNvPr id="2" name="文本框 1">
            <a:extLst>
              <a:ext uri="{FF2B5EF4-FFF2-40B4-BE49-F238E27FC236}">
                <a16:creationId xmlns:a16="http://schemas.microsoft.com/office/drawing/2014/main" id="{ABABCC13-2804-41D9-A400-E6E8D4DD5374}"/>
              </a:ext>
            </a:extLst>
          </p:cNvPr>
          <p:cNvSpPr txBox="1"/>
          <p:nvPr/>
        </p:nvSpPr>
        <p:spPr>
          <a:xfrm>
            <a:off x="2227386" y="2783840"/>
            <a:ext cx="1348446" cy="369332"/>
          </a:xfrm>
          <a:prstGeom prst="rect">
            <a:avLst/>
          </a:prstGeom>
          <a:noFill/>
        </p:spPr>
        <p:txBody>
          <a:bodyPr wrap="none" rtlCol="0">
            <a:spAutoFit/>
          </a:bodyPr>
          <a:lstStyle/>
          <a:p>
            <a:r>
              <a:rPr lang="en-US" altLang="zh-CN" b="1" dirty="0">
                <a:solidFill>
                  <a:srgbClr val="7030A0"/>
                </a:solidFill>
                <a:latin typeface="黑体" panose="02010609060101010101" pitchFamily="49" charset="-122"/>
                <a:ea typeface="黑体" panose="02010609060101010101" pitchFamily="49" charset="-122"/>
              </a:rPr>
              <a:t>2-</a:t>
            </a:r>
            <a:r>
              <a:rPr lang="zh-CN" altLang="en-US" b="1" dirty="0">
                <a:solidFill>
                  <a:srgbClr val="7030A0"/>
                </a:solidFill>
                <a:latin typeface="黑体" panose="02010609060101010101" pitchFamily="49" charset="-122"/>
                <a:ea typeface="黑体" panose="02010609060101010101" pitchFamily="49" charset="-122"/>
              </a:rPr>
              <a:t>甲基咪唑</a:t>
            </a:r>
          </a:p>
        </p:txBody>
      </p:sp>
      <p:sp>
        <p:nvSpPr>
          <p:cNvPr id="3" name="文本框 2">
            <a:extLst>
              <a:ext uri="{FF2B5EF4-FFF2-40B4-BE49-F238E27FC236}">
                <a16:creationId xmlns:a16="http://schemas.microsoft.com/office/drawing/2014/main" id="{9D3EC143-61BB-4387-ACE3-6B4DD84643EB}"/>
              </a:ext>
            </a:extLst>
          </p:cNvPr>
          <p:cNvSpPr txBox="1"/>
          <p:nvPr/>
        </p:nvSpPr>
        <p:spPr>
          <a:xfrm>
            <a:off x="192213" y="3335497"/>
            <a:ext cx="2723823" cy="369332"/>
          </a:xfrm>
          <a:prstGeom prst="rect">
            <a:avLst/>
          </a:prstGeom>
          <a:noFill/>
        </p:spPr>
        <p:txBody>
          <a:bodyPr wrap="none" rtlCol="0">
            <a:spAutoFit/>
          </a:bodyPr>
          <a:lstStyle/>
          <a:p>
            <a:r>
              <a:rPr lang="zh-CN" altLang="en-US" dirty="0"/>
              <a:t>利用杂化的纳米片做晶种</a:t>
            </a:r>
          </a:p>
        </p:txBody>
      </p:sp>
      <p:sp>
        <p:nvSpPr>
          <p:cNvPr id="11" name="文本框 10">
            <a:extLst>
              <a:ext uri="{FF2B5EF4-FFF2-40B4-BE49-F238E27FC236}">
                <a16:creationId xmlns:a16="http://schemas.microsoft.com/office/drawing/2014/main" id="{6C4B867D-310F-4571-AC6C-E2185E6015DE}"/>
              </a:ext>
            </a:extLst>
          </p:cNvPr>
          <p:cNvSpPr txBox="1"/>
          <p:nvPr/>
        </p:nvSpPr>
        <p:spPr>
          <a:xfrm>
            <a:off x="6244308" y="6437994"/>
            <a:ext cx="2839367" cy="369332"/>
          </a:xfrm>
          <a:prstGeom prst="rect">
            <a:avLst/>
          </a:prstGeom>
          <a:noFill/>
        </p:spPr>
        <p:txBody>
          <a:bodyPr wrap="none" rtlCol="0">
            <a:spAutoFit/>
          </a:bodyPr>
          <a:lstStyle/>
          <a:p>
            <a:r>
              <a:rPr lang="en-US" altLang="zh-CN" dirty="0" err="1"/>
              <a:t>Angew</a:t>
            </a:r>
            <a:r>
              <a:rPr lang="en-US" altLang="zh-CN" dirty="0"/>
              <a:t> Chem Inter Ed, 2016 </a:t>
            </a:r>
            <a:endParaRPr lang="zh-CN" altLang="en-US" dirty="0"/>
          </a:p>
        </p:txBody>
      </p:sp>
    </p:spTree>
    <p:extLst>
      <p:ext uri="{BB962C8B-B14F-4D97-AF65-F5344CB8AC3E}">
        <p14:creationId xmlns:p14="http://schemas.microsoft.com/office/powerpoint/2010/main" val="250497835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192213" y="0"/>
            <a:ext cx="2709396" cy="654988"/>
          </a:xfrm>
          <a:prstGeom prst="rect">
            <a:avLst/>
          </a:prstGeom>
          <a:noFill/>
        </p:spPr>
        <p:txBody>
          <a:bodyPr wrap="non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zh-CN" altLang="en-US" sz="2800" b="1" dirty="0">
                <a:solidFill>
                  <a:prstClr val="black"/>
                </a:solidFill>
                <a:latin typeface="Arial" panose="020B0604020202020204" pitchFamily="34" charset="0"/>
                <a:ea typeface="楷体" panose="02010609060101010101" pitchFamily="49" charset="-122"/>
                <a:cs typeface="Arial" panose="020B0604020202020204" pitchFamily="34" charset="0"/>
              </a:rPr>
              <a:t>其他杂化膜材料</a:t>
            </a:r>
            <a:endPar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endParaRPr>
          </a:p>
        </p:txBody>
      </p:sp>
      <p:sp>
        <p:nvSpPr>
          <p:cNvPr id="9" name="文本框 8">
            <a:extLst>
              <a:ext uri="{FF2B5EF4-FFF2-40B4-BE49-F238E27FC236}">
                <a16:creationId xmlns:a16="http://schemas.microsoft.com/office/drawing/2014/main" id="{E03ACD28-6676-4432-9DD1-6E2E681114A0}"/>
              </a:ext>
            </a:extLst>
          </p:cNvPr>
          <p:cNvSpPr txBox="1"/>
          <p:nvPr/>
        </p:nvSpPr>
        <p:spPr>
          <a:xfrm>
            <a:off x="41275" y="736807"/>
            <a:ext cx="9042400" cy="1972912"/>
          </a:xfrm>
          <a:prstGeom prst="rect">
            <a:avLst/>
          </a:prstGeom>
          <a:noFill/>
        </p:spPr>
        <p:txBody>
          <a:bodyPr wrap="square" rtlCol="0">
            <a:spAutoFit/>
          </a:bodyPr>
          <a:lstStyle/>
          <a:p>
            <a:pPr algn="just">
              <a:lnSpc>
                <a:spcPct val="150000"/>
              </a:lnSpc>
            </a:pPr>
            <a:r>
              <a:rPr lang="zh-CN" altLang="en-US" sz="2400" b="1" dirty="0">
                <a:solidFill>
                  <a:srgbClr val="FF0000"/>
                </a:solidFill>
                <a:latin typeface="Arial" panose="020B0604020202020204" pitchFamily="34" charset="0"/>
                <a:ea typeface="楷体" panose="02010609060101010101" pitchFamily="49" charset="-122"/>
                <a:cs typeface="Arial" panose="020B0604020202020204" pitchFamily="34" charset="0"/>
              </a:rPr>
              <a:t>        如金属有机骨架</a:t>
            </a:r>
            <a:r>
              <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rPr>
              <a:t>-</a:t>
            </a:r>
            <a:r>
              <a:rPr lang="zh-CN" altLang="en-US" sz="2400" b="1" dirty="0">
                <a:solidFill>
                  <a:srgbClr val="FF0000"/>
                </a:solidFill>
                <a:latin typeface="Arial" panose="020B0604020202020204" pitchFamily="34" charset="0"/>
                <a:ea typeface="楷体" panose="02010609060101010101" pitchFamily="49" charset="-122"/>
                <a:cs typeface="Arial" panose="020B0604020202020204" pitchFamily="34" charset="0"/>
              </a:rPr>
              <a:t>离子液体杂化膜</a:t>
            </a:r>
            <a:endPar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       </a:t>
            </a:r>
            <a:r>
              <a:rPr lang="zh-CN" altLang="en-US" sz="20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离子液体：指熔点低于</a:t>
            </a:r>
            <a:r>
              <a:rPr lang="en-US" altLang="zh-CN" sz="20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100°C</a:t>
            </a:r>
            <a:r>
              <a:rPr lang="zh-CN" altLang="en-US" sz="20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的离子化合物，有机阳离子和阴离子组成的一类盐体系。离子液体具有蒸气压低、不易燃烧、热稳定和化学稳定性高、溶解能力强等特点。</a:t>
            </a:r>
            <a:endParaRPr lang="en-US" altLang="zh-CN" sz="20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endParaRPr>
          </a:p>
        </p:txBody>
      </p:sp>
      <p:sp>
        <p:nvSpPr>
          <p:cNvPr id="7" name="文本框 6">
            <a:extLst>
              <a:ext uri="{FF2B5EF4-FFF2-40B4-BE49-F238E27FC236}">
                <a16:creationId xmlns:a16="http://schemas.microsoft.com/office/drawing/2014/main" id="{5BC61750-C04D-4120-B7CF-E6337A2B754C}"/>
              </a:ext>
            </a:extLst>
          </p:cNvPr>
          <p:cNvSpPr txBox="1"/>
          <p:nvPr/>
        </p:nvSpPr>
        <p:spPr>
          <a:xfrm>
            <a:off x="1635760" y="2918628"/>
            <a:ext cx="1338828" cy="369332"/>
          </a:xfrm>
          <a:prstGeom prst="rect">
            <a:avLst/>
          </a:prstGeom>
          <a:noFill/>
        </p:spPr>
        <p:txBody>
          <a:bodyPr wrap="none" rtlCol="0">
            <a:spAutoFit/>
          </a:bodyPr>
          <a:lstStyle/>
          <a:p>
            <a:r>
              <a:rPr lang="zh-CN" altLang="en-US" dirty="0"/>
              <a:t>阳离子类型</a:t>
            </a:r>
          </a:p>
        </p:txBody>
      </p:sp>
      <p:pic>
        <p:nvPicPr>
          <p:cNvPr id="3" name="图片 2">
            <a:extLst>
              <a:ext uri="{FF2B5EF4-FFF2-40B4-BE49-F238E27FC236}">
                <a16:creationId xmlns:a16="http://schemas.microsoft.com/office/drawing/2014/main" id="{1A5438B9-B55D-447A-BA1A-A6DDBD880EBB}"/>
              </a:ext>
            </a:extLst>
          </p:cNvPr>
          <p:cNvPicPr>
            <a:picLocks noChangeAspect="1"/>
          </p:cNvPicPr>
          <p:nvPr/>
        </p:nvPicPr>
        <p:blipFill>
          <a:blip r:embed="rId3"/>
          <a:stretch>
            <a:fillRect/>
          </a:stretch>
        </p:blipFill>
        <p:spPr>
          <a:xfrm>
            <a:off x="822960" y="3496869"/>
            <a:ext cx="3007360" cy="3212927"/>
          </a:xfrm>
          <a:prstGeom prst="rect">
            <a:avLst/>
          </a:prstGeom>
        </p:spPr>
      </p:pic>
      <p:sp>
        <p:nvSpPr>
          <p:cNvPr id="11" name="文本框 10">
            <a:extLst>
              <a:ext uri="{FF2B5EF4-FFF2-40B4-BE49-F238E27FC236}">
                <a16:creationId xmlns:a16="http://schemas.microsoft.com/office/drawing/2014/main" id="{355AC8D7-BFA8-47FE-BD07-E3AF08EBC574}"/>
              </a:ext>
            </a:extLst>
          </p:cNvPr>
          <p:cNvSpPr txBox="1"/>
          <p:nvPr/>
        </p:nvSpPr>
        <p:spPr>
          <a:xfrm>
            <a:off x="6167120" y="2814566"/>
            <a:ext cx="1338828" cy="369332"/>
          </a:xfrm>
          <a:prstGeom prst="rect">
            <a:avLst/>
          </a:prstGeom>
          <a:noFill/>
        </p:spPr>
        <p:txBody>
          <a:bodyPr wrap="none" rtlCol="0">
            <a:spAutoFit/>
          </a:bodyPr>
          <a:lstStyle/>
          <a:p>
            <a:r>
              <a:rPr lang="zh-CN" altLang="en-US" dirty="0"/>
              <a:t>阴离子类型</a:t>
            </a:r>
          </a:p>
        </p:txBody>
      </p:sp>
      <p:pic>
        <p:nvPicPr>
          <p:cNvPr id="12" name="图片 11">
            <a:extLst>
              <a:ext uri="{FF2B5EF4-FFF2-40B4-BE49-F238E27FC236}">
                <a16:creationId xmlns:a16="http://schemas.microsoft.com/office/drawing/2014/main" id="{75C945C6-9BB3-4B52-B542-5C456195D784}"/>
              </a:ext>
            </a:extLst>
          </p:cNvPr>
          <p:cNvPicPr>
            <a:picLocks noChangeAspect="1"/>
          </p:cNvPicPr>
          <p:nvPr/>
        </p:nvPicPr>
        <p:blipFill>
          <a:blip r:embed="rId4"/>
          <a:stretch>
            <a:fillRect/>
          </a:stretch>
        </p:blipFill>
        <p:spPr>
          <a:xfrm>
            <a:off x="5141670" y="3771189"/>
            <a:ext cx="1364029" cy="1053333"/>
          </a:xfrm>
          <a:prstGeom prst="rect">
            <a:avLst/>
          </a:prstGeom>
        </p:spPr>
      </p:pic>
      <p:sp>
        <p:nvSpPr>
          <p:cNvPr id="13" name="文本框 12">
            <a:extLst>
              <a:ext uri="{FF2B5EF4-FFF2-40B4-BE49-F238E27FC236}">
                <a16:creationId xmlns:a16="http://schemas.microsoft.com/office/drawing/2014/main" id="{9FA6EB0E-62A6-496C-B7E1-258230FFC06D}"/>
              </a:ext>
            </a:extLst>
          </p:cNvPr>
          <p:cNvSpPr txBox="1"/>
          <p:nvPr/>
        </p:nvSpPr>
        <p:spPr>
          <a:xfrm>
            <a:off x="5141671" y="3478378"/>
            <a:ext cx="1338828" cy="369332"/>
          </a:xfrm>
          <a:prstGeom prst="rect">
            <a:avLst/>
          </a:prstGeom>
          <a:noFill/>
        </p:spPr>
        <p:txBody>
          <a:bodyPr wrap="none" rtlCol="0">
            <a:spAutoFit/>
          </a:bodyPr>
          <a:lstStyle/>
          <a:p>
            <a:r>
              <a:rPr lang="zh-CN" altLang="en-US" dirty="0"/>
              <a:t>六氟磷酸盐</a:t>
            </a:r>
          </a:p>
        </p:txBody>
      </p:sp>
      <p:pic>
        <p:nvPicPr>
          <p:cNvPr id="15" name="图片 14">
            <a:extLst>
              <a:ext uri="{FF2B5EF4-FFF2-40B4-BE49-F238E27FC236}">
                <a16:creationId xmlns:a16="http://schemas.microsoft.com/office/drawing/2014/main" id="{B2847550-B44B-42D2-8326-F95955131B8C}"/>
              </a:ext>
            </a:extLst>
          </p:cNvPr>
          <p:cNvPicPr>
            <a:picLocks noChangeAspect="1"/>
          </p:cNvPicPr>
          <p:nvPr/>
        </p:nvPicPr>
        <p:blipFill>
          <a:blip r:embed="rId5"/>
          <a:stretch>
            <a:fillRect/>
          </a:stretch>
        </p:blipFill>
        <p:spPr>
          <a:xfrm>
            <a:off x="7246641" y="3674103"/>
            <a:ext cx="1074399" cy="1053333"/>
          </a:xfrm>
          <a:prstGeom prst="rect">
            <a:avLst/>
          </a:prstGeom>
        </p:spPr>
      </p:pic>
      <p:sp>
        <p:nvSpPr>
          <p:cNvPr id="16" name="文本框 15">
            <a:extLst>
              <a:ext uri="{FF2B5EF4-FFF2-40B4-BE49-F238E27FC236}">
                <a16:creationId xmlns:a16="http://schemas.microsoft.com/office/drawing/2014/main" id="{F23BD0D3-1058-4183-9AAA-6DD416DA11F9}"/>
              </a:ext>
            </a:extLst>
          </p:cNvPr>
          <p:cNvSpPr txBox="1"/>
          <p:nvPr/>
        </p:nvSpPr>
        <p:spPr>
          <a:xfrm>
            <a:off x="7058182" y="3442497"/>
            <a:ext cx="1338828" cy="369332"/>
          </a:xfrm>
          <a:prstGeom prst="rect">
            <a:avLst/>
          </a:prstGeom>
          <a:noFill/>
        </p:spPr>
        <p:txBody>
          <a:bodyPr wrap="none" rtlCol="0">
            <a:spAutoFit/>
          </a:bodyPr>
          <a:lstStyle/>
          <a:p>
            <a:r>
              <a:rPr lang="zh-CN" altLang="en-US" dirty="0"/>
              <a:t>四氟硼酸盐</a:t>
            </a:r>
          </a:p>
        </p:txBody>
      </p:sp>
      <p:sp>
        <p:nvSpPr>
          <p:cNvPr id="17" name="文本框 16">
            <a:extLst>
              <a:ext uri="{FF2B5EF4-FFF2-40B4-BE49-F238E27FC236}">
                <a16:creationId xmlns:a16="http://schemas.microsoft.com/office/drawing/2014/main" id="{CE0C23C5-93B0-4960-84F1-8000FFC39BB3}"/>
              </a:ext>
            </a:extLst>
          </p:cNvPr>
          <p:cNvSpPr txBox="1"/>
          <p:nvPr/>
        </p:nvSpPr>
        <p:spPr>
          <a:xfrm>
            <a:off x="5277807" y="5288267"/>
            <a:ext cx="1107996" cy="369332"/>
          </a:xfrm>
          <a:prstGeom prst="rect">
            <a:avLst/>
          </a:prstGeom>
          <a:noFill/>
        </p:spPr>
        <p:txBody>
          <a:bodyPr wrap="none" rtlCol="0">
            <a:spAutoFit/>
          </a:bodyPr>
          <a:lstStyle/>
          <a:p>
            <a:r>
              <a:rPr lang="zh-CN" altLang="en-US" dirty="0"/>
              <a:t>卤素离子</a:t>
            </a:r>
          </a:p>
        </p:txBody>
      </p:sp>
      <p:pic>
        <p:nvPicPr>
          <p:cNvPr id="19" name="图片 18">
            <a:extLst>
              <a:ext uri="{FF2B5EF4-FFF2-40B4-BE49-F238E27FC236}">
                <a16:creationId xmlns:a16="http://schemas.microsoft.com/office/drawing/2014/main" id="{44995381-652C-472F-8A7D-D890752426F8}"/>
              </a:ext>
            </a:extLst>
          </p:cNvPr>
          <p:cNvPicPr>
            <a:picLocks noChangeAspect="1"/>
          </p:cNvPicPr>
          <p:nvPr/>
        </p:nvPicPr>
        <p:blipFill>
          <a:blip r:embed="rId6"/>
          <a:stretch>
            <a:fillRect/>
          </a:stretch>
        </p:blipFill>
        <p:spPr>
          <a:xfrm>
            <a:off x="7207587" y="5220454"/>
            <a:ext cx="1244132" cy="1109226"/>
          </a:xfrm>
          <a:prstGeom prst="rect">
            <a:avLst/>
          </a:prstGeom>
        </p:spPr>
      </p:pic>
      <p:sp>
        <p:nvSpPr>
          <p:cNvPr id="20" name="文本框 19">
            <a:extLst>
              <a:ext uri="{FF2B5EF4-FFF2-40B4-BE49-F238E27FC236}">
                <a16:creationId xmlns:a16="http://schemas.microsoft.com/office/drawing/2014/main" id="{1E0C6749-1C50-4043-8C8E-CC675AC4FB4D}"/>
              </a:ext>
            </a:extLst>
          </p:cNvPr>
          <p:cNvSpPr txBox="1"/>
          <p:nvPr/>
        </p:nvSpPr>
        <p:spPr>
          <a:xfrm>
            <a:off x="7207587" y="5220454"/>
            <a:ext cx="877163" cy="369332"/>
          </a:xfrm>
          <a:prstGeom prst="rect">
            <a:avLst/>
          </a:prstGeom>
          <a:noFill/>
        </p:spPr>
        <p:txBody>
          <a:bodyPr wrap="none" rtlCol="0">
            <a:spAutoFit/>
          </a:bodyPr>
          <a:lstStyle/>
          <a:p>
            <a:r>
              <a:rPr lang="zh-CN" altLang="en-US" dirty="0"/>
              <a:t>二氰胺</a:t>
            </a:r>
          </a:p>
        </p:txBody>
      </p:sp>
    </p:spTree>
    <p:extLst>
      <p:ext uri="{BB962C8B-B14F-4D97-AF65-F5344CB8AC3E}">
        <p14:creationId xmlns:p14="http://schemas.microsoft.com/office/powerpoint/2010/main" val="31623435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192213" y="0"/>
            <a:ext cx="2709396" cy="654988"/>
          </a:xfrm>
          <a:prstGeom prst="rect">
            <a:avLst/>
          </a:prstGeom>
          <a:noFill/>
        </p:spPr>
        <p:txBody>
          <a:bodyPr wrap="non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zh-CN" altLang="en-US" sz="2800" b="1" dirty="0">
                <a:solidFill>
                  <a:prstClr val="black"/>
                </a:solidFill>
                <a:latin typeface="Arial" panose="020B0604020202020204" pitchFamily="34" charset="0"/>
                <a:ea typeface="楷体" panose="02010609060101010101" pitchFamily="49" charset="-122"/>
                <a:cs typeface="Arial" panose="020B0604020202020204" pitchFamily="34" charset="0"/>
              </a:rPr>
              <a:t>其他杂化膜材料</a:t>
            </a:r>
            <a:endPar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endParaRPr>
          </a:p>
        </p:txBody>
      </p:sp>
      <p:sp>
        <p:nvSpPr>
          <p:cNvPr id="9" name="文本框 8">
            <a:extLst>
              <a:ext uri="{FF2B5EF4-FFF2-40B4-BE49-F238E27FC236}">
                <a16:creationId xmlns:a16="http://schemas.microsoft.com/office/drawing/2014/main" id="{E03ACD28-6676-4432-9DD1-6E2E681114A0}"/>
              </a:ext>
            </a:extLst>
          </p:cNvPr>
          <p:cNvSpPr txBox="1"/>
          <p:nvPr/>
        </p:nvSpPr>
        <p:spPr>
          <a:xfrm>
            <a:off x="41275" y="604727"/>
            <a:ext cx="9042400" cy="2434577"/>
          </a:xfrm>
          <a:prstGeom prst="rect">
            <a:avLst/>
          </a:prstGeom>
          <a:noFill/>
        </p:spPr>
        <p:txBody>
          <a:bodyPr wrap="square" rtlCol="0">
            <a:spAutoFit/>
          </a:bodyPr>
          <a:lstStyle/>
          <a:p>
            <a:pPr algn="just">
              <a:lnSpc>
                <a:spcPct val="150000"/>
              </a:lnSpc>
            </a:pPr>
            <a:r>
              <a:rPr lang="zh-CN" altLang="en-US" sz="2400" b="1" dirty="0">
                <a:solidFill>
                  <a:srgbClr val="FF0000"/>
                </a:solidFill>
                <a:latin typeface="Arial" panose="020B0604020202020204" pitchFamily="34" charset="0"/>
                <a:ea typeface="楷体" panose="02010609060101010101" pitchFamily="49" charset="-122"/>
                <a:cs typeface="Arial" panose="020B0604020202020204" pitchFamily="34" charset="0"/>
              </a:rPr>
              <a:t>        离子液体（</a:t>
            </a:r>
            <a:r>
              <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rPr>
              <a:t>ionic liquid, IL</a:t>
            </a:r>
            <a:r>
              <a:rPr lang="zh-CN" altLang="en-US" sz="2400" b="1" dirty="0">
                <a:solidFill>
                  <a:srgbClr val="FF0000"/>
                </a:solidFill>
                <a:latin typeface="Arial" panose="020B0604020202020204" pitchFamily="34" charset="0"/>
                <a:ea typeface="楷体" panose="02010609060101010101" pitchFamily="49" charset="-122"/>
                <a:cs typeface="Arial" panose="020B0604020202020204" pitchFamily="34" charset="0"/>
              </a:rPr>
              <a:t>）填充型杂化膜</a:t>
            </a:r>
            <a:endPar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       通过分步组装</a:t>
            </a:r>
            <a:r>
              <a:rPr lang="zh-CN" altLang="en-US"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pitchFamily="2" charset="2"/>
              </a:rPr>
              <a:t>：（</a:t>
            </a:r>
            <a:r>
              <a:rPr lang="en-US" altLang="zh-CN"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pitchFamily="2" charset="2"/>
              </a:rPr>
              <a:t>1</a:t>
            </a:r>
            <a:r>
              <a:rPr lang="zh-CN" altLang="en-US"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pitchFamily="2" charset="2"/>
              </a:rPr>
              <a:t>）借助物理沉积或化学合成方法在载体表面制备</a:t>
            </a:r>
            <a:r>
              <a:rPr lang="en-US" altLang="zh-CN"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pitchFamily="2" charset="2"/>
              </a:rPr>
              <a:t>MOFs</a:t>
            </a:r>
            <a:r>
              <a:rPr lang="zh-CN" altLang="en-US"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pitchFamily="2" charset="2"/>
              </a:rPr>
              <a:t>图层；（</a:t>
            </a:r>
            <a:r>
              <a:rPr lang="en-US" altLang="zh-CN"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pitchFamily="2" charset="2"/>
              </a:rPr>
              <a:t>2</a:t>
            </a:r>
            <a:r>
              <a:rPr lang="zh-CN" altLang="en-US"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pitchFamily="2" charset="2"/>
              </a:rPr>
              <a:t>）在图层表面滴加离子液体，通过接触浸渍的方法，使离子液体填充于晶粒间隙中。</a:t>
            </a:r>
            <a:r>
              <a:rPr lang="en-US" altLang="zh-CN"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pitchFamily="2" charset="2"/>
              </a:rPr>
              <a:t>IL</a:t>
            </a:r>
            <a:r>
              <a:rPr lang="zh-CN" altLang="en-US" sz="20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Wingdings" panose="05000000000000000000" pitchFamily="2" charset="2"/>
              </a:rPr>
              <a:t>可为气体或液体分子提供扩散传输的通道，本身也易于延展成膜，可填补晶间缺陷，促进膜致密化。</a:t>
            </a:r>
            <a:endParaRPr lang="en-US" altLang="zh-CN" sz="20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8" name="图片 7">
            <a:extLst>
              <a:ext uri="{FF2B5EF4-FFF2-40B4-BE49-F238E27FC236}">
                <a16:creationId xmlns:a16="http://schemas.microsoft.com/office/drawing/2014/main" id="{668F1802-D103-4FE2-8C2C-642A689EB1AA}"/>
              </a:ext>
            </a:extLst>
          </p:cNvPr>
          <p:cNvPicPr>
            <a:picLocks noChangeAspect="1"/>
          </p:cNvPicPr>
          <p:nvPr/>
        </p:nvPicPr>
        <p:blipFill>
          <a:blip r:embed="rId3"/>
          <a:stretch>
            <a:fillRect/>
          </a:stretch>
        </p:blipFill>
        <p:spPr>
          <a:xfrm>
            <a:off x="2086939" y="2949586"/>
            <a:ext cx="4657020" cy="3660062"/>
          </a:xfrm>
          <a:prstGeom prst="rect">
            <a:avLst/>
          </a:prstGeom>
        </p:spPr>
      </p:pic>
      <p:sp>
        <p:nvSpPr>
          <p:cNvPr id="21" name="文本框 20">
            <a:extLst>
              <a:ext uri="{FF2B5EF4-FFF2-40B4-BE49-F238E27FC236}">
                <a16:creationId xmlns:a16="http://schemas.microsoft.com/office/drawing/2014/main" id="{5112C52C-7D83-4595-83E7-754757BCE570}"/>
              </a:ext>
            </a:extLst>
          </p:cNvPr>
          <p:cNvSpPr txBox="1"/>
          <p:nvPr/>
        </p:nvSpPr>
        <p:spPr>
          <a:xfrm>
            <a:off x="6215639" y="6456132"/>
            <a:ext cx="2623561" cy="369332"/>
          </a:xfrm>
          <a:prstGeom prst="rect">
            <a:avLst/>
          </a:prstGeom>
          <a:noFill/>
        </p:spPr>
        <p:txBody>
          <a:bodyPr wrap="square">
            <a:spAutoFit/>
          </a:bodyPr>
          <a:lstStyle/>
          <a:p>
            <a:r>
              <a:rPr lang="en-US" altLang="zh-CN" dirty="0"/>
              <a:t> J. Phys. Chem. C,</a:t>
            </a:r>
            <a:r>
              <a:rPr lang="zh-CN" altLang="en-US" dirty="0"/>
              <a:t> </a:t>
            </a:r>
            <a:r>
              <a:rPr lang="en-US" altLang="zh-CN" dirty="0"/>
              <a:t>2013</a:t>
            </a:r>
            <a:endParaRPr lang="zh-CN" altLang="en-US" dirty="0"/>
          </a:p>
        </p:txBody>
      </p:sp>
      <p:sp>
        <p:nvSpPr>
          <p:cNvPr id="18" name="文本框 17">
            <a:extLst>
              <a:ext uri="{FF2B5EF4-FFF2-40B4-BE49-F238E27FC236}">
                <a16:creationId xmlns:a16="http://schemas.microsoft.com/office/drawing/2014/main" id="{1CE2CC3B-19F8-413C-912A-5757F72388DB}"/>
              </a:ext>
            </a:extLst>
          </p:cNvPr>
          <p:cNvSpPr txBox="1"/>
          <p:nvPr/>
        </p:nvSpPr>
        <p:spPr>
          <a:xfrm>
            <a:off x="634240" y="5849420"/>
            <a:ext cx="1569660" cy="646331"/>
          </a:xfrm>
          <a:prstGeom prst="rect">
            <a:avLst/>
          </a:prstGeom>
          <a:noFill/>
        </p:spPr>
        <p:txBody>
          <a:bodyPr wrap="none" rtlCol="0">
            <a:spAutoFit/>
          </a:bodyPr>
          <a:lstStyle/>
          <a:p>
            <a:pPr algn="ctr"/>
            <a:r>
              <a:rPr lang="zh-CN" altLang="en-US" dirty="0"/>
              <a:t>离子液体位于</a:t>
            </a:r>
            <a:endParaRPr lang="en-US" altLang="zh-CN" dirty="0"/>
          </a:p>
          <a:p>
            <a:pPr algn="ctr"/>
            <a:r>
              <a:rPr lang="zh-CN" altLang="en-US" dirty="0"/>
              <a:t>晶粒间隙</a:t>
            </a:r>
          </a:p>
        </p:txBody>
      </p:sp>
      <p:sp>
        <p:nvSpPr>
          <p:cNvPr id="22" name="文本框 21">
            <a:extLst>
              <a:ext uri="{FF2B5EF4-FFF2-40B4-BE49-F238E27FC236}">
                <a16:creationId xmlns:a16="http://schemas.microsoft.com/office/drawing/2014/main" id="{85593188-8D82-4B54-8563-960FD19E29E2}"/>
              </a:ext>
            </a:extLst>
          </p:cNvPr>
          <p:cNvSpPr txBox="1"/>
          <p:nvPr/>
        </p:nvSpPr>
        <p:spPr>
          <a:xfrm>
            <a:off x="6107306" y="5796257"/>
            <a:ext cx="1800494" cy="646331"/>
          </a:xfrm>
          <a:prstGeom prst="rect">
            <a:avLst/>
          </a:prstGeom>
          <a:noFill/>
        </p:spPr>
        <p:txBody>
          <a:bodyPr wrap="none" rtlCol="0">
            <a:spAutoFit/>
          </a:bodyPr>
          <a:lstStyle/>
          <a:p>
            <a:pPr algn="ctr"/>
            <a:r>
              <a:rPr lang="zh-CN" altLang="en-US" dirty="0"/>
              <a:t>离子液体位于</a:t>
            </a:r>
            <a:endParaRPr lang="en-US" altLang="zh-CN" dirty="0"/>
          </a:p>
          <a:p>
            <a:pPr algn="ctr"/>
            <a:r>
              <a:rPr lang="zh-CN" altLang="en-US" dirty="0"/>
              <a:t>晶粒间隙和表面</a:t>
            </a:r>
          </a:p>
        </p:txBody>
      </p:sp>
    </p:spTree>
    <p:extLst>
      <p:ext uri="{BB962C8B-B14F-4D97-AF65-F5344CB8AC3E}">
        <p14:creationId xmlns:p14="http://schemas.microsoft.com/office/powerpoint/2010/main" val="72748071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486862" y="0"/>
            <a:ext cx="4152099" cy="654988"/>
          </a:xfrm>
          <a:prstGeom prst="rect">
            <a:avLst/>
          </a:prstGeom>
          <a:noFill/>
        </p:spPr>
        <p:txBody>
          <a:bodyPr wrap="non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zh-CN" altLang="en-US" sz="2800" b="1" dirty="0">
                <a:solidFill>
                  <a:prstClr val="black"/>
                </a:solidFill>
                <a:latin typeface="Arial" panose="020B0604020202020204" pitchFamily="34" charset="0"/>
                <a:ea typeface="楷体" panose="02010609060101010101" pitchFamily="49" charset="-122"/>
                <a:cs typeface="Arial" panose="020B0604020202020204" pitchFamily="34" charset="0"/>
              </a:rPr>
              <a:t>金属有机骨架材料的应用</a:t>
            </a:r>
            <a:endPar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endParaRPr>
          </a:p>
        </p:txBody>
      </p:sp>
      <p:sp>
        <p:nvSpPr>
          <p:cNvPr id="9" name="文本框 8">
            <a:extLst>
              <a:ext uri="{FF2B5EF4-FFF2-40B4-BE49-F238E27FC236}">
                <a16:creationId xmlns:a16="http://schemas.microsoft.com/office/drawing/2014/main" id="{E03ACD28-6676-4432-9DD1-6E2E681114A0}"/>
              </a:ext>
            </a:extLst>
          </p:cNvPr>
          <p:cNvSpPr txBox="1"/>
          <p:nvPr/>
        </p:nvSpPr>
        <p:spPr>
          <a:xfrm>
            <a:off x="50800" y="871344"/>
            <a:ext cx="9042400" cy="5115311"/>
          </a:xfrm>
          <a:prstGeom prst="rect">
            <a:avLst/>
          </a:prstGeom>
          <a:noFill/>
        </p:spPr>
        <p:txBody>
          <a:bodyPr wrap="square" rtlCol="0">
            <a:spAutoFit/>
          </a:bodyPr>
          <a:lstStyle/>
          <a:p>
            <a:pPr algn="just">
              <a:lnSpc>
                <a:spcPct val="150000"/>
              </a:lnSpc>
            </a:pPr>
            <a:r>
              <a:rPr lang="zh-CN" altLang="en-US" sz="2400" b="1" dirty="0">
                <a:solidFill>
                  <a:srgbClr val="FF0000"/>
                </a:solidFill>
                <a:latin typeface="Arial" panose="020B0604020202020204" pitchFamily="34" charset="0"/>
                <a:ea typeface="楷体" panose="02010609060101010101" pitchFamily="49" charset="-122"/>
                <a:cs typeface="Arial" panose="020B0604020202020204" pitchFamily="34" charset="0"/>
              </a:rPr>
              <a:t>   气体分离</a:t>
            </a:r>
            <a:endPar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0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      </a:t>
            </a:r>
            <a:r>
              <a:rPr lang="zh-CN" altLang="en-US"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氢气分离：</a:t>
            </a:r>
            <a:r>
              <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H</a:t>
            </a:r>
            <a:r>
              <a:rPr lang="en-US" altLang="zh-CN" sz="22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2</a:t>
            </a:r>
            <a:r>
              <a:rPr lang="zh-CN" altLang="en-US"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燃烧放出的热量为同质量汽油的</a:t>
            </a:r>
            <a:r>
              <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3</a:t>
            </a:r>
            <a:r>
              <a:rPr lang="zh-CN" altLang="en-US"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倍。燃烧产物为水，污染小。</a:t>
            </a:r>
            <a:r>
              <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H</a:t>
            </a:r>
            <a:r>
              <a:rPr lang="en-US" altLang="zh-CN" sz="22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2</a:t>
            </a:r>
            <a:r>
              <a:rPr lang="zh-CN" altLang="en-US"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也是生成甲醇和氨的化工原料。工业过程主要涉及</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H</a:t>
            </a:r>
            <a:r>
              <a:rPr lang="en-US" altLang="zh-CN" sz="2200" b="1" baseline="-25000"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2</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/CH</a:t>
            </a:r>
            <a:r>
              <a:rPr lang="en-US" altLang="zh-CN" sz="2200" b="1" baseline="-25000"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4</a:t>
            </a:r>
            <a:r>
              <a:rPr lang="zh-CN" altLang="en-US"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和</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H</a:t>
            </a:r>
            <a:r>
              <a:rPr lang="en-US" altLang="zh-CN" sz="2200" b="1" baseline="-25000"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2</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/N</a:t>
            </a:r>
            <a:r>
              <a:rPr lang="en-US" altLang="zh-CN" sz="2200" b="1" baseline="-25000"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2</a:t>
            </a:r>
            <a:r>
              <a:rPr lang="zh-CN" altLang="en-US"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的分离。</a:t>
            </a:r>
            <a:endPar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endParaRPr>
          </a:p>
          <a:p>
            <a:pPr algn="just">
              <a:lnSpc>
                <a:spcPct val="150000"/>
              </a:lnSpc>
            </a:pPr>
            <a:r>
              <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       H</a:t>
            </a:r>
            <a:r>
              <a:rPr lang="en-US" altLang="zh-CN" sz="22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2</a:t>
            </a:r>
            <a:r>
              <a:rPr lang="zh-CN" altLang="en-US"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分子尺寸小，扩散速率快。当</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H</a:t>
            </a:r>
            <a:r>
              <a:rPr lang="en-US" altLang="zh-CN" sz="2200" b="1" baseline="-25000"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2</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/CH</a:t>
            </a:r>
            <a:r>
              <a:rPr lang="en-US" altLang="zh-CN" sz="2200" b="1" baseline="-25000"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4</a:t>
            </a:r>
            <a:r>
              <a:rPr lang="zh-CN" altLang="en-US"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和</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H</a:t>
            </a:r>
            <a:r>
              <a:rPr lang="en-US" altLang="zh-CN" sz="2200" b="1" baseline="-25000"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2</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/N</a:t>
            </a:r>
            <a:r>
              <a:rPr lang="en-US" altLang="zh-CN" sz="2200" b="1" baseline="-25000"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2</a:t>
            </a:r>
            <a:r>
              <a:rPr lang="zh-CN" altLang="en-US" sz="2200" b="1" baseline="-25000"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的混合气体接触</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MOF</a:t>
            </a:r>
            <a:r>
              <a:rPr lang="zh-CN" altLang="en-US"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多晶膜的孔表面时，借助分子筛分过程，</a:t>
            </a:r>
            <a:r>
              <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 H</a:t>
            </a:r>
            <a:r>
              <a:rPr lang="en-US" altLang="zh-CN" sz="22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2</a:t>
            </a:r>
            <a:r>
              <a:rPr lang="zh-CN" altLang="en-US"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会快速穿过膜孔道达到膜的另一侧。</a:t>
            </a:r>
            <a:endPar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endParaRPr>
          </a:p>
          <a:p>
            <a:pPr algn="just">
              <a:lnSpc>
                <a:spcPct val="150000"/>
              </a:lnSpc>
            </a:pP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某些典型的金属有机骨架多晶膜对</a:t>
            </a:r>
            <a:r>
              <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H</a:t>
            </a:r>
            <a:r>
              <a:rPr lang="en-US" altLang="zh-CN" sz="22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2</a:t>
            </a:r>
            <a:r>
              <a:rPr lang="zh-CN" altLang="en-US"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分离性能较高，如</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MOF-5</a:t>
            </a:r>
            <a:r>
              <a:rPr lang="zh-CN" altLang="en-US"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ZIF</a:t>
            </a:r>
            <a:r>
              <a:rPr lang="zh-CN" altLang="en-US"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系列等</a:t>
            </a:r>
            <a:endPar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endParaRPr>
          </a:p>
          <a:p>
            <a:pPr algn="just">
              <a:lnSpc>
                <a:spcPct val="150000"/>
              </a:lnSpc>
            </a:pPr>
            <a:endParaRPr lang="en-US" altLang="zh-CN" sz="20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78144417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486862" y="0"/>
            <a:ext cx="4152099" cy="654988"/>
          </a:xfrm>
          <a:prstGeom prst="rect">
            <a:avLst/>
          </a:prstGeom>
          <a:noFill/>
        </p:spPr>
        <p:txBody>
          <a:bodyPr wrap="non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zh-CN" altLang="en-US" sz="2800" b="1" dirty="0">
                <a:solidFill>
                  <a:prstClr val="black"/>
                </a:solidFill>
                <a:latin typeface="Arial" panose="020B0604020202020204" pitchFamily="34" charset="0"/>
                <a:ea typeface="楷体" panose="02010609060101010101" pitchFamily="49" charset="-122"/>
                <a:cs typeface="Arial" panose="020B0604020202020204" pitchFamily="34" charset="0"/>
              </a:rPr>
              <a:t>金属有机骨架材料的应用</a:t>
            </a:r>
            <a:endPar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endParaRPr>
          </a:p>
        </p:txBody>
      </p:sp>
      <p:sp>
        <p:nvSpPr>
          <p:cNvPr id="9" name="文本框 8">
            <a:extLst>
              <a:ext uri="{FF2B5EF4-FFF2-40B4-BE49-F238E27FC236}">
                <a16:creationId xmlns:a16="http://schemas.microsoft.com/office/drawing/2014/main" id="{E03ACD28-6676-4432-9DD1-6E2E681114A0}"/>
              </a:ext>
            </a:extLst>
          </p:cNvPr>
          <p:cNvSpPr txBox="1"/>
          <p:nvPr/>
        </p:nvSpPr>
        <p:spPr>
          <a:xfrm>
            <a:off x="41275" y="736807"/>
            <a:ext cx="9042400" cy="5152564"/>
          </a:xfrm>
          <a:prstGeom prst="rect">
            <a:avLst/>
          </a:prstGeom>
          <a:noFill/>
        </p:spPr>
        <p:txBody>
          <a:bodyPr wrap="square" rtlCol="0">
            <a:spAutoFit/>
          </a:bodyPr>
          <a:lstStyle/>
          <a:p>
            <a:pPr algn="just">
              <a:lnSpc>
                <a:spcPct val="150000"/>
              </a:lnSpc>
            </a:pPr>
            <a:r>
              <a:rPr lang="zh-CN" altLang="en-US" sz="2400" b="1" dirty="0">
                <a:solidFill>
                  <a:srgbClr val="FF0000"/>
                </a:solidFill>
                <a:latin typeface="Arial" panose="020B0604020202020204" pitchFamily="34" charset="0"/>
                <a:ea typeface="楷体" panose="02010609060101010101" pitchFamily="49" charset="-122"/>
                <a:cs typeface="Arial" panose="020B0604020202020204" pitchFamily="34" charset="0"/>
              </a:rPr>
              <a:t>甲烷分离</a:t>
            </a:r>
            <a:endPar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endParaRPr>
          </a:p>
          <a:p>
            <a:pPr algn="just">
              <a:lnSpc>
                <a:spcPct val="150000"/>
              </a:lnSpc>
            </a:pPr>
            <a:r>
              <a:rPr lang="zh-CN" altLang="en-US" sz="22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      </a:t>
            </a:r>
            <a:r>
              <a:rPr lang="zh-CN" altLang="en-US"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天然气的主要成分是</a:t>
            </a:r>
            <a:r>
              <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CH</a:t>
            </a:r>
            <a:r>
              <a:rPr lang="en-US" altLang="zh-CN" sz="22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4</a:t>
            </a:r>
            <a:r>
              <a:rPr lang="zh-CN" altLang="en-US"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，其次是</a:t>
            </a:r>
            <a:r>
              <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CO</a:t>
            </a:r>
            <a:r>
              <a:rPr lang="en-US" altLang="zh-CN" sz="22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2</a:t>
            </a:r>
            <a:r>
              <a:rPr lang="zh-CN" altLang="en-US"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。过量</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CO</a:t>
            </a:r>
            <a:r>
              <a:rPr lang="en-US" altLang="zh-CN" sz="2200" b="1" baseline="-25000"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2</a:t>
            </a:r>
            <a:r>
              <a:rPr lang="zh-CN" altLang="en-US"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会降低天然气的能量密度，另外是酸性气体，容易腐蚀设备。</a:t>
            </a:r>
            <a:endPar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endParaRPr>
          </a:p>
          <a:p>
            <a:pPr algn="just">
              <a:lnSpc>
                <a:spcPct val="150000"/>
              </a:lnSpc>
            </a:pPr>
            <a:r>
              <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       </a:t>
            </a:r>
            <a:r>
              <a:rPr lang="zh-CN" altLang="en-US"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天然气具有很高的压力（</a:t>
            </a:r>
            <a:r>
              <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5~120 bar</a:t>
            </a:r>
            <a:r>
              <a:rPr lang="zh-CN" altLang="en-US"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 </a:t>
            </a:r>
            <a:r>
              <a:rPr lang="zh-CN" altLang="en-US"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要求</a:t>
            </a:r>
            <a:r>
              <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CO</a:t>
            </a:r>
            <a:r>
              <a:rPr lang="en-US" altLang="zh-CN" sz="22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2</a:t>
            </a:r>
            <a:r>
              <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/CH</a:t>
            </a:r>
            <a:r>
              <a:rPr lang="en-US" altLang="zh-CN" sz="22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4</a:t>
            </a:r>
            <a:r>
              <a:rPr lang="zh-CN" altLang="en-US"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分离膜应具备耐高压性质。聚合物膜具有相对较高的柔韧性，可耐受高压条件，但在高浓度</a:t>
            </a:r>
            <a:r>
              <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CO</a:t>
            </a:r>
            <a:r>
              <a:rPr lang="en-US" altLang="zh-CN" sz="22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2</a:t>
            </a:r>
            <a:r>
              <a:rPr lang="zh-CN" altLang="en-US"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下会出现塑化现象，即自由体积增加，</a:t>
            </a:r>
            <a:r>
              <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 CO</a:t>
            </a:r>
            <a:r>
              <a:rPr lang="en-US" altLang="zh-CN" sz="22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2</a:t>
            </a:r>
            <a:r>
              <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/CH</a:t>
            </a:r>
            <a:r>
              <a:rPr lang="en-US" altLang="zh-CN" sz="22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4</a:t>
            </a:r>
            <a:r>
              <a:rPr lang="zh-CN" altLang="en-US"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分离选择性大幅下降。</a:t>
            </a:r>
            <a:endPar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endParaRPr>
          </a:p>
          <a:p>
            <a:pPr algn="just">
              <a:lnSpc>
                <a:spcPct val="150000"/>
              </a:lnSpc>
            </a:pP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对混合基质膜而言，掺入的</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MOFs</a:t>
            </a:r>
            <a:r>
              <a:rPr lang="zh-CN" altLang="en-US"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纳米晶粒可以限制聚合物链的活动性，使其塑化压力明显提高，可以在较高压力下仍然具有优异的分离性能。</a:t>
            </a:r>
            <a:endParaRPr lang="en-US" altLang="zh-CN" sz="22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94676995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306525" y="0"/>
            <a:ext cx="4512774" cy="654988"/>
          </a:xfrm>
          <a:prstGeom prst="rect">
            <a:avLst/>
          </a:prstGeom>
          <a:noFill/>
        </p:spPr>
        <p:txBody>
          <a:bodyPr wrap="non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zh-CN" altLang="en-US" sz="2800" b="1" dirty="0">
                <a:solidFill>
                  <a:prstClr val="black"/>
                </a:solidFill>
                <a:latin typeface="Arial" panose="020B0604020202020204" pitchFamily="34" charset="0"/>
                <a:ea typeface="楷体" panose="02010609060101010101" pitchFamily="49" charset="-122"/>
                <a:cs typeface="Arial" panose="020B0604020202020204" pitchFamily="34" charset="0"/>
              </a:rPr>
              <a:t>金属有机骨架分离膜的应用</a:t>
            </a:r>
            <a:endPar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endParaRPr>
          </a:p>
        </p:txBody>
      </p:sp>
      <p:sp>
        <p:nvSpPr>
          <p:cNvPr id="9" name="文本框 8">
            <a:extLst>
              <a:ext uri="{FF2B5EF4-FFF2-40B4-BE49-F238E27FC236}">
                <a16:creationId xmlns:a16="http://schemas.microsoft.com/office/drawing/2014/main" id="{E03ACD28-6676-4432-9DD1-6E2E681114A0}"/>
              </a:ext>
            </a:extLst>
          </p:cNvPr>
          <p:cNvSpPr txBox="1"/>
          <p:nvPr/>
        </p:nvSpPr>
        <p:spPr>
          <a:xfrm>
            <a:off x="50800" y="655129"/>
            <a:ext cx="9042400" cy="4454233"/>
          </a:xfrm>
          <a:prstGeom prst="rect">
            <a:avLst/>
          </a:prstGeom>
          <a:noFill/>
        </p:spPr>
        <p:txBody>
          <a:bodyPr wrap="square" rtlCol="0">
            <a:spAutoFit/>
          </a:bodyPr>
          <a:lstStyle/>
          <a:p>
            <a:pPr algn="just">
              <a:lnSpc>
                <a:spcPct val="150000"/>
              </a:lnSpc>
            </a:pPr>
            <a:r>
              <a:rPr lang="zh-CN" altLang="en-US"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二氧化碳分离</a:t>
            </a:r>
            <a:endParaRPr lang="en-US" altLang="zh-CN"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endParaRPr>
          </a:p>
          <a:p>
            <a:pPr algn="just">
              <a:lnSpc>
                <a:spcPct val="150000"/>
              </a:lnSpc>
            </a:pPr>
            <a:r>
              <a:rPr lang="en-US" altLang="zh-CN" sz="24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      CO</a:t>
            </a:r>
            <a:r>
              <a:rPr lang="en-US" altLang="zh-CN" sz="2400" b="1" baseline="-25000"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2</a:t>
            </a:r>
            <a:r>
              <a:rPr lang="zh-CN" altLang="en-US" sz="24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致全球气候变暖、冰川融化、海平面上升、极端气候频发，</a:t>
            </a:r>
            <a:r>
              <a:rPr lang="en-US" altLang="zh-CN" sz="24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CO</a:t>
            </a:r>
            <a:r>
              <a:rPr lang="en-US" altLang="zh-CN" sz="2400" b="1" baseline="-25000"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2</a:t>
            </a:r>
            <a:r>
              <a:rPr lang="zh-CN" altLang="en-US" sz="24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捕获关系到人类可持续发展。</a:t>
            </a:r>
            <a:endParaRPr lang="en-US" altLang="zh-CN" sz="24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endParaRPr>
          </a:p>
          <a:p>
            <a:pPr algn="just">
              <a:lnSpc>
                <a:spcPct val="150000"/>
              </a:lnSpc>
            </a:pPr>
            <a:r>
              <a:rPr lang="en-US" altLang="zh-CN"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      </a:t>
            </a:r>
            <a:r>
              <a:rPr lang="zh-CN" altLang="en-US" sz="2400" b="1" i="0" dirty="0">
                <a:solidFill>
                  <a:srgbClr val="FF0000"/>
                </a:solidFill>
                <a:effectLst/>
                <a:latin typeface="Times New Roman" panose="02020603050405020304" pitchFamily="18" charset="0"/>
                <a:ea typeface="楷体" panose="02010609060101010101" pitchFamily="49" charset="-122"/>
                <a:cs typeface="Times New Roman" panose="02020603050405020304" pitchFamily="18" charset="0"/>
              </a:rPr>
              <a:t>三种方式</a:t>
            </a:r>
            <a:r>
              <a:rPr lang="zh-CN" altLang="en-US"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a:t>
            </a:r>
            <a:r>
              <a:rPr lang="zh-CN" altLang="en-US" sz="2400" b="1" i="0" dirty="0">
                <a:solidFill>
                  <a:srgbClr val="FF0000"/>
                </a:solidFill>
                <a:effectLst/>
                <a:latin typeface="Times New Roman" panose="02020603050405020304" pitchFamily="18" charset="0"/>
                <a:ea typeface="楷体" panose="02010609060101010101" pitchFamily="49" charset="-122"/>
                <a:cs typeface="Times New Roman" panose="02020603050405020304" pitchFamily="18" charset="0"/>
              </a:rPr>
              <a:t>燃烧后捕获</a:t>
            </a:r>
            <a:r>
              <a:rPr lang="zh-CN" altLang="en-US"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（燃烧后将</a:t>
            </a:r>
            <a:r>
              <a:rPr lang="en-US" altLang="zh-CN"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CO</a:t>
            </a:r>
            <a:r>
              <a:rPr lang="en-US" altLang="zh-CN" sz="24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2</a:t>
            </a:r>
            <a:r>
              <a:rPr lang="zh-CN" altLang="en-US"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选择性移除，如金属骨架混合基质膜广泛用于</a:t>
            </a:r>
            <a:r>
              <a:rPr lang="en-US" altLang="zh-CN"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CO</a:t>
            </a:r>
            <a:r>
              <a:rPr lang="en-US" altLang="zh-CN" sz="24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2</a:t>
            </a:r>
            <a:r>
              <a:rPr lang="en-US" altLang="zh-CN"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/N</a:t>
            </a:r>
            <a:r>
              <a:rPr lang="en-US" altLang="zh-CN" sz="24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2</a:t>
            </a:r>
            <a:r>
              <a:rPr lang="zh-CN" altLang="en-US"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选择性分离）；</a:t>
            </a:r>
            <a:r>
              <a:rPr lang="zh-CN" altLang="en-US" sz="2400" b="1" i="0" dirty="0">
                <a:solidFill>
                  <a:srgbClr val="FF0000"/>
                </a:solidFill>
                <a:effectLst/>
                <a:latin typeface="Times New Roman" panose="02020603050405020304" pitchFamily="18" charset="0"/>
                <a:ea typeface="楷体" panose="02010609060101010101" pitchFamily="49" charset="-122"/>
                <a:cs typeface="Times New Roman" panose="02020603050405020304" pitchFamily="18" charset="0"/>
              </a:rPr>
              <a:t>燃烧前捕获</a:t>
            </a:r>
            <a:r>
              <a:rPr lang="zh-CN" altLang="en-US"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（燃烧前将</a:t>
            </a:r>
            <a:r>
              <a:rPr lang="en-US" altLang="zh-CN"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CO</a:t>
            </a:r>
            <a:r>
              <a:rPr lang="en-US" altLang="zh-CN" sz="24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2</a:t>
            </a:r>
            <a:r>
              <a:rPr lang="zh-CN" altLang="en-US"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选择性移除，涉及</a:t>
            </a:r>
            <a:r>
              <a:rPr lang="en-US" altLang="zh-CN"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H</a:t>
            </a:r>
            <a:r>
              <a:rPr lang="en-US" altLang="zh-CN" sz="24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2</a:t>
            </a:r>
            <a:r>
              <a:rPr lang="en-US" altLang="zh-CN"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/CO</a:t>
            </a:r>
            <a:r>
              <a:rPr lang="en-US" altLang="zh-CN" sz="24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2</a:t>
            </a:r>
            <a:r>
              <a:rPr lang="zh-CN" altLang="en-US"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选择性分离，一般用</a:t>
            </a:r>
            <a:r>
              <a:rPr lang="en-US" altLang="zh-CN"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MOF</a:t>
            </a:r>
            <a:r>
              <a:rPr lang="zh-CN" altLang="en-US"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多晶膜或混合基质膜）；</a:t>
            </a:r>
            <a:r>
              <a:rPr lang="zh-CN" altLang="en-US" sz="2400" b="1" i="0" dirty="0">
                <a:solidFill>
                  <a:srgbClr val="FF0000"/>
                </a:solidFill>
                <a:effectLst/>
                <a:latin typeface="Times New Roman" panose="02020603050405020304" pitchFamily="18" charset="0"/>
                <a:ea typeface="楷体" panose="02010609060101010101" pitchFamily="49" charset="-122"/>
                <a:cs typeface="Times New Roman" panose="02020603050405020304" pitchFamily="18" charset="0"/>
              </a:rPr>
              <a:t>富氧燃烧捕获</a:t>
            </a:r>
            <a:r>
              <a:rPr lang="zh-CN" altLang="en-US"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（燃料在充足的氧气中消耗后，再选择性移除</a:t>
            </a:r>
            <a:r>
              <a:rPr lang="en-US" altLang="zh-CN"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CO</a:t>
            </a:r>
            <a:r>
              <a:rPr lang="en-US" altLang="zh-CN" sz="24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2</a:t>
            </a:r>
            <a:r>
              <a:rPr lang="zh-CN" altLang="en-US"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的方法，多涉及</a:t>
            </a:r>
            <a:r>
              <a:rPr lang="en-US" altLang="zh-CN"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CO</a:t>
            </a:r>
            <a:r>
              <a:rPr lang="en-US" altLang="zh-CN" sz="24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2</a:t>
            </a:r>
            <a:r>
              <a:rPr lang="en-US" altLang="zh-CN"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/O</a:t>
            </a:r>
            <a:r>
              <a:rPr lang="en-US" altLang="zh-CN" sz="2400" b="1" i="0" baseline="-2500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2</a:t>
            </a:r>
            <a:r>
              <a:rPr lang="zh-CN" altLang="en-US"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rPr>
              <a:t>的分离）</a:t>
            </a:r>
            <a:endParaRPr lang="en-US" altLang="zh-CN" sz="2400" b="1" i="0" dirty="0">
              <a:solidFill>
                <a:srgbClr val="0070C0"/>
              </a:solidFill>
              <a:effectLst/>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3" name="图片 2">
            <a:extLst>
              <a:ext uri="{FF2B5EF4-FFF2-40B4-BE49-F238E27FC236}">
                <a16:creationId xmlns:a16="http://schemas.microsoft.com/office/drawing/2014/main" id="{ECDD82EC-3BB8-480C-9937-E82CE681F4DD}"/>
              </a:ext>
            </a:extLst>
          </p:cNvPr>
          <p:cNvPicPr>
            <a:picLocks noChangeAspect="1"/>
          </p:cNvPicPr>
          <p:nvPr/>
        </p:nvPicPr>
        <p:blipFill>
          <a:blip r:embed="rId3"/>
          <a:stretch>
            <a:fillRect/>
          </a:stretch>
        </p:blipFill>
        <p:spPr>
          <a:xfrm>
            <a:off x="5589919" y="4967959"/>
            <a:ext cx="3503281" cy="1890042"/>
          </a:xfrm>
          <a:prstGeom prst="rect">
            <a:avLst/>
          </a:prstGeom>
        </p:spPr>
      </p:pic>
    </p:spTree>
    <p:extLst>
      <p:ext uri="{BB962C8B-B14F-4D97-AF65-F5344CB8AC3E}">
        <p14:creationId xmlns:p14="http://schemas.microsoft.com/office/powerpoint/2010/main" val="186062224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3FC771D1-6C67-45AD-8B85-B423875F497E}"/>
              </a:ext>
            </a:extLst>
          </p:cNvPr>
          <p:cNvSpPr txBox="1"/>
          <p:nvPr/>
        </p:nvSpPr>
        <p:spPr>
          <a:xfrm>
            <a:off x="11876" y="0"/>
            <a:ext cx="3070071" cy="654988"/>
          </a:xfrm>
          <a:prstGeom prst="rect">
            <a:avLst/>
          </a:prstGeom>
          <a:noFill/>
        </p:spPr>
        <p:txBody>
          <a:bodyPr wrap="none" rtlCol="0">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zh-CN" altLang="en-US" sz="2800" b="1" dirty="0">
                <a:solidFill>
                  <a:prstClr val="black"/>
                </a:solidFill>
                <a:latin typeface="Arial" panose="020B0604020202020204" pitchFamily="34" charset="0"/>
                <a:ea typeface="楷体" panose="02010609060101010101" pitchFamily="49" charset="-122"/>
                <a:cs typeface="Arial" panose="020B0604020202020204" pitchFamily="34" charset="0"/>
              </a:rPr>
              <a:t>共价有机骨架材料</a:t>
            </a:r>
            <a:endParaRPr lang="en-US" altLang="zh-CN" sz="2800" b="1" dirty="0">
              <a:solidFill>
                <a:prstClr val="black"/>
              </a:solidFill>
              <a:latin typeface="Arial" panose="020B0604020202020204" pitchFamily="34" charset="0"/>
              <a:ea typeface="楷体" panose="02010609060101010101" pitchFamily="49" charset="-122"/>
              <a:cs typeface="Arial" panose="020B0604020202020204" pitchFamily="34" charset="0"/>
            </a:endParaRPr>
          </a:p>
        </p:txBody>
      </p:sp>
      <p:sp>
        <p:nvSpPr>
          <p:cNvPr id="9" name="文本框 8">
            <a:extLst>
              <a:ext uri="{FF2B5EF4-FFF2-40B4-BE49-F238E27FC236}">
                <a16:creationId xmlns:a16="http://schemas.microsoft.com/office/drawing/2014/main" id="{E03ACD28-6676-4432-9DD1-6E2E681114A0}"/>
              </a:ext>
            </a:extLst>
          </p:cNvPr>
          <p:cNvSpPr txBox="1"/>
          <p:nvPr/>
        </p:nvSpPr>
        <p:spPr>
          <a:xfrm>
            <a:off x="50800" y="1248823"/>
            <a:ext cx="9042400" cy="3900235"/>
          </a:xfrm>
          <a:prstGeom prst="rect">
            <a:avLst/>
          </a:prstGeom>
          <a:noFill/>
        </p:spPr>
        <p:txBody>
          <a:bodyPr wrap="square" rtlCol="0">
            <a:spAutoFit/>
          </a:bodyPr>
          <a:lstStyle/>
          <a:p>
            <a:pPr algn="just">
              <a:lnSpc>
                <a:spcPct val="150000"/>
              </a:lnSpc>
            </a:pPr>
            <a:r>
              <a:rPr lang="zh-CN" altLang="en-US" sz="2400" b="1" dirty="0">
                <a:solidFill>
                  <a:srgbClr val="FF0000"/>
                </a:solidFill>
                <a:latin typeface="Arial" panose="020B0604020202020204" pitchFamily="34" charset="0"/>
                <a:ea typeface="楷体" panose="02010609060101010101" pitchFamily="49" charset="-122"/>
                <a:cs typeface="Arial" panose="020B0604020202020204" pitchFamily="34" charset="0"/>
              </a:rPr>
              <a:t>  </a:t>
            </a:r>
            <a:r>
              <a:rPr lang="en-US" altLang="zh-CN" sz="2400" b="1" dirty="0">
                <a:solidFill>
                  <a:srgbClr val="FF0000"/>
                </a:solidFill>
                <a:latin typeface="Arial" panose="020B0604020202020204" pitchFamily="34" charset="0"/>
                <a:ea typeface="楷体" panose="02010609060101010101" pitchFamily="49" charset="-122"/>
                <a:cs typeface="Arial" panose="020B0604020202020204" pitchFamily="34" charset="0"/>
              </a:rPr>
              <a:t>   </a:t>
            </a:r>
            <a:r>
              <a:rPr lang="zh-CN" altLang="en-US" sz="24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共价有机框架材料是一类由轻质元素</a:t>
            </a:r>
            <a:r>
              <a:rPr lang="en-US" altLang="zh-CN" sz="24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(C, O, N, B</a:t>
            </a:r>
            <a:r>
              <a:rPr lang="zh-CN" altLang="en-US" sz="24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等</a:t>
            </a:r>
            <a:r>
              <a:rPr lang="en-US" altLang="zh-CN" sz="24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a:t>
            </a:r>
            <a:r>
              <a:rPr lang="zh-CN" altLang="en-US" sz="24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通过共价键连接的有机多孔晶态材料。</a:t>
            </a:r>
            <a:r>
              <a:rPr lang="en-US"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2005</a:t>
            </a:r>
            <a:r>
              <a:rPr lang="zh-CN" altLang="en-US"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年，首批</a:t>
            </a:r>
            <a:r>
              <a:rPr lang="en-US"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COFs</a:t>
            </a:r>
            <a:r>
              <a:rPr lang="zh-CN" altLang="en-US"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被美国加州伯克利分校</a:t>
            </a:r>
            <a:r>
              <a:rPr lang="en-US"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Omar </a:t>
            </a:r>
            <a:r>
              <a:rPr lang="en-US" altLang="zh-CN" sz="2400" b="1" dirty="0" err="1">
                <a:solidFill>
                  <a:srgbClr val="000000"/>
                </a:solidFill>
                <a:latin typeface="Times New Roman" panose="02020603050405020304" pitchFamily="18" charset="0"/>
                <a:ea typeface="楷体" panose="02010609060101010101" pitchFamily="49" charset="-122"/>
                <a:cs typeface="Times New Roman" panose="02020603050405020304" pitchFamily="18" charset="0"/>
              </a:rPr>
              <a:t>Yaghi</a:t>
            </a:r>
            <a:r>
              <a:rPr lang="zh-CN" altLang="en-US"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教授课题组于</a:t>
            </a:r>
            <a:r>
              <a:rPr lang="en-US"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Science</a:t>
            </a:r>
            <a:r>
              <a:rPr lang="zh-CN" altLang="en-US"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期刊上报道。</a:t>
            </a:r>
            <a:endParaRPr lang="en-US"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a:p>
            <a:pPr algn="just">
              <a:lnSpc>
                <a:spcPct val="150000"/>
              </a:lnSpc>
            </a:pPr>
            <a:r>
              <a:rPr lang="en-US" altLang="zh-CN" sz="2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24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得益于有机单体丰富的可设计性，晶体材料的有序性和规整性以及共价键形式的多样性，</a:t>
            </a:r>
            <a:r>
              <a:rPr lang="en-US" altLang="zh-CN" sz="24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COFs</a:t>
            </a:r>
            <a:r>
              <a:rPr lang="zh-CN" altLang="en-US" sz="24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具有其他传统多孔材料如分子筛，多孔聚合物，金属有机框架材料 </a:t>
            </a:r>
            <a:r>
              <a:rPr lang="en-US" altLang="zh-CN" sz="24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(MOFs) </a:t>
            </a:r>
            <a:r>
              <a:rPr lang="zh-CN" altLang="en-US" sz="24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等无法比拟的优点，诸如低密度，高比表面积，易于修饰改性和功能化等。</a:t>
            </a:r>
            <a:endParaRPr lang="en-US" altLang="zh-CN" sz="24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964950356"/>
      </p:ext>
    </p:extLst>
  </p:cSld>
  <p:clrMapOvr>
    <a:masterClrMapping/>
  </p:clrMapOvr>
</p:sld>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7584</TotalTime>
  <Words>5617</Words>
  <Application>Microsoft Office PowerPoint</Application>
  <PresentationFormat>全屏显示(4:3)</PresentationFormat>
  <Paragraphs>367</Paragraphs>
  <Slides>62</Slides>
  <Notes>48</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62</vt:i4>
      </vt:variant>
    </vt:vector>
  </HeadingPairs>
  <TitlesOfParts>
    <vt:vector size="71" baseType="lpstr">
      <vt:lpstr>等线</vt:lpstr>
      <vt:lpstr>黑体</vt:lpstr>
      <vt:lpstr>微软雅黑</vt:lpstr>
      <vt:lpstr>Arial</vt:lpstr>
      <vt:lpstr>Calibri</vt:lpstr>
      <vt:lpstr>Calibri Light</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qi pengfei</dc:creator>
  <cp:lastModifiedBy>qi pengfei</cp:lastModifiedBy>
  <cp:revision>150</cp:revision>
  <dcterms:created xsi:type="dcterms:W3CDTF">2021-10-20T11:40:33Z</dcterms:created>
  <dcterms:modified xsi:type="dcterms:W3CDTF">2021-12-05T12:34:26Z</dcterms:modified>
</cp:coreProperties>
</file>